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43815000" cy="30784800"/>
  <p:notesSz cx="6888163" cy="10020300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FA5"/>
    <a:srgbClr val="37B3FF"/>
    <a:srgbClr val="FFE101"/>
    <a:srgbClr val="008FF0"/>
    <a:srgbClr val="CCECFF"/>
    <a:srgbClr val="FF0000"/>
    <a:srgbClr val="CC3300"/>
    <a:srgbClr val="99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22" d="100"/>
          <a:sy n="22" d="100"/>
        </p:scale>
        <p:origin x="-204" y="-348"/>
      </p:cViewPr>
      <p:guideLst>
        <p:guide orient="horz" pos="18886"/>
        <p:guide orient="horz" pos="3710"/>
        <p:guide orient="horz" pos="3912"/>
        <p:guide orient="horz" pos="2125"/>
        <p:guide orient="horz" pos="506"/>
        <p:guide pos="1025"/>
        <p:guide pos="9086"/>
        <p:guide pos="9769"/>
        <p:guide pos="17831"/>
        <p:guide pos="18514"/>
        <p:guide pos="26575"/>
        <p:guide pos="101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sheather\My%20Documents\HR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smoothMarker"/>
        <c:ser>
          <c:idx val="0"/>
          <c:order val="0"/>
          <c:marker>
            <c:symbol val="none"/>
          </c:marker>
          <c:dPt>
            <c:idx val="1"/>
            <c:spPr>
              <a:ln>
                <a:noFill/>
              </a:ln>
            </c:spPr>
          </c:dPt>
          <c:dPt>
            <c:idx val="2"/>
            <c:spPr>
              <a:ln>
                <a:noFill/>
              </a:ln>
            </c:spPr>
          </c:dPt>
          <c:dPt>
            <c:idx val="3"/>
            <c:spPr>
              <a:ln>
                <a:noFill/>
              </a:ln>
            </c:spPr>
          </c:dPt>
          <c:dPt>
            <c:idx val="4"/>
            <c:spPr>
              <a:ln>
                <a:noFill/>
              </a:ln>
            </c:spPr>
          </c:dPt>
          <c:xVal>
            <c:numRef>
              <c:f>Sheet1!$A$1:$A$11</c:f>
              <c:numCache>
                <c:formatCode>General</c:formatCode>
                <c:ptCount val="11"/>
                <c:pt idx="0">
                  <c:v>40000</c:v>
                </c:pt>
                <c:pt idx="1">
                  <c:v>20000</c:v>
                </c:pt>
                <c:pt idx="2">
                  <c:v>10000</c:v>
                </c:pt>
                <c:pt idx="3">
                  <c:v>5000</c:v>
                </c:pt>
                <c:pt idx="4">
                  <c:v>2500</c:v>
                </c:pt>
              </c:numCache>
            </c:numRef>
          </c:xVal>
          <c:yVal>
            <c:numRef>
              <c:f>Sheet1!$B$1:$B$11</c:f>
              <c:numCache>
                <c:formatCode>General</c:formatCode>
                <c:ptCount val="11"/>
                <c:pt idx="0">
                  <c:v>100000</c:v>
                </c:pt>
                <c:pt idx="1">
                  <c:v>10000</c:v>
                </c:pt>
                <c:pt idx="2">
                  <c:v>1000</c:v>
                </c:pt>
                <c:pt idx="3">
                  <c:v>100</c:v>
                </c:pt>
                <c:pt idx="4">
                  <c:v>10</c:v>
                </c:pt>
                <c:pt idx="5">
                  <c:v>1</c:v>
                </c:pt>
                <c:pt idx="6">
                  <c:v>0.1</c:v>
                </c:pt>
                <c:pt idx="7">
                  <c:v>1.0000000000000004E-2</c:v>
                </c:pt>
                <c:pt idx="8">
                  <c:v>1.0000000000000005E-3</c:v>
                </c:pt>
                <c:pt idx="9">
                  <c:v>1.0000000000000005E-4</c:v>
                </c:pt>
                <c:pt idx="10">
                  <c:v>1.0000000000000004E-5</c:v>
                </c:pt>
              </c:numCache>
            </c:numRef>
          </c:yVal>
          <c:smooth val="1"/>
        </c:ser>
        <c:axId val="80879616"/>
        <c:axId val="82403712"/>
      </c:scatterChart>
      <c:valAx>
        <c:axId val="80879616"/>
        <c:scaling>
          <c:logBase val="2"/>
          <c:orientation val="maxMin"/>
          <c:max val="40000"/>
          <c:min val="2500"/>
        </c:scaling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sz="6000" baseline="0" dirty="0">
                    <a:latin typeface="Calibri" pitchFamily="34" charset="0"/>
                  </a:rPr>
                  <a:t>Temperature</a:t>
                </a:r>
                <a:r>
                  <a:rPr lang="en-US" sz="6000" dirty="0">
                    <a:latin typeface="Calibri" pitchFamily="34" charset="0"/>
                  </a:rPr>
                  <a:t> (K)</a:t>
                </a:r>
              </a:p>
            </c:rich>
          </c:tx>
          <c:layout>
            <c:manualLayout>
              <c:xMode val="edge"/>
              <c:yMode val="edge"/>
              <c:x val="0.42727741955483922"/>
              <c:y val="0.96296531843775934"/>
            </c:manualLayout>
          </c:layout>
        </c:title>
        <c:numFmt formatCode="General" sourceLinked="1"/>
        <c:tickLblPos val="nextTo"/>
        <c:spPr>
          <a:ln w="19050"/>
        </c:spPr>
        <c:txPr>
          <a:bodyPr/>
          <a:lstStyle/>
          <a:p>
            <a:pPr>
              <a:defRPr sz="6000" b="1" i="0" baseline="0">
                <a:latin typeface="Calibri" pitchFamily="34" charset="0"/>
              </a:defRPr>
            </a:pPr>
            <a:endParaRPr lang="en-US"/>
          </a:p>
        </c:txPr>
        <c:crossAx val="82403712"/>
        <c:crossesAt val="1.0000000000000014E-5"/>
        <c:crossBetween val="midCat"/>
        <c:majorUnit val="2"/>
      </c:valAx>
      <c:valAx>
        <c:axId val="82403712"/>
        <c:scaling>
          <c:logBase val="10"/>
          <c:orientation val="minMax"/>
          <c:max val="100000"/>
        </c:scaling>
        <c:axPos val="l"/>
        <c:majorGridlines>
          <c:spPr>
            <a:ln>
              <a:solidFill>
                <a:schemeClr val="tx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6000" dirty="0">
                    <a:latin typeface="Calibri" pitchFamily="34" charset="0"/>
                  </a:rPr>
                  <a:t>Brightness (Number</a:t>
                </a:r>
                <a:r>
                  <a:rPr lang="en-US" sz="6000" baseline="0" dirty="0">
                    <a:latin typeface="Calibri" pitchFamily="34" charset="0"/>
                  </a:rPr>
                  <a:t> of Suns)</a:t>
                </a:r>
                <a:endParaRPr lang="en-US" sz="6000" dirty="0">
                  <a:latin typeface="Calibri" pitchFamily="34" charset="0"/>
                </a:endParaRPr>
              </a:p>
            </c:rich>
          </c:tx>
          <c:layout/>
        </c:title>
        <c:numFmt formatCode="General" sourceLinked="1"/>
        <c:tickLblPos val="nextTo"/>
        <c:spPr>
          <a:ln w="19050">
            <a:solidFill>
              <a:srgbClr val="000000"/>
            </a:solidFill>
          </a:ln>
        </c:spPr>
        <c:txPr>
          <a:bodyPr/>
          <a:lstStyle/>
          <a:p>
            <a:pPr>
              <a:defRPr sz="6000" b="1" i="0" baseline="0">
                <a:latin typeface="Calibri" pitchFamily="34" charset="0"/>
              </a:defRPr>
            </a:pPr>
            <a:endParaRPr lang="en-US"/>
          </a:p>
        </c:txPr>
        <c:crossAx val="80879616"/>
        <c:crosses val="max"/>
        <c:crossBetween val="midCat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t" anchorCtr="0" compatLnSpc="1">
            <a:prstTxWarp prst="textNoShape">
              <a:avLst/>
            </a:prstTxWarp>
          </a:bodyPr>
          <a:lstStyle>
            <a:lvl1pPr defTabSz="896938">
              <a:defRPr sz="1200"/>
            </a:lvl1pPr>
          </a:lstStyle>
          <a:p>
            <a:endParaRPr lang="en-A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7150" y="0"/>
            <a:ext cx="3048000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t" anchorCtr="0" compatLnSpc="1">
            <a:prstTxWarp prst="textNoShape">
              <a:avLst/>
            </a:prstTxWarp>
          </a:bodyPr>
          <a:lstStyle>
            <a:lvl1pPr algn="r" defTabSz="896938">
              <a:defRPr sz="1200"/>
            </a:lvl1pPr>
          </a:lstStyle>
          <a:p>
            <a:endParaRPr lang="en-A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74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b" anchorCtr="0" compatLnSpc="1">
            <a:prstTxWarp prst="textNoShape">
              <a:avLst/>
            </a:prstTxWarp>
          </a:bodyPr>
          <a:lstStyle>
            <a:lvl1pPr defTabSz="896938">
              <a:defRPr sz="1200"/>
            </a:lvl1pPr>
          </a:lstStyle>
          <a:p>
            <a:endParaRPr lang="en-A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7150" y="9520238"/>
            <a:ext cx="304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b" anchorCtr="0" compatLnSpc="1">
            <a:prstTxWarp prst="textNoShape">
              <a:avLst/>
            </a:prstTxWarp>
          </a:bodyPr>
          <a:lstStyle>
            <a:lvl1pPr algn="r" defTabSz="896938">
              <a:defRPr sz="1200"/>
            </a:lvl1pPr>
          </a:lstStyle>
          <a:p>
            <a:fld id="{79FF2C13-36CA-4CD8-AA3A-208F462BFF20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t" anchorCtr="0" compatLnSpc="1">
            <a:prstTxWarp prst="textNoShape">
              <a:avLst/>
            </a:prstTxWarp>
          </a:bodyPr>
          <a:lstStyle>
            <a:lvl1pPr defTabSz="896938">
              <a:defRPr sz="1200"/>
            </a:lvl1pPr>
          </a:lstStyle>
          <a:p>
            <a:endParaRPr lang="en-A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7150" y="0"/>
            <a:ext cx="3048000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t" anchorCtr="0" compatLnSpc="1">
            <a:prstTxWarp prst="textNoShape">
              <a:avLst/>
            </a:prstTxWarp>
          </a:bodyPr>
          <a:lstStyle>
            <a:lvl1pPr algn="r" defTabSz="896938">
              <a:defRPr sz="1200"/>
            </a:lvl1pPr>
          </a:lstStyle>
          <a:p>
            <a:endParaRPr lang="en-A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55650" y="749300"/>
            <a:ext cx="5332413" cy="3748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2175" y="4797425"/>
            <a:ext cx="5056188" cy="449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20238"/>
            <a:ext cx="2974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b" anchorCtr="0" compatLnSpc="1">
            <a:prstTxWarp prst="textNoShape">
              <a:avLst/>
            </a:prstTxWarp>
          </a:bodyPr>
          <a:lstStyle>
            <a:lvl1pPr defTabSz="896938">
              <a:defRPr sz="1200"/>
            </a:lvl1pPr>
          </a:lstStyle>
          <a:p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7150" y="9520238"/>
            <a:ext cx="304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b" anchorCtr="0" compatLnSpc="1">
            <a:prstTxWarp prst="textNoShape">
              <a:avLst/>
            </a:prstTxWarp>
          </a:bodyPr>
          <a:lstStyle>
            <a:lvl1pPr algn="r" defTabSz="896938">
              <a:defRPr sz="1200"/>
            </a:lvl1pPr>
          </a:lstStyle>
          <a:p>
            <a:fld id="{A03D6DFD-078E-4C83-9A53-AAF078B7DE89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5221" y="9563365"/>
            <a:ext cx="37244558" cy="659865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2703" y="17444720"/>
            <a:ext cx="30669596" cy="786685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4E0354-1A4E-4BC0-A3E0-D4991CA2D1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F458E-A1D0-4CC9-B29D-E673C2043D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18641" y="2737171"/>
            <a:ext cx="9311139" cy="24626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5222" y="2737171"/>
            <a:ext cx="27716513" cy="24626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E13BC-9B8C-4652-8FA8-4E31B51F27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16862E-777D-478F-AB1C-5C7AA88241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1458" y="19782580"/>
            <a:ext cx="37242299" cy="61134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1458" y="13047848"/>
            <a:ext cx="37242299" cy="673473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AB142-D571-4033-A87B-3B05F18641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85222" y="8893015"/>
            <a:ext cx="18513826" cy="18470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15954" y="8893015"/>
            <a:ext cx="18513826" cy="18470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85C4FB-9842-478D-9A50-A0AA198AD4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1654" y="1232508"/>
            <a:ext cx="39431692" cy="513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1654" y="6890888"/>
            <a:ext cx="19358855" cy="2872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1654" y="9763021"/>
            <a:ext cx="19358855" cy="177369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57713" y="6890888"/>
            <a:ext cx="19365633" cy="2872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57713" y="9763021"/>
            <a:ext cx="19365633" cy="177369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AAE47-3B32-4130-9A7F-CAC51B8688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E8AFCE-9F5B-406E-8F98-BAAD5F496A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C09FA-9062-4252-AC41-4C03B19A04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1654" y="1225816"/>
            <a:ext cx="14412949" cy="521668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31050" y="1225815"/>
            <a:ext cx="24492296" cy="2627415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1654" y="6442500"/>
            <a:ext cx="14412949" cy="2105747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43ECEB-37FD-445D-AB62-C690325487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88120" y="21549360"/>
            <a:ext cx="26288547" cy="254420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588120" y="2750555"/>
            <a:ext cx="26288547" cy="184708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88120" y="24093568"/>
            <a:ext cx="26288547" cy="36127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EBD506-46A8-49CE-9B65-58F65B8EF2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F9EFF"/>
            </a:gs>
            <a:gs pos="100000">
              <a:srgbClr val="CDF1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85221" y="2737170"/>
            <a:ext cx="37244558" cy="513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5818" tIns="212909" rIns="425818" bIns="2129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85221" y="8893015"/>
            <a:ext cx="37244558" cy="18470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5818" tIns="212909" rIns="425818" bIns="2129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85221" y="28047630"/>
            <a:ext cx="9128125" cy="2053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5818" tIns="212909" rIns="425818" bIns="212909" numCol="1" anchor="t" anchorCtr="0" compatLnSpc="1">
            <a:prstTxWarp prst="textNoShape">
              <a:avLst/>
            </a:prstTxWarp>
          </a:bodyPr>
          <a:lstStyle>
            <a:lvl1pPr defTabSz="4257675">
              <a:defRPr sz="65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71029" y="28047630"/>
            <a:ext cx="13872942" cy="2053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5818" tIns="212909" rIns="425818" bIns="212909" numCol="1" anchor="t" anchorCtr="0" compatLnSpc="1">
            <a:prstTxWarp prst="textNoShape">
              <a:avLst/>
            </a:prstTxWarp>
          </a:bodyPr>
          <a:lstStyle>
            <a:lvl1pPr algn="ctr" defTabSz="4257675">
              <a:defRPr sz="65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01654" y="28047630"/>
            <a:ext cx="9128125" cy="2053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5818" tIns="212909" rIns="425818" bIns="212909" numCol="1" anchor="t" anchorCtr="0" compatLnSpc="1">
            <a:prstTxWarp prst="textNoShape">
              <a:avLst/>
            </a:prstTxWarp>
          </a:bodyPr>
          <a:lstStyle>
            <a:lvl1pPr algn="r" defTabSz="4257675">
              <a:defRPr sz="6500"/>
            </a:lvl1pPr>
          </a:lstStyle>
          <a:p>
            <a:fld id="{00BCC7AF-9AA4-4E37-9C6C-363D9E6BA6B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57675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257675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2pPr>
      <a:lvl3pPr algn="ctr" defTabSz="4257675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3pPr>
      <a:lvl4pPr algn="ctr" defTabSz="4257675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4pPr>
      <a:lvl5pPr algn="ctr" defTabSz="4257675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5pPr>
      <a:lvl6pPr marL="457200" algn="ctr" defTabSz="4257675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6pPr>
      <a:lvl7pPr marL="914400" algn="ctr" defTabSz="4257675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7pPr>
      <a:lvl8pPr marL="1371600" algn="ctr" defTabSz="4257675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8pPr>
      <a:lvl9pPr marL="1828800" algn="ctr" defTabSz="4257675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9pPr>
    </p:titleStyle>
    <p:bodyStyle>
      <a:lvl1pPr marL="1597025" indent="-1597025" algn="l" defTabSz="4257675" rtl="0" eaLnBrk="0" fontAlgn="base" hangingPunct="0">
        <a:spcBef>
          <a:spcPct val="20000"/>
        </a:spcBef>
        <a:spcAft>
          <a:spcPct val="0"/>
        </a:spcAft>
        <a:buChar char="•"/>
        <a:defRPr sz="14900">
          <a:solidFill>
            <a:schemeClr val="tx1"/>
          </a:solidFill>
          <a:latin typeface="+mn-lt"/>
          <a:ea typeface="+mn-ea"/>
          <a:cs typeface="+mn-cs"/>
        </a:defRPr>
      </a:lvl1pPr>
      <a:lvl2pPr marL="3459163" indent="-1330325" algn="l" defTabSz="4257675" rtl="0" eaLnBrk="0" fontAlgn="base" hangingPunct="0">
        <a:spcBef>
          <a:spcPct val="20000"/>
        </a:spcBef>
        <a:spcAft>
          <a:spcPct val="0"/>
        </a:spcAft>
        <a:buChar char="–"/>
        <a:defRPr sz="13100">
          <a:solidFill>
            <a:schemeClr val="tx1"/>
          </a:solidFill>
          <a:latin typeface="+mn-lt"/>
        </a:defRPr>
      </a:lvl2pPr>
      <a:lvl3pPr marL="5322888" indent="-1065213" algn="l" defTabSz="4257675" rtl="0" eaLnBrk="0" fontAlgn="base" hangingPunct="0">
        <a:spcBef>
          <a:spcPct val="20000"/>
        </a:spcBef>
        <a:spcAft>
          <a:spcPct val="0"/>
        </a:spcAft>
        <a:buChar char="•"/>
        <a:defRPr sz="11200">
          <a:solidFill>
            <a:schemeClr val="tx1"/>
          </a:solidFill>
          <a:latin typeface="+mn-lt"/>
        </a:defRPr>
      </a:lvl3pPr>
      <a:lvl4pPr marL="7451725" indent="-1063625" algn="l" defTabSz="4257675" rtl="0" eaLnBrk="0" fontAlgn="base" hangingPunct="0">
        <a:spcBef>
          <a:spcPct val="20000"/>
        </a:spcBef>
        <a:spcAft>
          <a:spcPct val="0"/>
        </a:spcAft>
        <a:buChar char="–"/>
        <a:defRPr sz="9300">
          <a:solidFill>
            <a:schemeClr val="tx1"/>
          </a:solidFill>
          <a:latin typeface="+mn-lt"/>
        </a:defRPr>
      </a:lvl4pPr>
      <a:lvl5pPr marL="9580563" indent="-1063625" algn="l" defTabSz="4257675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5pPr>
      <a:lvl6pPr marL="10037763" indent="-1063625" algn="l" defTabSz="4257675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6pPr>
      <a:lvl7pPr marL="10494963" indent="-1063625" algn="l" defTabSz="4257675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7pPr>
      <a:lvl8pPr marL="10952163" indent="-1063625" algn="l" defTabSz="4257675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8pPr>
      <a:lvl9pPr marL="11409363" indent="-1063625" algn="l" defTabSz="4257675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9" name="Text Box 1073"/>
          <p:cNvSpPr txBox="1">
            <a:spLocks noChangeArrowheads="1"/>
          </p:cNvSpPr>
          <p:nvPr/>
        </p:nvSpPr>
        <p:spPr bwMode="auto">
          <a:xfrm>
            <a:off x="15499737" y="5889266"/>
            <a:ext cx="12806488" cy="1022590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>
              <a:spcBef>
                <a:spcPct val="20000"/>
              </a:spcBef>
            </a:pPr>
            <a:endParaRPr lang="en-GB" sz="2800">
              <a:latin typeface="Arial" charset="0"/>
            </a:endParaRPr>
          </a:p>
        </p:txBody>
      </p:sp>
      <p:sp>
        <p:nvSpPr>
          <p:cNvPr id="15444" name="Rectangle 1108"/>
          <p:cNvSpPr>
            <a:spLocks noChangeArrowheads="1"/>
          </p:cNvSpPr>
          <p:nvPr/>
        </p:nvSpPr>
        <p:spPr bwMode="auto">
          <a:xfrm>
            <a:off x="0" y="0"/>
            <a:ext cx="43815000" cy="3078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0" name="Chart 29"/>
          <p:cNvGraphicFramePr/>
          <p:nvPr/>
        </p:nvGraphicFramePr>
        <p:xfrm>
          <a:off x="2933700" y="1143000"/>
          <a:ext cx="40157400" cy="2735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 bwMode="auto">
          <a:xfrm rot="5400000">
            <a:off x="-4648200" y="13601700"/>
            <a:ext cx="24765000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10800000">
            <a:off x="7353300" y="25679400"/>
            <a:ext cx="35280600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3507</TotalTime>
  <Words>10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Slide 1</vt:lpstr>
    </vt:vector>
  </TitlesOfParts>
  <Company>UNSW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Medical Illustration Unit</dc:creator>
  <cp:lastModifiedBy>sheather</cp:lastModifiedBy>
  <cp:revision>207</cp:revision>
  <cp:lastPrinted>1999-09-02T07:14:05Z</cp:lastPrinted>
  <dcterms:created xsi:type="dcterms:W3CDTF">1997-10-24T05:44:18Z</dcterms:created>
  <dcterms:modified xsi:type="dcterms:W3CDTF">2009-10-02T20:54:33Z</dcterms:modified>
</cp:coreProperties>
</file>