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61" r:id="rId3"/>
    <p:sldId id="269" r:id="rId4"/>
    <p:sldId id="290" r:id="rId5"/>
    <p:sldId id="273" r:id="rId6"/>
    <p:sldId id="274" r:id="rId7"/>
    <p:sldId id="275" r:id="rId8"/>
    <p:sldId id="276" r:id="rId9"/>
    <p:sldId id="272" r:id="rId10"/>
    <p:sldId id="271" r:id="rId11"/>
    <p:sldId id="27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278" r:id="rId25"/>
    <p:sldId id="268" r:id="rId26"/>
    <p:sldId id="267"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47" autoAdjust="0"/>
    <p:restoredTop sz="98586" autoAdjust="0"/>
  </p:normalViewPr>
  <p:slideViewPr>
    <p:cSldViewPr snapToGrid="0" snapToObjects="1">
      <p:cViewPr varScale="1">
        <p:scale>
          <a:sx n="64" d="100"/>
          <a:sy n="64" d="100"/>
        </p:scale>
        <p:origin x="-192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3200" dirty="0" smtClean="0"/>
              <a:t>Distribution</a:t>
            </a:r>
            <a:r>
              <a:rPr lang="en-US" sz="3200" baseline="0" dirty="0" smtClean="0"/>
              <a:t> of Data Plot Type</a:t>
            </a:r>
            <a:endParaRPr lang="en-US" sz="3200" dirty="0"/>
          </a:p>
        </c:rich>
      </c:tx>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cat>
            <c:strRef>
              <c:f>Sheet1!$A$2:$A$4</c:f>
              <c:strCache>
                <c:ptCount val="3"/>
                <c:pt idx="0">
                  <c:v>Known</c:v>
                </c:pt>
                <c:pt idx="1">
                  <c:v>RFI</c:v>
                </c:pt>
                <c:pt idx="2">
                  <c:v>Noise</c:v>
                </c:pt>
              </c:strCache>
            </c:strRef>
          </c:cat>
          <c:val>
            <c:numRef>
              <c:f>Sheet1!$B$2:$B$4</c:f>
              <c:numCache>
                <c:formatCode>General</c:formatCode>
                <c:ptCount val="3"/>
                <c:pt idx="0">
                  <c:v>2.0</c:v>
                </c:pt>
                <c:pt idx="1">
                  <c:v>23.0</c:v>
                </c:pt>
                <c:pt idx="2">
                  <c:v>75.0</c:v>
                </c:pt>
              </c:numCache>
            </c:numRef>
          </c:val>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81D90E-6D77-9A4B-AF20-EABE7FC381D6}" type="datetimeFigureOut">
              <a:rPr lang="en-US" smtClean="0"/>
              <a:t>7/22/11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7CA45C-EAD5-5B42-8188-815200DA5415}" type="slidenum">
              <a:rPr lang="en-US" smtClean="0"/>
              <a:t>‹#›</a:t>
            </a:fld>
            <a:endParaRPr lang="en-US" dirty="0"/>
          </a:p>
        </p:txBody>
      </p:sp>
    </p:spTree>
    <p:extLst>
      <p:ext uri="{BB962C8B-B14F-4D97-AF65-F5344CB8AC3E}">
        <p14:creationId xmlns:p14="http://schemas.microsoft.com/office/powerpoint/2010/main" val="10605879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D8E6D6-D081-E44E-AB5A-71F39D9540DF}" type="datetimeFigureOut">
              <a:rPr lang="en-US" smtClean="0"/>
              <a:t>7/22/11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71167-B671-A24E-B9DD-E00454C54C55}" type="slidenum">
              <a:rPr lang="en-US" smtClean="0"/>
              <a:t>‹#›</a:t>
            </a:fld>
            <a:endParaRPr lang="en-US" dirty="0"/>
          </a:p>
        </p:txBody>
      </p:sp>
    </p:spTree>
    <p:extLst>
      <p:ext uri="{BB962C8B-B14F-4D97-AF65-F5344CB8AC3E}">
        <p14:creationId xmlns:p14="http://schemas.microsoft.com/office/powerpoint/2010/main" val="226027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D8E6D6-D081-E44E-AB5A-71F39D9540DF}" type="datetimeFigureOut">
              <a:rPr lang="en-US" smtClean="0"/>
              <a:t>7/22/11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71167-B671-A24E-B9DD-E00454C54C55}" type="slidenum">
              <a:rPr lang="en-US" smtClean="0"/>
              <a:t>‹#›</a:t>
            </a:fld>
            <a:endParaRPr lang="en-US" dirty="0"/>
          </a:p>
        </p:txBody>
      </p:sp>
    </p:spTree>
    <p:extLst>
      <p:ext uri="{BB962C8B-B14F-4D97-AF65-F5344CB8AC3E}">
        <p14:creationId xmlns:p14="http://schemas.microsoft.com/office/powerpoint/2010/main" val="2872349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D8E6D6-D081-E44E-AB5A-71F39D9540DF}" type="datetimeFigureOut">
              <a:rPr lang="en-US" smtClean="0"/>
              <a:t>7/22/11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71167-B671-A24E-B9DD-E00454C54C55}" type="slidenum">
              <a:rPr lang="en-US" smtClean="0"/>
              <a:t>‹#›</a:t>
            </a:fld>
            <a:endParaRPr lang="en-US" dirty="0"/>
          </a:p>
        </p:txBody>
      </p:sp>
    </p:spTree>
    <p:extLst>
      <p:ext uri="{BB962C8B-B14F-4D97-AF65-F5344CB8AC3E}">
        <p14:creationId xmlns:p14="http://schemas.microsoft.com/office/powerpoint/2010/main" val="3872995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D8E6D6-D081-E44E-AB5A-71F39D9540DF}" type="datetimeFigureOut">
              <a:rPr lang="en-US" smtClean="0"/>
              <a:t>7/22/11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71167-B671-A24E-B9DD-E00454C54C55}" type="slidenum">
              <a:rPr lang="en-US" smtClean="0"/>
              <a:t>‹#›</a:t>
            </a:fld>
            <a:endParaRPr lang="en-US" dirty="0"/>
          </a:p>
        </p:txBody>
      </p:sp>
    </p:spTree>
    <p:extLst>
      <p:ext uri="{BB962C8B-B14F-4D97-AF65-F5344CB8AC3E}">
        <p14:creationId xmlns:p14="http://schemas.microsoft.com/office/powerpoint/2010/main" val="498128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D8E6D6-D081-E44E-AB5A-71F39D9540DF}" type="datetimeFigureOut">
              <a:rPr lang="en-US" smtClean="0"/>
              <a:t>7/22/11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71167-B671-A24E-B9DD-E00454C54C55}" type="slidenum">
              <a:rPr lang="en-US" smtClean="0"/>
              <a:t>‹#›</a:t>
            </a:fld>
            <a:endParaRPr lang="en-US" dirty="0"/>
          </a:p>
        </p:txBody>
      </p:sp>
    </p:spTree>
    <p:extLst>
      <p:ext uri="{BB962C8B-B14F-4D97-AF65-F5344CB8AC3E}">
        <p14:creationId xmlns:p14="http://schemas.microsoft.com/office/powerpoint/2010/main" val="3876891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D8E6D6-D081-E44E-AB5A-71F39D9540DF}" type="datetimeFigureOut">
              <a:rPr lang="en-US" smtClean="0"/>
              <a:t>7/22/11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A71167-B671-A24E-B9DD-E00454C54C55}" type="slidenum">
              <a:rPr lang="en-US" smtClean="0"/>
              <a:t>‹#›</a:t>
            </a:fld>
            <a:endParaRPr lang="en-US" dirty="0"/>
          </a:p>
        </p:txBody>
      </p:sp>
    </p:spTree>
    <p:extLst>
      <p:ext uri="{BB962C8B-B14F-4D97-AF65-F5344CB8AC3E}">
        <p14:creationId xmlns:p14="http://schemas.microsoft.com/office/powerpoint/2010/main" val="620266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D8E6D6-D081-E44E-AB5A-71F39D9540DF}" type="datetimeFigureOut">
              <a:rPr lang="en-US" smtClean="0"/>
              <a:t>7/22/11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A71167-B671-A24E-B9DD-E00454C54C55}" type="slidenum">
              <a:rPr lang="en-US" smtClean="0"/>
              <a:t>‹#›</a:t>
            </a:fld>
            <a:endParaRPr lang="en-US" dirty="0"/>
          </a:p>
        </p:txBody>
      </p:sp>
    </p:spTree>
    <p:extLst>
      <p:ext uri="{BB962C8B-B14F-4D97-AF65-F5344CB8AC3E}">
        <p14:creationId xmlns:p14="http://schemas.microsoft.com/office/powerpoint/2010/main" val="2243423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D8E6D6-D081-E44E-AB5A-71F39D9540DF}" type="datetimeFigureOut">
              <a:rPr lang="en-US" smtClean="0"/>
              <a:t>7/22/11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A71167-B671-A24E-B9DD-E00454C54C55}" type="slidenum">
              <a:rPr lang="en-US" smtClean="0"/>
              <a:t>‹#›</a:t>
            </a:fld>
            <a:endParaRPr lang="en-US" dirty="0"/>
          </a:p>
        </p:txBody>
      </p:sp>
    </p:spTree>
    <p:extLst>
      <p:ext uri="{BB962C8B-B14F-4D97-AF65-F5344CB8AC3E}">
        <p14:creationId xmlns:p14="http://schemas.microsoft.com/office/powerpoint/2010/main" val="1498663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D8E6D6-D081-E44E-AB5A-71F39D9540DF}" type="datetimeFigureOut">
              <a:rPr lang="en-US" smtClean="0"/>
              <a:t>7/22/11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A71167-B671-A24E-B9DD-E00454C54C55}" type="slidenum">
              <a:rPr lang="en-US" smtClean="0"/>
              <a:t>‹#›</a:t>
            </a:fld>
            <a:endParaRPr lang="en-US" dirty="0"/>
          </a:p>
        </p:txBody>
      </p:sp>
    </p:spTree>
    <p:extLst>
      <p:ext uri="{BB962C8B-B14F-4D97-AF65-F5344CB8AC3E}">
        <p14:creationId xmlns:p14="http://schemas.microsoft.com/office/powerpoint/2010/main" val="2695422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D8E6D6-D081-E44E-AB5A-71F39D9540DF}" type="datetimeFigureOut">
              <a:rPr lang="en-US" smtClean="0"/>
              <a:t>7/22/11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A71167-B671-A24E-B9DD-E00454C54C55}" type="slidenum">
              <a:rPr lang="en-US" smtClean="0"/>
              <a:t>‹#›</a:t>
            </a:fld>
            <a:endParaRPr lang="en-US" dirty="0"/>
          </a:p>
        </p:txBody>
      </p:sp>
    </p:spTree>
    <p:extLst>
      <p:ext uri="{BB962C8B-B14F-4D97-AF65-F5344CB8AC3E}">
        <p14:creationId xmlns:p14="http://schemas.microsoft.com/office/powerpoint/2010/main" val="3452902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D8E6D6-D081-E44E-AB5A-71F39D9540DF}" type="datetimeFigureOut">
              <a:rPr lang="en-US" smtClean="0"/>
              <a:t>7/22/11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A71167-B671-A24E-B9DD-E00454C54C55}" type="slidenum">
              <a:rPr lang="en-US" smtClean="0"/>
              <a:t>‹#›</a:t>
            </a:fld>
            <a:endParaRPr lang="en-US" dirty="0"/>
          </a:p>
        </p:txBody>
      </p:sp>
    </p:spTree>
    <p:extLst>
      <p:ext uri="{BB962C8B-B14F-4D97-AF65-F5344CB8AC3E}">
        <p14:creationId xmlns:p14="http://schemas.microsoft.com/office/powerpoint/2010/main" val="5375185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8E6D6-D081-E44E-AB5A-71F39D9540DF}" type="datetimeFigureOut">
              <a:rPr lang="en-US" smtClean="0"/>
              <a:t>7/22/11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A71167-B671-A24E-B9DD-E00454C54C55}" type="slidenum">
              <a:rPr lang="en-US" smtClean="0"/>
              <a:t>‹#›</a:t>
            </a:fld>
            <a:endParaRPr lang="en-US" dirty="0"/>
          </a:p>
        </p:txBody>
      </p:sp>
    </p:spTree>
    <p:extLst>
      <p:ext uri="{BB962C8B-B14F-4D97-AF65-F5344CB8AC3E}">
        <p14:creationId xmlns:p14="http://schemas.microsoft.com/office/powerpoint/2010/main" val="2287322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oleObject" Target="file:///C:\Documents%20and%20Settings\Mark%20Tena\Desktop\greenbank\GBT%20plots%20on%2021%20July%202011\guppi_55763_B1607-13_0026_0001_1018.42ms_Cand.pfd.pdf" TargetMode="External"/><Relationship Id="rId4" Type="http://schemas.openxmlformats.org/officeDocument/2006/relationships/image" Target="../media/image10.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oleObject" Target="file:///C:\Documents%20and%20Settings\Mark%20Tena\Desktop\greenbank\GBT%20plots%20on%2021%20July%202011\guppi_55764_J1219-16_0_0027_0001_1.98ms_Cand.pfd.pdf" TargetMode="External"/><Relationship Id="rId5" Type="http://schemas.openxmlformats.org/officeDocument/2006/relationships/image" Target="../media/image11.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oleObject" Target="file:///C:\Documents%20and%20Settings\Mark%20Tena\Desktop\greenbank\GBT%20plots%20on%2021%20July%202011\guppi_55764_J1219-16_0_0027_0001_1.98ms_Cand.pfd.pdf" TargetMode="External"/><Relationship Id="rId4" Type="http://schemas.openxmlformats.org/officeDocument/2006/relationships/image" Target="../media/image11.emf"/><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oleObject" Target="file:///C:\Documents%20and%20Settings\Mark%20Tena\Desktop\greenbank\GBT%20plots%20on%2021%20July%202011\guppi_55764_J1219-16_1_0028_0001_1.98ms_Cand.pfd.pdf" TargetMode="External"/><Relationship Id="rId4" Type="http://schemas.openxmlformats.org/officeDocument/2006/relationships/image" Target="../media/image13.e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oleObject" Target="file:///C:\Documents%20and%20Settings\Mark%20Tena\Desktop\greenbank\GBT%20plots%20on%2021%20July%202011\guppi_55764_J1219-16_2_0029_0001_1.98ms_Cand.pfd.pdf" TargetMode="External"/><Relationship Id="rId4" Type="http://schemas.openxmlformats.org/officeDocument/2006/relationships/image" Target="../media/image14.emf"/><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oleObject" Target="file:///C:\Documents%20and%20Settings\Mark%20Tena\Desktop\greenbank\GBT%20plots%20on%2021%20July%202011\guppi_55764_J1219-16_3_0030_0001_1.98ms_Cand.pfd.pdf" TargetMode="External"/><Relationship Id="rId4" Type="http://schemas.openxmlformats.org/officeDocument/2006/relationships/image" Target="../media/image15.emf"/><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oleObject" Target="file:///C:\Documents%20and%20Settings\Mark%20Tena\Desktop\greenbank\GBT%20plots%20on%2021%20July%202011\guppi_55764_J1219-16_4_0031_0001_1.98ms_Cand.pfd.pdf" TargetMode="External"/><Relationship Id="rId4" Type="http://schemas.openxmlformats.org/officeDocument/2006/relationships/image" Target="../media/image16.emf"/><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oleObject" Target="file:///C:\Documents%20and%20Settings\Mark%20Tena\Desktop\greenbank\GBT%20plots%20on%2021%20July%202011\guppi_55764_J1219-16_5_0032_0001_1.98ms_Cand.pfd.pdf" TargetMode="External"/><Relationship Id="rId4" Type="http://schemas.openxmlformats.org/officeDocument/2006/relationships/image" Target="../media/image17.emf"/><Relationship Id="rId1" Type="http://schemas.openxmlformats.org/officeDocument/2006/relationships/vmlDrawing" Target="../drawings/vmlDrawing8.vml"/><Relationship Id="rId2"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oleObject" Target="file:///C:\Documents%20and%20Settings\Mark%20Tena\Desktop\greenbank\GBT%20plots%20on%2021%20July%202011\guppi_55764_J1736-0241_0034_0001_782.84ms_Cand.pfd.pdf" TargetMode="External"/><Relationship Id="rId4" Type="http://schemas.openxmlformats.org/officeDocument/2006/relationships/image" Target="../media/image19.emf"/><Relationship Id="rId1" Type="http://schemas.openxmlformats.org/officeDocument/2006/relationships/vmlDrawing" Target="../drawings/vmlDrawing9.vml"/><Relationship Id="rId2"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5" Type="http://schemas.openxmlformats.org/officeDocument/2006/relationships/image" Target="../media/image25.jpg"/><Relationship Id="rId6" Type="http://schemas.openxmlformats.org/officeDocument/2006/relationships/image" Target="../media/image26.jpg"/><Relationship Id="rId7" Type="http://schemas.openxmlformats.org/officeDocument/2006/relationships/image" Target="../media/image27.jpeg"/><Relationship Id="rId8"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051447" y="5046837"/>
            <a:ext cx="5714746" cy="1323439"/>
          </a:xfrm>
          <a:prstGeom prst="rect">
            <a:avLst/>
          </a:prstGeom>
          <a:noFill/>
        </p:spPr>
        <p:txBody>
          <a:bodyPr wrap="square" rtlCol="0">
            <a:spAutoFit/>
          </a:bodyPr>
          <a:lstStyle/>
          <a:p>
            <a:pPr algn="ctr"/>
            <a:r>
              <a:rPr lang="en-US" sz="4000" dirty="0" smtClean="0">
                <a:solidFill>
                  <a:schemeClr val="accent6">
                    <a:lumMod val="40000"/>
                    <a:lumOff val="60000"/>
                  </a:schemeClr>
                </a:solidFill>
                <a:latin typeface="Arial Narrow Bold"/>
                <a:cs typeface="Arial Narrow Bold"/>
              </a:rPr>
              <a:t>Team Presentation</a:t>
            </a:r>
          </a:p>
          <a:p>
            <a:pPr algn="ctr"/>
            <a:r>
              <a:rPr lang="en-US" sz="4000" dirty="0" smtClean="0">
                <a:solidFill>
                  <a:schemeClr val="accent6">
                    <a:lumMod val="40000"/>
                    <a:lumOff val="60000"/>
                  </a:schemeClr>
                </a:solidFill>
                <a:latin typeface="Arial Narrow Bold"/>
                <a:cs typeface="Arial Narrow Bold"/>
              </a:rPr>
              <a:t>July 22, 2011</a:t>
            </a:r>
            <a:endParaRPr lang="en-US" sz="4000" dirty="0">
              <a:solidFill>
                <a:schemeClr val="accent6">
                  <a:lumMod val="40000"/>
                  <a:lumOff val="60000"/>
                </a:schemeClr>
              </a:solidFill>
              <a:latin typeface="Arial Narrow Bold"/>
              <a:cs typeface="Arial Narrow Bold"/>
            </a:endParaRPr>
          </a:p>
        </p:txBody>
      </p:sp>
      <p:pic>
        <p:nvPicPr>
          <p:cNvPr id="2" name="Picture 1" descr="JB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751" y="654796"/>
            <a:ext cx="6767453" cy="2295396"/>
          </a:xfrm>
          <a:prstGeom prst="rect">
            <a:avLst/>
          </a:prstGeom>
          <a:ln>
            <a:noFill/>
          </a:ln>
          <a:effectLst>
            <a:softEdge rad="112500"/>
          </a:effectLst>
        </p:spPr>
      </p:pic>
    </p:spTree>
    <p:extLst>
      <p:ext uri="{BB962C8B-B14F-4D97-AF65-F5344CB8AC3E}">
        <p14:creationId xmlns:p14="http://schemas.microsoft.com/office/powerpoint/2010/main" val="102557881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pt pic.bmp"/>
          <p:cNvPicPr>
            <a:picLocks noChangeAspect="1"/>
          </p:cNvPicPr>
          <p:nvPr/>
        </p:nvPicPr>
        <p:blipFill>
          <a:blip r:embed="rId2" cstate="print"/>
          <a:srcRect r="12500" b="7665"/>
          <a:stretch>
            <a:fillRect/>
          </a:stretch>
        </p:blipFill>
        <p:spPr>
          <a:xfrm>
            <a:off x="1371600" y="1752600"/>
            <a:ext cx="5867400" cy="4495800"/>
          </a:xfrm>
          <a:prstGeom prst="rect">
            <a:avLst/>
          </a:prstGeom>
          <a:ln>
            <a:solidFill>
              <a:schemeClr val="tx1"/>
            </a:solidFill>
          </a:ln>
        </p:spPr>
      </p:pic>
      <p:sp>
        <p:nvSpPr>
          <p:cNvPr id="5" name="Title 4"/>
          <p:cNvSpPr>
            <a:spLocks noGrp="1"/>
          </p:cNvSpPr>
          <p:nvPr>
            <p:ph type="title"/>
          </p:nvPr>
        </p:nvSpPr>
        <p:spPr>
          <a:xfrm>
            <a:off x="457200" y="533400"/>
            <a:ext cx="8229600" cy="1143000"/>
          </a:xfrm>
        </p:spPr>
        <p:txBody>
          <a:bodyPr>
            <a:normAutofit fontScale="90000"/>
          </a:bodyPr>
          <a:lstStyle/>
          <a:p>
            <a:r>
              <a:rPr lang="en-US" dirty="0" smtClean="0"/>
              <a:t>Jodrell</a:t>
            </a:r>
            <a:r>
              <a:rPr lang="en-US" dirty="0"/>
              <a:t> </a:t>
            </a:r>
            <a:r>
              <a:rPr lang="en-US" dirty="0" smtClean="0"/>
              <a:t>Pointings Distribution in Sky</a:t>
            </a:r>
            <a:br>
              <a:rPr lang="en-US" dirty="0" smtClean="0"/>
            </a:br>
            <a:endParaRPr lang="en-US" dirty="0"/>
          </a:p>
        </p:txBody>
      </p:sp>
      <p:sp>
        <p:nvSpPr>
          <p:cNvPr id="6" name="Content Placeholder 5"/>
          <p:cNvSpPr>
            <a:spLocks noGrp="1"/>
          </p:cNvSpPr>
          <p:nvPr>
            <p:ph idx="1"/>
          </p:nvPr>
        </p:nvSpPr>
        <p:spPr>
          <a:xfrm>
            <a:off x="533400" y="6324600"/>
            <a:ext cx="8229600" cy="4525963"/>
          </a:xfrm>
        </p:spPr>
        <p:txBody>
          <a:bodyPr>
            <a:normAutofit/>
          </a:bodyPr>
          <a:lstStyle/>
          <a:p>
            <a:pPr>
              <a:buNone/>
            </a:pPr>
            <a:r>
              <a:rPr lang="en-US" sz="1000" dirty="0" smtClean="0"/>
              <a:t>** Below you see a plot showing the location of pointings in Right Ascension and Declination. </a:t>
            </a:r>
            <a:r>
              <a:rPr lang="en-US" dirty="0" smtClean="0"/>
              <a:t/>
            </a:r>
            <a:br>
              <a:rPr lang="en-US" dirty="0" smtClean="0"/>
            </a:br>
            <a:endParaRPr lang="en-US" dirty="0"/>
          </a:p>
        </p:txBody>
      </p:sp>
      <p:sp>
        <p:nvSpPr>
          <p:cNvPr id="8" name="4-Point Star 7"/>
          <p:cNvSpPr/>
          <p:nvPr/>
        </p:nvSpPr>
        <p:spPr>
          <a:xfrm>
            <a:off x="6248400" y="4724400"/>
            <a:ext cx="152400" cy="152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57400" y="2390001"/>
            <a:ext cx="609600" cy="276999"/>
          </a:xfrm>
          <a:prstGeom prst="rect">
            <a:avLst/>
          </a:prstGeom>
          <a:noFill/>
        </p:spPr>
        <p:txBody>
          <a:bodyPr wrap="square" rtlCol="0">
            <a:spAutoFit/>
          </a:bodyPr>
          <a:lstStyle/>
          <a:p>
            <a:r>
              <a:rPr lang="en-US" sz="1200" dirty="0" smtClean="0"/>
              <a:t>20:00</a:t>
            </a:r>
            <a:endParaRPr lang="en-US" sz="1200" dirty="0"/>
          </a:p>
        </p:txBody>
      </p:sp>
      <p:sp>
        <p:nvSpPr>
          <p:cNvPr id="14" name="TextBox 13"/>
          <p:cNvSpPr txBox="1"/>
          <p:nvPr/>
        </p:nvSpPr>
        <p:spPr>
          <a:xfrm>
            <a:off x="2057400" y="3075801"/>
            <a:ext cx="609600" cy="276999"/>
          </a:xfrm>
          <a:prstGeom prst="rect">
            <a:avLst/>
          </a:prstGeom>
          <a:noFill/>
        </p:spPr>
        <p:txBody>
          <a:bodyPr wrap="square" rtlCol="0">
            <a:spAutoFit/>
          </a:bodyPr>
          <a:lstStyle/>
          <a:p>
            <a:r>
              <a:rPr lang="en-US" sz="1200" dirty="0" smtClean="0"/>
              <a:t>15:00</a:t>
            </a:r>
            <a:endParaRPr lang="en-US" sz="1200" dirty="0"/>
          </a:p>
        </p:txBody>
      </p:sp>
      <p:sp>
        <p:nvSpPr>
          <p:cNvPr id="15" name="TextBox 14"/>
          <p:cNvSpPr txBox="1"/>
          <p:nvPr/>
        </p:nvSpPr>
        <p:spPr>
          <a:xfrm>
            <a:off x="2057400" y="3761601"/>
            <a:ext cx="609600" cy="276999"/>
          </a:xfrm>
          <a:prstGeom prst="rect">
            <a:avLst/>
          </a:prstGeom>
          <a:noFill/>
        </p:spPr>
        <p:txBody>
          <a:bodyPr wrap="square" rtlCol="0">
            <a:spAutoFit/>
          </a:bodyPr>
          <a:lstStyle/>
          <a:p>
            <a:r>
              <a:rPr lang="en-US" sz="1200" dirty="0" smtClean="0"/>
              <a:t>10:00</a:t>
            </a:r>
            <a:endParaRPr lang="en-US" sz="1200" dirty="0"/>
          </a:p>
        </p:txBody>
      </p:sp>
      <p:sp>
        <p:nvSpPr>
          <p:cNvPr id="16" name="TextBox 15"/>
          <p:cNvSpPr txBox="1"/>
          <p:nvPr/>
        </p:nvSpPr>
        <p:spPr>
          <a:xfrm>
            <a:off x="2057400" y="4447401"/>
            <a:ext cx="609600" cy="276999"/>
          </a:xfrm>
          <a:prstGeom prst="rect">
            <a:avLst/>
          </a:prstGeom>
          <a:noFill/>
        </p:spPr>
        <p:txBody>
          <a:bodyPr wrap="square" rtlCol="0">
            <a:spAutoFit/>
          </a:bodyPr>
          <a:lstStyle/>
          <a:p>
            <a:r>
              <a:rPr lang="en-US" sz="1200" dirty="0" smtClean="0"/>
              <a:t>05:00</a:t>
            </a:r>
            <a:endParaRPr lang="en-US" sz="1200" dirty="0"/>
          </a:p>
        </p:txBody>
      </p:sp>
      <p:sp>
        <p:nvSpPr>
          <p:cNvPr id="17" name="TextBox 16"/>
          <p:cNvSpPr txBox="1"/>
          <p:nvPr/>
        </p:nvSpPr>
        <p:spPr>
          <a:xfrm>
            <a:off x="2590800" y="5334000"/>
            <a:ext cx="609600" cy="276999"/>
          </a:xfrm>
          <a:prstGeom prst="rect">
            <a:avLst/>
          </a:prstGeom>
          <a:noFill/>
        </p:spPr>
        <p:txBody>
          <a:bodyPr wrap="square" rtlCol="0">
            <a:spAutoFit/>
          </a:bodyPr>
          <a:lstStyle/>
          <a:p>
            <a:r>
              <a:rPr lang="en-US" sz="1200" dirty="0" smtClean="0"/>
              <a:t>10:00</a:t>
            </a:r>
            <a:endParaRPr lang="en-US" sz="1200" dirty="0"/>
          </a:p>
        </p:txBody>
      </p:sp>
      <p:sp>
        <p:nvSpPr>
          <p:cNvPr id="18" name="TextBox 17"/>
          <p:cNvSpPr txBox="1"/>
          <p:nvPr/>
        </p:nvSpPr>
        <p:spPr>
          <a:xfrm>
            <a:off x="4800600" y="5334000"/>
            <a:ext cx="609600" cy="276999"/>
          </a:xfrm>
          <a:prstGeom prst="rect">
            <a:avLst/>
          </a:prstGeom>
          <a:noFill/>
        </p:spPr>
        <p:txBody>
          <a:bodyPr wrap="square" rtlCol="0">
            <a:spAutoFit/>
          </a:bodyPr>
          <a:lstStyle/>
          <a:p>
            <a:r>
              <a:rPr lang="en-US" sz="1200" dirty="0" smtClean="0"/>
              <a:t>30:00</a:t>
            </a:r>
            <a:endParaRPr lang="en-US" sz="1200" dirty="0"/>
          </a:p>
        </p:txBody>
      </p:sp>
      <p:sp>
        <p:nvSpPr>
          <p:cNvPr id="19" name="TextBox 18"/>
          <p:cNvSpPr txBox="1"/>
          <p:nvPr/>
        </p:nvSpPr>
        <p:spPr>
          <a:xfrm>
            <a:off x="3657600" y="5334000"/>
            <a:ext cx="609600" cy="276999"/>
          </a:xfrm>
          <a:prstGeom prst="rect">
            <a:avLst/>
          </a:prstGeom>
          <a:noFill/>
        </p:spPr>
        <p:txBody>
          <a:bodyPr wrap="square" rtlCol="0">
            <a:spAutoFit/>
          </a:bodyPr>
          <a:lstStyle/>
          <a:p>
            <a:r>
              <a:rPr lang="en-US" sz="1200" dirty="0"/>
              <a:t>2</a:t>
            </a:r>
            <a:r>
              <a:rPr lang="en-US" sz="1200" dirty="0" smtClean="0"/>
              <a:t>0:00</a:t>
            </a:r>
            <a:endParaRPr lang="en-US" sz="1200" dirty="0"/>
          </a:p>
        </p:txBody>
      </p:sp>
      <p:sp>
        <p:nvSpPr>
          <p:cNvPr id="20" name="TextBox 19"/>
          <p:cNvSpPr txBox="1"/>
          <p:nvPr/>
        </p:nvSpPr>
        <p:spPr>
          <a:xfrm>
            <a:off x="6019800" y="5334000"/>
            <a:ext cx="609600" cy="276999"/>
          </a:xfrm>
          <a:prstGeom prst="rect">
            <a:avLst/>
          </a:prstGeom>
          <a:noFill/>
        </p:spPr>
        <p:txBody>
          <a:bodyPr wrap="square" rtlCol="0">
            <a:spAutoFit/>
          </a:bodyPr>
          <a:lstStyle/>
          <a:p>
            <a:r>
              <a:rPr lang="en-US" sz="1200" dirty="0" smtClean="0"/>
              <a:t>40:00</a:t>
            </a:r>
            <a:endParaRPr lang="en-US" sz="1200" dirty="0"/>
          </a:p>
        </p:txBody>
      </p:sp>
      <p:sp>
        <p:nvSpPr>
          <p:cNvPr id="21" name="4-Point Star 20"/>
          <p:cNvSpPr/>
          <p:nvPr/>
        </p:nvSpPr>
        <p:spPr>
          <a:xfrm>
            <a:off x="2438400" y="4343400"/>
            <a:ext cx="152400" cy="152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4-Point Star 21"/>
          <p:cNvSpPr/>
          <p:nvPr/>
        </p:nvSpPr>
        <p:spPr>
          <a:xfrm>
            <a:off x="2971800" y="3733800"/>
            <a:ext cx="152400" cy="152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4-Point Star 22"/>
          <p:cNvSpPr/>
          <p:nvPr/>
        </p:nvSpPr>
        <p:spPr>
          <a:xfrm>
            <a:off x="3581400" y="2590800"/>
            <a:ext cx="152400" cy="152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4-Point Star 23"/>
          <p:cNvSpPr/>
          <p:nvPr/>
        </p:nvSpPr>
        <p:spPr>
          <a:xfrm>
            <a:off x="4572000" y="4191000"/>
            <a:ext cx="152400" cy="152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4-Point Star 24"/>
          <p:cNvSpPr/>
          <p:nvPr/>
        </p:nvSpPr>
        <p:spPr>
          <a:xfrm>
            <a:off x="2971800" y="2895600"/>
            <a:ext cx="152400" cy="152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4-Point Star 25"/>
          <p:cNvSpPr/>
          <p:nvPr/>
        </p:nvSpPr>
        <p:spPr>
          <a:xfrm>
            <a:off x="3200400" y="3581400"/>
            <a:ext cx="152400" cy="152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4-Point Star 26"/>
          <p:cNvSpPr/>
          <p:nvPr/>
        </p:nvSpPr>
        <p:spPr>
          <a:xfrm>
            <a:off x="2514600" y="2819400"/>
            <a:ext cx="152400" cy="152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4-Point Star 27"/>
          <p:cNvSpPr/>
          <p:nvPr/>
        </p:nvSpPr>
        <p:spPr>
          <a:xfrm>
            <a:off x="3276600" y="2895600"/>
            <a:ext cx="152400" cy="152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4-Point Star 28"/>
          <p:cNvSpPr/>
          <p:nvPr/>
        </p:nvSpPr>
        <p:spPr>
          <a:xfrm>
            <a:off x="2895600" y="2895600"/>
            <a:ext cx="152400" cy="152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4-Point Star 29"/>
          <p:cNvSpPr/>
          <p:nvPr/>
        </p:nvSpPr>
        <p:spPr>
          <a:xfrm>
            <a:off x="3276600" y="3581400"/>
            <a:ext cx="152400" cy="152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4-Point Star 30"/>
          <p:cNvSpPr/>
          <p:nvPr/>
        </p:nvSpPr>
        <p:spPr>
          <a:xfrm>
            <a:off x="3276600" y="2438400"/>
            <a:ext cx="152400" cy="152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4-Point Star 31"/>
          <p:cNvSpPr/>
          <p:nvPr/>
        </p:nvSpPr>
        <p:spPr>
          <a:xfrm>
            <a:off x="2667000" y="5105400"/>
            <a:ext cx="152400" cy="152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4-Point Star 32"/>
          <p:cNvSpPr/>
          <p:nvPr/>
        </p:nvSpPr>
        <p:spPr>
          <a:xfrm>
            <a:off x="2514600" y="5105400"/>
            <a:ext cx="152400" cy="152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4-Point Star 33"/>
          <p:cNvSpPr/>
          <p:nvPr/>
        </p:nvSpPr>
        <p:spPr>
          <a:xfrm>
            <a:off x="2590800" y="5105400"/>
            <a:ext cx="152400" cy="152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4-Point Star 34"/>
          <p:cNvSpPr/>
          <p:nvPr/>
        </p:nvSpPr>
        <p:spPr>
          <a:xfrm>
            <a:off x="3657600" y="5943600"/>
            <a:ext cx="152400" cy="152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38150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ANALYSIS</a:t>
            </a:r>
            <a:br>
              <a:rPr lang="en-US" dirty="0" smtClean="0"/>
            </a:br>
            <a:endParaRPr lang="en-US" dirty="0"/>
          </a:p>
        </p:txBody>
      </p:sp>
      <p:sp>
        <p:nvSpPr>
          <p:cNvPr id="3" name="Content Placeholder 2"/>
          <p:cNvSpPr>
            <a:spLocks noGrp="1"/>
          </p:cNvSpPr>
          <p:nvPr>
            <p:ph idx="1"/>
          </p:nvPr>
        </p:nvSpPr>
        <p:spPr>
          <a:xfrm>
            <a:off x="381000" y="1066800"/>
            <a:ext cx="8229600" cy="609600"/>
          </a:xfrm>
          <a:ln/>
        </p:spPr>
        <p:style>
          <a:lnRef idx="2">
            <a:schemeClr val="accent2"/>
          </a:lnRef>
          <a:fillRef idx="1">
            <a:schemeClr val="lt1"/>
          </a:fillRef>
          <a:effectRef idx="0">
            <a:schemeClr val="accent2"/>
          </a:effectRef>
          <a:fontRef idx="minor">
            <a:schemeClr val="dk1"/>
          </a:fontRef>
        </p:style>
        <p:txBody>
          <a:bodyPr>
            <a:normAutofit lnSpcReduction="10000"/>
          </a:bodyPr>
          <a:lstStyle/>
          <a:p>
            <a:r>
              <a:rPr lang="en-US" sz="1800" dirty="0" smtClean="0"/>
              <a:t>We analyzed 15 pointings, each with about 34 plots.  The following table displays our four best candidates.</a:t>
            </a:r>
          </a:p>
          <a:p>
            <a:pPr>
              <a:buNone/>
            </a:pPr>
            <a:endParaRPr lang="en-US" dirty="0" smtClean="0"/>
          </a:p>
          <a:p>
            <a:endParaRPr lang="en-US" dirty="0"/>
          </a:p>
        </p:txBody>
      </p:sp>
      <p:pic>
        <p:nvPicPr>
          <p:cNvPr id="19457" name="Picture 1"/>
          <p:cNvPicPr>
            <a:picLocks noChangeAspect="1" noChangeArrowheads="1"/>
          </p:cNvPicPr>
          <p:nvPr/>
        </p:nvPicPr>
        <p:blipFill>
          <a:blip r:embed="rId2" cstate="print"/>
          <a:srcRect l="23750" t="36781" r="9375" b="16406"/>
          <a:stretch>
            <a:fillRect/>
          </a:stretch>
        </p:blipFill>
        <p:spPr bwMode="auto">
          <a:xfrm>
            <a:off x="304800" y="1981200"/>
            <a:ext cx="8534400" cy="4779264"/>
          </a:xfrm>
          <a:prstGeom prst="rect">
            <a:avLst/>
          </a:prstGeom>
          <a:noFill/>
          <a:ln w="9525">
            <a:noFill/>
            <a:miter lim="800000"/>
            <a:headEnd/>
            <a:tailEnd/>
          </a:ln>
        </p:spPr>
      </p:pic>
    </p:spTree>
    <p:extLst>
      <p:ext uri="{BB962C8B-B14F-4D97-AF65-F5344CB8AC3E}">
        <p14:creationId xmlns:p14="http://schemas.microsoft.com/office/powerpoint/2010/main" val="20968596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Known Pulsar found at 1610-1322</a:t>
            </a:r>
            <a:endParaRPr lang="en-US" dirty="0"/>
          </a:p>
        </p:txBody>
      </p:sp>
      <p:pic>
        <p:nvPicPr>
          <p:cNvPr id="5" name="Picture 4" descr="1610 -1312 know pulsar 3rd set J1610-1322.png"/>
          <p:cNvPicPr>
            <a:picLocks noChangeAspect="1"/>
          </p:cNvPicPr>
          <p:nvPr/>
        </p:nvPicPr>
        <p:blipFill>
          <a:blip r:embed="rId2" cstate="print"/>
          <a:stretch>
            <a:fillRect/>
          </a:stretch>
        </p:blipFill>
        <p:spPr>
          <a:xfrm>
            <a:off x="971600" y="1196752"/>
            <a:ext cx="7272808" cy="5437051"/>
          </a:xfrm>
          <a:prstGeom prst="rect">
            <a:avLst/>
          </a:prstGeom>
        </p:spPr>
      </p:pic>
    </p:spTree>
    <p:extLst>
      <p:ext uri="{BB962C8B-B14F-4D97-AF65-F5344CB8AC3E}">
        <p14:creationId xmlns:p14="http://schemas.microsoft.com/office/powerpoint/2010/main" val="42158913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J1610-1322 Pointing at 800 </a:t>
            </a:r>
            <a:r>
              <a:rPr lang="en-US" dirty="0" smtClean="0"/>
              <a:t>MHz</a:t>
            </a:r>
            <a:endParaRPr lang="en-US" dirty="0"/>
          </a:p>
        </p:txBody>
      </p:sp>
      <p:graphicFrame>
        <p:nvGraphicFramePr>
          <p:cNvPr id="5122" name="Object 2"/>
          <p:cNvGraphicFramePr>
            <a:graphicFrameLocks noChangeAspect="1"/>
          </p:cNvGraphicFramePr>
          <p:nvPr/>
        </p:nvGraphicFramePr>
        <p:xfrm>
          <a:off x="1187624" y="1556792"/>
          <a:ext cx="6696744" cy="4923654"/>
        </p:xfrm>
        <a:graphic>
          <a:graphicData uri="http://schemas.openxmlformats.org/presentationml/2006/ole">
            <mc:AlternateContent xmlns:mc="http://schemas.openxmlformats.org/markup-compatibility/2006">
              <mc:Choice xmlns:v="urn:schemas-microsoft-com:vml" Requires="v">
                <p:oleObj spid="_x0000_s1031" name="Acrobat Document" r:id="rId3" imgW="6035040" imgH="4663440" progId="AcroExch.Document.7">
                  <p:link updateAutomatic="1"/>
                </p:oleObj>
              </mc:Choice>
              <mc:Fallback>
                <p:oleObj name="Acrobat Document" r:id="rId3" imgW="6035040" imgH="4663440" progId="AcroExch.Document.7">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556792"/>
                        <a:ext cx="6696744" cy="4923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Right Arrow 3"/>
          <p:cNvSpPr/>
          <p:nvPr/>
        </p:nvSpPr>
        <p:spPr>
          <a:xfrm>
            <a:off x="611560" y="2420888"/>
            <a:ext cx="1080120" cy="50405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a:off x="2915816" y="4005064"/>
            <a:ext cx="1080120" cy="50405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2059979"/>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dissolve">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4)">
                                      <p:cBhvr>
                                        <p:cTn id="12" dur="2000"/>
                                        <p:tgtEl>
                                          <p:spTgt spid="4"/>
                                        </p:tgtEl>
                                      </p:cBhvr>
                                    </p:animEffect>
                                  </p:childTnLst>
                                </p:cTn>
                              </p:par>
                              <p:par>
                                <p:cTn id="13" presetID="21"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4)">
                                      <p:cBhvr>
                                        <p:cTn id="15" dur="2000"/>
                                        <p:tgtEl>
                                          <p:spTgt spid="5"/>
                                        </p:tgtEl>
                                      </p:cBhvr>
                                    </p:animEffect>
                                  </p:childTnLst>
                                </p:cTn>
                              </p:par>
                            </p:childTnLst>
                          </p:cTn>
                        </p:par>
                        <p:par>
                          <p:cTn id="16" fill="hold">
                            <p:stCondLst>
                              <p:cond delay="2000"/>
                            </p:stCondLst>
                            <p:childTnLst>
                              <p:par>
                                <p:cTn id="17" presetID="6" presetClass="emph" presetSubtype="0" autoRev="1" fill="hold" grpId="1" nodeType="afterEffect">
                                  <p:stCondLst>
                                    <p:cond delay="0"/>
                                  </p:stCondLst>
                                  <p:childTnLst>
                                    <p:animScale>
                                      <p:cBhvr>
                                        <p:cTn id="18" dur="2000" fill="hold"/>
                                        <p:tgtEl>
                                          <p:spTgt spid="4"/>
                                        </p:tgtEl>
                                      </p:cBhvr>
                                      <p:by x="150000" y="150000"/>
                                    </p:animScale>
                                  </p:childTnLst>
                                </p:cTn>
                              </p:par>
                              <p:par>
                                <p:cTn id="19" presetID="6" presetClass="emph" presetSubtype="0" autoRev="1" fill="hold" grpId="1" nodeType="withEffect">
                                  <p:stCondLst>
                                    <p:cond delay="0"/>
                                  </p:stCondLst>
                                  <p:childTnLst>
                                    <p:animScale>
                                      <p:cBhvr>
                                        <p:cTn id="20"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1219-1608 Possible pulsar</a:t>
            </a:r>
            <a:endParaRPr lang="en-US" dirty="0"/>
          </a:p>
        </p:txBody>
      </p:sp>
      <p:pic>
        <p:nvPicPr>
          <p:cNvPr id="3" name="Picture 2" descr="1219-1608 Possible Pulsar Plot 3.png"/>
          <p:cNvPicPr>
            <a:picLocks noChangeAspect="1"/>
          </p:cNvPicPr>
          <p:nvPr/>
        </p:nvPicPr>
        <p:blipFill>
          <a:blip r:embed="rId3" cstate="print"/>
          <a:stretch>
            <a:fillRect/>
          </a:stretch>
        </p:blipFill>
        <p:spPr>
          <a:xfrm>
            <a:off x="1187624" y="1412776"/>
            <a:ext cx="7128792" cy="5037111"/>
          </a:xfrm>
          <a:prstGeom prst="rect">
            <a:avLst/>
          </a:prstGeom>
        </p:spPr>
      </p:pic>
      <p:graphicFrame>
        <p:nvGraphicFramePr>
          <p:cNvPr id="3074" name="Object 2"/>
          <p:cNvGraphicFramePr>
            <a:graphicFrameLocks noChangeAspect="1"/>
          </p:cNvGraphicFramePr>
          <p:nvPr/>
        </p:nvGraphicFramePr>
        <p:xfrm>
          <a:off x="1403648" y="1595840"/>
          <a:ext cx="6264696" cy="4841051"/>
        </p:xfrm>
        <a:graphic>
          <a:graphicData uri="http://schemas.openxmlformats.org/presentationml/2006/ole">
            <mc:AlternateContent xmlns:mc="http://schemas.openxmlformats.org/markup-compatibility/2006">
              <mc:Choice xmlns:v="urn:schemas-microsoft-com:vml" Requires="v">
                <p:oleObj spid="_x0000_s2055" name="Acrobat Document" r:id="rId4" imgW="6035040" imgH="4663440" progId="AcroExch.Document.7">
                  <p:link updateAutomatic="1"/>
                </p:oleObj>
              </mc:Choice>
              <mc:Fallback>
                <p:oleObj name="Acrobat Document" r:id="rId4" imgW="6035040" imgH="4663440" progId="AcroExch.Document.7">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1595840"/>
                        <a:ext cx="6264696" cy="484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298093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07288" cy="1143000"/>
          </a:xfrm>
        </p:spPr>
        <p:txBody>
          <a:bodyPr>
            <a:normAutofit fontScale="90000"/>
          </a:bodyPr>
          <a:lstStyle/>
          <a:p>
            <a:r>
              <a:rPr lang="en-US" sz="3600" dirty="0" smtClean="0"/>
              <a:t>The second pointing was shot in a grid, searching for 1219-1608. This is the first of 6 grid pointing’s</a:t>
            </a:r>
            <a:endParaRPr lang="en-US" sz="3600" dirty="0"/>
          </a:p>
        </p:txBody>
      </p:sp>
      <p:graphicFrame>
        <p:nvGraphicFramePr>
          <p:cNvPr id="6148" name="Object 4"/>
          <p:cNvGraphicFramePr>
            <a:graphicFrameLocks noChangeAspect="1"/>
          </p:cNvGraphicFramePr>
          <p:nvPr/>
        </p:nvGraphicFramePr>
        <p:xfrm>
          <a:off x="1619672" y="1844824"/>
          <a:ext cx="6035675" cy="4664075"/>
        </p:xfrm>
        <a:graphic>
          <a:graphicData uri="http://schemas.openxmlformats.org/presentationml/2006/ole">
            <mc:AlternateContent xmlns:mc="http://schemas.openxmlformats.org/markup-compatibility/2006">
              <mc:Choice xmlns:v="urn:schemas-microsoft-com:vml" Requires="v">
                <p:oleObj spid="_x0000_s3079" name="Acrobat Document" r:id="rId3" imgW="6035040" imgH="4663440" progId="AcroExch.Document.7">
                  <p:link updateAutomatic="1"/>
                </p:oleObj>
              </mc:Choice>
              <mc:Fallback>
                <p:oleObj name="Acrobat Document" r:id="rId3" imgW="6035040" imgH="4663440" progId="AcroExch.Document.7">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1844824"/>
                        <a:ext cx="6035675"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807493839"/>
      </p:ext>
    </p:extLst>
  </p:cSld>
  <p:clrMapOvr>
    <a:masterClrMapping/>
  </p:clrMapOvr>
  <p:transition xmlns:p14="http://schemas.microsoft.com/office/powerpoint/2010/main" spd="med" advTm="3000">
    <p:dissolv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r>
              <a:rPr lang="en-US" baseline="30000" dirty="0" smtClean="0"/>
              <a:t>nd</a:t>
            </a:r>
            <a:r>
              <a:rPr lang="en-US" dirty="0" smtClean="0"/>
              <a:t> grid pointing</a:t>
            </a:r>
            <a:endParaRPr lang="en-US" dirty="0"/>
          </a:p>
        </p:txBody>
      </p:sp>
      <p:graphicFrame>
        <p:nvGraphicFramePr>
          <p:cNvPr id="4098" name="Object 2"/>
          <p:cNvGraphicFramePr>
            <a:graphicFrameLocks noChangeAspect="1"/>
          </p:cNvGraphicFramePr>
          <p:nvPr/>
        </p:nvGraphicFramePr>
        <p:xfrm>
          <a:off x="1475656" y="1772816"/>
          <a:ext cx="6223000" cy="4806950"/>
        </p:xfrm>
        <a:graphic>
          <a:graphicData uri="http://schemas.openxmlformats.org/presentationml/2006/ole">
            <mc:AlternateContent xmlns:mc="http://schemas.openxmlformats.org/markup-compatibility/2006">
              <mc:Choice xmlns:v="urn:schemas-microsoft-com:vml" Requires="v">
                <p:oleObj spid="_x0000_s4103" name="Acrobat Document" r:id="rId3" imgW="6035040" imgH="4663440" progId="AcroExch.Document.7">
                  <p:link updateAutomatic="1"/>
                </p:oleObj>
              </mc:Choice>
              <mc:Fallback>
                <p:oleObj name="Acrobat Document" r:id="rId3" imgW="6035040" imgH="4663440" progId="AcroExch.Document.7">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772816"/>
                        <a:ext cx="6223000" cy="480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Right Arrow 3"/>
          <p:cNvSpPr/>
          <p:nvPr/>
        </p:nvSpPr>
        <p:spPr>
          <a:xfrm>
            <a:off x="3059832" y="3356992"/>
            <a:ext cx="1080120" cy="50405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1242777"/>
      </p:ext>
    </p:extLst>
  </p:cSld>
  <p:clrMapOvr>
    <a:masterClrMapping/>
  </p:clrMapOvr>
  <p:transition xmlns:p14="http://schemas.microsoft.com/office/powerpoint/2010/main" spd="med" advClick="0" advTm="3000">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0"/>
                            </p:stCondLst>
                            <p:childTnLst>
                              <p:par>
                                <p:cTn id="13" presetID="6" presetClass="emph" presetSubtype="0" autoRev="1" fill="hold" grpId="0" nodeType="afterEffect">
                                  <p:stCondLst>
                                    <p:cond delay="0"/>
                                  </p:stCondLst>
                                  <p:childTnLst>
                                    <p:animScale>
                                      <p:cBhvr>
                                        <p:cTn id="14"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a:t>
            </a:r>
            <a:r>
              <a:rPr lang="en-US" baseline="30000" dirty="0" smtClean="0"/>
              <a:t>rd</a:t>
            </a:r>
            <a:r>
              <a:rPr lang="en-US" dirty="0" smtClean="0"/>
              <a:t> grid pointing</a:t>
            </a:r>
            <a:endParaRPr lang="en-US" dirty="0"/>
          </a:p>
        </p:txBody>
      </p:sp>
      <p:graphicFrame>
        <p:nvGraphicFramePr>
          <p:cNvPr id="7170" name="Object 2"/>
          <p:cNvGraphicFramePr>
            <a:graphicFrameLocks noChangeAspect="1"/>
          </p:cNvGraphicFramePr>
          <p:nvPr/>
        </p:nvGraphicFramePr>
        <p:xfrm>
          <a:off x="1619672" y="1844824"/>
          <a:ext cx="6035675" cy="4664075"/>
        </p:xfrm>
        <a:graphic>
          <a:graphicData uri="http://schemas.openxmlformats.org/presentationml/2006/ole">
            <mc:AlternateContent xmlns:mc="http://schemas.openxmlformats.org/markup-compatibility/2006">
              <mc:Choice xmlns:v="urn:schemas-microsoft-com:vml" Requires="v">
                <p:oleObj spid="_x0000_s5127" name="Acrobat Document" r:id="rId3" imgW="6035040" imgH="4663440" progId="AcroExch.Document.7">
                  <p:link updateAutomatic="1"/>
                </p:oleObj>
              </mc:Choice>
              <mc:Fallback>
                <p:oleObj name="Acrobat Document" r:id="rId3" imgW="6035040" imgH="4663440" progId="AcroExch.Document.7">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1844824"/>
                        <a:ext cx="6035675"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770904251"/>
      </p:ext>
    </p:extLst>
  </p:cSld>
  <p:clrMapOvr>
    <a:masterClrMapping/>
  </p:clrMapOvr>
  <p:transition xmlns:p14="http://schemas.microsoft.com/office/powerpoint/2010/main" spd="med" advClick="0" advTm="3000">
    <p:dissolv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a:t>
            </a:r>
            <a:r>
              <a:rPr lang="en-US" baseline="30000" dirty="0" smtClean="0"/>
              <a:t>th</a:t>
            </a:r>
            <a:r>
              <a:rPr lang="en-US" dirty="0" smtClean="0"/>
              <a:t> grid pointing</a:t>
            </a:r>
            <a:endParaRPr lang="en-US" dirty="0"/>
          </a:p>
        </p:txBody>
      </p:sp>
      <p:graphicFrame>
        <p:nvGraphicFramePr>
          <p:cNvPr id="8194" name="Object 2"/>
          <p:cNvGraphicFramePr>
            <a:graphicFrameLocks noChangeAspect="1"/>
          </p:cNvGraphicFramePr>
          <p:nvPr/>
        </p:nvGraphicFramePr>
        <p:xfrm>
          <a:off x="1619672" y="1844824"/>
          <a:ext cx="6035675" cy="4664075"/>
        </p:xfrm>
        <a:graphic>
          <a:graphicData uri="http://schemas.openxmlformats.org/presentationml/2006/ole">
            <mc:AlternateContent xmlns:mc="http://schemas.openxmlformats.org/markup-compatibility/2006">
              <mc:Choice xmlns:v="urn:schemas-microsoft-com:vml" Requires="v">
                <p:oleObj spid="_x0000_s6151" name="Acrobat Document" r:id="rId3" imgW="6035040" imgH="4663440" progId="AcroExch.Document.7">
                  <p:link updateAutomatic="1"/>
                </p:oleObj>
              </mc:Choice>
              <mc:Fallback>
                <p:oleObj name="Acrobat Document" r:id="rId3" imgW="6035040" imgH="4663440" progId="AcroExch.Document.7">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1844824"/>
                        <a:ext cx="6035675"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Right Arrow 4"/>
          <p:cNvSpPr/>
          <p:nvPr/>
        </p:nvSpPr>
        <p:spPr>
          <a:xfrm>
            <a:off x="3059832" y="3356992"/>
            <a:ext cx="1080120" cy="50405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4977403"/>
      </p:ext>
    </p:extLst>
  </p:cSld>
  <p:clrMapOvr>
    <a:masterClrMapping/>
  </p:clrMapOvr>
  <p:transition xmlns:p14="http://schemas.microsoft.com/office/powerpoint/2010/main" spd="med" advClick="0" advTm="3000">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grpId="0" nodeType="after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r>
              <a:rPr lang="en-US" baseline="30000" dirty="0" smtClean="0"/>
              <a:t>th</a:t>
            </a:r>
            <a:r>
              <a:rPr lang="en-US" dirty="0" smtClean="0"/>
              <a:t> grid pointing</a:t>
            </a:r>
            <a:endParaRPr lang="en-US" dirty="0"/>
          </a:p>
        </p:txBody>
      </p:sp>
      <p:graphicFrame>
        <p:nvGraphicFramePr>
          <p:cNvPr id="9218" name="Object 2"/>
          <p:cNvGraphicFramePr>
            <a:graphicFrameLocks noChangeAspect="1"/>
          </p:cNvGraphicFramePr>
          <p:nvPr/>
        </p:nvGraphicFramePr>
        <p:xfrm>
          <a:off x="1547664" y="1988840"/>
          <a:ext cx="6035675" cy="4664075"/>
        </p:xfrm>
        <a:graphic>
          <a:graphicData uri="http://schemas.openxmlformats.org/presentationml/2006/ole">
            <mc:AlternateContent xmlns:mc="http://schemas.openxmlformats.org/markup-compatibility/2006">
              <mc:Choice xmlns:v="urn:schemas-microsoft-com:vml" Requires="v">
                <p:oleObj spid="_x0000_s7175" name="Acrobat Document" r:id="rId3" imgW="6035040" imgH="4663440" progId="AcroExch.Document.7">
                  <p:link updateAutomatic="1"/>
                </p:oleObj>
              </mc:Choice>
              <mc:Fallback>
                <p:oleObj name="Acrobat Document" r:id="rId3" imgW="6035040" imgH="4663440" progId="AcroExch.Document.7">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1988840"/>
                        <a:ext cx="6035675"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839113781"/>
      </p:ext>
    </p:extLst>
  </p:cSld>
  <p:clrMapOvr>
    <a:masterClrMapping/>
  </p:clrMapOvr>
  <p:transition xmlns:p14="http://schemas.microsoft.com/office/powerpoint/2010/main" spd="med" advClick="0" advTm="3000">
    <p:dissolv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Lovell5_640x480.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5519" t="15132" r="26226" b="14314"/>
          <a:stretch/>
        </p:blipFill>
        <p:spPr>
          <a:xfrm>
            <a:off x="5508204" y="2942948"/>
            <a:ext cx="3427326" cy="3758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0" y="0"/>
            <a:ext cx="9143999" cy="2677656"/>
          </a:xfrm>
          <a:prstGeom prst="rect">
            <a:avLst/>
          </a:prstGeom>
          <a:noFill/>
        </p:spPr>
        <p:txBody>
          <a:bodyPr wrap="square" rtlCol="0">
            <a:spAutoFit/>
          </a:bodyPr>
          <a:lstStyle/>
          <a:p>
            <a:pPr algn="ctr"/>
            <a:r>
              <a:rPr lang="en-US" sz="2400" dirty="0">
                <a:latin typeface="Arial Narrow"/>
                <a:cs typeface="Arial Narrow"/>
              </a:rPr>
              <a:t>Jodrell Bank is the original arboretum for Manchester University. Immediately after World War II, first radio telescope was established there. Since that time, it has become the premier radio observatory for Great Britain, on its soil. It has the Lovell telescope (76 m instrument built in 1955) that is the third largest fully steerable radio telescope in the world and the source of many important astronomical discoveries over the years. Notice that the observatory is very landlocked and near many residential areas. But it is still in use today.</a:t>
            </a:r>
          </a:p>
        </p:txBody>
      </p:sp>
      <p:pic>
        <p:nvPicPr>
          <p:cNvPr id="3" name="Picture 2"/>
          <p:cNvPicPr>
            <a:picLocks noChangeAspect="1"/>
          </p:cNvPicPr>
          <p:nvPr/>
        </p:nvPicPr>
        <p:blipFill>
          <a:blip r:embed="rId3"/>
          <a:stretch>
            <a:fillRect/>
          </a:stretch>
        </p:blipFill>
        <p:spPr>
          <a:xfrm>
            <a:off x="-1" y="2879975"/>
            <a:ext cx="3228419" cy="3978025"/>
          </a:xfrm>
          <a:prstGeom prst="rect">
            <a:avLst/>
          </a:prstGeom>
        </p:spPr>
      </p:pic>
    </p:spTree>
    <p:extLst>
      <p:ext uri="{BB962C8B-B14F-4D97-AF65-F5344CB8AC3E}">
        <p14:creationId xmlns:p14="http://schemas.microsoft.com/office/powerpoint/2010/main" val="10294288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a:t>
            </a:r>
            <a:r>
              <a:rPr lang="en-US" baseline="30000" dirty="0" smtClean="0"/>
              <a:t>th</a:t>
            </a:r>
            <a:r>
              <a:rPr lang="en-US" dirty="0" smtClean="0"/>
              <a:t> grid pointing</a:t>
            </a:r>
            <a:endParaRPr lang="en-US" dirty="0"/>
          </a:p>
        </p:txBody>
      </p:sp>
      <p:graphicFrame>
        <p:nvGraphicFramePr>
          <p:cNvPr id="10242" name="Object 2"/>
          <p:cNvGraphicFramePr>
            <a:graphicFrameLocks noChangeAspect="1"/>
          </p:cNvGraphicFramePr>
          <p:nvPr/>
        </p:nvGraphicFramePr>
        <p:xfrm>
          <a:off x="1403648" y="1988840"/>
          <a:ext cx="6035675" cy="4664075"/>
        </p:xfrm>
        <a:graphic>
          <a:graphicData uri="http://schemas.openxmlformats.org/presentationml/2006/ole">
            <mc:AlternateContent xmlns:mc="http://schemas.openxmlformats.org/markup-compatibility/2006">
              <mc:Choice xmlns:v="urn:schemas-microsoft-com:vml" Requires="v">
                <p:oleObj spid="_x0000_s8199" name="Acrobat Document" r:id="rId3" imgW="6035040" imgH="4663440" progId="AcroExch.Document.7">
                  <p:link updateAutomatic="1"/>
                </p:oleObj>
              </mc:Choice>
              <mc:Fallback>
                <p:oleObj name="Acrobat Document" r:id="rId3" imgW="6035040" imgH="4663440" progId="AcroExch.Document.7">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1988840"/>
                        <a:ext cx="6035675"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476590063"/>
      </p:ext>
    </p:extLst>
  </p:cSld>
  <p:clrMapOvr>
    <a:masterClrMapping/>
  </p:clrMapOvr>
  <p:transition xmlns:p14="http://schemas.microsoft.com/office/powerpoint/2010/main" spd="med" advTm="3000">
    <p:dissolv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Our 3</a:t>
            </a:r>
            <a:r>
              <a:rPr lang="en-US" baseline="30000" dirty="0" smtClean="0"/>
              <a:t>rd</a:t>
            </a:r>
            <a:r>
              <a:rPr lang="en-US" dirty="0" smtClean="0"/>
              <a:t> plot at 1736-0241</a:t>
            </a:r>
            <a:br>
              <a:rPr lang="en-US" dirty="0" smtClean="0"/>
            </a:br>
            <a:r>
              <a:rPr lang="en-US" dirty="0" smtClean="0"/>
              <a:t>Possible Known pulsar</a:t>
            </a:r>
            <a:endParaRPr lang="en-US" dirty="0"/>
          </a:p>
        </p:txBody>
      </p:sp>
      <p:pic>
        <p:nvPicPr>
          <p:cNvPr id="3" name="Picture 2" descr="GBT350drift_54233_1736-0241_DM56.10_Z0_ACCEL_Cand_1.pfd.ps.png"/>
          <p:cNvPicPr>
            <a:picLocks noChangeAspect="1"/>
          </p:cNvPicPr>
          <p:nvPr/>
        </p:nvPicPr>
        <p:blipFill>
          <a:blip r:embed="rId2" cstate="print"/>
          <a:stretch>
            <a:fillRect/>
          </a:stretch>
        </p:blipFill>
        <p:spPr>
          <a:xfrm>
            <a:off x="1475656" y="1700808"/>
            <a:ext cx="6084848" cy="4691628"/>
          </a:xfrm>
          <a:prstGeom prst="rect">
            <a:avLst/>
          </a:prstGeom>
        </p:spPr>
      </p:pic>
    </p:spTree>
    <p:extLst>
      <p:ext uri="{BB962C8B-B14F-4D97-AF65-F5344CB8AC3E}">
        <p14:creationId xmlns:p14="http://schemas.microsoft.com/office/powerpoint/2010/main" val="3865689109"/>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1736-0241 Pointing at 800MHZ</a:t>
            </a:r>
            <a:endParaRPr lang="en-US" dirty="0"/>
          </a:p>
        </p:txBody>
      </p:sp>
      <p:graphicFrame>
        <p:nvGraphicFramePr>
          <p:cNvPr id="2050" name="Object 2"/>
          <p:cNvGraphicFramePr>
            <a:graphicFrameLocks noChangeAspect="1"/>
          </p:cNvGraphicFramePr>
          <p:nvPr/>
        </p:nvGraphicFramePr>
        <p:xfrm>
          <a:off x="971600" y="1268760"/>
          <a:ext cx="7200900" cy="5284787"/>
        </p:xfrm>
        <a:graphic>
          <a:graphicData uri="http://schemas.openxmlformats.org/presentationml/2006/ole">
            <mc:AlternateContent xmlns:mc="http://schemas.openxmlformats.org/markup-compatibility/2006">
              <mc:Choice xmlns:v="urn:schemas-microsoft-com:vml" Requires="v">
                <p:oleObj spid="_x0000_s9223" name="Acrobat Document" r:id="rId3" imgW="6035040" imgH="4663440" progId="AcroExch.Document.7">
                  <p:link updateAutomatic="1"/>
                </p:oleObj>
              </mc:Choice>
              <mc:Fallback>
                <p:oleObj name="Acrobat Document" r:id="rId3" imgW="6035040" imgH="4663440" progId="AcroExch.Document.7">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268760"/>
                        <a:ext cx="7200900" cy="528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Right Arrow 4"/>
          <p:cNvSpPr/>
          <p:nvPr/>
        </p:nvSpPr>
        <p:spPr>
          <a:xfrm>
            <a:off x="2987824" y="3068960"/>
            <a:ext cx="1080120" cy="50405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93489701"/>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grpId="0" nodeType="after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final plot 1202-1608</a:t>
            </a:r>
            <a:endParaRPr lang="en-US" dirty="0"/>
          </a:p>
        </p:txBody>
      </p:sp>
      <p:pic>
        <p:nvPicPr>
          <p:cNvPr id="3" name="Picture 2" descr="1202-1608 Possible Something.png"/>
          <p:cNvPicPr>
            <a:picLocks noChangeAspect="1"/>
          </p:cNvPicPr>
          <p:nvPr/>
        </p:nvPicPr>
        <p:blipFill>
          <a:blip r:embed="rId2" cstate="print"/>
          <a:stretch>
            <a:fillRect/>
          </a:stretch>
        </p:blipFill>
        <p:spPr>
          <a:xfrm>
            <a:off x="899592" y="1268760"/>
            <a:ext cx="7118186" cy="5029616"/>
          </a:xfrm>
          <a:prstGeom prst="rect">
            <a:avLst/>
          </a:prstGeom>
        </p:spPr>
      </p:pic>
      <p:sp>
        <p:nvSpPr>
          <p:cNvPr id="4" name="TextBox 3"/>
          <p:cNvSpPr txBox="1"/>
          <p:nvPr/>
        </p:nvSpPr>
        <p:spPr>
          <a:xfrm>
            <a:off x="1187624" y="1628800"/>
            <a:ext cx="6624736" cy="3785652"/>
          </a:xfrm>
          <a:prstGeom prst="rect">
            <a:avLst/>
          </a:prstGeom>
          <a:noFill/>
        </p:spPr>
        <p:txBody>
          <a:bodyPr wrap="square" rtlCol="0">
            <a:spAutoFit/>
          </a:bodyPr>
          <a:lstStyle/>
          <a:p>
            <a:r>
              <a:rPr lang="en-US" sz="4800" dirty="0" smtClean="0">
                <a:solidFill>
                  <a:srgbClr val="FF0000"/>
                </a:solidFill>
              </a:rPr>
              <a:t>We did not have time to point to this location but we left this with the GBT and possibly point to this location next week. </a:t>
            </a:r>
            <a:endParaRPr lang="en-US" sz="4800" dirty="0">
              <a:solidFill>
                <a:srgbClr val="FF0000"/>
              </a:solidFill>
            </a:endParaRPr>
          </a:p>
        </p:txBody>
      </p:sp>
    </p:spTree>
    <p:extLst>
      <p:ext uri="{BB962C8B-B14F-4D97-AF65-F5344CB8AC3E}">
        <p14:creationId xmlns:p14="http://schemas.microsoft.com/office/powerpoint/2010/main" val="3214104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additive="base">
                                        <p:cTn id="10"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1239260"/>
            <a:ext cx="8229600" cy="4886904"/>
          </a:xfrm>
        </p:spPr>
        <p:txBody>
          <a:bodyPr>
            <a:normAutofit fontScale="55000" lnSpcReduction="20000"/>
          </a:bodyPr>
          <a:lstStyle/>
          <a:p>
            <a:r>
              <a:rPr lang="en-US" dirty="0" smtClean="0"/>
              <a:t>If you found any known pulsars?  If so: </a:t>
            </a:r>
          </a:p>
          <a:p>
            <a:pPr lvl="1"/>
            <a:r>
              <a:rPr lang="en-US" dirty="0" smtClean="0"/>
              <a:t>how many? </a:t>
            </a:r>
          </a:p>
          <a:p>
            <a:pPr lvl="1"/>
            <a:r>
              <a:rPr lang="en-US" dirty="0" smtClean="0"/>
              <a:t>where are they located within our galaxy? (Use galactic coordinates) </a:t>
            </a:r>
          </a:p>
          <a:p>
            <a:pPr lvl="1"/>
            <a:r>
              <a:rPr lang="en-US" dirty="0" smtClean="0"/>
              <a:t>how far are they from Earth? </a:t>
            </a:r>
          </a:p>
          <a:p>
            <a:pPr lvl="1"/>
            <a:r>
              <a:rPr lang="en-US" dirty="0" smtClean="0"/>
              <a:t>what is their age? </a:t>
            </a:r>
          </a:p>
          <a:p>
            <a:pPr lvl="1"/>
            <a:r>
              <a:rPr lang="en-US" dirty="0" smtClean="0"/>
              <a:t>how strong is their magnetic field? </a:t>
            </a:r>
          </a:p>
          <a:p>
            <a:pPr lvl="1"/>
            <a:r>
              <a:rPr lang="en-US" dirty="0" smtClean="0"/>
              <a:t>is the RA and Dec of the pulsar different than the RA and Dec of your pointing?  What does this tell you about the telescope?</a:t>
            </a:r>
          </a:p>
          <a:p>
            <a:r>
              <a:rPr lang="en-US" dirty="0" smtClean="0"/>
              <a:t>Describe the RFI. Was it narrow band ( IE only at certain frequencies) or broadband? </a:t>
            </a:r>
            <a:br>
              <a:rPr lang="en-US" dirty="0" smtClean="0"/>
            </a:br>
            <a:endParaRPr lang="en-US" dirty="0" smtClean="0"/>
          </a:p>
          <a:p>
            <a:pPr lvl="1"/>
            <a:r>
              <a:rPr lang="en-US" dirty="0" smtClean="0"/>
              <a:t>Was the frequency of the RFI many different frequencies or all the same frequencies? </a:t>
            </a:r>
          </a:p>
          <a:p>
            <a:pPr lvl="1"/>
            <a:r>
              <a:rPr lang="en-US" dirty="0" smtClean="0"/>
              <a:t>Was the RFI generally broadband or narrowband? </a:t>
            </a:r>
          </a:p>
          <a:p>
            <a:pPr lvl="1"/>
            <a:r>
              <a:rPr lang="en-US" dirty="0" smtClean="0"/>
              <a:t>How were the RFI pointings distributed on the sky? Was the RFI always in the same direction?</a:t>
            </a:r>
          </a:p>
          <a:p>
            <a:r>
              <a:rPr lang="en-US" dirty="0" smtClean="0"/>
              <a:t>Any Pulsar Candidate Plots? What makes you think you might have a pulsar?</a:t>
            </a:r>
            <a:br>
              <a:rPr lang="en-US" dirty="0" smtClean="0"/>
            </a:br>
            <a:endParaRPr lang="en-US" dirty="0" smtClean="0"/>
          </a:p>
          <a:p>
            <a:endParaRPr lang="en-US" dirty="0"/>
          </a:p>
        </p:txBody>
      </p:sp>
    </p:spTree>
    <p:extLst>
      <p:ext uri="{BB962C8B-B14F-4D97-AF65-F5344CB8AC3E}">
        <p14:creationId xmlns:p14="http://schemas.microsoft.com/office/powerpoint/2010/main" val="83414936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GBT1.jpg"/>
          <p:cNvPicPr>
            <a:picLocks noGrp="1" noChangeAspect="1"/>
          </p:cNvPicPr>
          <p:nvPr>
            <p:ph idx="1"/>
          </p:nvPr>
        </p:nvPicPr>
        <p:blipFill>
          <a:blip r:embed="rId2">
            <a:extLst>
              <a:ext uri="{28A0092B-C50C-407E-A947-70E740481C1C}">
                <a14:useLocalDpi xmlns:a14="http://schemas.microsoft.com/office/drawing/2010/main" val="0"/>
              </a:ext>
            </a:extLst>
          </a:blip>
          <a:srcRect t="4590" b="4590"/>
          <a:stretch>
            <a:fillRect/>
          </a:stretch>
        </p:blipFill>
        <p:spPr>
          <a:xfrm>
            <a:off x="0" y="0"/>
            <a:ext cx="9231525" cy="6857999"/>
          </a:xfrm>
        </p:spPr>
      </p:pic>
      <p:sp>
        <p:nvSpPr>
          <p:cNvPr id="6" name="TextBox 5"/>
          <p:cNvSpPr txBox="1"/>
          <p:nvPr/>
        </p:nvSpPr>
        <p:spPr>
          <a:xfrm>
            <a:off x="0" y="274638"/>
            <a:ext cx="9144000" cy="6291465"/>
          </a:xfrm>
          <a:prstGeom prst="rect">
            <a:avLst/>
          </a:prstGeom>
          <a:noFill/>
        </p:spPr>
        <p:txBody>
          <a:bodyPr wrap="square" rtlCol="0">
            <a:spAutoFit/>
          </a:bodyPr>
          <a:lstStyle/>
          <a:p>
            <a:pPr algn="ctr">
              <a:spcBef>
                <a:spcPts val="364"/>
              </a:spcBef>
              <a:tabLst>
                <a:tab pos="723872" algn="l"/>
                <a:tab pos="1447734" algn="l"/>
                <a:tab pos="2171606" algn="l"/>
                <a:tab pos="2895469" algn="l"/>
                <a:tab pos="3619341" algn="l"/>
                <a:tab pos="4343203" algn="l"/>
                <a:tab pos="5067075" algn="l"/>
                <a:tab pos="5790938" algn="l"/>
                <a:tab pos="6514809" algn="l"/>
                <a:tab pos="7238677" algn="l"/>
                <a:tab pos="7962544" algn="l"/>
                <a:tab pos="8686411" algn="l"/>
              </a:tabLst>
            </a:pPr>
            <a:r>
              <a:rPr lang="en-US" sz="3600" b="1" dirty="0" smtClean="0">
                <a:solidFill>
                  <a:srgbClr val="FF0000"/>
                </a:solidFill>
                <a:latin typeface="Arial Narrow"/>
                <a:cs typeface="Arial Narrow"/>
              </a:rPr>
              <a:t>Acknowledgments:</a:t>
            </a:r>
            <a:endParaRPr lang="en-US" sz="3600" b="1" dirty="0">
              <a:solidFill>
                <a:srgbClr val="FF0000"/>
              </a:solidFill>
              <a:latin typeface="Arial Narrow"/>
              <a:cs typeface="Arial Narrow"/>
            </a:endParaRPr>
          </a:p>
          <a:p>
            <a:pPr marL="457179" indent="-457179">
              <a:lnSpc>
                <a:spcPts val="3060"/>
              </a:lnSpc>
              <a:spcBef>
                <a:spcPts val="364"/>
              </a:spcBef>
              <a:buAutoNum type="arabicPeriod"/>
              <a:tabLst>
                <a:tab pos="723872" algn="l"/>
                <a:tab pos="1447734" algn="l"/>
                <a:tab pos="2171606" algn="l"/>
                <a:tab pos="2895469" algn="l"/>
                <a:tab pos="3619341" algn="l"/>
                <a:tab pos="4343203" algn="l"/>
                <a:tab pos="5067075" algn="l"/>
                <a:tab pos="5790938" algn="l"/>
                <a:tab pos="6514809" algn="l"/>
                <a:tab pos="7238677" algn="l"/>
                <a:tab pos="7962544" algn="l"/>
                <a:tab pos="8686411" algn="l"/>
              </a:tabLst>
            </a:pPr>
            <a:r>
              <a:rPr lang="en-US" sz="2800" b="1" dirty="0" smtClean="0">
                <a:solidFill>
                  <a:srgbClr val="FF0000"/>
                </a:solidFill>
                <a:latin typeface="Arial Narrow"/>
                <a:cs typeface="Arial Narrow"/>
              </a:rPr>
              <a:t> PSC  </a:t>
            </a:r>
            <a:r>
              <a:rPr lang="en-US" sz="2800" b="1" dirty="0">
                <a:solidFill>
                  <a:srgbClr val="FF0000"/>
                </a:solidFill>
                <a:latin typeface="Arial Narrow"/>
                <a:cs typeface="Arial Narrow"/>
              </a:rPr>
              <a:t>Staff : Sue Ann </a:t>
            </a:r>
            <a:r>
              <a:rPr lang="en-US" sz="2800" b="1" dirty="0">
                <a:solidFill>
                  <a:srgbClr val="FF0000"/>
                </a:solidFill>
                <a:latin typeface="Arial Narrow"/>
                <a:cs typeface="Arial Narrow"/>
              </a:rPr>
              <a:t>Heatherly</a:t>
            </a:r>
            <a:r>
              <a:rPr lang="en-US" sz="2800" b="1" dirty="0">
                <a:solidFill>
                  <a:srgbClr val="FF0000"/>
                </a:solidFill>
                <a:latin typeface="Arial Narrow"/>
                <a:cs typeface="Arial Narrow"/>
              </a:rPr>
              <a:t>,  Duncan </a:t>
            </a:r>
            <a:r>
              <a:rPr lang="en-US" sz="2800" b="1" dirty="0">
                <a:solidFill>
                  <a:srgbClr val="FF0000"/>
                </a:solidFill>
                <a:latin typeface="Arial Narrow"/>
                <a:cs typeface="Arial Narrow"/>
              </a:rPr>
              <a:t>Lorimer</a:t>
            </a:r>
            <a:r>
              <a:rPr lang="en-US" sz="2800" b="1" dirty="0">
                <a:solidFill>
                  <a:srgbClr val="FF0000"/>
                </a:solidFill>
                <a:latin typeface="Arial Narrow"/>
                <a:cs typeface="Arial Narrow"/>
              </a:rPr>
              <a:t>, </a:t>
            </a:r>
            <a:endParaRPr lang="en-US" sz="2800" b="1" dirty="0" smtClean="0">
              <a:solidFill>
                <a:srgbClr val="FF0000"/>
              </a:solidFill>
              <a:latin typeface="Arial Narrow"/>
              <a:cs typeface="Arial Narrow"/>
            </a:endParaRPr>
          </a:p>
          <a:p>
            <a:pPr>
              <a:lnSpc>
                <a:spcPts val="3060"/>
              </a:lnSpc>
              <a:spcBef>
                <a:spcPts val="364"/>
              </a:spcBef>
              <a:tabLst>
                <a:tab pos="723872" algn="l"/>
                <a:tab pos="1447734" algn="l"/>
                <a:tab pos="2171606" algn="l"/>
                <a:tab pos="2895469" algn="l"/>
                <a:tab pos="3619341" algn="l"/>
                <a:tab pos="4343203" algn="l"/>
                <a:tab pos="5067075" algn="l"/>
                <a:tab pos="5790938" algn="l"/>
                <a:tab pos="6514809" algn="l"/>
                <a:tab pos="7238677" algn="l"/>
                <a:tab pos="7962544" algn="l"/>
                <a:tab pos="8686411" algn="l"/>
              </a:tabLst>
            </a:pPr>
            <a:r>
              <a:rPr lang="en-US" sz="2800" b="1" dirty="0">
                <a:solidFill>
                  <a:srgbClr val="FF0000"/>
                </a:solidFill>
                <a:latin typeface="Arial Narrow"/>
                <a:cs typeface="Arial Narrow"/>
              </a:rPr>
              <a:t> </a:t>
            </a:r>
            <a:r>
              <a:rPr lang="en-US" sz="2800" b="1" dirty="0" smtClean="0">
                <a:solidFill>
                  <a:srgbClr val="FF0000"/>
                </a:solidFill>
                <a:latin typeface="Arial Narrow"/>
                <a:cs typeface="Arial Narrow"/>
              </a:rPr>
              <a:t>     Maura </a:t>
            </a:r>
            <a:r>
              <a:rPr lang="en-US" sz="2800" b="1" dirty="0" smtClean="0">
                <a:solidFill>
                  <a:srgbClr val="FF0000"/>
                </a:solidFill>
                <a:latin typeface="Arial Narrow"/>
                <a:cs typeface="Arial Narrow"/>
              </a:rPr>
              <a:t>McLaughlin, </a:t>
            </a:r>
            <a:r>
              <a:rPr lang="en-US" sz="2800" b="1" dirty="0">
                <a:solidFill>
                  <a:srgbClr val="FF0000"/>
                </a:solidFill>
                <a:latin typeface="Arial Narrow"/>
                <a:cs typeface="Arial Narrow"/>
              </a:rPr>
              <a:t>Ryan Lynch, Sarah </a:t>
            </a:r>
            <a:r>
              <a:rPr lang="en-US" sz="2800" b="1" dirty="0" smtClean="0">
                <a:solidFill>
                  <a:srgbClr val="FF0000"/>
                </a:solidFill>
                <a:latin typeface="Arial Narrow"/>
                <a:cs typeface="Arial Narrow"/>
              </a:rPr>
              <a:t>Scoles</a:t>
            </a:r>
            <a:r>
              <a:rPr lang="en-US" sz="2800" b="1" dirty="0" smtClean="0">
                <a:solidFill>
                  <a:srgbClr val="FF0000"/>
                </a:solidFill>
                <a:latin typeface="Arial Narrow"/>
                <a:cs typeface="Arial Narrow"/>
              </a:rPr>
              <a:t>, </a:t>
            </a:r>
          </a:p>
          <a:p>
            <a:pPr>
              <a:lnSpc>
                <a:spcPts val="3060"/>
              </a:lnSpc>
              <a:spcBef>
                <a:spcPts val="364"/>
              </a:spcBef>
              <a:tabLst>
                <a:tab pos="723872" algn="l"/>
                <a:tab pos="1447734" algn="l"/>
                <a:tab pos="2171606" algn="l"/>
                <a:tab pos="2895469" algn="l"/>
                <a:tab pos="3619341" algn="l"/>
                <a:tab pos="4343203" algn="l"/>
                <a:tab pos="5067075" algn="l"/>
                <a:tab pos="5790938" algn="l"/>
                <a:tab pos="6514809" algn="l"/>
                <a:tab pos="7238677" algn="l"/>
                <a:tab pos="7962544" algn="l"/>
                <a:tab pos="8686411" algn="l"/>
              </a:tabLst>
            </a:pPr>
            <a:r>
              <a:rPr lang="en-US" sz="2800" b="1" dirty="0">
                <a:solidFill>
                  <a:srgbClr val="FF0000"/>
                </a:solidFill>
                <a:latin typeface="Arial Narrow"/>
                <a:cs typeface="Arial Narrow"/>
              </a:rPr>
              <a:t> </a:t>
            </a:r>
            <a:r>
              <a:rPr lang="en-US" sz="2800" b="1" dirty="0" smtClean="0">
                <a:solidFill>
                  <a:srgbClr val="FF0000"/>
                </a:solidFill>
                <a:latin typeface="Arial Narrow"/>
                <a:cs typeface="Arial Narrow"/>
              </a:rPr>
              <a:t>     Ron </a:t>
            </a:r>
            <a:r>
              <a:rPr lang="en-US" sz="2800" b="1" dirty="0" smtClean="0">
                <a:solidFill>
                  <a:srgbClr val="FF0000"/>
                </a:solidFill>
                <a:latin typeface="Arial Narrow"/>
                <a:cs typeface="Arial Narrow"/>
              </a:rPr>
              <a:t>Magdalena, </a:t>
            </a:r>
            <a:r>
              <a:rPr lang="en-US" sz="2800" b="1" dirty="0" smtClean="0">
                <a:solidFill>
                  <a:srgbClr val="FF0000"/>
                </a:solidFill>
                <a:latin typeface="Arial Narrow"/>
                <a:cs typeface="Arial Narrow"/>
              </a:rPr>
              <a:t>Dave </a:t>
            </a:r>
            <a:r>
              <a:rPr lang="en-US" sz="2800" b="1" dirty="0" smtClean="0">
                <a:solidFill>
                  <a:srgbClr val="FF0000"/>
                </a:solidFill>
                <a:latin typeface="Arial Narrow"/>
                <a:cs typeface="Arial Narrow"/>
              </a:rPr>
              <a:t>Frayer</a:t>
            </a:r>
            <a:r>
              <a:rPr lang="en-US" sz="2800" b="1" dirty="0" smtClean="0">
                <a:solidFill>
                  <a:srgbClr val="FF0000"/>
                </a:solidFill>
                <a:latin typeface="Arial Narrow"/>
                <a:cs typeface="Arial Narrow"/>
              </a:rPr>
              <a:t>.</a:t>
            </a:r>
            <a:endParaRPr lang="en-US" sz="2800" b="1" dirty="0">
              <a:solidFill>
                <a:srgbClr val="FF0000"/>
              </a:solidFill>
              <a:latin typeface="Arial Narrow"/>
              <a:cs typeface="Arial Narrow"/>
            </a:endParaRPr>
          </a:p>
          <a:p>
            <a:pPr>
              <a:spcBef>
                <a:spcPts val="364"/>
              </a:spcBef>
              <a:tabLst>
                <a:tab pos="723872" algn="l"/>
                <a:tab pos="1447734" algn="l"/>
                <a:tab pos="2171606" algn="l"/>
                <a:tab pos="2895469" algn="l"/>
                <a:tab pos="3619341" algn="l"/>
                <a:tab pos="4343203" algn="l"/>
                <a:tab pos="5067075" algn="l"/>
                <a:tab pos="5790938" algn="l"/>
                <a:tab pos="6514809" algn="l"/>
                <a:tab pos="7238677" algn="l"/>
                <a:tab pos="7962544" algn="l"/>
                <a:tab pos="8686411" algn="l"/>
              </a:tabLst>
            </a:pPr>
            <a:r>
              <a:rPr lang="en-US" sz="2800" b="1" dirty="0" smtClean="0">
                <a:solidFill>
                  <a:srgbClr val="FF0000"/>
                </a:solidFill>
                <a:latin typeface="Arial Narrow"/>
                <a:cs typeface="Arial Narrow"/>
              </a:rPr>
              <a:t>2.   Director</a:t>
            </a:r>
            <a:r>
              <a:rPr lang="en-US" sz="2800" b="1" dirty="0">
                <a:solidFill>
                  <a:srgbClr val="FF0000"/>
                </a:solidFill>
                <a:latin typeface="Arial Narrow"/>
                <a:cs typeface="Arial Narrow"/>
              </a:rPr>
              <a:t>: Rachel Rosen</a:t>
            </a:r>
          </a:p>
          <a:p>
            <a:pPr>
              <a:spcBef>
                <a:spcPts val="364"/>
              </a:spcBef>
              <a:tabLst>
                <a:tab pos="723872" algn="l"/>
                <a:tab pos="1447734" algn="l"/>
                <a:tab pos="2171606" algn="l"/>
                <a:tab pos="2895469" algn="l"/>
                <a:tab pos="3619341" algn="l"/>
                <a:tab pos="4343203" algn="l"/>
                <a:tab pos="5067075" algn="l"/>
                <a:tab pos="5790938" algn="l"/>
                <a:tab pos="6514809" algn="l"/>
                <a:tab pos="7238677" algn="l"/>
                <a:tab pos="7962544" algn="l"/>
                <a:tab pos="8686411" algn="l"/>
              </a:tabLst>
            </a:pPr>
            <a:r>
              <a:rPr lang="en-US" sz="2800" b="1" dirty="0" smtClean="0">
                <a:solidFill>
                  <a:srgbClr val="FF0000"/>
                </a:solidFill>
                <a:latin typeface="Arial Narrow"/>
                <a:cs typeface="Arial Narrow"/>
              </a:rPr>
              <a:t>3.   WVU </a:t>
            </a:r>
            <a:endParaRPr lang="en-US" sz="2800" b="1" dirty="0">
              <a:solidFill>
                <a:srgbClr val="FF0000"/>
              </a:solidFill>
              <a:latin typeface="Arial Narrow"/>
              <a:cs typeface="Arial Narrow"/>
            </a:endParaRPr>
          </a:p>
          <a:p>
            <a:pPr>
              <a:spcBef>
                <a:spcPts val="364"/>
              </a:spcBef>
              <a:tabLst>
                <a:tab pos="723872" algn="l"/>
                <a:tab pos="1447734" algn="l"/>
                <a:tab pos="2171606" algn="l"/>
                <a:tab pos="2895469" algn="l"/>
                <a:tab pos="3619341" algn="l"/>
                <a:tab pos="4343203" algn="l"/>
                <a:tab pos="5067075" algn="l"/>
                <a:tab pos="5790938" algn="l"/>
                <a:tab pos="6514809" algn="l"/>
                <a:tab pos="7238677" algn="l"/>
                <a:tab pos="7962544" algn="l"/>
                <a:tab pos="8686411" algn="l"/>
              </a:tabLst>
            </a:pPr>
            <a:r>
              <a:rPr lang="en-US" sz="2800" b="1" dirty="0">
                <a:solidFill>
                  <a:srgbClr val="FF0000"/>
                </a:solidFill>
                <a:latin typeface="Arial Narrow"/>
                <a:cs typeface="Arial Narrow"/>
              </a:rPr>
              <a:t>4. </a:t>
            </a:r>
            <a:r>
              <a:rPr lang="en-US" sz="2800" b="1" dirty="0" smtClean="0">
                <a:solidFill>
                  <a:srgbClr val="FF0000"/>
                </a:solidFill>
                <a:latin typeface="Arial Narrow"/>
                <a:cs typeface="Arial Narrow"/>
              </a:rPr>
              <a:t>  National </a:t>
            </a:r>
            <a:r>
              <a:rPr lang="en-US" sz="2800" b="1" dirty="0">
                <a:solidFill>
                  <a:srgbClr val="FF0000"/>
                </a:solidFill>
                <a:latin typeface="Arial Narrow"/>
                <a:cs typeface="Arial Narrow"/>
              </a:rPr>
              <a:t>Radio Astronomy Observatory</a:t>
            </a:r>
          </a:p>
          <a:p>
            <a:pPr>
              <a:spcBef>
                <a:spcPts val="364"/>
              </a:spcBef>
              <a:tabLst>
                <a:tab pos="723872" algn="l"/>
                <a:tab pos="1447734" algn="l"/>
                <a:tab pos="2171606" algn="l"/>
                <a:tab pos="2895469" algn="l"/>
                <a:tab pos="3619341" algn="l"/>
                <a:tab pos="4343203" algn="l"/>
                <a:tab pos="5067075" algn="l"/>
                <a:tab pos="5790938" algn="l"/>
                <a:tab pos="6514809" algn="l"/>
                <a:tab pos="7238677" algn="l"/>
                <a:tab pos="7962544" algn="l"/>
                <a:tab pos="8686411" algn="l"/>
              </a:tabLst>
            </a:pPr>
            <a:r>
              <a:rPr lang="en-US" sz="2800" b="1" dirty="0">
                <a:solidFill>
                  <a:srgbClr val="FF0000"/>
                </a:solidFill>
                <a:latin typeface="Arial Narrow"/>
                <a:cs typeface="Arial Narrow"/>
              </a:rPr>
              <a:t>5. </a:t>
            </a:r>
            <a:r>
              <a:rPr lang="en-US" sz="2800" b="1" dirty="0" smtClean="0">
                <a:solidFill>
                  <a:srgbClr val="FF0000"/>
                </a:solidFill>
                <a:latin typeface="Arial Narrow"/>
                <a:cs typeface="Arial Narrow"/>
              </a:rPr>
              <a:t>  National </a:t>
            </a:r>
            <a:r>
              <a:rPr lang="en-US" sz="2800" b="1" dirty="0">
                <a:solidFill>
                  <a:srgbClr val="FF0000"/>
                </a:solidFill>
                <a:latin typeface="Arial Narrow"/>
                <a:cs typeface="Arial Narrow"/>
              </a:rPr>
              <a:t>Science Foundation</a:t>
            </a:r>
          </a:p>
          <a:p>
            <a:pPr marL="514350" indent="-514350">
              <a:spcBef>
                <a:spcPts val="364"/>
              </a:spcBef>
              <a:buAutoNum type="arabicPeriod" startAt="6"/>
              <a:tabLst>
                <a:tab pos="723872" algn="l"/>
                <a:tab pos="1447734" algn="l"/>
                <a:tab pos="2171606" algn="l"/>
                <a:tab pos="2895469" algn="l"/>
                <a:tab pos="3619341" algn="l"/>
                <a:tab pos="4343203" algn="l"/>
                <a:tab pos="5067075" algn="l"/>
                <a:tab pos="5790938" algn="l"/>
                <a:tab pos="6514809" algn="l"/>
                <a:tab pos="7238677" algn="l"/>
                <a:tab pos="7962544" algn="l"/>
                <a:tab pos="8686411" algn="l"/>
              </a:tabLst>
            </a:pPr>
            <a:r>
              <a:rPr lang="en-US" sz="2800" b="1" dirty="0" smtClean="0">
                <a:solidFill>
                  <a:srgbClr val="FF0000"/>
                </a:solidFill>
                <a:latin typeface="Arial Narrow"/>
                <a:cs typeface="Arial Narrow"/>
              </a:rPr>
              <a:t>ATNF </a:t>
            </a:r>
            <a:r>
              <a:rPr lang="en-US" sz="2800" b="1" dirty="0">
                <a:solidFill>
                  <a:srgbClr val="FF0000"/>
                </a:solidFill>
                <a:latin typeface="Arial Narrow"/>
                <a:cs typeface="Arial Narrow"/>
              </a:rPr>
              <a:t>Pulsar Catalogue, Manchester, R. N., Hobbs, G. B., </a:t>
            </a:r>
            <a:endParaRPr lang="en-US" sz="2800" b="1" dirty="0" smtClean="0">
              <a:solidFill>
                <a:srgbClr val="FF0000"/>
              </a:solidFill>
              <a:latin typeface="Arial Narrow"/>
              <a:cs typeface="Arial Narrow"/>
            </a:endParaRPr>
          </a:p>
          <a:p>
            <a:pPr>
              <a:spcBef>
                <a:spcPts val="364"/>
              </a:spcBef>
              <a:tabLst>
                <a:tab pos="723872" algn="l"/>
                <a:tab pos="1447734" algn="l"/>
                <a:tab pos="2171606" algn="l"/>
                <a:tab pos="2895469" algn="l"/>
                <a:tab pos="3619341" algn="l"/>
                <a:tab pos="4343203" algn="l"/>
                <a:tab pos="5067075" algn="l"/>
                <a:tab pos="5790938" algn="l"/>
                <a:tab pos="6514809" algn="l"/>
                <a:tab pos="7238677" algn="l"/>
                <a:tab pos="7962544" algn="l"/>
                <a:tab pos="8686411" algn="l"/>
              </a:tabLst>
            </a:pPr>
            <a:r>
              <a:rPr lang="en-US" sz="2800" b="1" dirty="0" smtClean="0">
                <a:solidFill>
                  <a:srgbClr val="FF0000"/>
                </a:solidFill>
                <a:latin typeface="Arial Narrow"/>
                <a:cs typeface="Arial Narrow"/>
              </a:rPr>
              <a:t>     </a:t>
            </a:r>
            <a:r>
              <a:rPr lang="en-US" sz="2800" b="1" dirty="0" smtClean="0">
                <a:solidFill>
                  <a:srgbClr val="FF0000"/>
                </a:solidFill>
                <a:latin typeface="Arial Narrow"/>
                <a:cs typeface="Arial Narrow"/>
              </a:rPr>
              <a:t>Teoh</a:t>
            </a:r>
            <a:r>
              <a:rPr lang="en-US" sz="2800" b="1" dirty="0">
                <a:solidFill>
                  <a:srgbClr val="FF0000"/>
                </a:solidFill>
                <a:latin typeface="Arial Narrow"/>
                <a:cs typeface="Arial Narrow"/>
              </a:rPr>
              <a:t>, </a:t>
            </a:r>
            <a:r>
              <a:rPr lang="en-US" sz="2800" b="1" dirty="0" smtClean="0">
                <a:solidFill>
                  <a:srgbClr val="FF0000"/>
                </a:solidFill>
                <a:latin typeface="Arial Narrow"/>
                <a:cs typeface="Arial Narrow"/>
              </a:rPr>
              <a:t>A</a:t>
            </a:r>
            <a:r>
              <a:rPr lang="en-US" sz="2800" b="1" dirty="0">
                <a:solidFill>
                  <a:srgbClr val="FF0000"/>
                </a:solidFill>
                <a:latin typeface="Arial Narrow"/>
                <a:cs typeface="Arial Narrow"/>
              </a:rPr>
              <a:t>. &amp; Hobbs, M., AJ, 129, 1993-2006 (2005</a:t>
            </a:r>
            <a:r>
              <a:rPr lang="en-US" sz="2800" b="1" dirty="0" smtClean="0">
                <a:solidFill>
                  <a:srgbClr val="FF0000"/>
                </a:solidFill>
                <a:latin typeface="Arial Narrow"/>
                <a:cs typeface="Arial Narrow"/>
              </a:rPr>
              <a:t>)</a:t>
            </a:r>
          </a:p>
          <a:p>
            <a:pPr>
              <a:spcBef>
                <a:spcPts val="364"/>
              </a:spcBef>
              <a:tabLst>
                <a:tab pos="723872" algn="l"/>
                <a:tab pos="1447734" algn="l"/>
                <a:tab pos="2171606" algn="l"/>
                <a:tab pos="2895469" algn="l"/>
                <a:tab pos="3619341" algn="l"/>
                <a:tab pos="4343203" algn="l"/>
                <a:tab pos="5067075" algn="l"/>
                <a:tab pos="5790938" algn="l"/>
                <a:tab pos="6514809" algn="l"/>
                <a:tab pos="7238677" algn="l"/>
                <a:tab pos="7962544" algn="l"/>
                <a:tab pos="8686411" algn="l"/>
              </a:tabLst>
            </a:pPr>
            <a:r>
              <a:rPr lang="en-US" sz="2800" b="1" dirty="0" smtClean="0">
                <a:solidFill>
                  <a:srgbClr val="FF0000"/>
                </a:solidFill>
                <a:latin typeface="Arial Narrow"/>
                <a:cs typeface="Arial Narrow"/>
              </a:rPr>
              <a:t>7.  Cafeteria Staff: Hope, </a:t>
            </a:r>
            <a:r>
              <a:rPr lang="en-US" sz="2800" b="1" dirty="0" smtClean="0">
                <a:solidFill>
                  <a:srgbClr val="FF0000"/>
                </a:solidFill>
                <a:latin typeface="Arial Narrow"/>
                <a:cs typeface="Arial Narrow"/>
              </a:rPr>
              <a:t>Jeremiah, </a:t>
            </a:r>
            <a:r>
              <a:rPr lang="en-US" sz="2800" b="1" dirty="0" smtClean="0">
                <a:solidFill>
                  <a:srgbClr val="FF0000"/>
                </a:solidFill>
                <a:latin typeface="Arial Narrow"/>
                <a:cs typeface="Arial Narrow"/>
              </a:rPr>
              <a:t>Sue, Amy, Cathy, Shirley, and  </a:t>
            </a:r>
          </a:p>
          <a:p>
            <a:pPr>
              <a:spcBef>
                <a:spcPts val="364"/>
              </a:spcBef>
              <a:tabLst>
                <a:tab pos="723872" algn="l"/>
                <a:tab pos="1447734" algn="l"/>
                <a:tab pos="2171606" algn="l"/>
                <a:tab pos="2895469" algn="l"/>
                <a:tab pos="3619341" algn="l"/>
                <a:tab pos="4343203" algn="l"/>
                <a:tab pos="5067075" algn="l"/>
                <a:tab pos="5790938" algn="l"/>
                <a:tab pos="6514809" algn="l"/>
                <a:tab pos="7238677" algn="l"/>
                <a:tab pos="7962544" algn="l"/>
                <a:tab pos="8686411" algn="l"/>
              </a:tabLst>
            </a:pPr>
            <a:r>
              <a:rPr lang="en-US" sz="2800" b="1" dirty="0">
                <a:solidFill>
                  <a:srgbClr val="FF0000"/>
                </a:solidFill>
                <a:latin typeface="Arial Narrow"/>
                <a:cs typeface="Arial Narrow"/>
              </a:rPr>
              <a:t> </a:t>
            </a:r>
            <a:r>
              <a:rPr lang="en-US" sz="2800" b="1" dirty="0" smtClean="0">
                <a:solidFill>
                  <a:srgbClr val="FF0000"/>
                </a:solidFill>
                <a:latin typeface="Arial Narrow"/>
                <a:cs typeface="Arial Narrow"/>
              </a:rPr>
              <a:t>   Jennifer</a:t>
            </a:r>
            <a:endParaRPr lang="en-US" sz="2800" b="1" dirty="0">
              <a:solidFill>
                <a:srgbClr val="FF0000"/>
              </a:solidFill>
              <a:latin typeface="Arial Narrow"/>
              <a:cs typeface="Arial Narrow"/>
            </a:endParaRPr>
          </a:p>
          <a:p>
            <a:endParaRPr lang="en-US" dirty="0">
              <a:latin typeface="Arial Narrow"/>
              <a:cs typeface="Arial Narrow"/>
            </a:endParaRPr>
          </a:p>
          <a:p>
            <a:endParaRPr lang="en-US" dirty="0"/>
          </a:p>
        </p:txBody>
      </p:sp>
    </p:spTree>
    <p:extLst>
      <p:ext uri="{BB962C8B-B14F-4D97-AF65-F5344CB8AC3E}">
        <p14:creationId xmlns:p14="http://schemas.microsoft.com/office/powerpoint/2010/main" val="34276993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SC0027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429" y="19655"/>
            <a:ext cx="4112386" cy="2565668"/>
          </a:xfrm>
          <a:prstGeom prst="rect">
            <a:avLst/>
          </a:prstGeom>
        </p:spPr>
      </p:pic>
      <p:pic>
        <p:nvPicPr>
          <p:cNvPr id="7" name="Picture 6" descr="DSC003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26438"/>
            <a:ext cx="4499429" cy="1931562"/>
          </a:xfrm>
          <a:prstGeom prst="rect">
            <a:avLst/>
          </a:prstGeom>
        </p:spPr>
      </p:pic>
      <p:pic>
        <p:nvPicPr>
          <p:cNvPr id="23" name="Picture 22" descr="Screen shot 2011-07-21 at 4.56.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655"/>
            <a:ext cx="5064486" cy="5397500"/>
          </a:xfrm>
          <a:prstGeom prst="rect">
            <a:avLst/>
          </a:prstGeom>
        </p:spPr>
      </p:pic>
      <p:sp>
        <p:nvSpPr>
          <p:cNvPr id="4" name="TextBox 3"/>
          <p:cNvSpPr txBox="1"/>
          <p:nvPr/>
        </p:nvSpPr>
        <p:spPr>
          <a:xfrm>
            <a:off x="-1" y="0"/>
            <a:ext cx="5064485" cy="9233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5400" b="1" dirty="0" smtClean="0">
                <a:ln>
                  <a:solidFill>
                    <a:srgbClr val="FF0000"/>
                  </a:solidFill>
                </a:ln>
                <a:solidFill>
                  <a:schemeClr val="tx2">
                    <a:lumMod val="20000"/>
                    <a:lumOff val="80000"/>
                  </a:schemeClr>
                </a:solidFill>
                <a:latin typeface="Arial Narrow"/>
                <a:cs typeface="Arial Narrow"/>
              </a:rPr>
              <a:t>The End!</a:t>
            </a:r>
          </a:p>
        </p:txBody>
      </p:sp>
      <p:pic>
        <p:nvPicPr>
          <p:cNvPr id="5" name="Picture 4" descr="JB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429" y="4551419"/>
            <a:ext cx="4644571" cy="2612571"/>
          </a:xfrm>
          <a:prstGeom prst="rect">
            <a:avLst/>
          </a:prstGeom>
        </p:spPr>
      </p:pic>
      <p:pic>
        <p:nvPicPr>
          <p:cNvPr id="6" name="Picture 5" descr="JB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7821" y="-96301"/>
            <a:ext cx="3146179" cy="2718405"/>
          </a:xfrm>
          <a:prstGeom prst="rect">
            <a:avLst/>
          </a:prstGeom>
        </p:spPr>
      </p:pic>
      <p:pic>
        <p:nvPicPr>
          <p:cNvPr id="2" name="Picture 1" descr="mail.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4486" y="2585323"/>
            <a:ext cx="4079513" cy="1966096"/>
          </a:xfrm>
          <a:prstGeom prst="rect">
            <a:avLst/>
          </a:prstGeom>
        </p:spPr>
      </p:pic>
      <p:pic>
        <p:nvPicPr>
          <p:cNvPr id="9" name="Picture 8" descr="behind hill.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5417155"/>
            <a:ext cx="1941347" cy="1440844"/>
          </a:xfrm>
          <a:prstGeom prst="rect">
            <a:avLst/>
          </a:prstGeom>
        </p:spPr>
      </p:pic>
    </p:spTree>
    <p:extLst>
      <p:ext uri="{BB962C8B-B14F-4D97-AF65-F5344CB8AC3E}">
        <p14:creationId xmlns:p14="http://schemas.microsoft.com/office/powerpoint/2010/main" val="2066112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Abstract</a:t>
            </a:r>
            <a:endParaRPr lang="en-US" dirty="0"/>
          </a:p>
        </p:txBody>
      </p:sp>
      <p:sp>
        <p:nvSpPr>
          <p:cNvPr id="3" name="Content Placeholder 2"/>
          <p:cNvSpPr>
            <a:spLocks noGrp="1"/>
          </p:cNvSpPr>
          <p:nvPr>
            <p:ph idx="1"/>
          </p:nvPr>
        </p:nvSpPr>
        <p:spPr>
          <a:xfrm>
            <a:off x="457200" y="914400"/>
            <a:ext cx="8229600" cy="5943600"/>
          </a:xfrm>
        </p:spPr>
        <p:txBody>
          <a:bodyPr>
            <a:normAutofit fontScale="85000" lnSpcReduction="20000"/>
          </a:bodyPr>
          <a:lstStyle/>
          <a:p>
            <a:r>
              <a:rPr lang="en-US" dirty="0" smtClean="0">
                <a:latin typeface="Arial Narrow"/>
                <a:cs typeface="Arial Narrow"/>
              </a:rPr>
              <a:t>Pulsars are highly magnetized, rotating neutron stars that emit a beam of electromagnetic radiation. The radiation can only be observed when the beam of emission is pointing towards the Earth. This is called the lighthouse effect and gives rise to the pulsed nature that gives pulsars their name.   Some reasons that scientists look for pulsars  is to study physical phenomena that they can not study in labs, such as black holes and the effects of extreme electromagnetic and gravitational fields moving through space at high speeds.</a:t>
            </a:r>
          </a:p>
          <a:p>
            <a:pPr marL="0" indent="0">
              <a:buNone/>
            </a:pPr>
            <a:endParaRPr lang="en-US" dirty="0" smtClean="0">
              <a:latin typeface="Arial Narrow"/>
              <a:cs typeface="Arial Narrow"/>
            </a:endParaRPr>
          </a:p>
          <a:p>
            <a:r>
              <a:rPr lang="en-US" dirty="0" smtClean="0">
                <a:latin typeface="Arial Narrow"/>
                <a:cs typeface="Arial Narrow"/>
              </a:rPr>
              <a:t>Our goal in looking at the given data sets was to become more familiar with the GBT and pulsar detection.  Also, we were given data that had not previously been seen, making identifying an unknown pulsar, possible.  Through these exercises, we hope to become more adapt at identifying pulsars, noise, and RFI.</a:t>
            </a:r>
          </a:p>
          <a:p>
            <a:pPr marL="0" indent="0">
              <a:buNone/>
            </a:pPr>
            <a:endParaRPr lang="en-US" dirty="0"/>
          </a:p>
        </p:txBody>
      </p:sp>
    </p:spTree>
    <p:extLst>
      <p:ext uri="{BB962C8B-B14F-4D97-AF65-F5344CB8AC3E}">
        <p14:creationId xmlns:p14="http://schemas.microsoft.com/office/powerpoint/2010/main" val="12325119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Abstract</a:t>
            </a:r>
            <a:endParaRPr lang="en-US" dirty="0"/>
          </a:p>
        </p:txBody>
      </p:sp>
      <p:sp>
        <p:nvSpPr>
          <p:cNvPr id="3" name="Content Placeholder 2"/>
          <p:cNvSpPr>
            <a:spLocks noGrp="1"/>
          </p:cNvSpPr>
          <p:nvPr>
            <p:ph idx="1"/>
          </p:nvPr>
        </p:nvSpPr>
        <p:spPr>
          <a:xfrm>
            <a:off x="457200" y="914400"/>
            <a:ext cx="8229600" cy="5943600"/>
          </a:xfrm>
        </p:spPr>
        <p:txBody>
          <a:bodyPr>
            <a:normAutofit/>
          </a:bodyPr>
          <a:lstStyle/>
          <a:p>
            <a:r>
              <a:rPr lang="en-US" sz="2400" dirty="0" smtClean="0">
                <a:latin typeface="Arial Narrow"/>
                <a:cs typeface="Arial Narrow"/>
              </a:rPr>
              <a:t>First, we  cross-referenced the datasets given with the ATNF Catalog and DM checker.  We made note of any known pulsars in proximity of our datasets and then analyzed 34 plots for each of our 15 pointings.  We then compiled a list of the best candidates for further observation on the GBT.  Using CLEO, we assured that all of our potential plots would above the horizon during a one hour GBT observation allotment. </a:t>
            </a:r>
          </a:p>
          <a:p>
            <a:r>
              <a:rPr lang="en-US" sz="2400" dirty="0" smtClean="0">
                <a:latin typeface="Arial Narrow"/>
                <a:cs typeface="Arial Narrow"/>
              </a:rPr>
              <a:t>Our conclusions were that the GBT data confirmed the known pulsar data, J1610-1322.  The second plot analyzed was a possible pulsar candidate, 1219-1608 was not confirmed by 2</a:t>
            </a:r>
            <a:r>
              <a:rPr lang="en-US" sz="2400" baseline="30000" dirty="0" smtClean="0">
                <a:latin typeface="Arial Narrow"/>
                <a:cs typeface="Arial Narrow"/>
              </a:rPr>
              <a:t>nd</a:t>
            </a:r>
            <a:r>
              <a:rPr lang="en-US" sz="2400" dirty="0" smtClean="0">
                <a:latin typeface="Arial Narrow"/>
                <a:cs typeface="Arial Narrow"/>
              </a:rPr>
              <a:t> GBT grid plot pointing.  Our 3</a:t>
            </a:r>
            <a:r>
              <a:rPr lang="en-US" sz="2400" baseline="30000" dirty="0" smtClean="0">
                <a:latin typeface="Arial Narrow"/>
                <a:cs typeface="Arial Narrow"/>
              </a:rPr>
              <a:t>rd</a:t>
            </a:r>
            <a:r>
              <a:rPr lang="en-US" sz="2400" dirty="0" smtClean="0">
                <a:latin typeface="Arial Narrow"/>
                <a:cs typeface="Arial Narrow"/>
              </a:rPr>
              <a:t> plot, 1736-0241, was located adjacent to a known pulsar, but could not be located during 2</a:t>
            </a:r>
            <a:r>
              <a:rPr lang="en-US" sz="2400" baseline="30000" dirty="0" smtClean="0">
                <a:latin typeface="Arial Narrow"/>
                <a:cs typeface="Arial Narrow"/>
              </a:rPr>
              <a:t>nd</a:t>
            </a:r>
            <a:r>
              <a:rPr lang="en-US" sz="2400" dirty="0" smtClean="0">
                <a:latin typeface="Arial Narrow"/>
                <a:cs typeface="Arial Narrow"/>
              </a:rPr>
              <a:t> GBT grid plot pointing.  Our 4</a:t>
            </a:r>
            <a:r>
              <a:rPr lang="en-US" sz="2400" baseline="30000" dirty="0" smtClean="0">
                <a:latin typeface="Arial Narrow"/>
                <a:cs typeface="Arial Narrow"/>
              </a:rPr>
              <a:t>th</a:t>
            </a:r>
            <a:r>
              <a:rPr lang="en-US" sz="2400" dirty="0" smtClean="0">
                <a:latin typeface="Arial Narrow"/>
                <a:cs typeface="Arial Narrow"/>
              </a:rPr>
              <a:t> plot, 1202-1608, was not view during our allotted time, but will be up for review in the future as a possible pulsar.</a:t>
            </a:r>
          </a:p>
          <a:p>
            <a:endParaRPr lang="en-US" sz="2400" dirty="0"/>
          </a:p>
        </p:txBody>
      </p:sp>
    </p:spTree>
    <p:extLst>
      <p:ext uri="{BB962C8B-B14F-4D97-AF65-F5344CB8AC3E}">
        <p14:creationId xmlns:p14="http://schemas.microsoft.com/office/powerpoint/2010/main" val="5396518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Distinguishing between types of plots</a:t>
            </a:r>
            <a:endParaRPr lang="en-US" dirty="0"/>
          </a:p>
        </p:txBody>
      </p:sp>
      <p:pic>
        <p:nvPicPr>
          <p:cNvPr id="29698" name="Picture 2" descr="http://sol.astro.virginia.edu/~rsl4v/PSC/Images/GBT350drift_54231_2318+2125_DM19.29_Z50_ACCEL_Cand_1.pfd.jpg"/>
          <p:cNvPicPr>
            <a:picLocks noChangeAspect="1" noChangeArrowheads="1"/>
          </p:cNvPicPr>
          <p:nvPr/>
        </p:nvPicPr>
        <p:blipFill>
          <a:blip r:embed="rId2" cstate="print"/>
          <a:srcRect/>
          <a:stretch>
            <a:fillRect/>
          </a:stretch>
        </p:blipFill>
        <p:spPr bwMode="auto">
          <a:xfrm>
            <a:off x="1036488" y="1143000"/>
            <a:ext cx="7345512" cy="5486400"/>
          </a:xfrm>
          <a:prstGeom prst="rect">
            <a:avLst/>
          </a:prstGeom>
          <a:noFill/>
        </p:spPr>
      </p:pic>
    </p:spTree>
    <p:extLst>
      <p:ext uri="{BB962C8B-B14F-4D97-AF65-F5344CB8AC3E}">
        <p14:creationId xmlns:p14="http://schemas.microsoft.com/office/powerpoint/2010/main" val="35587520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ol.astro.virginia.edu/~rsl4v/PSC/Images/GBT350drift_54231_2318+2125_DM19.29_Z50_ACCEL_Cand_1.pfd.jpg"/>
          <p:cNvPicPr>
            <a:picLocks noChangeAspect="1" noChangeArrowheads="1"/>
          </p:cNvPicPr>
          <p:nvPr/>
        </p:nvPicPr>
        <p:blipFill>
          <a:blip r:embed="rId2" cstate="print"/>
          <a:srcRect r="72489" b="72007"/>
          <a:stretch>
            <a:fillRect/>
          </a:stretch>
        </p:blipFill>
        <p:spPr bwMode="auto">
          <a:xfrm>
            <a:off x="304800" y="838200"/>
            <a:ext cx="3910263" cy="2971800"/>
          </a:xfrm>
          <a:prstGeom prst="rect">
            <a:avLst/>
          </a:prstGeom>
          <a:noFill/>
        </p:spPr>
      </p:pic>
      <p:sp>
        <p:nvSpPr>
          <p:cNvPr id="5" name="TextBox 4"/>
          <p:cNvSpPr txBox="1"/>
          <p:nvPr/>
        </p:nvSpPr>
        <p:spPr>
          <a:xfrm>
            <a:off x="1219200" y="304800"/>
            <a:ext cx="2362200" cy="369332"/>
          </a:xfrm>
          <a:prstGeom prst="rect">
            <a:avLst/>
          </a:prstGeom>
          <a:noFill/>
        </p:spPr>
        <p:txBody>
          <a:bodyPr wrap="square" rtlCol="0">
            <a:spAutoFit/>
          </a:bodyPr>
          <a:lstStyle/>
          <a:p>
            <a:r>
              <a:rPr lang="en-US" dirty="0" smtClean="0"/>
              <a:t>Average Pulse Profile</a:t>
            </a:r>
            <a:endParaRPr lang="en-US" dirty="0"/>
          </a:p>
        </p:txBody>
      </p:sp>
      <p:cxnSp>
        <p:nvCxnSpPr>
          <p:cNvPr id="11" name="Straight Arrow Connector 10"/>
          <p:cNvCxnSpPr/>
          <p:nvPr/>
        </p:nvCxnSpPr>
        <p:spPr>
          <a:xfrm rot="5400000" flipH="1" flipV="1">
            <a:off x="464820" y="1897380"/>
            <a:ext cx="1280160" cy="533400"/>
          </a:xfrm>
          <a:prstGeom prst="straightConnector1">
            <a:avLst/>
          </a:prstGeom>
          <a:ln>
            <a:solidFill>
              <a:srgbClr val="FF0000"/>
            </a:solidFill>
            <a:headEnd type="arrow"/>
            <a:tailEnd type="arrow"/>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1676400" y="1371600"/>
            <a:ext cx="2286000" cy="1200329"/>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Looked for peaks well above the noise and wider than the peak width gauge.</a:t>
            </a:r>
            <a:endParaRPr lang="en-US" dirty="0"/>
          </a:p>
        </p:txBody>
      </p:sp>
      <p:cxnSp>
        <p:nvCxnSpPr>
          <p:cNvPr id="14" name="Straight Arrow Connector 13"/>
          <p:cNvCxnSpPr/>
          <p:nvPr/>
        </p:nvCxnSpPr>
        <p:spPr>
          <a:xfrm rot="5400000">
            <a:off x="2392680" y="2788920"/>
            <a:ext cx="1005840" cy="6096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pic>
        <p:nvPicPr>
          <p:cNvPr id="30724" name="Picture 4" descr="http://sol.astro.virginia.edu/~rsl4v/PSC/Images/GBT350drift_54231_2318+2125_DM19.29_Z50_ACCEL_Cand_1.pfd.jpg"/>
          <p:cNvPicPr>
            <a:picLocks noChangeAspect="1" noChangeArrowheads="1"/>
          </p:cNvPicPr>
          <p:nvPr/>
        </p:nvPicPr>
        <p:blipFill>
          <a:blip r:embed="rId2" cstate="print"/>
          <a:srcRect t="27686" r="63503"/>
          <a:stretch>
            <a:fillRect/>
          </a:stretch>
        </p:blipFill>
        <p:spPr bwMode="auto">
          <a:xfrm>
            <a:off x="4648200" y="762000"/>
            <a:ext cx="2527300" cy="3740150"/>
          </a:xfrm>
          <a:prstGeom prst="rect">
            <a:avLst/>
          </a:prstGeom>
          <a:noFill/>
        </p:spPr>
      </p:pic>
      <p:sp>
        <p:nvSpPr>
          <p:cNvPr id="16" name="TextBox 15"/>
          <p:cNvSpPr txBox="1"/>
          <p:nvPr/>
        </p:nvSpPr>
        <p:spPr>
          <a:xfrm>
            <a:off x="5410200" y="304800"/>
            <a:ext cx="2057400" cy="369332"/>
          </a:xfrm>
          <a:prstGeom prst="rect">
            <a:avLst/>
          </a:prstGeom>
          <a:noFill/>
        </p:spPr>
        <p:txBody>
          <a:bodyPr wrap="square" rtlCol="0">
            <a:spAutoFit/>
          </a:bodyPr>
          <a:lstStyle/>
          <a:p>
            <a:r>
              <a:rPr lang="en-US" dirty="0" smtClean="0"/>
              <a:t>Time Domain Plot</a:t>
            </a:r>
            <a:endParaRPr lang="en-US" dirty="0"/>
          </a:p>
        </p:txBody>
      </p:sp>
      <p:sp>
        <p:nvSpPr>
          <p:cNvPr id="17" name="TextBox 16"/>
          <p:cNvSpPr txBox="1"/>
          <p:nvPr/>
        </p:nvSpPr>
        <p:spPr>
          <a:xfrm>
            <a:off x="4953000" y="4572000"/>
            <a:ext cx="2286000" cy="1200329"/>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Looked for dark bands running vertically and coincide with peaks in Avg. Pulse Profile</a:t>
            </a:r>
            <a:endParaRPr lang="en-US" dirty="0"/>
          </a:p>
        </p:txBody>
      </p:sp>
      <p:cxnSp>
        <p:nvCxnSpPr>
          <p:cNvPr id="18" name="Straight Arrow Connector 17"/>
          <p:cNvCxnSpPr/>
          <p:nvPr/>
        </p:nvCxnSpPr>
        <p:spPr>
          <a:xfrm>
            <a:off x="5257800" y="1905000"/>
            <a:ext cx="609600" cy="1588"/>
          </a:xfrm>
          <a:prstGeom prst="straightConnector1">
            <a:avLst/>
          </a:prstGeom>
          <a:ln>
            <a:solidFill>
              <a:srgbClr val="FF0000"/>
            </a:solidFill>
            <a:headEnd type="arrow"/>
            <a:tailEnd type="arrow"/>
          </a:ln>
        </p:spPr>
        <p:style>
          <a:lnRef idx="3">
            <a:schemeClr val="dk1"/>
          </a:lnRef>
          <a:fillRef idx="0">
            <a:schemeClr val="dk1"/>
          </a:fillRef>
          <a:effectRef idx="2">
            <a:schemeClr val="dk1"/>
          </a:effectRef>
          <a:fontRef idx="minor">
            <a:schemeClr val="tx1"/>
          </a:fontRef>
        </p:style>
      </p:cxnSp>
      <p:sp>
        <p:nvSpPr>
          <p:cNvPr id="23" name="TextBox 22"/>
          <p:cNvSpPr txBox="1"/>
          <p:nvPr/>
        </p:nvSpPr>
        <p:spPr>
          <a:xfrm>
            <a:off x="7162800" y="838200"/>
            <a:ext cx="1295400" cy="2585323"/>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Reduced Chi</a:t>
            </a:r>
            <a:r>
              <a:rPr lang="en-US" baseline="30000" dirty="0" smtClean="0"/>
              <a:t>2</a:t>
            </a:r>
            <a:r>
              <a:rPr lang="en-US" dirty="0" smtClean="0"/>
              <a:t> needs to steadily increase and generally be higher greater than 3.</a:t>
            </a:r>
            <a:endParaRPr lang="en-US" dirty="0"/>
          </a:p>
        </p:txBody>
      </p:sp>
      <p:cxnSp>
        <p:nvCxnSpPr>
          <p:cNvPr id="26" name="Straight Arrow Connector 25"/>
          <p:cNvCxnSpPr/>
          <p:nvPr/>
        </p:nvCxnSpPr>
        <p:spPr>
          <a:xfrm rot="16200000" flipV="1">
            <a:off x="6248400" y="2590800"/>
            <a:ext cx="1219200" cy="3048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116613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ol.astro.virginia.edu/~rsl4v/PSC/Images/GBT350drift_54231_2318+2125_DM19.29_Z50_ACCEL_Cand_1.pfd.jpg"/>
          <p:cNvPicPr>
            <a:picLocks noChangeAspect="1" noChangeArrowheads="1"/>
          </p:cNvPicPr>
          <p:nvPr/>
        </p:nvPicPr>
        <p:blipFill>
          <a:blip r:embed="rId2" cstate="print"/>
          <a:srcRect l="37758" t="76389" r="33196" b="2778"/>
          <a:stretch>
            <a:fillRect/>
          </a:stretch>
        </p:blipFill>
        <p:spPr bwMode="auto">
          <a:xfrm>
            <a:off x="228600" y="1981200"/>
            <a:ext cx="3505200" cy="1877786"/>
          </a:xfrm>
          <a:prstGeom prst="rect">
            <a:avLst/>
          </a:prstGeom>
          <a:noFill/>
        </p:spPr>
      </p:pic>
      <p:sp>
        <p:nvSpPr>
          <p:cNvPr id="3" name="TextBox 2"/>
          <p:cNvSpPr txBox="1"/>
          <p:nvPr/>
        </p:nvSpPr>
        <p:spPr>
          <a:xfrm>
            <a:off x="990600" y="381000"/>
            <a:ext cx="2057400" cy="369332"/>
          </a:xfrm>
          <a:prstGeom prst="rect">
            <a:avLst/>
          </a:prstGeom>
          <a:noFill/>
        </p:spPr>
        <p:txBody>
          <a:bodyPr wrap="square" rtlCol="0">
            <a:spAutoFit/>
          </a:bodyPr>
          <a:lstStyle/>
          <a:p>
            <a:r>
              <a:rPr lang="en-US" dirty="0" smtClean="0"/>
              <a:t>Dispersion Measure</a:t>
            </a:r>
            <a:endParaRPr lang="en-US" dirty="0"/>
          </a:p>
        </p:txBody>
      </p:sp>
      <p:sp>
        <p:nvSpPr>
          <p:cNvPr id="4" name="TextBox 3"/>
          <p:cNvSpPr txBox="1"/>
          <p:nvPr/>
        </p:nvSpPr>
        <p:spPr>
          <a:xfrm>
            <a:off x="914400" y="914400"/>
            <a:ext cx="2286000" cy="92333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Looked for bell curve and DM greater than zero.</a:t>
            </a:r>
            <a:endParaRPr lang="en-US" dirty="0"/>
          </a:p>
        </p:txBody>
      </p:sp>
      <p:cxnSp>
        <p:nvCxnSpPr>
          <p:cNvPr id="5" name="Straight Arrow Connector 4"/>
          <p:cNvCxnSpPr/>
          <p:nvPr/>
        </p:nvCxnSpPr>
        <p:spPr>
          <a:xfrm rot="5400000">
            <a:off x="2362200" y="1981200"/>
            <a:ext cx="381000" cy="762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pic>
        <p:nvPicPr>
          <p:cNvPr id="7" name="Picture 2" descr="http://sol.astro.virginia.edu/~rsl4v/PSC/Images/GBT350drift_54231_2318+2125_DM19.29_Z50_ACCEL_Cand_1.pfd.jpg"/>
          <p:cNvPicPr>
            <a:picLocks noChangeAspect="1" noChangeArrowheads="1"/>
          </p:cNvPicPr>
          <p:nvPr/>
        </p:nvPicPr>
        <p:blipFill>
          <a:blip r:embed="rId2" cstate="print"/>
          <a:srcRect l="38795" t="27778" r="30084" b="25000"/>
          <a:stretch>
            <a:fillRect/>
          </a:stretch>
        </p:blipFill>
        <p:spPr bwMode="auto">
          <a:xfrm>
            <a:off x="4495800" y="762000"/>
            <a:ext cx="3545541" cy="4018280"/>
          </a:xfrm>
          <a:prstGeom prst="rect">
            <a:avLst/>
          </a:prstGeom>
          <a:noFill/>
        </p:spPr>
      </p:pic>
      <p:sp>
        <p:nvSpPr>
          <p:cNvPr id="8" name="TextBox 7"/>
          <p:cNvSpPr txBox="1"/>
          <p:nvPr/>
        </p:nvSpPr>
        <p:spPr>
          <a:xfrm>
            <a:off x="5486400" y="304800"/>
            <a:ext cx="1600200" cy="369332"/>
          </a:xfrm>
          <a:prstGeom prst="rect">
            <a:avLst/>
          </a:prstGeom>
          <a:noFill/>
        </p:spPr>
        <p:txBody>
          <a:bodyPr wrap="square" rtlCol="0">
            <a:spAutoFit/>
          </a:bodyPr>
          <a:lstStyle/>
          <a:p>
            <a:r>
              <a:rPr lang="en-US" dirty="0" smtClean="0"/>
              <a:t>Sub-band Plot</a:t>
            </a:r>
            <a:endParaRPr lang="en-US" dirty="0"/>
          </a:p>
        </p:txBody>
      </p:sp>
      <p:sp>
        <p:nvSpPr>
          <p:cNvPr id="9" name="TextBox 8"/>
          <p:cNvSpPr txBox="1"/>
          <p:nvPr/>
        </p:nvSpPr>
        <p:spPr>
          <a:xfrm>
            <a:off x="5029200" y="4800600"/>
            <a:ext cx="3657600" cy="92333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Looked for dark bands running vertically and coincide with bands in Time Domain Plot</a:t>
            </a:r>
            <a:endParaRPr lang="en-US" dirty="0"/>
          </a:p>
        </p:txBody>
      </p:sp>
      <p:cxnSp>
        <p:nvCxnSpPr>
          <p:cNvPr id="10" name="Straight Arrow Connector 9"/>
          <p:cNvCxnSpPr/>
          <p:nvPr/>
        </p:nvCxnSpPr>
        <p:spPr>
          <a:xfrm>
            <a:off x="5486400" y="2362200"/>
            <a:ext cx="1066800" cy="1588"/>
          </a:xfrm>
          <a:prstGeom prst="straightConnector1">
            <a:avLst/>
          </a:prstGeom>
          <a:ln>
            <a:solidFill>
              <a:srgbClr val="FF0000"/>
            </a:solidFill>
            <a:headEnd type="arrow"/>
            <a:tailEnd type="arrow"/>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304800" y="4572000"/>
            <a:ext cx="4114800"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i="1" dirty="0" smtClean="0"/>
              <a:t>**Please Note:  These steps help identify an ideal pulsar.  Following these steps will not guarantee the detection of a pulsar.  RFI can sometimes masquerade as a pulsar(transient emission) and sometimes a pulsar will not display all the ideal characteristics.  User discretion advised.</a:t>
            </a:r>
            <a:endParaRPr lang="en-US" sz="1600" i="1" dirty="0"/>
          </a:p>
        </p:txBody>
      </p:sp>
    </p:spTree>
    <p:extLst>
      <p:ext uri="{BB962C8B-B14F-4D97-AF65-F5344CB8AC3E}">
        <p14:creationId xmlns:p14="http://schemas.microsoft.com/office/powerpoint/2010/main" val="33011128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sites.google.com/a/pulsarsearchcollaboratory.com/pulsar-search-collaboratory/Home/examples-cheat-sheet/j1610-1322/PSC_54310_1611-1341_DMs20-110_singlepulse.png?attredirects=0"/>
          <p:cNvPicPr>
            <a:picLocks noChangeAspect="1" noChangeArrowheads="1"/>
          </p:cNvPicPr>
          <p:nvPr/>
        </p:nvPicPr>
        <p:blipFill>
          <a:blip r:embed="rId2" cstate="print"/>
          <a:srcRect/>
          <a:stretch>
            <a:fillRect/>
          </a:stretch>
        </p:blipFill>
        <p:spPr bwMode="auto">
          <a:xfrm>
            <a:off x="1143000" y="152400"/>
            <a:ext cx="6553200" cy="6563282"/>
          </a:xfrm>
          <a:prstGeom prst="rect">
            <a:avLst/>
          </a:prstGeom>
          <a:noFill/>
        </p:spPr>
      </p:pic>
      <p:sp>
        <p:nvSpPr>
          <p:cNvPr id="3" name="TextBox 2"/>
          <p:cNvSpPr txBox="1"/>
          <p:nvPr/>
        </p:nvSpPr>
        <p:spPr>
          <a:xfrm>
            <a:off x="228600" y="1219200"/>
            <a:ext cx="1066800" cy="1200329"/>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Looked for stair step design</a:t>
            </a:r>
            <a:endParaRPr lang="en-US" dirty="0"/>
          </a:p>
        </p:txBody>
      </p:sp>
      <p:sp>
        <p:nvSpPr>
          <p:cNvPr id="4" name="TextBox 3"/>
          <p:cNvSpPr txBox="1"/>
          <p:nvPr/>
        </p:nvSpPr>
        <p:spPr>
          <a:xfrm>
            <a:off x="4495800" y="457200"/>
            <a:ext cx="1752600" cy="1200329"/>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Looked for matching peaks at same DM in these 2 plots</a:t>
            </a:r>
            <a:endParaRPr lang="en-US" dirty="0"/>
          </a:p>
        </p:txBody>
      </p:sp>
      <p:sp>
        <p:nvSpPr>
          <p:cNvPr id="5" name="TextBox 4"/>
          <p:cNvSpPr txBox="1"/>
          <p:nvPr/>
        </p:nvSpPr>
        <p:spPr>
          <a:xfrm>
            <a:off x="1676400" y="3581400"/>
            <a:ext cx="1447800" cy="92333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Looked for characteristic signal shape</a:t>
            </a:r>
            <a:endParaRPr lang="en-US" dirty="0"/>
          </a:p>
        </p:txBody>
      </p:sp>
      <p:sp>
        <p:nvSpPr>
          <p:cNvPr id="6" name="TextBox 5"/>
          <p:cNvSpPr txBox="1"/>
          <p:nvPr/>
        </p:nvSpPr>
        <p:spPr>
          <a:xfrm>
            <a:off x="3276600" y="5879068"/>
            <a:ext cx="3962400" cy="369332"/>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Looked for signal trend </a:t>
            </a:r>
            <a:r>
              <a:rPr lang="en-US" b="1" dirty="0" smtClean="0"/>
              <a:t>off</a:t>
            </a:r>
            <a:r>
              <a:rPr lang="en-US" dirty="0" smtClean="0"/>
              <a:t> DM baseline</a:t>
            </a:r>
            <a:endParaRPr lang="en-US" dirty="0"/>
          </a:p>
        </p:txBody>
      </p:sp>
      <p:cxnSp>
        <p:nvCxnSpPr>
          <p:cNvPr id="7" name="Straight Arrow Connector 6"/>
          <p:cNvCxnSpPr/>
          <p:nvPr/>
        </p:nvCxnSpPr>
        <p:spPr>
          <a:xfrm>
            <a:off x="4343400" y="1905000"/>
            <a:ext cx="1905000" cy="1588"/>
          </a:xfrm>
          <a:prstGeom prst="straightConnector1">
            <a:avLst/>
          </a:prstGeom>
          <a:ln>
            <a:solidFill>
              <a:srgbClr val="FF0000"/>
            </a:solidFill>
            <a:headEnd type="arrow"/>
            <a:tailEnd type="arrow"/>
          </a:ln>
        </p:spPr>
        <p:style>
          <a:lnRef idx="3">
            <a:schemeClr val="dk1"/>
          </a:lnRef>
          <a:fillRef idx="0">
            <a:schemeClr val="dk1"/>
          </a:fillRef>
          <a:effectRef idx="2">
            <a:schemeClr val="dk1"/>
          </a:effectRef>
          <a:fontRef idx="minor">
            <a:schemeClr val="tx1"/>
          </a:fontRef>
        </p:style>
      </p:cxnSp>
      <p:sp>
        <p:nvSpPr>
          <p:cNvPr id="12" name="Right Brace 11"/>
          <p:cNvSpPr/>
          <p:nvPr/>
        </p:nvSpPr>
        <p:spPr>
          <a:xfrm rot="16200000">
            <a:off x="2286000" y="3810000"/>
            <a:ext cx="457200" cy="1981200"/>
          </a:xfrm>
          <a:prstGeom prst="rightBrace">
            <a:avLst>
              <a:gd name="adj1" fmla="val 8333"/>
              <a:gd name="adj2" fmla="val 46618"/>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Flowchart: Connector 12"/>
          <p:cNvSpPr/>
          <p:nvPr/>
        </p:nvSpPr>
        <p:spPr>
          <a:xfrm>
            <a:off x="381000" y="3810000"/>
            <a:ext cx="457200" cy="457200"/>
          </a:xfrm>
          <a:prstGeom prst="flowChartConnector">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4" name="Flowchart: Connector 13"/>
          <p:cNvSpPr/>
          <p:nvPr/>
        </p:nvSpPr>
        <p:spPr>
          <a:xfrm>
            <a:off x="457200" y="3657600"/>
            <a:ext cx="304800" cy="304800"/>
          </a:xfrm>
          <a:prstGeom prst="flowChartConnector">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p:cNvSpPr/>
          <p:nvPr/>
        </p:nvSpPr>
        <p:spPr>
          <a:xfrm>
            <a:off x="533400" y="3505200"/>
            <a:ext cx="152400" cy="228600"/>
          </a:xfrm>
          <a:prstGeom prst="flowChartConnector">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Connector 15"/>
          <p:cNvSpPr/>
          <p:nvPr/>
        </p:nvSpPr>
        <p:spPr>
          <a:xfrm>
            <a:off x="457200" y="4114800"/>
            <a:ext cx="304800" cy="304800"/>
          </a:xfrm>
          <a:prstGeom prst="flowChartConnector">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Connector 16"/>
          <p:cNvSpPr/>
          <p:nvPr/>
        </p:nvSpPr>
        <p:spPr>
          <a:xfrm>
            <a:off x="533400" y="4267200"/>
            <a:ext cx="152400" cy="228600"/>
          </a:xfrm>
          <a:prstGeom prst="flowChartConnector">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p:cNvCxnSpPr/>
          <p:nvPr/>
        </p:nvCxnSpPr>
        <p:spPr>
          <a:xfrm rot="10800000" flipV="1">
            <a:off x="838200" y="3962400"/>
            <a:ext cx="838200" cy="15242"/>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23" name="TextBox 22"/>
          <p:cNvSpPr txBox="1"/>
          <p:nvPr/>
        </p:nvSpPr>
        <p:spPr>
          <a:xfrm>
            <a:off x="4876800" y="3213318"/>
            <a:ext cx="4114800"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i="1" dirty="0" smtClean="0"/>
              <a:t>**</a:t>
            </a:r>
            <a:r>
              <a:rPr lang="en-US" sz="1600" b="1" i="1" u="sng" dirty="0" smtClean="0"/>
              <a:t>Please Note</a:t>
            </a:r>
            <a:r>
              <a:rPr lang="en-US" sz="1600" i="1" dirty="0" smtClean="0"/>
              <a:t>:  These steps help identify an ideal pulsar.  Following these steps will not guarantee the detection of a pulsar.  RFI can sometimes masquerade as a pulsar(transient emission) and sometimes a pulsar will not display all the ideal characteristics.  User discretion advised.</a:t>
            </a:r>
            <a:endParaRPr lang="en-US" sz="1600" i="1" dirty="0"/>
          </a:p>
        </p:txBody>
      </p:sp>
    </p:spTree>
    <p:extLst>
      <p:ext uri="{BB962C8B-B14F-4D97-AF65-F5344CB8AC3E}">
        <p14:creationId xmlns:p14="http://schemas.microsoft.com/office/powerpoint/2010/main" val="26392522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716367414"/>
              </p:ext>
            </p:extLst>
          </p:nvPr>
        </p:nvGraphicFramePr>
        <p:xfrm>
          <a:off x="990600" y="1066800"/>
          <a:ext cx="7239000" cy="50546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480232" y="6172200"/>
            <a:ext cx="6019800" cy="369332"/>
          </a:xfrm>
          <a:prstGeom prst="rect">
            <a:avLst/>
          </a:prstGeom>
          <a:noFill/>
        </p:spPr>
        <p:txBody>
          <a:bodyPr wrap="square" rtlCol="0">
            <a:spAutoFit/>
          </a:bodyPr>
          <a:lstStyle/>
          <a:p>
            <a:r>
              <a:rPr lang="en-US" dirty="0" smtClean="0"/>
              <a:t>Our data resulted in 75% noise, 23% RFI, and 2% Known Pulsar</a:t>
            </a:r>
            <a:endParaRPr lang="en-US" dirty="0"/>
          </a:p>
        </p:txBody>
      </p:sp>
    </p:spTree>
    <p:extLst>
      <p:ext uri="{BB962C8B-B14F-4D97-AF65-F5344CB8AC3E}">
        <p14:creationId xmlns:p14="http://schemas.microsoft.com/office/powerpoint/2010/main" val="99620365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541</TotalTime>
  <Words>969</Words>
  <Application>Microsoft Macintosh PowerPoint</Application>
  <PresentationFormat>On-screen Show (4:3)</PresentationFormat>
  <Paragraphs>79</Paragraphs>
  <Slides>26</Slides>
  <Notes>0</Notes>
  <HiddenSlides>0</HiddenSlides>
  <MMClips>0</MMClips>
  <ScaleCrop>false</ScaleCrop>
  <HeadingPairs>
    <vt:vector size="6" baseType="variant">
      <vt:variant>
        <vt:lpstr>Theme</vt:lpstr>
      </vt:variant>
      <vt:variant>
        <vt:i4>1</vt:i4>
      </vt:variant>
      <vt:variant>
        <vt:lpstr>Links</vt:lpstr>
      </vt:variant>
      <vt:variant>
        <vt:i4>9</vt:i4>
      </vt:variant>
      <vt:variant>
        <vt:lpstr>Slide Titles</vt:lpstr>
      </vt:variant>
      <vt:variant>
        <vt:i4>26</vt:i4>
      </vt:variant>
    </vt:vector>
  </HeadingPairs>
  <TitlesOfParts>
    <vt:vector size="36" baseType="lpstr">
      <vt:lpstr>Office Theme</vt:lpstr>
      <vt:lpstr>C:\Documents and Settings\Mark Tena\Desktop\greenbank\GBT plots on 21 July 2011\guppi_55763_B1607-13_0026_0001_1018.42ms_Cand.pfd.pdf</vt:lpstr>
      <vt:lpstr>C:\Documents and Settings\Mark Tena\Desktop\greenbank\GBT plots on 21 July 2011\guppi_55764_J1219-16_0_0027_0001_1.98ms_Cand.pfd.pdf</vt:lpstr>
      <vt:lpstr>C:\Documents and Settings\Mark Tena\Desktop\greenbank\GBT plots on 21 July 2011\guppi_55764_J1219-16_0_0027_0001_1.98ms_Cand.pfd.pdf</vt:lpstr>
      <vt:lpstr>C:\Documents and Settings\Mark Tena\Desktop\greenbank\GBT plots on 21 July 2011\guppi_55764_J1219-16_1_0028_0001_1.98ms_Cand.pfd.pdf</vt:lpstr>
      <vt:lpstr>C:\Documents and Settings\Mark Tena\Desktop\greenbank\GBT plots on 21 July 2011\guppi_55764_J1219-16_2_0029_0001_1.98ms_Cand.pfd.pdf</vt:lpstr>
      <vt:lpstr>C:\Documents and Settings\Mark Tena\Desktop\greenbank\GBT plots on 21 July 2011\guppi_55764_J1219-16_3_0030_0001_1.98ms_Cand.pfd.pdf</vt:lpstr>
      <vt:lpstr>C:\Documents and Settings\Mark Tena\Desktop\greenbank\GBT plots on 21 July 2011\guppi_55764_J1219-16_4_0031_0001_1.98ms_Cand.pfd.pdf</vt:lpstr>
      <vt:lpstr>C:\Documents and Settings\Mark Tena\Desktop\greenbank\GBT plots on 21 July 2011\guppi_55764_J1219-16_5_0032_0001_1.98ms_Cand.pfd.pdf</vt:lpstr>
      <vt:lpstr>C:\Documents and Settings\Mark Tena\Desktop\greenbank\GBT plots on 21 July 2011\guppi_55764_J1736-0241_0034_0001_782.84ms_Cand.pfd.pdf</vt:lpstr>
      <vt:lpstr>PowerPoint Presentation</vt:lpstr>
      <vt:lpstr>PowerPoint Presentation</vt:lpstr>
      <vt:lpstr>Abstract</vt:lpstr>
      <vt:lpstr>Abstract</vt:lpstr>
      <vt:lpstr>Distinguishing between types of plots</vt:lpstr>
      <vt:lpstr>PowerPoint Presentation</vt:lpstr>
      <vt:lpstr>PowerPoint Presentation</vt:lpstr>
      <vt:lpstr>PowerPoint Presentation</vt:lpstr>
      <vt:lpstr>PowerPoint Presentation</vt:lpstr>
      <vt:lpstr>Jodrell Pointings Distribution in Sky </vt:lpstr>
      <vt:lpstr>DATA ANALYSIS </vt:lpstr>
      <vt:lpstr>Known Pulsar found at 1610-1322</vt:lpstr>
      <vt:lpstr>J1610-1322 Pointing at 800 MHz</vt:lpstr>
      <vt:lpstr>1219-1608 Possible pulsar</vt:lpstr>
      <vt:lpstr>The second pointing was shot in a grid, searching for 1219-1608. This is the first of 6 grid pointing’s</vt:lpstr>
      <vt:lpstr>2nd grid pointing</vt:lpstr>
      <vt:lpstr>3rd grid pointing</vt:lpstr>
      <vt:lpstr>4th grid pointing</vt:lpstr>
      <vt:lpstr>5th grid pointing</vt:lpstr>
      <vt:lpstr>6th grid pointing</vt:lpstr>
      <vt:lpstr>Our 3rd plot at 1736-0241 Possible Known pulsar</vt:lpstr>
      <vt:lpstr>1736-0241 Pointing at 800MHZ</vt:lpstr>
      <vt:lpstr>Our final plot 1202-1608</vt:lpstr>
      <vt:lpstr>Results</vt:lpstr>
      <vt:lpstr>PowerPoint Presentation</vt:lpstr>
      <vt:lpstr>PowerPoint Presentation</vt:lpstr>
    </vt:vector>
  </TitlesOfParts>
  <Company>Hampton City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macos macos</dc:creator>
  <cp:lastModifiedBy>macos macos</cp:lastModifiedBy>
  <cp:revision>30</cp:revision>
  <dcterms:created xsi:type="dcterms:W3CDTF">2011-07-21T18:33:55Z</dcterms:created>
  <dcterms:modified xsi:type="dcterms:W3CDTF">2011-07-22T22:12:33Z</dcterms:modified>
</cp:coreProperties>
</file>