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4"/>
  </p:notesMasterIdLst>
  <p:sldIdLst>
    <p:sldId id="256" r:id="rId2"/>
    <p:sldId id="258" r:id="rId3"/>
    <p:sldId id="259" r:id="rId4"/>
    <p:sldId id="260" r:id="rId5"/>
    <p:sldId id="257" r:id="rId6"/>
    <p:sldId id="261" r:id="rId7"/>
    <p:sldId id="262" r:id="rId8"/>
    <p:sldId id="263" r:id="rId9"/>
    <p:sldId id="264" r:id="rId10"/>
    <p:sldId id="265" r:id="rId11"/>
    <p:sldId id="266" r:id="rId12"/>
    <p:sldId id="267"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4" d="100"/>
          <a:sy n="104" d="100"/>
        </p:scale>
        <p:origin x="-174" y="-6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E464602-534A-4EC1-BE2C-18D870DA04C8}" type="datetimeFigureOut">
              <a:rPr lang="en-US" smtClean="0"/>
              <a:t>7/22/2011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B0B063C-EC9A-440E-AA3B-B03CC5CCC381}"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Katie</a:t>
            </a:r>
            <a:endParaRPr lang="en-US" dirty="0"/>
          </a:p>
        </p:txBody>
      </p:sp>
      <p:sp>
        <p:nvSpPr>
          <p:cNvPr id="4" name="Slide Number Placeholder 3"/>
          <p:cNvSpPr>
            <a:spLocks noGrp="1"/>
          </p:cNvSpPr>
          <p:nvPr>
            <p:ph type="sldNum" sz="quarter" idx="10"/>
          </p:nvPr>
        </p:nvSpPr>
        <p:spPr/>
        <p:txBody>
          <a:bodyPr/>
          <a:lstStyle/>
          <a:p>
            <a:fld id="{5B0B063C-EC9A-440E-AA3B-B03CC5CCC381}"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Katie</a:t>
            </a:r>
            <a:endParaRPr lang="en-US" dirty="0"/>
          </a:p>
        </p:txBody>
      </p:sp>
      <p:sp>
        <p:nvSpPr>
          <p:cNvPr id="4" name="Slide Number Placeholder 3"/>
          <p:cNvSpPr>
            <a:spLocks noGrp="1"/>
          </p:cNvSpPr>
          <p:nvPr>
            <p:ph type="sldNum" sz="quarter" idx="10"/>
          </p:nvPr>
        </p:nvSpPr>
        <p:spPr/>
        <p:txBody>
          <a:bodyPr/>
          <a:lstStyle/>
          <a:p>
            <a:fld id="{5B0B063C-EC9A-440E-AA3B-B03CC5CCC381}"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Spencer</a:t>
            </a:r>
            <a:endParaRPr lang="en-US" dirty="0"/>
          </a:p>
        </p:txBody>
      </p:sp>
      <p:sp>
        <p:nvSpPr>
          <p:cNvPr id="4" name="Slide Number Placeholder 3"/>
          <p:cNvSpPr>
            <a:spLocks noGrp="1"/>
          </p:cNvSpPr>
          <p:nvPr>
            <p:ph type="sldNum" sz="quarter" idx="10"/>
          </p:nvPr>
        </p:nvSpPr>
        <p:spPr/>
        <p:txBody>
          <a:bodyPr/>
          <a:lstStyle/>
          <a:p>
            <a:fld id="{5B0B063C-EC9A-440E-AA3B-B03CC5CCC381}"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Tiara</a:t>
            </a:r>
            <a:endParaRPr lang="en-US" dirty="0"/>
          </a:p>
        </p:txBody>
      </p:sp>
      <p:sp>
        <p:nvSpPr>
          <p:cNvPr id="4" name="Slide Number Placeholder 3"/>
          <p:cNvSpPr>
            <a:spLocks noGrp="1"/>
          </p:cNvSpPr>
          <p:nvPr>
            <p:ph type="sldNum" sz="quarter" idx="10"/>
          </p:nvPr>
        </p:nvSpPr>
        <p:spPr/>
        <p:txBody>
          <a:bodyPr/>
          <a:lstStyle/>
          <a:p>
            <a:fld id="{5B0B063C-EC9A-440E-AA3B-B03CC5CCC381}"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Tiara</a:t>
            </a:r>
            <a:endParaRPr lang="en-US" dirty="0"/>
          </a:p>
        </p:txBody>
      </p:sp>
      <p:sp>
        <p:nvSpPr>
          <p:cNvPr id="4" name="Slide Number Placeholder 3"/>
          <p:cNvSpPr>
            <a:spLocks noGrp="1"/>
          </p:cNvSpPr>
          <p:nvPr>
            <p:ph type="sldNum" sz="quarter" idx="10"/>
          </p:nvPr>
        </p:nvSpPr>
        <p:spPr/>
        <p:txBody>
          <a:bodyPr/>
          <a:lstStyle/>
          <a:p>
            <a:fld id="{5B0B063C-EC9A-440E-AA3B-B03CC5CCC381}" type="slidenum">
              <a:rPr lang="en-US" smtClean="0"/>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Hiwot</a:t>
            </a:r>
            <a:endParaRPr lang="en-US" dirty="0"/>
          </a:p>
        </p:txBody>
      </p:sp>
      <p:sp>
        <p:nvSpPr>
          <p:cNvPr id="4" name="Slide Number Placeholder 3"/>
          <p:cNvSpPr>
            <a:spLocks noGrp="1"/>
          </p:cNvSpPr>
          <p:nvPr>
            <p:ph type="sldNum" sz="quarter" idx="10"/>
          </p:nvPr>
        </p:nvSpPr>
        <p:spPr/>
        <p:txBody>
          <a:bodyPr/>
          <a:lstStyle/>
          <a:p>
            <a:fld id="{5B0B063C-EC9A-440E-AA3B-B03CC5CCC381}" type="slidenum">
              <a:rPr lang="en-US" smtClean="0"/>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Tiara</a:t>
            </a:r>
            <a:endParaRPr lang="en-US" dirty="0"/>
          </a:p>
        </p:txBody>
      </p:sp>
      <p:sp>
        <p:nvSpPr>
          <p:cNvPr id="4" name="Slide Number Placeholder 3"/>
          <p:cNvSpPr>
            <a:spLocks noGrp="1"/>
          </p:cNvSpPr>
          <p:nvPr>
            <p:ph type="sldNum" sz="quarter" idx="10"/>
          </p:nvPr>
        </p:nvSpPr>
        <p:spPr/>
        <p:txBody>
          <a:bodyPr/>
          <a:lstStyle/>
          <a:p>
            <a:fld id="{5B0B063C-EC9A-440E-AA3B-B03CC5CCC381}" type="slidenum">
              <a:rPr lang="en-US" smtClean="0"/>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Spencer</a:t>
            </a:r>
            <a:endParaRPr lang="en-US" dirty="0"/>
          </a:p>
        </p:txBody>
      </p:sp>
      <p:sp>
        <p:nvSpPr>
          <p:cNvPr id="4" name="Slide Number Placeholder 3"/>
          <p:cNvSpPr>
            <a:spLocks noGrp="1"/>
          </p:cNvSpPr>
          <p:nvPr>
            <p:ph type="sldNum" sz="quarter" idx="10"/>
          </p:nvPr>
        </p:nvSpPr>
        <p:spPr/>
        <p:txBody>
          <a:bodyPr/>
          <a:lstStyle/>
          <a:p>
            <a:fld id="{5B0B063C-EC9A-440E-AA3B-B03CC5CCC381}" type="slidenum">
              <a:rPr lang="en-US" smtClean="0"/>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Wyatt</a:t>
            </a:r>
            <a:endParaRPr lang="en-US" dirty="0"/>
          </a:p>
        </p:txBody>
      </p:sp>
      <p:sp>
        <p:nvSpPr>
          <p:cNvPr id="4" name="Slide Number Placeholder 3"/>
          <p:cNvSpPr>
            <a:spLocks noGrp="1"/>
          </p:cNvSpPr>
          <p:nvPr>
            <p:ph type="sldNum" sz="quarter" idx="10"/>
          </p:nvPr>
        </p:nvSpPr>
        <p:spPr/>
        <p:txBody>
          <a:bodyPr/>
          <a:lstStyle/>
          <a:p>
            <a:fld id="{5B0B063C-EC9A-440E-AA3B-B03CC5CCC381}" type="slidenum">
              <a:rPr lang="en-US" smtClean="0"/>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Wyatt</a:t>
            </a:r>
            <a:endParaRPr lang="en-US" dirty="0"/>
          </a:p>
        </p:txBody>
      </p:sp>
      <p:sp>
        <p:nvSpPr>
          <p:cNvPr id="4" name="Slide Number Placeholder 3"/>
          <p:cNvSpPr>
            <a:spLocks noGrp="1"/>
          </p:cNvSpPr>
          <p:nvPr>
            <p:ph type="sldNum" sz="quarter" idx="10"/>
          </p:nvPr>
        </p:nvSpPr>
        <p:spPr/>
        <p:txBody>
          <a:bodyPr/>
          <a:lstStyle/>
          <a:p>
            <a:fld id="{5B0B063C-EC9A-440E-AA3B-B03CC5CCC381}" type="slidenum">
              <a:rPr lang="en-US" smtClean="0"/>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Crista</a:t>
            </a:r>
            <a:endParaRPr lang="en-US" dirty="0"/>
          </a:p>
        </p:txBody>
      </p:sp>
      <p:sp>
        <p:nvSpPr>
          <p:cNvPr id="4" name="Slide Number Placeholder 3"/>
          <p:cNvSpPr>
            <a:spLocks noGrp="1"/>
          </p:cNvSpPr>
          <p:nvPr>
            <p:ph type="sldNum" sz="quarter" idx="10"/>
          </p:nvPr>
        </p:nvSpPr>
        <p:spPr/>
        <p:txBody>
          <a:bodyPr/>
          <a:lstStyle/>
          <a:p>
            <a:fld id="{5B0B063C-EC9A-440E-AA3B-B03CC5CCC381}" type="slidenum">
              <a:rPr lang="en-US" smtClean="0"/>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Hiwot</a:t>
            </a:r>
            <a:endParaRPr lang="en-US" dirty="0"/>
          </a:p>
        </p:txBody>
      </p:sp>
      <p:sp>
        <p:nvSpPr>
          <p:cNvPr id="4" name="Slide Number Placeholder 3"/>
          <p:cNvSpPr>
            <a:spLocks noGrp="1"/>
          </p:cNvSpPr>
          <p:nvPr>
            <p:ph type="sldNum" sz="quarter" idx="10"/>
          </p:nvPr>
        </p:nvSpPr>
        <p:spPr/>
        <p:txBody>
          <a:bodyPr/>
          <a:lstStyle/>
          <a:p>
            <a:fld id="{5B0B063C-EC9A-440E-AA3B-B03CC5CCC381}" type="slidenum">
              <a:rPr lang="en-US" smtClean="0"/>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1D86C84A-2D28-4959-8CFD-6AEB1F6B6B9A}" type="datetimeFigureOut">
              <a:rPr lang="en-US" smtClean="0"/>
              <a:pPr/>
              <a:t>7/22/2011</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3ACFEE8D-B196-49B3-9303-85E8325A5B78}"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6C84A-2D28-4959-8CFD-6AEB1F6B6B9A}" type="datetimeFigureOut">
              <a:rPr lang="en-US" smtClean="0"/>
              <a:pPr/>
              <a:t>7/22/2011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CFEE8D-B196-49B3-9303-85E8325A5B7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6C84A-2D28-4959-8CFD-6AEB1F6B6B9A}" type="datetimeFigureOut">
              <a:rPr lang="en-US" smtClean="0"/>
              <a:pPr/>
              <a:t>7/22/2011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CFEE8D-B196-49B3-9303-85E8325A5B78}"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6C84A-2D28-4959-8CFD-6AEB1F6B6B9A}" type="datetimeFigureOut">
              <a:rPr lang="en-US" smtClean="0"/>
              <a:pPr/>
              <a:t>7/22/2011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CFEE8D-B196-49B3-9303-85E8325A5B7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6C84A-2D28-4959-8CFD-6AEB1F6B6B9A}" type="datetimeFigureOut">
              <a:rPr lang="en-US" smtClean="0"/>
              <a:pPr/>
              <a:t>7/22/2011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ACFEE8D-B196-49B3-9303-85E8325A5B7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1D86C84A-2D28-4959-8CFD-6AEB1F6B6B9A}" type="datetimeFigureOut">
              <a:rPr lang="en-US" smtClean="0"/>
              <a:pPr/>
              <a:t>7/22/2011</a:t>
            </a:fld>
            <a:endParaRPr lang="en-US"/>
          </a:p>
        </p:txBody>
      </p:sp>
      <p:sp>
        <p:nvSpPr>
          <p:cNvPr id="8" name="Slide Number Placeholder 7"/>
          <p:cNvSpPr>
            <a:spLocks noGrp="1"/>
          </p:cNvSpPr>
          <p:nvPr>
            <p:ph type="sldNum" sz="quarter" idx="11"/>
          </p:nvPr>
        </p:nvSpPr>
        <p:spPr/>
        <p:txBody>
          <a:bodyPr/>
          <a:lstStyle/>
          <a:p>
            <a:fld id="{3ACFEE8D-B196-49B3-9303-85E8325A5B78}" type="slidenum">
              <a:rPr lang="en-US" smtClean="0"/>
              <a:pPr/>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6C84A-2D28-4959-8CFD-6AEB1F6B6B9A}" type="datetimeFigureOut">
              <a:rPr lang="en-US" smtClean="0"/>
              <a:pPr/>
              <a:t>7/22/2011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ACFEE8D-B196-49B3-9303-85E8325A5B7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6C84A-2D28-4959-8CFD-6AEB1F6B6B9A}" type="datetimeFigureOut">
              <a:rPr lang="en-US" smtClean="0"/>
              <a:pPr/>
              <a:t>7/22/2011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56448" y="6422064"/>
            <a:ext cx="762000" cy="365125"/>
          </a:xfrm>
        </p:spPr>
        <p:txBody>
          <a:bodyPr/>
          <a:lstStyle/>
          <a:p>
            <a:fld id="{3ACFEE8D-B196-49B3-9303-85E8325A5B7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1D86C84A-2D28-4959-8CFD-6AEB1F6B6B9A}" type="datetimeFigureOut">
              <a:rPr lang="en-US" smtClean="0"/>
              <a:pPr/>
              <a:t>7/22/2011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CFEE8D-B196-49B3-9303-85E8325A5B7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6C84A-2D28-4959-8CFD-6AEB1F6B6B9A}" type="datetimeFigureOut">
              <a:rPr lang="en-US" smtClean="0"/>
              <a:pPr/>
              <a:t>7/22/2011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CFEE8D-B196-49B3-9303-85E8325A5B7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6C84A-2D28-4959-8CFD-6AEB1F6B6B9A}" type="datetimeFigureOut">
              <a:rPr lang="en-US" smtClean="0"/>
              <a:pPr/>
              <a:t>7/22/2011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CFEE8D-B196-49B3-9303-85E8325A5B7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1D86C84A-2D28-4959-8CFD-6AEB1F6B6B9A}" type="datetimeFigureOut">
              <a:rPr lang="en-US" smtClean="0"/>
              <a:pPr/>
              <a:t>7/22/2011</a:t>
            </a:fld>
            <a:endParaRPr lang="en-US"/>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3ACFEE8D-B196-49B3-9303-85E8325A5B78}"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0.jpeg"/><Relationship Id="rId13" Type="http://schemas.openxmlformats.org/officeDocument/2006/relationships/image" Target="../media/image14.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8.png"/><Relationship Id="rId11" Type="http://schemas.openxmlformats.org/officeDocument/2006/relationships/image" Target="../media/image12.jpeg"/><Relationship Id="rId5" Type="http://schemas.openxmlformats.org/officeDocument/2006/relationships/image" Target="../media/image7.png"/><Relationship Id="rId15" Type="http://schemas.openxmlformats.org/officeDocument/2006/relationships/image" Target="../media/image16.png"/><Relationship Id="rId10" Type="http://schemas.openxmlformats.org/officeDocument/2006/relationships/hyperlink" Target="http://www.gb.nrao.edu/images/gbtwiki.png" TargetMode="External"/><Relationship Id="rId4" Type="http://schemas.openxmlformats.org/officeDocument/2006/relationships/image" Target="../media/image6.png"/><Relationship Id="rId9" Type="http://schemas.openxmlformats.org/officeDocument/2006/relationships/image" Target="../media/image11.jpeg"/><Relationship Id="rId1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752600"/>
            <a:ext cx="7772400" cy="1470025"/>
          </a:xfrm>
        </p:spPr>
        <p:txBody>
          <a:bodyPr>
            <a:normAutofit fontScale="90000"/>
          </a:bodyPr>
          <a:lstStyle/>
          <a:p>
            <a:r>
              <a:rPr lang="en-US" dirty="0" smtClean="0"/>
              <a:t>Pulsar Data Search Evaluation</a:t>
            </a:r>
            <a:endParaRPr lang="en-US" dirty="0"/>
          </a:p>
        </p:txBody>
      </p:sp>
      <p:sp>
        <p:nvSpPr>
          <p:cNvPr id="3" name="Subtitle 2"/>
          <p:cNvSpPr>
            <a:spLocks noGrp="1"/>
          </p:cNvSpPr>
          <p:nvPr>
            <p:ph type="subTitle" idx="1"/>
          </p:nvPr>
        </p:nvSpPr>
        <p:spPr>
          <a:xfrm>
            <a:off x="1371600" y="3733800"/>
            <a:ext cx="6400800" cy="1752600"/>
          </a:xfrm>
        </p:spPr>
        <p:txBody>
          <a:bodyPr>
            <a:normAutofit fontScale="92500" lnSpcReduction="20000"/>
          </a:bodyPr>
          <a:lstStyle/>
          <a:p>
            <a:r>
              <a:rPr lang="en-US" dirty="0" smtClean="0"/>
              <a:t>Wyatt Booth</a:t>
            </a:r>
          </a:p>
          <a:p>
            <a:r>
              <a:rPr lang="en-US" dirty="0" smtClean="0"/>
              <a:t>Tiara Diaz</a:t>
            </a:r>
          </a:p>
          <a:p>
            <a:r>
              <a:rPr lang="en-US" dirty="0" smtClean="0"/>
              <a:t>Spencer </a:t>
            </a:r>
            <a:r>
              <a:rPr lang="en-US" dirty="0" err="1" smtClean="0"/>
              <a:t>Shabshab</a:t>
            </a:r>
            <a:endParaRPr lang="en-US" dirty="0" smtClean="0"/>
          </a:p>
          <a:p>
            <a:r>
              <a:rPr lang="en-US" dirty="0" smtClean="0"/>
              <a:t>Katie Stroup</a:t>
            </a:r>
          </a:p>
          <a:p>
            <a:r>
              <a:rPr lang="en-US" dirty="0" err="1" smtClean="0"/>
              <a:t>Crista</a:t>
            </a:r>
            <a:r>
              <a:rPr lang="en-US" dirty="0" smtClean="0"/>
              <a:t> Williams</a:t>
            </a:r>
          </a:p>
          <a:p>
            <a:r>
              <a:rPr lang="en-US" dirty="0" err="1" smtClean="0"/>
              <a:t>Hiwot</a:t>
            </a:r>
            <a:r>
              <a:rPr lang="en-US" dirty="0" smtClean="0"/>
              <a:t> Abate</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Mission Statement</a:t>
            </a:r>
            <a:endParaRPr lang="en-US" dirty="0"/>
          </a:p>
        </p:txBody>
      </p:sp>
      <p:sp>
        <p:nvSpPr>
          <p:cNvPr id="3" name="Content Placeholder 2"/>
          <p:cNvSpPr>
            <a:spLocks noGrp="1"/>
          </p:cNvSpPr>
          <p:nvPr>
            <p:ph idx="1"/>
          </p:nvPr>
        </p:nvSpPr>
        <p:spPr>
          <a:xfrm>
            <a:off x="457200" y="1600200"/>
            <a:ext cx="4953000" cy="4525963"/>
          </a:xfrm>
        </p:spPr>
        <p:txBody>
          <a:bodyPr>
            <a:normAutofit fontScale="92500"/>
          </a:bodyPr>
          <a:lstStyle/>
          <a:p>
            <a:r>
              <a:rPr lang="en-US" dirty="0" smtClean="0"/>
              <a:t>For the past week, team Bell has been searching the sky for pulsars with the Green Bank Telescope.  Our objective is to identify new pulsars, provide new data on known pulsars, and to identify sources of unwanted radio frequency interference.</a:t>
            </a:r>
          </a:p>
        </p:txBody>
      </p:sp>
      <p:pic>
        <p:nvPicPr>
          <p:cNvPr id="26625" name="Picture 1"/>
          <p:cNvPicPr>
            <a:picLocks noChangeAspect="1" noChangeArrowheads="1"/>
          </p:cNvPicPr>
          <p:nvPr/>
        </p:nvPicPr>
        <p:blipFill>
          <a:blip r:embed="rId3" cstate="print"/>
          <a:srcRect/>
          <a:stretch>
            <a:fillRect/>
          </a:stretch>
        </p:blipFill>
        <p:spPr bwMode="auto">
          <a:xfrm>
            <a:off x="5486400" y="1905000"/>
            <a:ext cx="3352800" cy="386614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Query</a:t>
            </a:r>
            <a:endParaRPr lang="en-US" dirty="0"/>
          </a:p>
        </p:txBody>
      </p:sp>
      <p:sp>
        <p:nvSpPr>
          <p:cNvPr id="3" name="Content Placeholder 2"/>
          <p:cNvSpPr>
            <a:spLocks noGrp="1"/>
          </p:cNvSpPr>
          <p:nvPr>
            <p:ph idx="1"/>
          </p:nvPr>
        </p:nvSpPr>
        <p:spPr/>
        <p:txBody>
          <a:bodyPr/>
          <a:lstStyle/>
          <a:p>
            <a:r>
              <a:rPr lang="en-US" dirty="0" smtClean="0"/>
              <a:t>Our group has worked to answer the following questions: “What are the locations of pulsars relative to the earth,” and “Can these pulsars be utilized to draw conclusions or postulations about our universe?”</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Search</a:t>
            </a:r>
            <a:endParaRPr lang="en-US" dirty="0"/>
          </a:p>
        </p:txBody>
      </p:sp>
      <p:sp>
        <p:nvSpPr>
          <p:cNvPr id="3" name="Content Placeholder 2"/>
          <p:cNvSpPr>
            <a:spLocks noGrp="1"/>
          </p:cNvSpPr>
          <p:nvPr>
            <p:ph idx="1"/>
          </p:nvPr>
        </p:nvSpPr>
        <p:spPr/>
        <p:txBody>
          <a:bodyPr/>
          <a:lstStyle/>
          <a:p>
            <a:r>
              <a:rPr lang="en-US" dirty="0" smtClean="0"/>
              <a:t>For five weeks, the immobilized GBT swept the sky, collecting over 130 terabytes (130,000 gigabytes)  of data about radio signals from outer space.  </a:t>
            </a:r>
          </a:p>
          <a:p>
            <a:r>
              <a:rPr lang="en-US" dirty="0" smtClean="0"/>
              <a:t>Team Bell’s job is to review the data that the GBT has collected, and to identify any extraordinary signals while designating signals that may be pulsar “candidates.”</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ormAutofit/>
          </a:bodyPr>
          <a:lstStyle/>
          <a:p>
            <a:r>
              <a:rPr lang="en-US" dirty="0" smtClean="0"/>
              <a:t>What We See:</a:t>
            </a:r>
            <a:endParaRPr lang="en-US" dirty="0"/>
          </a:p>
        </p:txBody>
      </p:sp>
      <p:sp>
        <p:nvSpPr>
          <p:cNvPr id="7" name="Up Arrow 6"/>
          <p:cNvSpPr/>
          <p:nvPr/>
        </p:nvSpPr>
        <p:spPr>
          <a:xfrm rot="16200000">
            <a:off x="5753100" y="495300"/>
            <a:ext cx="1066800" cy="3276600"/>
          </a:xfrm>
          <a:prstGeom prst="upArrow">
            <a:avLst/>
          </a:prstGeom>
          <a:solidFill>
            <a:schemeClr val="tx1"/>
          </a:solidFill>
        </p:spPr>
        <p:style>
          <a:lnRef idx="1">
            <a:schemeClr val="dk1"/>
          </a:lnRef>
          <a:fillRef idx="2">
            <a:schemeClr val="dk1"/>
          </a:fillRef>
          <a:effectRef idx="1">
            <a:schemeClr val="dk1"/>
          </a:effectRef>
          <a:fontRef idx="minor">
            <a:schemeClr val="dk1"/>
          </a:fontRef>
        </p:style>
        <p:txBody>
          <a:bodyPr vert="vert" rtlCol="0" anchor="ctr" anchorCtr="0"/>
          <a:lstStyle/>
          <a:p>
            <a:pPr algn="ctr"/>
            <a:r>
              <a:rPr lang="en-US" b="1" spc="200" dirty="0" smtClean="0">
                <a:ln w="29210">
                  <a:solidFill>
                    <a:schemeClr val="accent3">
                      <a:tint val="10000"/>
                    </a:schemeClr>
                  </a:solidFill>
                </a:ln>
                <a:solidFill>
                  <a:schemeClr val="bg1"/>
                </a:solidFill>
                <a:effectLst>
                  <a:innerShdw blurRad="50800" dist="50800" dir="8100000">
                    <a:srgbClr val="7D7D7D">
                      <a:alpha val="73000"/>
                    </a:srgbClr>
                  </a:innerShdw>
                </a:effectLst>
                <a:latin typeface="Showcard Gothic" pitchFamily="82" charset="0"/>
                <a:cs typeface="Times New Roman" pitchFamily="18" charset="0"/>
              </a:rPr>
              <a:t>Noise- no distinct signal</a:t>
            </a:r>
            <a:endParaRPr lang="en-US" b="1" spc="200" dirty="0">
              <a:ln w="29210">
                <a:solidFill>
                  <a:schemeClr val="accent3">
                    <a:tint val="10000"/>
                  </a:schemeClr>
                </a:solidFill>
              </a:ln>
              <a:solidFill>
                <a:schemeClr val="bg1"/>
              </a:solidFill>
              <a:effectLst>
                <a:innerShdw blurRad="50800" dist="50800" dir="8100000">
                  <a:srgbClr val="7D7D7D">
                    <a:alpha val="73000"/>
                  </a:srgbClr>
                </a:innerShdw>
              </a:effectLst>
              <a:latin typeface="Showcard Gothic" pitchFamily="82" charset="0"/>
              <a:cs typeface="Times New Roman" pitchFamily="18" charset="0"/>
            </a:endParaRPr>
          </a:p>
        </p:txBody>
      </p:sp>
      <p:sp>
        <p:nvSpPr>
          <p:cNvPr id="9" name="Right Arrow 8"/>
          <p:cNvSpPr/>
          <p:nvPr/>
        </p:nvSpPr>
        <p:spPr>
          <a:xfrm>
            <a:off x="914400" y="5257800"/>
            <a:ext cx="2895600" cy="914400"/>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latin typeface="Showcard Gothic" pitchFamily="82" charset="0"/>
              </a:rPr>
              <a:t>Pulsar Candidate</a:t>
            </a:r>
            <a:endParaRPr lang="en-US" dirty="0">
              <a:solidFill>
                <a:schemeClr val="bg1"/>
              </a:solidFill>
              <a:latin typeface="Showcard Gothic" pitchFamily="82" charset="0"/>
            </a:endParaRPr>
          </a:p>
        </p:txBody>
      </p:sp>
      <p:pic>
        <p:nvPicPr>
          <p:cNvPr id="1026" name="Picture 2"/>
          <p:cNvPicPr>
            <a:picLocks noChangeAspect="1" noChangeArrowheads="1"/>
          </p:cNvPicPr>
          <p:nvPr/>
        </p:nvPicPr>
        <p:blipFill>
          <a:blip r:embed="rId3" cstate="print"/>
          <a:srcRect/>
          <a:stretch>
            <a:fillRect/>
          </a:stretch>
        </p:blipFill>
        <p:spPr bwMode="auto">
          <a:xfrm>
            <a:off x="4495800" y="3429000"/>
            <a:ext cx="3962453" cy="296227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1027" name="Picture 3"/>
          <p:cNvPicPr>
            <a:picLocks noChangeAspect="1" noChangeArrowheads="1"/>
          </p:cNvPicPr>
          <p:nvPr/>
        </p:nvPicPr>
        <p:blipFill>
          <a:blip r:embed="rId4" cstate="print"/>
          <a:srcRect/>
          <a:stretch>
            <a:fillRect/>
          </a:stretch>
        </p:blipFill>
        <p:spPr bwMode="auto">
          <a:xfrm>
            <a:off x="304800" y="1447800"/>
            <a:ext cx="3989917" cy="29718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44000" b="-44000"/>
          </a:stretch>
        </a:blipFill>
        <a:effectLst/>
      </p:bgPr>
    </p:bg>
    <p:spTree>
      <p:nvGrpSpPr>
        <p:cNvPr id="1" name=""/>
        <p:cNvGrpSpPr/>
        <p:nvPr/>
      </p:nvGrpSpPr>
      <p:grpSpPr>
        <a:xfrm>
          <a:off x="0" y="0"/>
          <a:ext cx="0" cy="0"/>
          <a:chOff x="0" y="0"/>
          <a:chExt cx="0" cy="0"/>
        </a:xfrm>
      </p:grpSpPr>
      <p:sp>
        <p:nvSpPr>
          <p:cNvPr id="5" name="TextBox 4"/>
          <p:cNvSpPr txBox="1"/>
          <p:nvPr/>
        </p:nvSpPr>
        <p:spPr>
          <a:xfrm>
            <a:off x="7162800" y="6550223"/>
            <a:ext cx="1981200" cy="307777"/>
          </a:xfrm>
          <a:prstGeom prst="rect">
            <a:avLst/>
          </a:prstGeom>
          <a:noFill/>
        </p:spPr>
        <p:txBody>
          <a:bodyPr wrap="square" rtlCol="0">
            <a:spAutoFit/>
          </a:bodyPr>
          <a:lstStyle/>
          <a:p>
            <a:r>
              <a:rPr lang="en-US" sz="1400" b="1" dirty="0" smtClean="0"/>
              <a:t>http://www.nasa.gov</a:t>
            </a:r>
            <a:endParaRPr lang="en-US" sz="1400" b="1" dirty="0"/>
          </a:p>
        </p:txBody>
      </p:sp>
      <p:sp>
        <p:nvSpPr>
          <p:cNvPr id="6" name="TextBox 5"/>
          <p:cNvSpPr txBox="1"/>
          <p:nvPr/>
        </p:nvSpPr>
        <p:spPr>
          <a:xfrm>
            <a:off x="1295400" y="914400"/>
            <a:ext cx="6248400" cy="584775"/>
          </a:xfrm>
          <a:prstGeom prst="rect">
            <a:avLst/>
          </a:prstGeom>
          <a:noFill/>
        </p:spPr>
        <p:txBody>
          <a:bodyPr wrap="square" rtlCol="0">
            <a:spAutoFit/>
          </a:bodyPr>
          <a:lstStyle/>
          <a:p>
            <a:pPr algn="ctr"/>
            <a:r>
              <a:rPr lang="en-US" sz="3200" dirty="0" smtClean="0"/>
              <a:t>     Artist’s rendition of a pulsar:</a:t>
            </a:r>
            <a:endParaRPr lang="en-US" sz="3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Exotic Properties of a Pulsar</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They possess an extremely high density; the density of an atomic nucleus!</a:t>
            </a:r>
          </a:p>
          <a:p>
            <a:r>
              <a:rPr lang="en-US" dirty="0" smtClean="0"/>
              <a:t>They spin at an almost inconceivable speed- one known pulsar rotates around 716 times per second.</a:t>
            </a:r>
          </a:p>
          <a:p>
            <a:r>
              <a:rPr lang="en-US" dirty="0" smtClean="0"/>
              <a:t>Their strong magnetic fields produce very strong beams of radio waves at its magnetic poles.  The apparent “pulsation” that results from the rotation of the poles is how we identify a pulsar.</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Data Analysis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Our group analyzed the data by looking at plots of the radio signals that the GBT has received and folded.  </a:t>
            </a:r>
          </a:p>
          <a:p>
            <a:r>
              <a:rPr lang="en-US" dirty="0" smtClean="0"/>
              <a:t>We search for evidence of a strong, periodic, broadband signal, which would indicate the possible existence of a pulsar at the pointing.</a:t>
            </a:r>
          </a:p>
          <a:p>
            <a:r>
              <a:rPr lang="en-US" dirty="0" smtClean="0"/>
              <a:t>We also observed the DM readings of the signal, so as to ensure that any perceived signal is not emanating from the earth.</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We Found:</a:t>
            </a:r>
            <a:endParaRPr lang="en-US" dirty="0"/>
          </a:p>
        </p:txBody>
      </p:sp>
      <p:sp>
        <p:nvSpPr>
          <p:cNvPr id="3" name="Content Placeholder 2"/>
          <p:cNvSpPr>
            <a:spLocks noGrp="1"/>
          </p:cNvSpPr>
          <p:nvPr>
            <p:ph idx="1"/>
          </p:nvPr>
        </p:nvSpPr>
        <p:spPr/>
        <p:txBody>
          <a:bodyPr/>
          <a:lstStyle/>
          <a:p>
            <a:r>
              <a:rPr lang="en-US" dirty="0" smtClean="0"/>
              <a:t>Analyzed data from 13 different </a:t>
            </a:r>
            <a:r>
              <a:rPr lang="en-US" dirty="0" err="1" smtClean="0"/>
              <a:t>pointings</a:t>
            </a:r>
            <a:endParaRPr lang="en-US" dirty="0" smtClean="0"/>
          </a:p>
          <a:p>
            <a:r>
              <a:rPr lang="en-US" dirty="0" smtClean="0"/>
              <a:t>We discovered 3 known pulsars</a:t>
            </a:r>
          </a:p>
          <a:p>
            <a:r>
              <a:rPr lang="en-US" dirty="0" smtClean="0"/>
              <a:t>Identified 5 instances of radio frequency interference</a:t>
            </a:r>
          </a:p>
          <a:p>
            <a:r>
              <a:rPr lang="en-US" dirty="0" smtClean="0"/>
              <a:t>Submitted 2 data sets as pulsar candidates.</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Our Time With the GBT:</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In the hour that was graciously allotted to us with the GBT, we were unfortunately plagued with strong radio frequency interference that could not be compensated for.  Our data was compromised.  While our time didn’t produce </a:t>
            </a:r>
            <a:r>
              <a:rPr lang="en-US" dirty="0" smtClean="0"/>
              <a:t>the </a:t>
            </a:r>
            <a:r>
              <a:rPr lang="en-US" dirty="0" smtClean="0"/>
              <a:t>same success that we see in the more popular examples of the search for pulsars, the obstacles that we encountered are actually representative of some of the issues that astronomers deal with in their tireless search.</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Looking Back:</a:t>
            </a:r>
            <a:endParaRPr lang="en-US" dirty="0"/>
          </a:p>
        </p:txBody>
      </p:sp>
      <p:sp>
        <p:nvSpPr>
          <p:cNvPr id="3" name="Content Placeholder 2"/>
          <p:cNvSpPr>
            <a:spLocks noGrp="1"/>
          </p:cNvSpPr>
          <p:nvPr>
            <p:ph idx="1"/>
          </p:nvPr>
        </p:nvSpPr>
        <p:spPr/>
        <p:txBody>
          <a:bodyPr>
            <a:normAutofit/>
          </a:bodyPr>
          <a:lstStyle/>
          <a:p>
            <a:r>
              <a:rPr lang="en-US" dirty="0" smtClean="0"/>
              <a:t>Our search was ultimately inconclusive, and our only regret is that we could not read the signal from our pointing through all of the interference.</a:t>
            </a:r>
          </a:p>
          <a:p>
            <a:r>
              <a:rPr lang="en-US" dirty="0" smtClean="0"/>
              <a:t>We would be interested in knowing the source of the RFI, and we wish that we had the time to revisit our pointing, do a wider search, and take the opportunity to get a clearer look at our candidates.</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09600" y="4419600"/>
            <a:ext cx="7848600" cy="1938992"/>
          </a:xfrm>
          <a:prstGeom prst="rect">
            <a:avLst/>
          </a:prstGeom>
          <a:noFill/>
        </p:spPr>
        <p:txBody>
          <a:bodyPr wrap="square" rtlCol="0">
            <a:spAutoFit/>
          </a:bodyPr>
          <a:lstStyle/>
          <a:p>
            <a:pPr algn="ctr"/>
            <a:r>
              <a:rPr lang="en-US" sz="4000" dirty="0" smtClean="0"/>
              <a:t>Also..Pulsars are not creatures from another dimension… </a:t>
            </a:r>
          </a:p>
          <a:p>
            <a:pPr algn="ctr"/>
            <a:r>
              <a:rPr lang="en-US" sz="4000" dirty="0" smtClean="0"/>
              <a:t>or Pokémon.</a:t>
            </a:r>
            <a:endParaRPr lang="en-US" sz="4000" dirty="0"/>
          </a:p>
        </p:txBody>
      </p:sp>
      <p:pic>
        <p:nvPicPr>
          <p:cNvPr id="3074" name="Picture 2"/>
          <p:cNvPicPr>
            <a:picLocks noChangeAspect="1" noChangeArrowheads="1"/>
          </p:cNvPicPr>
          <p:nvPr/>
        </p:nvPicPr>
        <p:blipFill>
          <a:blip r:embed="rId3" cstate="print"/>
          <a:srcRect l="16667" t="20000" r="16666" b="13333"/>
          <a:stretch>
            <a:fillRect/>
          </a:stretch>
        </p:blipFill>
        <p:spPr bwMode="auto">
          <a:xfrm>
            <a:off x="5410200" y="152400"/>
            <a:ext cx="1143000" cy="1143000"/>
          </a:xfrm>
          <a:prstGeom prst="rect">
            <a:avLst/>
          </a:prstGeom>
          <a:noFill/>
          <a:ln w="9525">
            <a:noFill/>
            <a:miter lim="800000"/>
            <a:headEnd/>
            <a:tailEnd/>
          </a:ln>
        </p:spPr>
      </p:pic>
      <p:pic>
        <p:nvPicPr>
          <p:cNvPr id="3077" name="Picture 5"/>
          <p:cNvPicPr>
            <a:picLocks noChangeAspect="1" noChangeArrowheads="1"/>
          </p:cNvPicPr>
          <p:nvPr/>
        </p:nvPicPr>
        <p:blipFill>
          <a:blip r:embed="rId4" cstate="print"/>
          <a:srcRect/>
          <a:stretch>
            <a:fillRect/>
          </a:stretch>
        </p:blipFill>
        <p:spPr bwMode="auto">
          <a:xfrm>
            <a:off x="4114800" y="2743200"/>
            <a:ext cx="1143000" cy="1143000"/>
          </a:xfrm>
          <a:prstGeom prst="rect">
            <a:avLst/>
          </a:prstGeom>
          <a:noFill/>
          <a:ln w="9525">
            <a:noFill/>
            <a:miter lim="800000"/>
            <a:headEnd/>
            <a:tailEnd/>
          </a:ln>
        </p:spPr>
      </p:pic>
      <p:pic>
        <p:nvPicPr>
          <p:cNvPr id="3078" name="Picture 6"/>
          <p:cNvPicPr>
            <a:picLocks noChangeAspect="1" noChangeArrowheads="1"/>
          </p:cNvPicPr>
          <p:nvPr/>
        </p:nvPicPr>
        <p:blipFill>
          <a:blip r:embed="rId5" cstate="print"/>
          <a:srcRect/>
          <a:stretch>
            <a:fillRect/>
          </a:stretch>
        </p:blipFill>
        <p:spPr bwMode="auto">
          <a:xfrm>
            <a:off x="228600" y="1447800"/>
            <a:ext cx="2438400" cy="2438400"/>
          </a:xfrm>
          <a:prstGeom prst="rect">
            <a:avLst/>
          </a:prstGeom>
          <a:noFill/>
          <a:ln w="9525">
            <a:noFill/>
            <a:miter lim="800000"/>
            <a:headEnd/>
            <a:tailEnd/>
          </a:ln>
        </p:spPr>
      </p:pic>
      <p:pic>
        <p:nvPicPr>
          <p:cNvPr id="3079" name="Picture 7"/>
          <p:cNvPicPr>
            <a:picLocks noChangeAspect="1" noChangeArrowheads="1"/>
          </p:cNvPicPr>
          <p:nvPr/>
        </p:nvPicPr>
        <p:blipFill>
          <a:blip r:embed="rId6" cstate="print"/>
          <a:srcRect/>
          <a:stretch>
            <a:fillRect/>
          </a:stretch>
        </p:blipFill>
        <p:spPr bwMode="auto">
          <a:xfrm>
            <a:off x="6705600" y="152400"/>
            <a:ext cx="1143000" cy="1143000"/>
          </a:xfrm>
          <a:prstGeom prst="rect">
            <a:avLst/>
          </a:prstGeom>
          <a:noFill/>
          <a:ln w="9525">
            <a:noFill/>
            <a:miter lim="800000"/>
            <a:headEnd/>
            <a:tailEnd/>
          </a:ln>
        </p:spPr>
      </p:pic>
      <p:pic>
        <p:nvPicPr>
          <p:cNvPr id="3080" name="Picture 8"/>
          <p:cNvPicPr>
            <a:picLocks noChangeAspect="1" noChangeArrowheads="1"/>
          </p:cNvPicPr>
          <p:nvPr/>
        </p:nvPicPr>
        <p:blipFill>
          <a:blip r:embed="rId7" cstate="print"/>
          <a:srcRect/>
          <a:stretch>
            <a:fillRect/>
          </a:stretch>
        </p:blipFill>
        <p:spPr bwMode="auto">
          <a:xfrm>
            <a:off x="1524000" y="152400"/>
            <a:ext cx="1143000" cy="1143000"/>
          </a:xfrm>
          <a:prstGeom prst="rect">
            <a:avLst/>
          </a:prstGeom>
          <a:noFill/>
          <a:ln w="9525">
            <a:noFill/>
            <a:miter lim="800000"/>
            <a:headEnd/>
            <a:tailEnd/>
          </a:ln>
        </p:spPr>
      </p:pic>
      <p:pic>
        <p:nvPicPr>
          <p:cNvPr id="3082" name="Picture 10" descr="http://chandra.harvard.edu/photo/2009/b1509/b1509.jpg"/>
          <p:cNvPicPr>
            <a:picLocks noChangeAspect="1" noChangeArrowheads="1"/>
          </p:cNvPicPr>
          <p:nvPr/>
        </p:nvPicPr>
        <p:blipFill>
          <a:blip r:embed="rId8" cstate="print"/>
          <a:srcRect/>
          <a:stretch>
            <a:fillRect/>
          </a:stretch>
        </p:blipFill>
        <p:spPr bwMode="auto">
          <a:xfrm>
            <a:off x="2819400" y="152400"/>
            <a:ext cx="2438400" cy="2438400"/>
          </a:xfrm>
          <a:prstGeom prst="rect">
            <a:avLst/>
          </a:prstGeom>
          <a:noFill/>
        </p:spPr>
      </p:pic>
      <p:pic>
        <p:nvPicPr>
          <p:cNvPr id="3084" name="Picture 12" descr="Double pulsar puts Einstein to the test"/>
          <p:cNvPicPr>
            <a:picLocks noChangeAspect="1" noChangeArrowheads="1"/>
          </p:cNvPicPr>
          <p:nvPr/>
        </p:nvPicPr>
        <p:blipFill>
          <a:blip r:embed="rId9" cstate="print"/>
          <a:srcRect/>
          <a:stretch>
            <a:fillRect/>
          </a:stretch>
        </p:blipFill>
        <p:spPr bwMode="auto">
          <a:xfrm>
            <a:off x="5410199" y="1447800"/>
            <a:ext cx="2438401" cy="2438400"/>
          </a:xfrm>
          <a:prstGeom prst="rect">
            <a:avLst/>
          </a:prstGeom>
          <a:noFill/>
        </p:spPr>
      </p:pic>
      <p:pic>
        <p:nvPicPr>
          <p:cNvPr id="3086" name="Picture 14" descr="See full size image">
            <a:hlinkClick r:id="rId10"/>
          </p:cNvPr>
          <p:cNvPicPr>
            <a:picLocks noChangeAspect="1" noChangeArrowheads="1"/>
          </p:cNvPicPr>
          <p:nvPr/>
        </p:nvPicPr>
        <p:blipFill>
          <a:blip r:embed="rId11" cstate="print"/>
          <a:srcRect/>
          <a:stretch>
            <a:fillRect/>
          </a:stretch>
        </p:blipFill>
        <p:spPr bwMode="auto">
          <a:xfrm>
            <a:off x="2819400" y="2743200"/>
            <a:ext cx="1143000" cy="1143000"/>
          </a:xfrm>
          <a:prstGeom prst="rect">
            <a:avLst/>
          </a:prstGeom>
          <a:noFill/>
        </p:spPr>
      </p:pic>
      <p:pic>
        <p:nvPicPr>
          <p:cNvPr id="3088" name="Picture 16" descr="http://megfrances.files.wordpress.com/2010/05/black-hole.jpg"/>
          <p:cNvPicPr>
            <a:picLocks noChangeAspect="1" noChangeArrowheads="1"/>
          </p:cNvPicPr>
          <p:nvPr/>
        </p:nvPicPr>
        <p:blipFill>
          <a:blip r:embed="rId12" cstate="print"/>
          <a:srcRect/>
          <a:stretch>
            <a:fillRect/>
          </a:stretch>
        </p:blipFill>
        <p:spPr bwMode="auto">
          <a:xfrm>
            <a:off x="228600" y="152400"/>
            <a:ext cx="1142626" cy="1143000"/>
          </a:xfrm>
          <a:prstGeom prst="rect">
            <a:avLst/>
          </a:prstGeom>
          <a:noFill/>
        </p:spPr>
      </p:pic>
      <p:pic>
        <p:nvPicPr>
          <p:cNvPr id="3089" name="Picture 17"/>
          <p:cNvPicPr>
            <a:picLocks noChangeAspect="1" noChangeArrowheads="1"/>
          </p:cNvPicPr>
          <p:nvPr/>
        </p:nvPicPr>
        <p:blipFill>
          <a:blip r:embed="rId13" cstate="print"/>
          <a:srcRect/>
          <a:stretch>
            <a:fillRect/>
          </a:stretch>
        </p:blipFill>
        <p:spPr bwMode="auto">
          <a:xfrm>
            <a:off x="8001000" y="152400"/>
            <a:ext cx="990600" cy="1143000"/>
          </a:xfrm>
          <a:prstGeom prst="rect">
            <a:avLst/>
          </a:prstGeom>
          <a:noFill/>
          <a:ln w="9525">
            <a:noFill/>
            <a:miter lim="800000"/>
            <a:headEnd/>
            <a:tailEnd/>
          </a:ln>
        </p:spPr>
      </p:pic>
      <p:pic>
        <p:nvPicPr>
          <p:cNvPr id="3090" name="Picture 18"/>
          <p:cNvPicPr>
            <a:picLocks noChangeAspect="1" noChangeArrowheads="1"/>
          </p:cNvPicPr>
          <p:nvPr/>
        </p:nvPicPr>
        <p:blipFill>
          <a:blip r:embed="rId14" cstate="print"/>
          <a:srcRect/>
          <a:stretch>
            <a:fillRect/>
          </a:stretch>
        </p:blipFill>
        <p:spPr bwMode="auto">
          <a:xfrm>
            <a:off x="8001000" y="1447800"/>
            <a:ext cx="990600" cy="1219200"/>
          </a:xfrm>
          <a:prstGeom prst="rect">
            <a:avLst/>
          </a:prstGeom>
          <a:noFill/>
          <a:ln w="9525">
            <a:noFill/>
            <a:miter lim="800000"/>
            <a:headEnd/>
            <a:tailEnd/>
          </a:ln>
        </p:spPr>
      </p:pic>
      <p:pic>
        <p:nvPicPr>
          <p:cNvPr id="3091" name="Picture 19"/>
          <p:cNvPicPr>
            <a:picLocks noChangeAspect="1" noChangeArrowheads="1"/>
          </p:cNvPicPr>
          <p:nvPr/>
        </p:nvPicPr>
        <p:blipFill>
          <a:blip r:embed="rId15" cstate="print"/>
          <a:srcRect/>
          <a:stretch>
            <a:fillRect/>
          </a:stretch>
        </p:blipFill>
        <p:spPr bwMode="auto">
          <a:xfrm>
            <a:off x="8001000" y="2819400"/>
            <a:ext cx="990600" cy="1066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379</TotalTime>
  <Words>554</Words>
  <Application>Microsoft Office PowerPoint</Application>
  <PresentationFormat>On-screen Show (4:3)</PresentationFormat>
  <Paragraphs>63</Paragraphs>
  <Slides>12</Slides>
  <Notes>12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Technic</vt:lpstr>
      <vt:lpstr>Pulsar Data Search Evaluation</vt:lpstr>
      <vt:lpstr>Mission Statement</vt:lpstr>
      <vt:lpstr>The Query</vt:lpstr>
      <vt:lpstr>The Search</vt:lpstr>
      <vt:lpstr>What We See:</vt:lpstr>
      <vt:lpstr>Slide 6</vt:lpstr>
      <vt:lpstr>The Exotic Properties of a Pulsar</vt:lpstr>
      <vt:lpstr>Data Analysis</vt:lpstr>
      <vt:lpstr>What We Found:</vt:lpstr>
      <vt:lpstr>Our Time With the GBT:</vt:lpstr>
      <vt:lpstr>Looking Back:</vt:lpstr>
      <vt:lpstr>Slide 12</vt:lpstr>
    </vt:vector>
  </TitlesOfParts>
  <Company>NRAO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Pul</dc:title>
  <dc:creator>gbtclab</dc:creator>
  <cp:lastModifiedBy>gbtclab</cp:lastModifiedBy>
  <cp:revision>25</cp:revision>
  <dcterms:created xsi:type="dcterms:W3CDTF">2011-07-21T18:29:16Z</dcterms:created>
  <dcterms:modified xsi:type="dcterms:W3CDTF">2011-07-22T19:41:48Z</dcterms:modified>
</cp:coreProperties>
</file>