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84" r:id="rId4"/>
    <p:sldId id="273" r:id="rId5"/>
    <p:sldId id="275" r:id="rId6"/>
    <p:sldId id="256" r:id="rId7"/>
    <p:sldId id="281" r:id="rId8"/>
    <p:sldId id="265" r:id="rId9"/>
    <p:sldId id="282" r:id="rId10"/>
    <p:sldId id="266" r:id="rId11"/>
    <p:sldId id="283" r:id="rId12"/>
    <p:sldId id="269" r:id="rId13"/>
    <p:sldId id="278" r:id="rId14"/>
    <p:sldId id="270" r:id="rId15"/>
    <p:sldId id="279" r:id="rId16"/>
    <p:sldId id="271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E128D"/>
    <a:srgbClr val="F616D6"/>
    <a:srgbClr val="14F8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7FAC-6DC7-4F34-A3B2-7A4B41E21ACD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165-3988-4289-BE44-2DC311C3E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7FAC-6DC7-4F34-A3B2-7A4B41E21ACD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165-3988-4289-BE44-2DC311C3E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7FAC-6DC7-4F34-A3B2-7A4B41E21ACD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165-3988-4289-BE44-2DC311C3E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7FAC-6DC7-4F34-A3B2-7A4B41E21ACD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165-3988-4289-BE44-2DC311C3E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7FAC-6DC7-4F34-A3B2-7A4B41E21ACD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165-3988-4289-BE44-2DC311C3E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7FAC-6DC7-4F34-A3B2-7A4B41E21ACD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165-3988-4289-BE44-2DC311C3E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7FAC-6DC7-4F34-A3B2-7A4B41E21ACD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165-3988-4289-BE44-2DC311C3E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7FAC-6DC7-4F34-A3B2-7A4B41E21ACD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165-3988-4289-BE44-2DC311C3E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7FAC-6DC7-4F34-A3B2-7A4B41E21ACD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165-3988-4289-BE44-2DC311C3E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7FAC-6DC7-4F34-A3B2-7A4B41E21ACD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165-3988-4289-BE44-2DC311C3E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7FAC-6DC7-4F34-A3B2-7A4B41E21ACD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7165-3988-4289-BE44-2DC311C3E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7FAC-6DC7-4F34-A3B2-7A4B41E21ACD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17165-3988-4289-BE44-2DC311C3E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ites.google.com/a/pulsarsearchcollaboratory.com/2011-teams/home/parkes/1947-1314-single-pulse/PSC_54311_1947-1314_DMs20-110_singlepulse.png?attredirects=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sites.google.com/a/pulsarsearchcollaboratory.com/2011-teams/home/parkes/1947-1314/PSC_54311_1947-1314_DM62_94_Z0_ACCEL_Cand_1_pfd.png?attredirects=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ites.google.com/a/pulsarsearchcollaboratory.com/2011-teams/home/parkes/graveyard-graph/graveyard%20graph.png?attredirects=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DS%20User\Desktop\Skyline_draft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B1937+21_1475MHz_FFT.wav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hyperlink" Target="https://sites.google.com/a/pulsarsearchcollaboratory.com/2011-teams/home/parkes/2136-1632/guppi_55764_J2136-16_0_0055_0001_1227.12ms_Cand.pfd.jpg?attredirects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ites.google.com/a/pulsarsearchcollaboratory.com/2011-teams/home/parkes/2013-0650/2013-0650.jpg?attredirects=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July 2011 GBT Observation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Team </a:t>
            </a:r>
            <a:r>
              <a:rPr lang="en-US" dirty="0" err="1" smtClean="0">
                <a:solidFill>
                  <a:srgbClr val="FFFF00"/>
                </a:solidFill>
              </a:rPr>
              <a:t>Parkes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4038600" cy="137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u="sng" dirty="0" smtClean="0">
                <a:solidFill>
                  <a:srgbClr val="FFFF00"/>
                </a:solidFill>
              </a:rPr>
              <a:t>Team Parkes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Janet  </a:t>
            </a:r>
            <a:r>
              <a:rPr lang="en-US" sz="2400" dirty="0" err="1" smtClean="0">
                <a:solidFill>
                  <a:srgbClr val="FFFF00"/>
                </a:solidFill>
              </a:rPr>
              <a:t>Bree</a:t>
            </a:r>
            <a:r>
              <a:rPr lang="en-US" sz="2400" dirty="0" smtClean="0">
                <a:solidFill>
                  <a:srgbClr val="FFFF00"/>
                </a:solidFill>
              </a:rPr>
              <a:t>  John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David  Beth  Debbie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#3  Candidate 1947-1314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Known Pulsar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J1943-1237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Period differences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Picture 2" descr="https://sites.google.com/a/pulsarsearchcollaboratory.com/2011-teams/_/rsrc/1311206098623/home/parkes/1947-1314-single-pulse/PSC_54311_1947-1314_DMs20-110_singlepuls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95600"/>
            <a:ext cx="3124200" cy="3124200"/>
          </a:xfrm>
          <a:prstGeom prst="rect">
            <a:avLst/>
          </a:prstGeom>
          <a:noFill/>
        </p:spPr>
      </p:pic>
      <p:pic>
        <p:nvPicPr>
          <p:cNvPr id="28674" name="Picture 2" descr="https://sites.google.com/a/pulsarsearchcollaboratory.com/2011-teams/_/rsrc/1311205534966/home/parkes/1947-1314/PSC_54311_1947-1314_DM62_94_Z0_ACCEL_Cand_1_pfd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667000"/>
            <a:ext cx="4876800" cy="363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#3  Candidate 1947-1314 Results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600200" y="1447800"/>
          <a:ext cx="5981700" cy="4622223"/>
        </p:xfrm>
        <a:graphic>
          <a:graphicData uri="http://schemas.openxmlformats.org/presentationml/2006/ole">
            <p:oleObj spid="_x0000_s29699" name="Acrobat Document" r:id="rId3" imgW="6682320" imgH="51498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Results Summary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2136-1612 we confirmed position at 820 MHz for a pulsar identified by a PSC student astronomer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2013-0650 identified by a PSC astronomer but listed in another catalog, not the ATNF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2013-0650 density flux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1947-1314 poor plot, RFI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Graveyard Graph </a:t>
            </a:r>
            <a:r>
              <a:rPr lang="en-US" sz="1300" dirty="0" smtClean="0">
                <a:solidFill>
                  <a:srgbClr val="FFFF00"/>
                </a:solidFill>
              </a:rPr>
              <a:t>(P </a:t>
            </a:r>
            <a:r>
              <a:rPr lang="en-US" sz="1300" dirty="0" err="1" smtClean="0">
                <a:solidFill>
                  <a:srgbClr val="FFFF00"/>
                </a:solidFill>
              </a:rPr>
              <a:t>P</a:t>
            </a:r>
            <a:r>
              <a:rPr lang="en-US" sz="1300" dirty="0" smtClean="0">
                <a:solidFill>
                  <a:srgbClr val="FFFF00"/>
                </a:solidFill>
              </a:rPr>
              <a:t> dot Diagram)</a:t>
            </a:r>
            <a:endParaRPr lang="en-US" sz="1300" dirty="0">
              <a:solidFill>
                <a:srgbClr val="FFFF00"/>
              </a:solidFill>
            </a:endParaRPr>
          </a:p>
        </p:txBody>
      </p:sp>
      <p:sp>
        <p:nvSpPr>
          <p:cNvPr id="17410" name="AutoShape 2" descr="https://sites.google.com/a/pulsarsearchcollaboratory.com/2011-teams/home/parkes/graveyard-graph/graveyard%20graph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8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https://sites.google.com/a/pulsarsearchcollaboratory.com/2011-teams/home/parkes/graveyard-graph/graveyard%20graph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8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886200" y="609600"/>
            <a:ext cx="4833257" cy="5486400"/>
            <a:chOff x="4114800" y="1600200"/>
            <a:chExt cx="4833257" cy="5486400"/>
          </a:xfrm>
        </p:grpSpPr>
        <p:pic>
          <p:nvPicPr>
            <p:cNvPr id="6" name="Picture 5" descr="grydgr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0" y="1600200"/>
              <a:ext cx="4833257" cy="5486400"/>
            </a:xfrm>
            <a:prstGeom prst="rect">
              <a:avLst/>
            </a:prstGeom>
          </p:spPr>
        </p:pic>
        <p:sp>
          <p:nvSpPr>
            <p:cNvPr id="7" name="6-Point Star 6"/>
            <p:cNvSpPr/>
            <p:nvPr/>
          </p:nvSpPr>
          <p:spPr>
            <a:xfrm>
              <a:off x="6324600" y="2743200"/>
              <a:ext cx="228600" cy="304800"/>
            </a:xfrm>
            <a:prstGeom prst="star6">
              <a:avLst/>
            </a:prstGeom>
            <a:solidFill>
              <a:srgbClr val="14F82A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6172200" y="1905000"/>
              <a:ext cx="228600" cy="304800"/>
            </a:xfrm>
            <a:prstGeom prst="star6">
              <a:avLst/>
            </a:prstGeom>
            <a:solidFill>
              <a:srgbClr val="FF99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66800" y="5257800"/>
            <a:ext cx="2205423" cy="1346775"/>
            <a:chOff x="1066800" y="5257800"/>
            <a:chExt cx="2205423" cy="1346775"/>
          </a:xfrm>
        </p:grpSpPr>
        <p:sp>
          <p:nvSpPr>
            <p:cNvPr id="11" name="TextBox 10"/>
            <p:cNvSpPr txBox="1"/>
            <p:nvPr/>
          </p:nvSpPr>
          <p:spPr>
            <a:xfrm>
              <a:off x="1295400" y="5257800"/>
              <a:ext cx="19768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2013-0650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5400" y="6019800"/>
              <a:ext cx="19768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2136-1612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17" name="6-Point Star 16"/>
            <p:cNvSpPr/>
            <p:nvPr/>
          </p:nvSpPr>
          <p:spPr>
            <a:xfrm>
              <a:off x="1066800" y="6172200"/>
              <a:ext cx="228600" cy="304800"/>
            </a:xfrm>
            <a:prstGeom prst="star6">
              <a:avLst/>
            </a:prstGeom>
            <a:solidFill>
              <a:srgbClr val="14F82A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1066800" y="5410200"/>
              <a:ext cx="228600" cy="304800"/>
            </a:xfrm>
            <a:prstGeom prst="star6">
              <a:avLst/>
            </a:prstGeom>
            <a:solidFill>
              <a:srgbClr val="FF99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28600" y="2514600"/>
          <a:ext cx="3657599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1025"/>
                <a:gridCol w="997527"/>
                <a:gridCol w="17290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Pulsar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Pdot</a:t>
                      </a:r>
                      <a:r>
                        <a:rPr lang="en-US" dirty="0" smtClean="0"/>
                        <a:t> residual (s/s)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2013-0650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0.5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2x10</a:t>
                      </a:r>
                      <a:r>
                        <a:rPr lang="en-US" baseline="30000" dirty="0" smtClean="0">
                          <a:solidFill>
                            <a:srgbClr val="0070C0"/>
                          </a:solidFill>
                        </a:rPr>
                        <a:t>-10</a:t>
                      </a:r>
                      <a:endParaRPr lang="en-US" baseline="30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2136-1612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0.4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5x10</a:t>
                      </a:r>
                      <a:r>
                        <a:rPr lang="en-US" baseline="30000" dirty="0" smtClean="0">
                          <a:solidFill>
                            <a:srgbClr val="0070C0"/>
                          </a:solidFill>
                        </a:rPr>
                        <a:t>-13</a:t>
                      </a:r>
                      <a:endParaRPr lang="en-US" baseline="30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Discussion/Conclusion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2013-0650 and 2136-1612 are young based on Graveyard Graph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2136-1612 can now be published with more accurate coordinates from 820 </a:t>
            </a:r>
            <a:r>
              <a:rPr lang="en-US" dirty="0" err="1" smtClean="0">
                <a:solidFill>
                  <a:srgbClr val="FFFF00"/>
                </a:solidFill>
              </a:rPr>
              <a:t>MHz.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2136-1612 results at conflicting periods and DM?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Computer analyses can’t be rushed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Future 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Accuracy of </a:t>
            </a:r>
            <a:r>
              <a:rPr lang="en-US" dirty="0" err="1" smtClean="0">
                <a:solidFill>
                  <a:srgbClr val="FFFF00"/>
                </a:solidFill>
              </a:rPr>
              <a:t>Pdot</a:t>
            </a:r>
            <a:r>
              <a:rPr lang="en-US" dirty="0" smtClean="0">
                <a:solidFill>
                  <a:srgbClr val="FFFF00"/>
                </a:solidFill>
              </a:rPr>
              <a:t> calculations for Graveyard graph?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Density flux </a:t>
            </a:r>
            <a:r>
              <a:rPr lang="en-US" dirty="0" smtClean="0">
                <a:solidFill>
                  <a:srgbClr val="FFFF00"/>
                </a:solidFill>
              </a:rPr>
              <a:t>calculations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Rescan </a:t>
            </a:r>
            <a:r>
              <a:rPr lang="en-US" dirty="0" smtClean="0">
                <a:solidFill>
                  <a:srgbClr val="FFFF00"/>
                </a:solidFill>
              </a:rPr>
              <a:t>1947-1314 with no </a:t>
            </a:r>
            <a:r>
              <a:rPr lang="en-US" dirty="0" smtClean="0">
                <a:solidFill>
                  <a:srgbClr val="FFFF00"/>
                </a:solidFill>
              </a:rPr>
              <a:t>RFI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Acknowledgements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NRAO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NSF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WVU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Sue Ann </a:t>
            </a:r>
            <a:r>
              <a:rPr lang="en-US" dirty="0" err="1" smtClean="0">
                <a:solidFill>
                  <a:srgbClr val="FFFF00"/>
                </a:solidFill>
              </a:rPr>
              <a:t>Heatherly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Sarah </a:t>
            </a:r>
            <a:r>
              <a:rPr lang="en-US" dirty="0" err="1" smtClean="0">
                <a:solidFill>
                  <a:srgbClr val="FFFF00"/>
                </a:solidFill>
              </a:rPr>
              <a:t>Scoles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Jeff </a:t>
            </a:r>
            <a:r>
              <a:rPr lang="en-US" dirty="0" err="1" smtClean="0">
                <a:solidFill>
                  <a:srgbClr val="FFFF00"/>
                </a:solidFill>
              </a:rPr>
              <a:t>Chaffins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Joe </a:t>
            </a:r>
            <a:r>
              <a:rPr lang="en-US" dirty="0" err="1" smtClean="0">
                <a:solidFill>
                  <a:srgbClr val="FFFF00"/>
                </a:solidFill>
              </a:rPr>
              <a:t>Swiggum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Peter Gentile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Duncan Lorimer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Maura McLaughlin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33600"/>
            <a:ext cx="698364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I’m a little pulsar,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Fast and bright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Here is my axis,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Here is my light,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When my spin gets slowed I lose my life,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But neighbor stars can make me right.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769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Please Stand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600"/>
            <a:ext cx="2576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Sing to the tune of: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I’m a Little Teapot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kyline_draf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2484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G:\jb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0019"/>
            <a:ext cx="7488201" cy="4498782"/>
          </a:xfrm>
          <a:prstGeom prst="rect">
            <a:avLst/>
          </a:prstGeom>
          <a:noFill/>
        </p:spPr>
      </p:pic>
      <p:pic>
        <p:nvPicPr>
          <p:cNvPr id="4" name="B1937+21_1475MHz_FF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72400" y="5867400"/>
            <a:ext cx="2286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Purpose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Practice assessing pulsar plots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Discover new pulsar candidates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Refine knowledge of known pulsars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GBT Conditions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Summer 2007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350 MHz,50 MHz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35’ field of view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Objects drifting across field of view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Signal strength could change during scan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 21, 2011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820 MHz, 200 MHz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12’ field of 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 is tracked by GBT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 strength is constant during scan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#1  Candidate 2136-1612</a:t>
            </a:r>
          </a:p>
        </p:txBody>
      </p:sp>
      <p:pic>
        <p:nvPicPr>
          <p:cNvPr id="10" name="Picture 1" descr="Graph"/>
          <p:cNvPicPr>
            <a:picLocks noChangeAspect="1" noChangeArrowheads="1"/>
          </p:cNvPicPr>
          <p:nvPr/>
        </p:nvPicPr>
        <p:blipFill>
          <a:blip r:embed="rId2" cstate="print"/>
          <a:srcRect l="64835" t="48708" r="10989" b="33580"/>
          <a:stretch>
            <a:fillRect/>
          </a:stretch>
        </p:blipFill>
        <p:spPr bwMode="auto">
          <a:xfrm>
            <a:off x="1905000" y="5638800"/>
            <a:ext cx="1676400" cy="914400"/>
          </a:xfrm>
          <a:prstGeom prst="rect">
            <a:avLst/>
          </a:prstGeom>
          <a:noFill/>
        </p:spPr>
      </p:pic>
      <p:pic>
        <p:nvPicPr>
          <p:cNvPr id="11" name="Picture 2" descr="Graph"/>
          <p:cNvPicPr>
            <a:picLocks noChangeAspect="1" noChangeArrowheads="1"/>
          </p:cNvPicPr>
          <p:nvPr/>
        </p:nvPicPr>
        <p:blipFill>
          <a:blip r:embed="rId3" cstate="print"/>
          <a:srcRect l="64835" t="48708" r="10989" b="33580"/>
          <a:stretch>
            <a:fillRect/>
          </a:stretch>
        </p:blipFill>
        <p:spPr bwMode="auto">
          <a:xfrm>
            <a:off x="0" y="5638800"/>
            <a:ext cx="1676400" cy="914400"/>
          </a:xfrm>
          <a:prstGeom prst="rect">
            <a:avLst/>
          </a:prstGeom>
          <a:noFill/>
        </p:spPr>
      </p:pic>
      <p:pic>
        <p:nvPicPr>
          <p:cNvPr id="12" name="Picture 3" descr="Graph"/>
          <p:cNvPicPr>
            <a:picLocks noChangeAspect="1" noChangeArrowheads="1"/>
          </p:cNvPicPr>
          <p:nvPr/>
        </p:nvPicPr>
        <p:blipFill>
          <a:blip r:embed="rId4" cstate="print"/>
          <a:srcRect l="64835" t="48708" r="10989" b="33580"/>
          <a:stretch>
            <a:fillRect/>
          </a:stretch>
        </p:blipFill>
        <p:spPr bwMode="auto">
          <a:xfrm>
            <a:off x="3810000" y="5638800"/>
            <a:ext cx="1676400" cy="914400"/>
          </a:xfrm>
          <a:prstGeom prst="rect">
            <a:avLst/>
          </a:prstGeom>
          <a:noFill/>
        </p:spPr>
      </p:pic>
      <p:pic>
        <p:nvPicPr>
          <p:cNvPr id="8" name="Picture 1" descr="Gra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743200"/>
            <a:ext cx="3200400" cy="3200400"/>
          </a:xfrm>
          <a:prstGeom prst="rect">
            <a:avLst/>
          </a:prstGeom>
          <a:noFill/>
        </p:spPr>
      </p:pic>
      <p:pic>
        <p:nvPicPr>
          <p:cNvPr id="9" name="Picture 1" descr="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4887204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#1  Candidate 2136-1612 Results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July 21 GBT folding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Refolded at new pulsar period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81000" y="2362200"/>
          <a:ext cx="3841750" cy="3797300"/>
        </p:xfrm>
        <a:graphic>
          <a:graphicData uri="http://schemas.openxmlformats.org/presentationml/2006/ole">
            <p:oleObj spid="_x0000_s30723" name="Acrobat Document" r:id="rId3" imgW="6682320" imgH="5149800" progId="AcroExch.Document.7">
              <p:embed/>
            </p:oleObj>
          </a:graphicData>
        </a:graphic>
      </p:graphicFrame>
      <p:pic>
        <p:nvPicPr>
          <p:cNvPr id="30722" name="Picture 2" descr="1236-1612_GBT_correct_perio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614" t="26263"/>
          <a:stretch>
            <a:fillRect/>
          </a:stretch>
        </p:blipFill>
        <p:spPr bwMode="auto">
          <a:xfrm>
            <a:off x="4724400" y="2286000"/>
            <a:ext cx="3886200" cy="3807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#2  Candidate 2013-0650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5605" name="Picture 5" descr="https://sites.google.com/a/pulsarsearchcollaboratory.com/2011-teams/_/rsrc/1311209778111/home/parkes/2013-0650/2013-06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95450"/>
            <a:ext cx="6934200" cy="5162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2209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J206-087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DM 32.4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Period 0.580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Unknown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DM 63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Period 0.580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smtClean="0">
                <a:solidFill>
                  <a:srgbClr val="FFFF00"/>
                </a:solidFill>
              </a:rPr>
              <a:t>ATNF radius search</a:t>
            </a:r>
            <a:endParaRPr lang="en-US" sz="2000" baseline="300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What is the maximum number of plots in one pointing?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#2  Candidate 2013-0650 Results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DM = 63.5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DM = 31.8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52400" y="2464377"/>
          <a:ext cx="4305300" cy="3326823"/>
        </p:xfrm>
        <a:graphic>
          <a:graphicData uri="http://schemas.openxmlformats.org/presentationml/2006/ole">
            <p:oleObj spid="_x0000_s28674" name="Acrobat Document" r:id="rId3" imgW="6682320" imgH="5149800" progId="AcroExch.Document.7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648200" y="2362200"/>
          <a:ext cx="4338917" cy="3352800"/>
        </p:xfrm>
        <a:graphic>
          <a:graphicData uri="http://schemas.openxmlformats.org/presentationml/2006/ole">
            <p:oleObj spid="_x0000_s28675" name="Acrobat Document" r:id="rId4" imgW="6682320" imgH="51498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335</Words>
  <Application>Microsoft Office PowerPoint</Application>
  <PresentationFormat>On-screen Show (4:3)</PresentationFormat>
  <Paragraphs>91</Paragraphs>
  <Slides>17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Acrobat Document</vt:lpstr>
      <vt:lpstr>July 2011 GBT Observation  Team Parkes </vt:lpstr>
      <vt:lpstr>Slide 2</vt:lpstr>
      <vt:lpstr>Slide 3</vt:lpstr>
      <vt:lpstr>Purpose</vt:lpstr>
      <vt:lpstr>GBT Conditions</vt:lpstr>
      <vt:lpstr>Slide 6</vt:lpstr>
      <vt:lpstr>Slide 7</vt:lpstr>
      <vt:lpstr>#2  Candidate 2013-0650</vt:lpstr>
      <vt:lpstr>#2  Candidate 2013-0650 Results</vt:lpstr>
      <vt:lpstr>#3  Candidate 1947-1314</vt:lpstr>
      <vt:lpstr>#3  Candidate 1947-1314 Results</vt:lpstr>
      <vt:lpstr>Results Summary</vt:lpstr>
      <vt:lpstr>Graveyard Graph (P P dot Diagram)</vt:lpstr>
      <vt:lpstr>Discussion/Conclusion</vt:lpstr>
      <vt:lpstr>Future Work</vt:lpstr>
      <vt:lpstr>Acknowledgements</vt:lpstr>
      <vt:lpstr>Slide 17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gbtclab</dc:creator>
  <cp:lastModifiedBy>Administratr</cp:lastModifiedBy>
  <cp:revision>72</cp:revision>
  <dcterms:created xsi:type="dcterms:W3CDTF">2011-07-21T20:11:00Z</dcterms:created>
  <dcterms:modified xsi:type="dcterms:W3CDTF">2011-07-22T21:31:57Z</dcterms:modified>
</cp:coreProperties>
</file>