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3"/>
  </p:notesMasterIdLst>
  <p:handoutMasterIdLst>
    <p:handoutMasterId r:id="rId4"/>
  </p:handoutMasterIdLst>
  <p:sldIdLst>
    <p:sldId id="256" r:id="rId2"/>
  </p:sldIdLst>
  <p:sldSz cx="30784800" cy="43815000"/>
  <p:notesSz cx="32461200" cy="43434000"/>
  <p:custDataLst>
    <p:tags r:id="rId5"/>
  </p:custDataLst>
  <p:defaultTextStyle>
    <a:defPPr>
      <a:defRPr lang="en-GB"/>
    </a:defPPr>
    <a:lvl1pPr algn="l" defTabSz="457179"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Lucida Sans Unicode" charset="0"/>
      </a:defRPr>
    </a:lvl1pPr>
    <a:lvl2pPr marL="742916" indent="-285737" algn="l" defTabSz="457179"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Lucida Sans Unicode" charset="0"/>
      </a:defRPr>
    </a:lvl2pPr>
    <a:lvl3pPr marL="1142953" indent="-228592" algn="l" defTabSz="457179"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Lucida Sans Unicode" charset="0"/>
      </a:defRPr>
    </a:lvl3pPr>
    <a:lvl4pPr marL="1600127" indent="-228592" algn="l" defTabSz="457179"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Lucida Sans Unicode" charset="0"/>
      </a:defRPr>
    </a:lvl4pPr>
    <a:lvl5pPr marL="2057306" indent="-228592" algn="l" defTabSz="457179"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Lucida Sans Unicode" charset="0"/>
      </a:defRPr>
    </a:lvl5pPr>
    <a:lvl6pPr marL="2285897" algn="l" defTabSz="914362" rtl="0" eaLnBrk="1" latinLnBrk="0" hangingPunct="1">
      <a:defRPr kern="1200">
        <a:solidFill>
          <a:schemeClr val="tx1"/>
        </a:solidFill>
        <a:latin typeface="Arial" charset="0"/>
        <a:ea typeface="+mn-ea"/>
        <a:cs typeface="Lucida Sans Unicode" charset="0"/>
      </a:defRPr>
    </a:lvl6pPr>
    <a:lvl7pPr marL="2743076" algn="l" defTabSz="914362" rtl="0" eaLnBrk="1" latinLnBrk="0" hangingPunct="1">
      <a:defRPr kern="1200">
        <a:solidFill>
          <a:schemeClr val="tx1"/>
        </a:solidFill>
        <a:latin typeface="Arial" charset="0"/>
        <a:ea typeface="+mn-ea"/>
        <a:cs typeface="Lucida Sans Unicode" charset="0"/>
      </a:defRPr>
    </a:lvl7pPr>
    <a:lvl8pPr marL="3200259" algn="l" defTabSz="914362" rtl="0" eaLnBrk="1" latinLnBrk="0" hangingPunct="1">
      <a:defRPr kern="1200">
        <a:solidFill>
          <a:schemeClr val="tx1"/>
        </a:solidFill>
        <a:latin typeface="Arial" charset="0"/>
        <a:ea typeface="+mn-ea"/>
        <a:cs typeface="Lucida Sans Unicode" charset="0"/>
      </a:defRPr>
    </a:lvl8pPr>
    <a:lvl9pPr marL="3657433" algn="l" defTabSz="914362" rtl="0" eaLnBrk="1" latinLnBrk="0" hangingPunct="1">
      <a:defRPr kern="1200">
        <a:solidFill>
          <a:schemeClr val="tx1"/>
        </a:solidFill>
        <a:latin typeface="Arial"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3458" autoAdjust="0"/>
  </p:normalViewPr>
  <p:slideViewPr>
    <p:cSldViewPr>
      <p:cViewPr>
        <p:scale>
          <a:sx n="45" d="100"/>
          <a:sy n="45" d="100"/>
        </p:scale>
        <p:origin x="-78" y="30"/>
      </p:cViewPr>
      <p:guideLst>
        <p:guide orient="horz" pos="2159"/>
        <p:guide pos="2879"/>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1" d="100"/>
          <a:sy n="51" d="100"/>
        </p:scale>
        <p:origin x="-3680" y="-120"/>
      </p:cViewPr>
      <p:guideLst>
        <p:guide orient="horz" pos="12436"/>
        <p:guide pos="90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3200" dirty="0" smtClean="0"/>
              <a:t>Distribution</a:t>
            </a:r>
            <a:r>
              <a:rPr lang="en-US" sz="3200" baseline="0" dirty="0" smtClean="0"/>
              <a:t> of Data Plot Type</a:t>
            </a:r>
            <a:endParaRPr lang="en-US" sz="3200" dirty="0"/>
          </a:p>
        </c:rich>
      </c:tx>
      <c:layout/>
    </c:title>
    <c:view3D>
      <c:rotX val="30"/>
      <c:perspective val="30"/>
    </c:view3D>
    <c:plotArea>
      <c:layout/>
      <c:pie3DChart>
        <c:varyColors val="1"/>
        <c:ser>
          <c:idx val="0"/>
          <c:order val="0"/>
          <c:tx>
            <c:strRef>
              <c:f>Sheet1!$B$1</c:f>
              <c:strCache>
                <c:ptCount val="1"/>
                <c:pt idx="0">
                  <c:v>Sales</c:v>
                </c:pt>
              </c:strCache>
            </c:strRef>
          </c:tx>
          <c:cat>
            <c:strRef>
              <c:f>Sheet1!$A$2:$A$4</c:f>
              <c:strCache>
                <c:ptCount val="3"/>
                <c:pt idx="0">
                  <c:v>Known</c:v>
                </c:pt>
                <c:pt idx="1">
                  <c:v>RFI</c:v>
                </c:pt>
                <c:pt idx="2">
                  <c:v>Noise</c:v>
                </c:pt>
              </c:strCache>
            </c:strRef>
          </c:cat>
          <c:val>
            <c:numRef>
              <c:f>Sheet1!$B$2:$B$4</c:f>
              <c:numCache>
                <c:formatCode>General</c:formatCode>
                <c:ptCount val="3"/>
                <c:pt idx="0">
                  <c:v>2</c:v>
                </c:pt>
                <c:pt idx="1">
                  <c:v>23</c:v>
                </c:pt>
                <c:pt idx="2">
                  <c:v>75</c:v>
                </c:pt>
              </c:numCache>
            </c:numRef>
          </c:val>
        </c:ser>
      </c:pie3DChart>
    </c:plotArea>
    <c:legend>
      <c:legendPos val="r"/>
      <c:layout/>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4069172" cy="2173073"/>
          </a:xfrm>
          <a:prstGeom prst="rect">
            <a:avLst/>
          </a:prstGeom>
        </p:spPr>
        <p:txBody>
          <a:bodyPr vert="horz" lIns="389205" tIns="194603" rIns="389205" bIns="194603" rtlCol="0"/>
          <a:lstStyle>
            <a:lvl1pPr algn="l">
              <a:defRPr sz="5100"/>
            </a:lvl1pPr>
          </a:lstStyle>
          <a:p>
            <a:endParaRPr lang="en-US" dirty="0"/>
          </a:p>
        </p:txBody>
      </p:sp>
      <p:sp>
        <p:nvSpPr>
          <p:cNvPr id="3" name="Date Placeholder 2"/>
          <p:cNvSpPr>
            <a:spLocks noGrp="1"/>
          </p:cNvSpPr>
          <p:nvPr>
            <p:ph type="dt" sz="quarter" idx="1"/>
          </p:nvPr>
        </p:nvSpPr>
        <p:spPr>
          <a:xfrm>
            <a:off x="18385402" y="0"/>
            <a:ext cx="14069172" cy="2173073"/>
          </a:xfrm>
          <a:prstGeom prst="rect">
            <a:avLst/>
          </a:prstGeom>
        </p:spPr>
        <p:txBody>
          <a:bodyPr vert="horz" lIns="389205" tIns="194603" rIns="389205" bIns="194603" rtlCol="0"/>
          <a:lstStyle>
            <a:lvl1pPr algn="r">
              <a:defRPr sz="5100"/>
            </a:lvl1pPr>
          </a:lstStyle>
          <a:p>
            <a:fld id="{F5DCEB81-8530-6649-B807-F3C71F10F0B7}" type="datetimeFigureOut">
              <a:rPr lang="en-US" smtClean="0"/>
              <a:pPr/>
              <a:t>7/23/2011</a:t>
            </a:fld>
            <a:endParaRPr lang="en-US" dirty="0"/>
          </a:p>
        </p:txBody>
      </p:sp>
      <p:sp>
        <p:nvSpPr>
          <p:cNvPr id="4" name="Footer Placeholder 3"/>
          <p:cNvSpPr>
            <a:spLocks noGrp="1"/>
          </p:cNvSpPr>
          <p:nvPr>
            <p:ph type="ftr" sz="quarter" idx="2"/>
          </p:nvPr>
        </p:nvSpPr>
        <p:spPr>
          <a:xfrm>
            <a:off x="2" y="41254074"/>
            <a:ext cx="14069172" cy="2173073"/>
          </a:xfrm>
          <a:prstGeom prst="rect">
            <a:avLst/>
          </a:prstGeom>
        </p:spPr>
        <p:txBody>
          <a:bodyPr vert="horz" lIns="389205" tIns="194603" rIns="389205" bIns="194603" rtlCol="0" anchor="b"/>
          <a:lstStyle>
            <a:lvl1pPr algn="l">
              <a:defRPr sz="5100"/>
            </a:lvl1pPr>
          </a:lstStyle>
          <a:p>
            <a:endParaRPr lang="en-US" dirty="0"/>
          </a:p>
        </p:txBody>
      </p:sp>
      <p:sp>
        <p:nvSpPr>
          <p:cNvPr id="5" name="Slide Number Placeholder 4"/>
          <p:cNvSpPr>
            <a:spLocks noGrp="1"/>
          </p:cNvSpPr>
          <p:nvPr>
            <p:ph type="sldNum" sz="quarter" idx="3"/>
          </p:nvPr>
        </p:nvSpPr>
        <p:spPr>
          <a:xfrm>
            <a:off x="18385402" y="41254074"/>
            <a:ext cx="14069172" cy="2173073"/>
          </a:xfrm>
          <a:prstGeom prst="rect">
            <a:avLst/>
          </a:prstGeom>
        </p:spPr>
        <p:txBody>
          <a:bodyPr vert="horz" lIns="389205" tIns="194603" rIns="389205" bIns="194603" rtlCol="0" anchor="b"/>
          <a:lstStyle>
            <a:lvl1pPr algn="r">
              <a:defRPr sz="5100"/>
            </a:lvl1pPr>
          </a:lstStyle>
          <a:p>
            <a:fld id="{08815334-01C8-9E4A-A506-F528474329F1}" type="slidenum">
              <a:rPr lang="en-US" smtClean="0"/>
              <a:pPr/>
              <a:t>‹#›</a:t>
            </a:fld>
            <a:endParaRPr lang="en-US" dirty="0"/>
          </a:p>
        </p:txBody>
      </p:sp>
    </p:spTree>
    <p:extLst>
      <p:ext uri="{BB962C8B-B14F-4D97-AF65-F5344CB8AC3E}">
        <p14:creationId xmlns="" xmlns:p14="http://schemas.microsoft.com/office/powerpoint/2010/main" val="132500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14002871" cy="2303318"/>
          </a:xfrm>
          <a:prstGeom prst="rect">
            <a:avLst/>
          </a:prstGeom>
          <a:noFill/>
          <a:ln w="9525">
            <a:noFill/>
            <a:miter lim="800000"/>
            <a:headEnd/>
            <a:tailEnd/>
          </a:ln>
          <a:effectLst/>
        </p:spPr>
        <p:txBody>
          <a:bodyPr vert="horz" wrap="square" lIns="389205" tIns="194603" rIns="389205" bIns="194603" numCol="1" anchor="t" anchorCtr="0" compatLnSpc="1">
            <a:prstTxWarp prst="textNoShape">
              <a:avLst/>
            </a:prstTxWarp>
          </a:bodyPr>
          <a:lstStyle>
            <a:lvl1pPr eaLnBrk="0">
              <a:lnSpc>
                <a:spcPct val="100000"/>
              </a:lnSpc>
              <a:buClrTx/>
              <a:buSzTx/>
              <a:buFontTx/>
              <a:buNone/>
              <a:defRPr sz="5100" smtClean="0">
                <a:latin typeface="Times New Roman" charset="0"/>
              </a:defRPr>
            </a:lvl1pPr>
          </a:lstStyle>
          <a:p>
            <a:pPr>
              <a:defRPr/>
            </a:pPr>
            <a:endParaRPr lang="en-US" dirty="0"/>
          </a:p>
        </p:txBody>
      </p:sp>
      <p:sp>
        <p:nvSpPr>
          <p:cNvPr id="6147" name="Rectangle 3"/>
          <p:cNvSpPr>
            <a:spLocks noGrp="1" noChangeArrowheads="1"/>
          </p:cNvSpPr>
          <p:nvPr>
            <p:ph type="dt" idx="1"/>
          </p:nvPr>
        </p:nvSpPr>
        <p:spPr bwMode="auto">
          <a:xfrm>
            <a:off x="18458329" y="0"/>
            <a:ext cx="14002871" cy="2303318"/>
          </a:xfrm>
          <a:prstGeom prst="rect">
            <a:avLst/>
          </a:prstGeom>
          <a:noFill/>
          <a:ln w="9525">
            <a:noFill/>
            <a:miter lim="800000"/>
            <a:headEnd/>
            <a:tailEnd/>
          </a:ln>
          <a:effectLst/>
        </p:spPr>
        <p:txBody>
          <a:bodyPr vert="horz" wrap="square" lIns="389205" tIns="194603" rIns="389205" bIns="194603" numCol="1" anchor="t" anchorCtr="0" compatLnSpc="1">
            <a:prstTxWarp prst="textNoShape">
              <a:avLst/>
            </a:prstTxWarp>
          </a:bodyPr>
          <a:lstStyle>
            <a:lvl1pPr algn="r" eaLnBrk="0">
              <a:lnSpc>
                <a:spcPct val="100000"/>
              </a:lnSpc>
              <a:buClrTx/>
              <a:buSzTx/>
              <a:buFontTx/>
              <a:buNone/>
              <a:defRPr sz="5100" smtClean="0">
                <a:latin typeface="Times New Roman"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0567988" y="3290888"/>
            <a:ext cx="11325225" cy="161226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455459" y="20729864"/>
            <a:ext cx="23550282" cy="19413682"/>
          </a:xfrm>
          <a:prstGeom prst="rect">
            <a:avLst/>
          </a:prstGeom>
          <a:noFill/>
          <a:ln w="9525">
            <a:noFill/>
            <a:miter lim="800000"/>
            <a:headEnd/>
            <a:tailEnd/>
          </a:ln>
          <a:effectLst/>
        </p:spPr>
        <p:txBody>
          <a:bodyPr vert="horz" wrap="square" lIns="389205" tIns="194603" rIns="389205" bIns="1946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41130682"/>
            <a:ext cx="14002871" cy="2303318"/>
          </a:xfrm>
          <a:prstGeom prst="rect">
            <a:avLst/>
          </a:prstGeom>
          <a:noFill/>
          <a:ln w="9525">
            <a:noFill/>
            <a:miter lim="800000"/>
            <a:headEnd/>
            <a:tailEnd/>
          </a:ln>
          <a:effectLst/>
        </p:spPr>
        <p:txBody>
          <a:bodyPr vert="horz" wrap="square" lIns="389205" tIns="194603" rIns="389205" bIns="194603" numCol="1" anchor="b" anchorCtr="0" compatLnSpc="1">
            <a:prstTxWarp prst="textNoShape">
              <a:avLst/>
            </a:prstTxWarp>
          </a:bodyPr>
          <a:lstStyle>
            <a:lvl1pPr eaLnBrk="0">
              <a:lnSpc>
                <a:spcPct val="100000"/>
              </a:lnSpc>
              <a:buClrTx/>
              <a:buSzTx/>
              <a:buFontTx/>
              <a:buNone/>
              <a:defRPr sz="5100" smtClean="0">
                <a:latin typeface="Times New Roman" charset="0"/>
              </a:defRPr>
            </a:lvl1pPr>
          </a:lstStyle>
          <a:p>
            <a:pPr>
              <a:defRPr/>
            </a:pPr>
            <a:endParaRPr lang="en-US" dirty="0"/>
          </a:p>
        </p:txBody>
      </p:sp>
      <p:sp>
        <p:nvSpPr>
          <p:cNvPr id="6151" name="Rectangle 7"/>
          <p:cNvSpPr>
            <a:spLocks noGrp="1" noChangeArrowheads="1"/>
          </p:cNvSpPr>
          <p:nvPr>
            <p:ph type="sldNum" sz="quarter" idx="5"/>
          </p:nvPr>
        </p:nvSpPr>
        <p:spPr bwMode="auto">
          <a:xfrm>
            <a:off x="18458329" y="41130682"/>
            <a:ext cx="14002871" cy="2303318"/>
          </a:xfrm>
          <a:prstGeom prst="rect">
            <a:avLst/>
          </a:prstGeom>
          <a:noFill/>
          <a:ln w="9525">
            <a:noFill/>
            <a:miter lim="800000"/>
            <a:headEnd/>
            <a:tailEnd/>
          </a:ln>
          <a:effectLst/>
        </p:spPr>
        <p:txBody>
          <a:bodyPr vert="horz" wrap="square" lIns="389205" tIns="194603" rIns="389205" bIns="194603" numCol="1" anchor="b" anchorCtr="0" compatLnSpc="1">
            <a:prstTxWarp prst="textNoShape">
              <a:avLst/>
            </a:prstTxWarp>
          </a:bodyPr>
          <a:lstStyle>
            <a:lvl1pPr algn="r" eaLnBrk="0">
              <a:lnSpc>
                <a:spcPct val="100000"/>
              </a:lnSpc>
              <a:buClrTx/>
              <a:buSzTx/>
              <a:buFontTx/>
              <a:buNone/>
              <a:defRPr sz="5100" smtClean="0">
                <a:latin typeface="Times New Roman" charset="0"/>
              </a:defRPr>
            </a:lvl1pPr>
          </a:lstStyle>
          <a:p>
            <a:pPr>
              <a:defRPr/>
            </a:pPr>
            <a:fld id="{0B588072-5299-4DFC-A90F-8A26FD9E5BD3}" type="slidenum">
              <a:rPr lang="en-US"/>
              <a:pPr>
                <a:defRPr/>
              </a:pPr>
              <a:t>‹#›</a:t>
            </a:fld>
            <a:endParaRPr lang="en-US" dirty="0"/>
          </a:p>
        </p:txBody>
      </p:sp>
    </p:spTree>
    <p:extLst>
      <p:ext uri="{BB962C8B-B14F-4D97-AF65-F5344CB8AC3E}">
        <p14:creationId xmlns="" xmlns:p14="http://schemas.microsoft.com/office/powerpoint/2010/main" val="2875479219"/>
      </p:ext>
    </p:extLst>
  </p:cSld>
  <p:clrMap bg1="lt1" tx1="dk1" bg2="lt2" tx2="dk2" accent1="accent1" accent2="accent2" accent3="accent3" accent4="accent4" accent5="accent5" accent6="accent6" hlink="hlink" folHlink="folHlink"/>
  <p:notesStyle>
    <a:lvl1pPr algn="l" defTabSz="457179" rtl="0" eaLnBrk="0" fontAlgn="base" hangingPunct="0">
      <a:spcBef>
        <a:spcPct val="30000"/>
      </a:spcBef>
      <a:spcAft>
        <a:spcPct val="0"/>
      </a:spcAft>
      <a:buClr>
        <a:srgbClr val="000000"/>
      </a:buClr>
      <a:buSzPct val="100000"/>
      <a:buFont typeface="Times New Roman" charset="0"/>
      <a:defRPr sz="1400" kern="1200">
        <a:solidFill>
          <a:srgbClr val="000000"/>
        </a:solidFill>
        <a:latin typeface="Times New Roman" charset="0"/>
        <a:ea typeface="+mn-ea"/>
        <a:cs typeface="+mn-cs"/>
      </a:defRPr>
    </a:lvl1pPr>
    <a:lvl2pPr marL="742916" indent="-285737" algn="l" defTabSz="457179" rtl="0" eaLnBrk="0" fontAlgn="base" hangingPunct="0">
      <a:spcBef>
        <a:spcPct val="30000"/>
      </a:spcBef>
      <a:spcAft>
        <a:spcPct val="0"/>
      </a:spcAft>
      <a:buClr>
        <a:srgbClr val="000000"/>
      </a:buClr>
      <a:buSzPct val="100000"/>
      <a:buFont typeface="Times New Roman" charset="0"/>
      <a:defRPr sz="1400" kern="1200">
        <a:solidFill>
          <a:srgbClr val="000000"/>
        </a:solidFill>
        <a:latin typeface="Times New Roman" charset="0"/>
        <a:ea typeface="+mn-ea"/>
        <a:cs typeface="+mn-cs"/>
      </a:defRPr>
    </a:lvl2pPr>
    <a:lvl3pPr marL="1142953" indent="-228592" algn="l" defTabSz="457179" rtl="0" eaLnBrk="0" fontAlgn="base" hangingPunct="0">
      <a:spcBef>
        <a:spcPct val="30000"/>
      </a:spcBef>
      <a:spcAft>
        <a:spcPct val="0"/>
      </a:spcAft>
      <a:buClr>
        <a:srgbClr val="000000"/>
      </a:buClr>
      <a:buSzPct val="100000"/>
      <a:buFont typeface="Times New Roman" charset="0"/>
      <a:defRPr sz="1400" kern="1200">
        <a:solidFill>
          <a:srgbClr val="000000"/>
        </a:solidFill>
        <a:latin typeface="Times New Roman" charset="0"/>
        <a:ea typeface="+mn-ea"/>
        <a:cs typeface="+mn-cs"/>
      </a:defRPr>
    </a:lvl3pPr>
    <a:lvl4pPr marL="1600127" indent="-228592" algn="l" defTabSz="457179" rtl="0" eaLnBrk="0" fontAlgn="base" hangingPunct="0">
      <a:spcBef>
        <a:spcPct val="30000"/>
      </a:spcBef>
      <a:spcAft>
        <a:spcPct val="0"/>
      </a:spcAft>
      <a:buClr>
        <a:srgbClr val="000000"/>
      </a:buClr>
      <a:buSzPct val="100000"/>
      <a:buFont typeface="Times New Roman" charset="0"/>
      <a:defRPr sz="1400" kern="1200">
        <a:solidFill>
          <a:srgbClr val="000000"/>
        </a:solidFill>
        <a:latin typeface="Times New Roman" charset="0"/>
        <a:ea typeface="+mn-ea"/>
        <a:cs typeface="+mn-cs"/>
      </a:defRPr>
    </a:lvl4pPr>
    <a:lvl5pPr marL="2057306" indent="-228592" algn="l" defTabSz="457179" rtl="0" eaLnBrk="0" fontAlgn="base" hangingPunct="0">
      <a:spcBef>
        <a:spcPct val="30000"/>
      </a:spcBef>
      <a:spcAft>
        <a:spcPct val="0"/>
      </a:spcAft>
      <a:buClr>
        <a:srgbClr val="000000"/>
      </a:buClr>
      <a:buSzPct val="100000"/>
      <a:buFont typeface="Times New Roman" charset="0"/>
      <a:defRPr sz="1400" kern="1200">
        <a:solidFill>
          <a:srgbClr val="000000"/>
        </a:solidFill>
        <a:latin typeface="Times New Roman" charset="0"/>
        <a:ea typeface="+mn-ea"/>
        <a:cs typeface="+mn-cs"/>
      </a:defRPr>
    </a:lvl5pPr>
    <a:lvl6pPr marL="2285897" algn="l" defTabSz="914362" rtl="0" eaLnBrk="1" latinLnBrk="0" hangingPunct="1">
      <a:defRPr sz="1400" kern="1200">
        <a:solidFill>
          <a:schemeClr val="tx1"/>
        </a:solidFill>
        <a:latin typeface="+mn-lt"/>
        <a:ea typeface="+mn-ea"/>
        <a:cs typeface="+mn-cs"/>
      </a:defRPr>
    </a:lvl6pPr>
    <a:lvl7pPr marL="2743076" algn="l" defTabSz="914362" rtl="0" eaLnBrk="1" latinLnBrk="0" hangingPunct="1">
      <a:defRPr sz="1400" kern="1200">
        <a:solidFill>
          <a:schemeClr val="tx1"/>
        </a:solidFill>
        <a:latin typeface="+mn-lt"/>
        <a:ea typeface="+mn-ea"/>
        <a:cs typeface="+mn-cs"/>
      </a:defRPr>
    </a:lvl7pPr>
    <a:lvl8pPr marL="3200259" algn="l" defTabSz="914362" rtl="0" eaLnBrk="1" latinLnBrk="0" hangingPunct="1">
      <a:defRPr sz="1400" kern="1200">
        <a:solidFill>
          <a:schemeClr val="tx1"/>
        </a:solidFill>
        <a:latin typeface="+mn-lt"/>
        <a:ea typeface="+mn-ea"/>
        <a:cs typeface="+mn-cs"/>
      </a:defRPr>
    </a:lvl8pPr>
    <a:lvl9pPr marL="3657433" algn="l" defTabSz="9143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0729DCE8-440A-4BC6-9444-E934E8AA8FBE}" type="slidenum">
              <a:rPr lang="en-US"/>
              <a:pPr/>
              <a:t>1</a:t>
            </a:fld>
            <a:endParaRPr lang="en-US" dirty="0"/>
          </a:p>
        </p:txBody>
      </p:sp>
      <p:sp>
        <p:nvSpPr>
          <p:cNvPr id="4099" name="Rectangle 1"/>
          <p:cNvSpPr txBox="1">
            <a:spLocks noGrp="1" noRot="1" noChangeAspect="1" noChangeArrowheads="1" noTextEdit="1"/>
          </p:cNvSpPr>
          <p:nvPr>
            <p:ph type="sldImg"/>
          </p:nvPr>
        </p:nvSpPr>
        <p:spPr>
          <a:xfrm>
            <a:off x="10509250" y="3297238"/>
            <a:ext cx="11442700" cy="16287750"/>
          </a:xfrm>
          <a:solidFill>
            <a:srgbClr val="FFFFFF"/>
          </a:solidFill>
          <a:ln/>
        </p:spPr>
      </p:sp>
      <p:sp>
        <p:nvSpPr>
          <p:cNvPr id="4100" name="Rectangle 2"/>
          <p:cNvSpPr txBox="1">
            <a:spLocks noGrp="1" noChangeArrowheads="1"/>
          </p:cNvSpPr>
          <p:nvPr>
            <p:ph type="body" idx="1"/>
          </p:nvPr>
        </p:nvSpPr>
        <p:spPr>
          <a:xfrm>
            <a:off x="3248772" y="20627039"/>
            <a:ext cx="25970288" cy="19543927"/>
          </a:xfrm>
          <a:noFill/>
          <a:ln/>
        </p:spPr>
        <p:txBody>
          <a:bodyPr wrap="none" anchor="ct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8860" y="13611052"/>
            <a:ext cx="26167080" cy="9391826"/>
          </a:xfrm>
        </p:spPr>
        <p:txBody>
          <a:bodyPr/>
          <a:lstStyle/>
          <a:p>
            <a:r>
              <a:rPr lang="en-US" smtClean="0"/>
              <a:t>Click to edit Master title style</a:t>
            </a:r>
            <a:endParaRPr lang="en-US"/>
          </a:p>
        </p:txBody>
      </p:sp>
      <p:sp>
        <p:nvSpPr>
          <p:cNvPr id="3" name="Subtitle 2"/>
          <p:cNvSpPr>
            <a:spLocks noGrp="1"/>
          </p:cNvSpPr>
          <p:nvPr>
            <p:ph type="subTitle" idx="1"/>
          </p:nvPr>
        </p:nvSpPr>
        <p:spPr>
          <a:xfrm>
            <a:off x="4617720" y="24828500"/>
            <a:ext cx="21549360" cy="11197167"/>
          </a:xfrm>
        </p:spPr>
        <p:txBody>
          <a:bodyPr/>
          <a:lstStyle>
            <a:lvl1pPr marL="0" indent="0" algn="ctr">
              <a:buNone/>
              <a:defRPr>
                <a:solidFill>
                  <a:schemeClr val="tx1">
                    <a:tint val="75000"/>
                  </a:schemeClr>
                </a:solidFill>
              </a:defRPr>
            </a:lvl1pPr>
            <a:lvl2pPr marL="2131421" indent="0" algn="ctr">
              <a:buNone/>
              <a:defRPr>
                <a:solidFill>
                  <a:schemeClr val="tx1">
                    <a:tint val="75000"/>
                  </a:schemeClr>
                </a:solidFill>
              </a:defRPr>
            </a:lvl2pPr>
            <a:lvl3pPr marL="4262841" indent="0" algn="ctr">
              <a:buNone/>
              <a:defRPr>
                <a:solidFill>
                  <a:schemeClr val="tx1">
                    <a:tint val="75000"/>
                  </a:schemeClr>
                </a:solidFill>
              </a:defRPr>
            </a:lvl3pPr>
            <a:lvl4pPr marL="6394262" indent="0" algn="ctr">
              <a:buNone/>
              <a:defRPr>
                <a:solidFill>
                  <a:schemeClr val="tx1">
                    <a:tint val="75000"/>
                  </a:schemeClr>
                </a:solidFill>
              </a:defRPr>
            </a:lvl4pPr>
            <a:lvl5pPr marL="8525683" indent="0" algn="ctr">
              <a:buNone/>
              <a:defRPr>
                <a:solidFill>
                  <a:schemeClr val="tx1">
                    <a:tint val="75000"/>
                  </a:schemeClr>
                </a:solidFill>
              </a:defRPr>
            </a:lvl5pPr>
            <a:lvl6pPr marL="10657103" indent="0" algn="ctr">
              <a:buNone/>
              <a:defRPr>
                <a:solidFill>
                  <a:schemeClr val="tx1">
                    <a:tint val="75000"/>
                  </a:schemeClr>
                </a:solidFill>
              </a:defRPr>
            </a:lvl6pPr>
            <a:lvl7pPr marL="12788524" indent="0" algn="ctr">
              <a:buNone/>
              <a:defRPr>
                <a:solidFill>
                  <a:schemeClr val="tx1">
                    <a:tint val="75000"/>
                  </a:schemeClr>
                </a:solidFill>
              </a:defRPr>
            </a:lvl7pPr>
            <a:lvl8pPr marL="14919945" indent="0" algn="ctr">
              <a:buNone/>
              <a:defRPr>
                <a:solidFill>
                  <a:schemeClr val="tx1">
                    <a:tint val="75000"/>
                  </a:schemeClr>
                </a:solidFill>
              </a:defRPr>
            </a:lvl8pPr>
            <a:lvl9pPr marL="170513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7C3D52B-7CB1-4F6E-8A69-587CD3CF47F6}" type="slidenum">
              <a:rPr lang="en-US" smtClean="0"/>
              <a:pPr>
                <a:defRPr/>
              </a:pPr>
              <a:t>‹#›</a:t>
            </a:fld>
            <a:endParaRPr lang="en-US" dirty="0"/>
          </a:p>
        </p:txBody>
      </p:sp>
    </p:spTree>
    <p:extLst>
      <p:ext uri="{BB962C8B-B14F-4D97-AF65-F5344CB8AC3E}">
        <p14:creationId xmlns="" xmlns:p14="http://schemas.microsoft.com/office/powerpoint/2010/main" val="22602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4B961D0-4CA6-4AAE-8DF6-7EA941D37F97}" type="slidenum">
              <a:rPr lang="en-US" smtClean="0"/>
              <a:pPr>
                <a:defRPr/>
              </a:pPr>
              <a:t>‹#›</a:t>
            </a:fld>
            <a:endParaRPr lang="en-US" dirty="0"/>
          </a:p>
        </p:txBody>
      </p:sp>
    </p:spTree>
    <p:extLst>
      <p:ext uri="{BB962C8B-B14F-4D97-AF65-F5344CB8AC3E}">
        <p14:creationId xmlns="" xmlns:p14="http://schemas.microsoft.com/office/powerpoint/2010/main" val="287234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18980" y="1754635"/>
            <a:ext cx="6926580" cy="373847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240" y="1754635"/>
            <a:ext cx="20266660" cy="373847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3A39617-BE8D-43B2-8CAB-9B5AF00EC9B6}" type="slidenum">
              <a:rPr lang="en-US" smtClean="0"/>
              <a:pPr>
                <a:defRPr/>
              </a:pPr>
              <a:t>‹#›</a:t>
            </a:fld>
            <a:endParaRPr lang="en-US" dirty="0"/>
          </a:p>
        </p:txBody>
      </p:sp>
    </p:spTree>
    <p:extLst>
      <p:ext uri="{BB962C8B-B14F-4D97-AF65-F5344CB8AC3E}">
        <p14:creationId xmlns="" xmlns:p14="http://schemas.microsoft.com/office/powerpoint/2010/main" val="38729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A9C6BBF-9EA4-4ACD-8DEA-8B44182974A6}" type="slidenum">
              <a:rPr lang="en-US" smtClean="0"/>
              <a:pPr>
                <a:defRPr/>
              </a:pPr>
              <a:t>‹#›</a:t>
            </a:fld>
            <a:endParaRPr lang="en-US" dirty="0"/>
          </a:p>
        </p:txBody>
      </p:sp>
    </p:spTree>
    <p:extLst>
      <p:ext uri="{BB962C8B-B14F-4D97-AF65-F5344CB8AC3E}">
        <p14:creationId xmlns="" xmlns:p14="http://schemas.microsoft.com/office/powerpoint/2010/main" val="49812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1787" y="28155198"/>
            <a:ext cx="26167080" cy="8702146"/>
          </a:xfrm>
        </p:spPr>
        <p:txBody>
          <a:bodyPr anchor="t"/>
          <a:lstStyle>
            <a:lvl1pPr algn="l">
              <a:defRPr sz="18600" b="1" cap="all"/>
            </a:lvl1pPr>
          </a:lstStyle>
          <a:p>
            <a:r>
              <a:rPr lang="en-US" smtClean="0"/>
              <a:t>Click to edit Master title style</a:t>
            </a:r>
            <a:endParaRPr lang="en-US"/>
          </a:p>
        </p:txBody>
      </p:sp>
      <p:sp>
        <p:nvSpPr>
          <p:cNvPr id="3" name="Text Placeholder 2"/>
          <p:cNvSpPr>
            <a:spLocks noGrp="1"/>
          </p:cNvSpPr>
          <p:nvPr>
            <p:ph type="body" idx="1"/>
          </p:nvPr>
        </p:nvSpPr>
        <p:spPr>
          <a:xfrm>
            <a:off x="2431787" y="18570670"/>
            <a:ext cx="26167080" cy="9584528"/>
          </a:xfrm>
        </p:spPr>
        <p:txBody>
          <a:bodyPr anchor="b"/>
          <a:lstStyle>
            <a:lvl1pPr marL="0" indent="0">
              <a:buNone/>
              <a:defRPr sz="9300">
                <a:solidFill>
                  <a:schemeClr val="tx1">
                    <a:tint val="75000"/>
                  </a:schemeClr>
                </a:solidFill>
              </a:defRPr>
            </a:lvl1pPr>
            <a:lvl2pPr marL="2131421" indent="0">
              <a:buNone/>
              <a:defRPr sz="8400">
                <a:solidFill>
                  <a:schemeClr val="tx1">
                    <a:tint val="75000"/>
                  </a:schemeClr>
                </a:solidFill>
              </a:defRPr>
            </a:lvl2pPr>
            <a:lvl3pPr marL="4262841" indent="0">
              <a:buNone/>
              <a:defRPr sz="7500">
                <a:solidFill>
                  <a:schemeClr val="tx1">
                    <a:tint val="75000"/>
                  </a:schemeClr>
                </a:solidFill>
              </a:defRPr>
            </a:lvl3pPr>
            <a:lvl4pPr marL="6394262" indent="0">
              <a:buNone/>
              <a:defRPr sz="6500">
                <a:solidFill>
                  <a:schemeClr val="tx1">
                    <a:tint val="75000"/>
                  </a:schemeClr>
                </a:solidFill>
              </a:defRPr>
            </a:lvl4pPr>
            <a:lvl5pPr marL="8525683" indent="0">
              <a:buNone/>
              <a:defRPr sz="6500">
                <a:solidFill>
                  <a:schemeClr val="tx1">
                    <a:tint val="75000"/>
                  </a:schemeClr>
                </a:solidFill>
              </a:defRPr>
            </a:lvl5pPr>
            <a:lvl6pPr marL="10657103" indent="0">
              <a:buNone/>
              <a:defRPr sz="6500">
                <a:solidFill>
                  <a:schemeClr val="tx1">
                    <a:tint val="75000"/>
                  </a:schemeClr>
                </a:solidFill>
              </a:defRPr>
            </a:lvl6pPr>
            <a:lvl7pPr marL="12788524" indent="0">
              <a:buNone/>
              <a:defRPr sz="6500">
                <a:solidFill>
                  <a:schemeClr val="tx1">
                    <a:tint val="75000"/>
                  </a:schemeClr>
                </a:solidFill>
              </a:defRPr>
            </a:lvl7pPr>
            <a:lvl8pPr marL="14919945" indent="0">
              <a:buNone/>
              <a:defRPr sz="6500">
                <a:solidFill>
                  <a:schemeClr val="tx1">
                    <a:tint val="75000"/>
                  </a:schemeClr>
                </a:solidFill>
              </a:defRPr>
            </a:lvl8pPr>
            <a:lvl9pPr marL="17051365"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4278365E-F35C-429F-8262-632244E8206E}" type="slidenum">
              <a:rPr lang="en-US" smtClean="0"/>
              <a:pPr>
                <a:defRPr/>
              </a:pPr>
              <a:t>‹#›</a:t>
            </a:fld>
            <a:endParaRPr lang="en-US" dirty="0"/>
          </a:p>
        </p:txBody>
      </p:sp>
    </p:spTree>
    <p:extLst>
      <p:ext uri="{BB962C8B-B14F-4D97-AF65-F5344CB8AC3E}">
        <p14:creationId xmlns="" xmlns:p14="http://schemas.microsoft.com/office/powerpoint/2010/main" val="387689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9240" y="10223503"/>
            <a:ext cx="13596620" cy="28915875"/>
          </a:xfrm>
        </p:spPr>
        <p:txBody>
          <a:bodyPr/>
          <a:lstStyle>
            <a:lvl1pPr>
              <a:defRPr sz="13100"/>
            </a:lvl1pPr>
            <a:lvl2pPr>
              <a:defRPr sz="11200"/>
            </a:lvl2pPr>
            <a:lvl3pPr>
              <a:defRPr sz="93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48940" y="10223503"/>
            <a:ext cx="13596620" cy="28915875"/>
          </a:xfrm>
        </p:spPr>
        <p:txBody>
          <a:bodyPr/>
          <a:lstStyle>
            <a:lvl1pPr>
              <a:defRPr sz="13100"/>
            </a:lvl1pPr>
            <a:lvl2pPr>
              <a:defRPr sz="11200"/>
            </a:lvl2pPr>
            <a:lvl3pPr>
              <a:defRPr sz="93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B2C14B5-EC2A-4E46-BAA6-96D5D751E059}" type="slidenum">
              <a:rPr lang="en-US" smtClean="0"/>
              <a:pPr>
                <a:defRPr/>
              </a:pPr>
              <a:t>‹#›</a:t>
            </a:fld>
            <a:endParaRPr lang="en-US" dirty="0"/>
          </a:p>
        </p:txBody>
      </p:sp>
    </p:spTree>
    <p:extLst>
      <p:ext uri="{BB962C8B-B14F-4D97-AF65-F5344CB8AC3E}">
        <p14:creationId xmlns="" xmlns:p14="http://schemas.microsoft.com/office/powerpoint/2010/main" val="62026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39240" y="9807667"/>
            <a:ext cx="13601966" cy="4087368"/>
          </a:xfrm>
        </p:spPr>
        <p:txBody>
          <a:bodyPr anchor="b"/>
          <a:lstStyle>
            <a:lvl1pPr marL="0" indent="0">
              <a:buNone/>
              <a:defRPr sz="11200" b="1"/>
            </a:lvl1pPr>
            <a:lvl2pPr marL="2131421" indent="0">
              <a:buNone/>
              <a:defRPr sz="9300" b="1"/>
            </a:lvl2pPr>
            <a:lvl3pPr marL="4262841" indent="0">
              <a:buNone/>
              <a:defRPr sz="8400" b="1"/>
            </a:lvl3pPr>
            <a:lvl4pPr marL="6394262" indent="0">
              <a:buNone/>
              <a:defRPr sz="7500" b="1"/>
            </a:lvl4pPr>
            <a:lvl5pPr marL="8525683" indent="0">
              <a:buNone/>
              <a:defRPr sz="7500" b="1"/>
            </a:lvl5pPr>
            <a:lvl6pPr marL="10657103" indent="0">
              <a:buNone/>
              <a:defRPr sz="7500" b="1"/>
            </a:lvl6pPr>
            <a:lvl7pPr marL="12788524" indent="0">
              <a:buNone/>
              <a:defRPr sz="7500" b="1"/>
            </a:lvl7pPr>
            <a:lvl8pPr marL="14919945" indent="0">
              <a:buNone/>
              <a:defRPr sz="7500" b="1"/>
            </a:lvl8pPr>
            <a:lvl9pPr marL="17051365"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1539240" y="13895035"/>
            <a:ext cx="13601966" cy="25244340"/>
          </a:xfrm>
        </p:spPr>
        <p:txBody>
          <a:bodyPr/>
          <a:lstStyle>
            <a:lvl1pPr>
              <a:defRPr sz="11200"/>
            </a:lvl1pPr>
            <a:lvl2pPr>
              <a:defRPr sz="93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38253" y="9807667"/>
            <a:ext cx="13607309" cy="4087368"/>
          </a:xfrm>
        </p:spPr>
        <p:txBody>
          <a:bodyPr anchor="b"/>
          <a:lstStyle>
            <a:lvl1pPr marL="0" indent="0">
              <a:buNone/>
              <a:defRPr sz="11200" b="1"/>
            </a:lvl1pPr>
            <a:lvl2pPr marL="2131421" indent="0">
              <a:buNone/>
              <a:defRPr sz="9300" b="1"/>
            </a:lvl2pPr>
            <a:lvl3pPr marL="4262841" indent="0">
              <a:buNone/>
              <a:defRPr sz="8400" b="1"/>
            </a:lvl3pPr>
            <a:lvl4pPr marL="6394262" indent="0">
              <a:buNone/>
              <a:defRPr sz="7500" b="1"/>
            </a:lvl4pPr>
            <a:lvl5pPr marL="8525683" indent="0">
              <a:buNone/>
              <a:defRPr sz="7500" b="1"/>
            </a:lvl5pPr>
            <a:lvl6pPr marL="10657103" indent="0">
              <a:buNone/>
              <a:defRPr sz="7500" b="1"/>
            </a:lvl6pPr>
            <a:lvl7pPr marL="12788524" indent="0">
              <a:buNone/>
              <a:defRPr sz="7500" b="1"/>
            </a:lvl7pPr>
            <a:lvl8pPr marL="14919945" indent="0">
              <a:buNone/>
              <a:defRPr sz="7500" b="1"/>
            </a:lvl8pPr>
            <a:lvl9pPr marL="17051365"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15638253" y="13895035"/>
            <a:ext cx="13607309" cy="25244340"/>
          </a:xfrm>
        </p:spPr>
        <p:txBody>
          <a:bodyPr/>
          <a:lstStyle>
            <a:lvl1pPr>
              <a:defRPr sz="11200"/>
            </a:lvl1pPr>
            <a:lvl2pPr>
              <a:defRPr sz="93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4D1F9C3A-6115-40F5-9D53-9BE9D66D7A55}" type="slidenum">
              <a:rPr lang="en-US" smtClean="0"/>
              <a:pPr>
                <a:defRPr/>
              </a:pPr>
              <a:t>‹#›</a:t>
            </a:fld>
            <a:endParaRPr lang="en-US" dirty="0"/>
          </a:p>
        </p:txBody>
      </p:sp>
    </p:spTree>
    <p:extLst>
      <p:ext uri="{BB962C8B-B14F-4D97-AF65-F5344CB8AC3E}">
        <p14:creationId xmlns="" xmlns:p14="http://schemas.microsoft.com/office/powerpoint/2010/main" val="22434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AE7C0C0-D772-4E35-8672-5BCE13FA2F3A}" type="slidenum">
              <a:rPr lang="en-US" smtClean="0"/>
              <a:pPr>
                <a:defRPr/>
              </a:pPr>
              <a:t>‹#›</a:t>
            </a:fld>
            <a:endParaRPr lang="en-US" dirty="0"/>
          </a:p>
        </p:txBody>
      </p:sp>
    </p:spTree>
    <p:extLst>
      <p:ext uri="{BB962C8B-B14F-4D97-AF65-F5344CB8AC3E}">
        <p14:creationId xmlns="" xmlns:p14="http://schemas.microsoft.com/office/powerpoint/2010/main" val="14986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9643EB3-1AE4-4EA2-85A7-062D9F07318F}" type="slidenum">
              <a:rPr lang="en-US" smtClean="0"/>
              <a:pPr>
                <a:defRPr/>
              </a:pPr>
              <a:t>‹#›</a:t>
            </a:fld>
            <a:endParaRPr lang="en-US" dirty="0"/>
          </a:p>
        </p:txBody>
      </p:sp>
    </p:spTree>
    <p:extLst>
      <p:ext uri="{BB962C8B-B14F-4D97-AF65-F5344CB8AC3E}">
        <p14:creationId xmlns="" xmlns:p14="http://schemas.microsoft.com/office/powerpoint/2010/main" val="269542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9242" y="1744486"/>
            <a:ext cx="10127987" cy="7424208"/>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2036002" y="1744489"/>
            <a:ext cx="17209558" cy="37394889"/>
          </a:xfrm>
        </p:spPr>
        <p:txBody>
          <a:bodyPr/>
          <a:lstStyle>
            <a:lvl1pPr>
              <a:defRPr sz="14900"/>
            </a:lvl1pPr>
            <a:lvl2pPr>
              <a:defRPr sz="13100"/>
            </a:lvl2pPr>
            <a:lvl3pPr>
              <a:defRPr sz="112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39242" y="9168698"/>
            <a:ext cx="10127987" cy="29970680"/>
          </a:xfrm>
        </p:spPr>
        <p:txBody>
          <a:bodyPr/>
          <a:lstStyle>
            <a:lvl1pPr marL="0" indent="0">
              <a:buNone/>
              <a:defRPr sz="6500"/>
            </a:lvl1pPr>
            <a:lvl2pPr marL="2131421" indent="0">
              <a:buNone/>
              <a:defRPr sz="5600"/>
            </a:lvl2pPr>
            <a:lvl3pPr marL="4262841" indent="0">
              <a:buNone/>
              <a:defRPr sz="4700"/>
            </a:lvl3pPr>
            <a:lvl4pPr marL="6394262" indent="0">
              <a:buNone/>
              <a:defRPr sz="4200"/>
            </a:lvl4pPr>
            <a:lvl5pPr marL="8525683" indent="0">
              <a:buNone/>
              <a:defRPr sz="4200"/>
            </a:lvl5pPr>
            <a:lvl6pPr marL="10657103" indent="0">
              <a:buNone/>
              <a:defRPr sz="4200"/>
            </a:lvl6pPr>
            <a:lvl7pPr marL="12788524" indent="0">
              <a:buNone/>
              <a:defRPr sz="4200"/>
            </a:lvl7pPr>
            <a:lvl8pPr marL="14919945" indent="0">
              <a:buNone/>
              <a:defRPr sz="4200"/>
            </a:lvl8pPr>
            <a:lvl9pPr marL="17051365"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4629F59-3B8E-4CD6-B723-5EE1299FE709}" type="slidenum">
              <a:rPr lang="en-US" smtClean="0"/>
              <a:pPr>
                <a:defRPr/>
              </a:pPr>
              <a:t>‹#›</a:t>
            </a:fld>
            <a:endParaRPr lang="en-US" dirty="0"/>
          </a:p>
        </p:txBody>
      </p:sp>
    </p:spTree>
    <p:extLst>
      <p:ext uri="{BB962C8B-B14F-4D97-AF65-F5344CB8AC3E}">
        <p14:creationId xmlns="" xmlns:p14="http://schemas.microsoft.com/office/powerpoint/2010/main" val="345290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4036" y="30670500"/>
            <a:ext cx="18470880" cy="3620826"/>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6034036" y="3914951"/>
            <a:ext cx="18470880" cy="26289000"/>
          </a:xfrm>
        </p:spPr>
        <p:txBody>
          <a:bodyPr/>
          <a:lstStyle>
            <a:lvl1pPr marL="0" indent="0">
              <a:buNone/>
              <a:defRPr sz="14900"/>
            </a:lvl1pPr>
            <a:lvl2pPr marL="2131421" indent="0">
              <a:buNone/>
              <a:defRPr sz="13100"/>
            </a:lvl2pPr>
            <a:lvl3pPr marL="4262841" indent="0">
              <a:buNone/>
              <a:defRPr sz="11200"/>
            </a:lvl3pPr>
            <a:lvl4pPr marL="6394262" indent="0">
              <a:buNone/>
              <a:defRPr sz="9300"/>
            </a:lvl4pPr>
            <a:lvl5pPr marL="8525683" indent="0">
              <a:buNone/>
              <a:defRPr sz="9300"/>
            </a:lvl5pPr>
            <a:lvl6pPr marL="10657103" indent="0">
              <a:buNone/>
              <a:defRPr sz="9300"/>
            </a:lvl6pPr>
            <a:lvl7pPr marL="12788524" indent="0">
              <a:buNone/>
              <a:defRPr sz="9300"/>
            </a:lvl7pPr>
            <a:lvl8pPr marL="14919945" indent="0">
              <a:buNone/>
              <a:defRPr sz="9300"/>
            </a:lvl8pPr>
            <a:lvl9pPr marL="17051365" indent="0">
              <a:buNone/>
              <a:defRPr sz="93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034036" y="34291326"/>
            <a:ext cx="18470880" cy="5142174"/>
          </a:xfrm>
        </p:spPr>
        <p:txBody>
          <a:bodyPr/>
          <a:lstStyle>
            <a:lvl1pPr marL="0" indent="0">
              <a:buNone/>
              <a:defRPr sz="6500"/>
            </a:lvl1pPr>
            <a:lvl2pPr marL="2131421" indent="0">
              <a:buNone/>
              <a:defRPr sz="5600"/>
            </a:lvl2pPr>
            <a:lvl3pPr marL="4262841" indent="0">
              <a:buNone/>
              <a:defRPr sz="4700"/>
            </a:lvl3pPr>
            <a:lvl4pPr marL="6394262" indent="0">
              <a:buNone/>
              <a:defRPr sz="4200"/>
            </a:lvl4pPr>
            <a:lvl5pPr marL="8525683" indent="0">
              <a:buNone/>
              <a:defRPr sz="4200"/>
            </a:lvl5pPr>
            <a:lvl6pPr marL="10657103" indent="0">
              <a:buNone/>
              <a:defRPr sz="4200"/>
            </a:lvl6pPr>
            <a:lvl7pPr marL="12788524" indent="0">
              <a:buNone/>
              <a:defRPr sz="4200"/>
            </a:lvl7pPr>
            <a:lvl8pPr marL="14919945" indent="0">
              <a:buNone/>
              <a:defRPr sz="4200"/>
            </a:lvl8pPr>
            <a:lvl9pPr marL="17051365"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8E6D6-D081-E44E-AB5A-71F39D9540DF}" type="datetimeFigureOut">
              <a:rPr lang="en-US" smtClean="0"/>
              <a:pPr/>
              <a:t>7/23/2011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7AAE926-0041-4839-A16C-3EC1129AF5DE}" type="slidenum">
              <a:rPr lang="en-US" smtClean="0"/>
              <a:pPr>
                <a:defRPr/>
              </a:pPr>
              <a:t>‹#›</a:t>
            </a:fld>
            <a:endParaRPr lang="en-US" dirty="0"/>
          </a:p>
        </p:txBody>
      </p:sp>
    </p:spTree>
    <p:extLst>
      <p:ext uri="{BB962C8B-B14F-4D97-AF65-F5344CB8AC3E}">
        <p14:creationId xmlns="" xmlns:p14="http://schemas.microsoft.com/office/powerpoint/2010/main" val="53751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240" y="1754632"/>
            <a:ext cx="27706320" cy="7302500"/>
          </a:xfrm>
          <a:prstGeom prst="rect">
            <a:avLst/>
          </a:prstGeom>
        </p:spPr>
        <p:txBody>
          <a:bodyPr vert="horz" lIns="426284" tIns="213142" rIns="426284" bIns="2131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39240" y="10223503"/>
            <a:ext cx="27706320" cy="28915875"/>
          </a:xfrm>
          <a:prstGeom prst="rect">
            <a:avLst/>
          </a:prstGeom>
        </p:spPr>
        <p:txBody>
          <a:bodyPr vert="horz" lIns="426284" tIns="213142" rIns="426284" bIns="2131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39240" y="40610017"/>
            <a:ext cx="7183120" cy="2332743"/>
          </a:xfrm>
          <a:prstGeom prst="rect">
            <a:avLst/>
          </a:prstGeom>
        </p:spPr>
        <p:txBody>
          <a:bodyPr vert="horz" lIns="426284" tIns="213142" rIns="426284" bIns="213142" rtlCol="0" anchor="ctr"/>
          <a:lstStyle>
            <a:lvl1pPr algn="l">
              <a:defRPr sz="5600">
                <a:solidFill>
                  <a:schemeClr val="tx1">
                    <a:tint val="75000"/>
                  </a:schemeClr>
                </a:solidFill>
              </a:defRPr>
            </a:lvl1pPr>
          </a:lstStyle>
          <a:p>
            <a:fld id="{19D8E6D6-D081-E44E-AB5A-71F39D9540DF}" type="datetimeFigureOut">
              <a:rPr lang="en-US" smtClean="0"/>
              <a:pPr/>
              <a:t>7/23/2011</a:t>
            </a:fld>
            <a:endParaRPr lang="en-US" dirty="0"/>
          </a:p>
        </p:txBody>
      </p:sp>
      <p:sp>
        <p:nvSpPr>
          <p:cNvPr id="5" name="Footer Placeholder 4"/>
          <p:cNvSpPr>
            <a:spLocks noGrp="1"/>
          </p:cNvSpPr>
          <p:nvPr>
            <p:ph type="ftr" sz="quarter" idx="3"/>
          </p:nvPr>
        </p:nvSpPr>
        <p:spPr>
          <a:xfrm>
            <a:off x="10518140" y="40610017"/>
            <a:ext cx="9748520" cy="2332743"/>
          </a:xfrm>
          <a:prstGeom prst="rect">
            <a:avLst/>
          </a:prstGeom>
        </p:spPr>
        <p:txBody>
          <a:bodyPr vert="horz" lIns="426284" tIns="213142" rIns="426284" bIns="213142" rtlCol="0" anchor="ctr"/>
          <a:lstStyle>
            <a:lvl1pPr algn="ctr">
              <a:defRPr sz="5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2062440" y="40610017"/>
            <a:ext cx="7183120" cy="2332743"/>
          </a:xfrm>
          <a:prstGeom prst="rect">
            <a:avLst/>
          </a:prstGeom>
        </p:spPr>
        <p:txBody>
          <a:bodyPr vert="horz" lIns="426284" tIns="213142" rIns="426284" bIns="213142" rtlCol="0" anchor="ctr"/>
          <a:lstStyle>
            <a:lvl1pPr algn="r">
              <a:defRPr sz="5600">
                <a:solidFill>
                  <a:schemeClr val="tx1">
                    <a:tint val="75000"/>
                  </a:schemeClr>
                </a:solidFill>
              </a:defRPr>
            </a:lvl1pPr>
          </a:lstStyle>
          <a:p>
            <a:pPr>
              <a:defRPr/>
            </a:pPr>
            <a:fld id="{457EAA1E-1844-4625-BFD2-73B8578BC561}" type="slidenum">
              <a:rPr lang="en-US" smtClean="0"/>
              <a:pPr>
                <a:defRPr/>
              </a:pPr>
              <a:t>‹#›</a:t>
            </a:fld>
            <a:endParaRPr lang="en-US" dirty="0"/>
          </a:p>
        </p:txBody>
      </p:sp>
    </p:spTree>
    <p:extLst>
      <p:ext uri="{BB962C8B-B14F-4D97-AF65-F5344CB8AC3E}">
        <p14:creationId xmlns="" xmlns:p14="http://schemas.microsoft.com/office/powerpoint/2010/main" val="22873222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2131421" rtl="0" eaLnBrk="1" latinLnBrk="0" hangingPunct="1">
        <a:spcBef>
          <a:spcPct val="0"/>
        </a:spcBef>
        <a:buNone/>
        <a:defRPr sz="20500" kern="1200">
          <a:solidFill>
            <a:schemeClr val="tx1"/>
          </a:solidFill>
          <a:latin typeface="+mj-lt"/>
          <a:ea typeface="+mj-ea"/>
          <a:cs typeface="+mj-cs"/>
        </a:defRPr>
      </a:lvl1pPr>
    </p:titleStyle>
    <p:bodyStyle>
      <a:lvl1pPr marL="1598566" indent="-1598566" algn="l" defTabSz="2131421" rtl="0" eaLnBrk="1" latinLnBrk="0" hangingPunct="1">
        <a:spcBef>
          <a:spcPct val="20000"/>
        </a:spcBef>
        <a:buFont typeface="Arial"/>
        <a:buChar char="•"/>
        <a:defRPr sz="14900" kern="1200">
          <a:solidFill>
            <a:schemeClr val="tx1"/>
          </a:solidFill>
          <a:latin typeface="+mn-lt"/>
          <a:ea typeface="+mn-ea"/>
          <a:cs typeface="+mn-cs"/>
        </a:defRPr>
      </a:lvl1pPr>
      <a:lvl2pPr marL="3463559" indent="-1332138" algn="l" defTabSz="2131421" rtl="0" eaLnBrk="1" latinLnBrk="0" hangingPunct="1">
        <a:spcBef>
          <a:spcPct val="20000"/>
        </a:spcBef>
        <a:buFont typeface="Arial"/>
        <a:buChar char="–"/>
        <a:defRPr sz="13100" kern="1200">
          <a:solidFill>
            <a:schemeClr val="tx1"/>
          </a:solidFill>
          <a:latin typeface="+mn-lt"/>
          <a:ea typeface="+mn-ea"/>
          <a:cs typeface="+mn-cs"/>
        </a:defRPr>
      </a:lvl2pPr>
      <a:lvl3pPr marL="5328552" indent="-1065710" algn="l" defTabSz="2131421" rtl="0" eaLnBrk="1" latinLnBrk="0" hangingPunct="1">
        <a:spcBef>
          <a:spcPct val="20000"/>
        </a:spcBef>
        <a:buFont typeface="Arial"/>
        <a:buChar char="•"/>
        <a:defRPr sz="11200" kern="1200">
          <a:solidFill>
            <a:schemeClr val="tx1"/>
          </a:solidFill>
          <a:latin typeface="+mn-lt"/>
          <a:ea typeface="+mn-ea"/>
          <a:cs typeface="+mn-cs"/>
        </a:defRPr>
      </a:lvl3pPr>
      <a:lvl4pPr marL="7459972" indent="-1065710" algn="l" defTabSz="2131421" rtl="0" eaLnBrk="1" latinLnBrk="0" hangingPunct="1">
        <a:spcBef>
          <a:spcPct val="20000"/>
        </a:spcBef>
        <a:buFont typeface="Arial"/>
        <a:buChar char="–"/>
        <a:defRPr sz="9300" kern="1200">
          <a:solidFill>
            <a:schemeClr val="tx1"/>
          </a:solidFill>
          <a:latin typeface="+mn-lt"/>
          <a:ea typeface="+mn-ea"/>
          <a:cs typeface="+mn-cs"/>
        </a:defRPr>
      </a:lvl4pPr>
      <a:lvl5pPr marL="9591393" indent="-1065710" algn="l" defTabSz="2131421" rtl="0" eaLnBrk="1" latinLnBrk="0" hangingPunct="1">
        <a:spcBef>
          <a:spcPct val="20000"/>
        </a:spcBef>
        <a:buFont typeface="Arial"/>
        <a:buChar char="»"/>
        <a:defRPr sz="9300" kern="1200">
          <a:solidFill>
            <a:schemeClr val="tx1"/>
          </a:solidFill>
          <a:latin typeface="+mn-lt"/>
          <a:ea typeface="+mn-ea"/>
          <a:cs typeface="+mn-cs"/>
        </a:defRPr>
      </a:lvl5pPr>
      <a:lvl6pPr marL="11722814" indent="-1065710" algn="l" defTabSz="2131421" rtl="0" eaLnBrk="1" latinLnBrk="0" hangingPunct="1">
        <a:spcBef>
          <a:spcPct val="20000"/>
        </a:spcBef>
        <a:buFont typeface="Arial"/>
        <a:buChar char="•"/>
        <a:defRPr sz="9300" kern="1200">
          <a:solidFill>
            <a:schemeClr val="tx1"/>
          </a:solidFill>
          <a:latin typeface="+mn-lt"/>
          <a:ea typeface="+mn-ea"/>
          <a:cs typeface="+mn-cs"/>
        </a:defRPr>
      </a:lvl6pPr>
      <a:lvl7pPr marL="13854234" indent="-1065710" algn="l" defTabSz="2131421" rtl="0" eaLnBrk="1" latinLnBrk="0" hangingPunct="1">
        <a:spcBef>
          <a:spcPct val="20000"/>
        </a:spcBef>
        <a:buFont typeface="Arial"/>
        <a:buChar char="•"/>
        <a:defRPr sz="9300" kern="1200">
          <a:solidFill>
            <a:schemeClr val="tx1"/>
          </a:solidFill>
          <a:latin typeface="+mn-lt"/>
          <a:ea typeface="+mn-ea"/>
          <a:cs typeface="+mn-cs"/>
        </a:defRPr>
      </a:lvl7pPr>
      <a:lvl8pPr marL="15985655" indent="-1065710" algn="l" defTabSz="2131421" rtl="0" eaLnBrk="1" latinLnBrk="0" hangingPunct="1">
        <a:spcBef>
          <a:spcPct val="20000"/>
        </a:spcBef>
        <a:buFont typeface="Arial"/>
        <a:buChar char="•"/>
        <a:defRPr sz="9300" kern="1200">
          <a:solidFill>
            <a:schemeClr val="tx1"/>
          </a:solidFill>
          <a:latin typeface="+mn-lt"/>
          <a:ea typeface="+mn-ea"/>
          <a:cs typeface="+mn-cs"/>
        </a:defRPr>
      </a:lvl8pPr>
      <a:lvl9pPr marL="18117076" indent="-1065710" algn="l" defTabSz="2131421" rtl="0" eaLnBrk="1" latinLnBrk="0" hangingPunct="1">
        <a:spcBef>
          <a:spcPct val="20000"/>
        </a:spcBef>
        <a:buFont typeface="Arial"/>
        <a:buChar char="•"/>
        <a:defRPr sz="9300" kern="1200">
          <a:solidFill>
            <a:schemeClr val="tx1"/>
          </a:solidFill>
          <a:latin typeface="+mn-lt"/>
          <a:ea typeface="+mn-ea"/>
          <a:cs typeface="+mn-cs"/>
        </a:defRPr>
      </a:lvl9pPr>
    </p:bodyStyle>
    <p:otherStyle>
      <a:defPPr>
        <a:defRPr lang="en-US"/>
      </a:defPPr>
      <a:lvl1pPr marL="0" algn="l" defTabSz="2131421" rtl="0" eaLnBrk="1" latinLnBrk="0" hangingPunct="1">
        <a:defRPr sz="8400" kern="1200">
          <a:solidFill>
            <a:schemeClr val="tx1"/>
          </a:solidFill>
          <a:latin typeface="+mn-lt"/>
          <a:ea typeface="+mn-ea"/>
          <a:cs typeface="+mn-cs"/>
        </a:defRPr>
      </a:lvl1pPr>
      <a:lvl2pPr marL="2131421" algn="l" defTabSz="2131421" rtl="0" eaLnBrk="1" latinLnBrk="0" hangingPunct="1">
        <a:defRPr sz="8400" kern="1200">
          <a:solidFill>
            <a:schemeClr val="tx1"/>
          </a:solidFill>
          <a:latin typeface="+mn-lt"/>
          <a:ea typeface="+mn-ea"/>
          <a:cs typeface="+mn-cs"/>
        </a:defRPr>
      </a:lvl2pPr>
      <a:lvl3pPr marL="4262841" algn="l" defTabSz="2131421" rtl="0" eaLnBrk="1" latinLnBrk="0" hangingPunct="1">
        <a:defRPr sz="8400" kern="1200">
          <a:solidFill>
            <a:schemeClr val="tx1"/>
          </a:solidFill>
          <a:latin typeface="+mn-lt"/>
          <a:ea typeface="+mn-ea"/>
          <a:cs typeface="+mn-cs"/>
        </a:defRPr>
      </a:lvl3pPr>
      <a:lvl4pPr marL="6394262" algn="l" defTabSz="2131421" rtl="0" eaLnBrk="1" latinLnBrk="0" hangingPunct="1">
        <a:defRPr sz="8400" kern="1200">
          <a:solidFill>
            <a:schemeClr val="tx1"/>
          </a:solidFill>
          <a:latin typeface="+mn-lt"/>
          <a:ea typeface="+mn-ea"/>
          <a:cs typeface="+mn-cs"/>
        </a:defRPr>
      </a:lvl4pPr>
      <a:lvl5pPr marL="8525683" algn="l" defTabSz="2131421" rtl="0" eaLnBrk="1" latinLnBrk="0" hangingPunct="1">
        <a:defRPr sz="8400" kern="1200">
          <a:solidFill>
            <a:schemeClr val="tx1"/>
          </a:solidFill>
          <a:latin typeface="+mn-lt"/>
          <a:ea typeface="+mn-ea"/>
          <a:cs typeface="+mn-cs"/>
        </a:defRPr>
      </a:lvl5pPr>
      <a:lvl6pPr marL="10657103" algn="l" defTabSz="2131421" rtl="0" eaLnBrk="1" latinLnBrk="0" hangingPunct="1">
        <a:defRPr sz="8400" kern="1200">
          <a:solidFill>
            <a:schemeClr val="tx1"/>
          </a:solidFill>
          <a:latin typeface="+mn-lt"/>
          <a:ea typeface="+mn-ea"/>
          <a:cs typeface="+mn-cs"/>
        </a:defRPr>
      </a:lvl6pPr>
      <a:lvl7pPr marL="12788524" algn="l" defTabSz="2131421" rtl="0" eaLnBrk="1" latinLnBrk="0" hangingPunct="1">
        <a:defRPr sz="8400" kern="1200">
          <a:solidFill>
            <a:schemeClr val="tx1"/>
          </a:solidFill>
          <a:latin typeface="+mn-lt"/>
          <a:ea typeface="+mn-ea"/>
          <a:cs typeface="+mn-cs"/>
        </a:defRPr>
      </a:lvl7pPr>
      <a:lvl8pPr marL="14919945" algn="l" defTabSz="2131421" rtl="0" eaLnBrk="1" latinLnBrk="0" hangingPunct="1">
        <a:defRPr sz="8400" kern="1200">
          <a:solidFill>
            <a:schemeClr val="tx1"/>
          </a:solidFill>
          <a:latin typeface="+mn-lt"/>
          <a:ea typeface="+mn-ea"/>
          <a:cs typeface="+mn-cs"/>
        </a:defRPr>
      </a:lvl8pPr>
      <a:lvl9pPr marL="17051365" algn="l" defTabSz="2131421"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chart" Target="../charts/chart1.xml"/><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oleObject" Target="file:///C:\Documents%20and%20Settings\Mark%20Tena\Desktop\greenbank\GBT%20plots%20on%2021%20July%202011\guppi_55763_B1607-13_0026_0001_1018.42ms_Cand.pfd.pdf" TargetMode="External"/><Relationship Id="rId14" Type="http://schemas.openxmlformats.org/officeDocument/2006/relationships/image" Target="../media/image12.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EBFF"/>
        </a:solidFill>
        <a:effectLst/>
      </p:bgPr>
    </p:bg>
    <p:spTree>
      <p:nvGrpSpPr>
        <p:cNvPr id="1" name=""/>
        <p:cNvGrpSpPr/>
        <p:nvPr/>
      </p:nvGrpSpPr>
      <p:grpSpPr>
        <a:xfrm>
          <a:off x="0" y="0"/>
          <a:ext cx="0" cy="0"/>
          <a:chOff x="0" y="0"/>
          <a:chExt cx="0" cy="0"/>
        </a:xfrm>
      </p:grpSpPr>
      <p:sp>
        <p:nvSpPr>
          <p:cNvPr id="51" name="Rectangle 10"/>
          <p:cNvSpPr>
            <a:spLocks noChangeArrowheads="1"/>
          </p:cNvSpPr>
          <p:nvPr/>
        </p:nvSpPr>
        <p:spPr bwMode="auto">
          <a:xfrm>
            <a:off x="10820400" y="27698700"/>
            <a:ext cx="9525000" cy="15011400"/>
          </a:xfrm>
          <a:prstGeom prst="rect">
            <a:avLst/>
          </a:prstGeom>
          <a:solidFill>
            <a:srgbClr val="FFFFFF"/>
          </a:solidFill>
          <a:ln w="9360">
            <a:noFill/>
            <a:miter lim="800000"/>
            <a:headEnd/>
            <a:tailEnd/>
          </a:ln>
        </p:spPr>
        <p:txBody>
          <a:bodyPr lIns="359983" tIns="359983" rIns="359983" bIns="359983"/>
          <a:lstStyle/>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dirty="0">
              <a:solidFill>
                <a:srgbClr val="000000"/>
              </a:solidFill>
              <a:latin typeface="Times New Roman" charset="0"/>
            </a:endParaRPr>
          </a:p>
        </p:txBody>
      </p:sp>
      <p:sp>
        <p:nvSpPr>
          <p:cNvPr id="2050" name="Rectangle 1"/>
          <p:cNvSpPr>
            <a:spLocks noChangeArrowheads="1"/>
          </p:cNvSpPr>
          <p:nvPr/>
        </p:nvSpPr>
        <p:spPr bwMode="auto">
          <a:xfrm>
            <a:off x="0" y="-11928"/>
            <a:ext cx="30784800" cy="4952999"/>
          </a:xfrm>
          <a:prstGeom prst="rect">
            <a:avLst/>
          </a:prstGeom>
          <a:solidFill>
            <a:srgbClr val="FFFFFF"/>
          </a:solidFill>
          <a:ln w="9360">
            <a:noFill/>
            <a:miter lim="800000"/>
            <a:headEnd/>
            <a:tailEnd/>
          </a:ln>
        </p:spPr>
        <p:txBody>
          <a:bodyPr lIns="538892" tIns="899961" rIns="538892" bIns="538892"/>
          <a:lstStyle/>
          <a:p>
            <a:pPr algn="ctr" hangingPunct="1">
              <a:lnSpc>
                <a:spcPct val="100000"/>
              </a:lnSpc>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 pos="10134145" algn="l"/>
                <a:tab pos="10858013" algn="l"/>
                <a:tab pos="11581880" algn="l"/>
                <a:tab pos="12305747" algn="l"/>
                <a:tab pos="13029614" algn="l"/>
                <a:tab pos="13753481" algn="l"/>
                <a:tab pos="14477349" algn="l"/>
                <a:tab pos="15201220" algn="l"/>
                <a:tab pos="15925083" algn="l"/>
                <a:tab pos="16648955" algn="l"/>
                <a:tab pos="17372817" algn="l"/>
                <a:tab pos="18096689" algn="l"/>
                <a:tab pos="18820552" algn="l"/>
                <a:tab pos="19544424" algn="l"/>
                <a:tab pos="20268286" algn="l"/>
                <a:tab pos="20992158" algn="l"/>
                <a:tab pos="21716025" algn="l"/>
                <a:tab pos="22439892" algn="l"/>
                <a:tab pos="23163760" algn="l"/>
              </a:tabLst>
            </a:pPr>
            <a:endParaRPr lang="en-US" sz="5600" b="1" dirty="0">
              <a:solidFill>
                <a:srgbClr val="262626"/>
              </a:solidFill>
              <a:latin typeface="Californian FB" pitchFamily="16" charset="0"/>
            </a:endParaRPr>
          </a:p>
        </p:txBody>
      </p:sp>
      <p:sp>
        <p:nvSpPr>
          <p:cNvPr id="2051" name="Rectangle 2"/>
          <p:cNvSpPr>
            <a:spLocks noChangeArrowheads="1"/>
          </p:cNvSpPr>
          <p:nvPr/>
        </p:nvSpPr>
        <p:spPr bwMode="auto">
          <a:xfrm>
            <a:off x="0" y="4876799"/>
            <a:ext cx="30784800" cy="325437"/>
          </a:xfrm>
          <a:prstGeom prst="rect">
            <a:avLst/>
          </a:prstGeom>
          <a:gradFill rotWithShape="0">
            <a:gsLst>
              <a:gs pos="0">
                <a:srgbClr val="CC3300"/>
              </a:gs>
              <a:gs pos="50000">
                <a:srgbClr val="FFCC00"/>
              </a:gs>
              <a:gs pos="100000">
                <a:srgbClr val="CC3300"/>
              </a:gs>
            </a:gsLst>
            <a:lin ang="0" scaled="1"/>
          </a:gradFill>
          <a:ln w="9360">
            <a:noFill/>
            <a:miter lim="800000"/>
            <a:headEnd/>
            <a:tailEnd/>
          </a:ln>
        </p:spPr>
        <p:txBody>
          <a:bodyPr wrap="none" lIns="91439" tIns="45719" rIns="91439" bIns="45719" anchor="ctr"/>
          <a:lstStyle/>
          <a:p>
            <a:endParaRPr lang="en-US" dirty="0"/>
          </a:p>
        </p:txBody>
      </p:sp>
      <p:sp>
        <p:nvSpPr>
          <p:cNvPr id="2052" name="Rectangle 3"/>
          <p:cNvSpPr>
            <a:spLocks noChangeArrowheads="1"/>
          </p:cNvSpPr>
          <p:nvPr/>
        </p:nvSpPr>
        <p:spPr bwMode="auto">
          <a:xfrm>
            <a:off x="838200" y="5600700"/>
            <a:ext cx="9759950" cy="11048993"/>
          </a:xfrm>
          <a:prstGeom prst="rect">
            <a:avLst/>
          </a:prstGeom>
          <a:solidFill>
            <a:srgbClr val="FFFFFF"/>
          </a:solidFill>
          <a:ln w="9360">
            <a:noFill/>
            <a:miter lim="800000"/>
            <a:headEnd/>
            <a:tailEnd/>
          </a:ln>
        </p:spPr>
        <p:txBody>
          <a:bodyPr lIns="359983" tIns="359983" rIns="359983" bIns="359983"/>
          <a:lstStyle/>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Lst>
            </a:pPr>
            <a:r>
              <a:rPr lang="en-US" sz="4700" b="1" dirty="0">
                <a:solidFill>
                  <a:srgbClr val="FF0000"/>
                </a:solidFill>
              </a:rPr>
              <a:t>                     </a:t>
            </a:r>
            <a:r>
              <a:rPr lang="en-US" sz="4700" b="1" dirty="0">
                <a:solidFill>
                  <a:srgbClr val="FF0000"/>
                </a:solidFill>
                <a:latin typeface="Book Antiqua" pitchFamily="16" charset="0"/>
              </a:rPr>
              <a:t>Abstract</a:t>
            </a:r>
            <a:r>
              <a:rPr lang="en-US" sz="3300" dirty="0">
                <a:solidFill>
                  <a:srgbClr val="000000"/>
                </a:solidFill>
                <a:latin typeface="Book Antiqua" pitchFamily="16" charset="0"/>
              </a:rPr>
              <a:t> </a:t>
            </a:r>
            <a:r>
              <a:rPr lang="en-US" sz="3300" dirty="0">
                <a:solidFill>
                  <a:srgbClr val="000000"/>
                </a:solidFill>
              </a:rPr>
              <a:t>	</a:t>
            </a:r>
          </a:p>
          <a:p>
            <a:r>
              <a:rPr lang="en-US" sz="3300" dirty="0">
                <a:solidFill>
                  <a:srgbClr val="000000"/>
                </a:solidFill>
              </a:rPr>
              <a:t>	         </a:t>
            </a:r>
            <a:r>
              <a:rPr lang="en-US" sz="3300" dirty="0" smtClean="0">
                <a:solidFill>
                  <a:srgbClr val="000000"/>
                </a:solidFill>
              </a:rPr>
              <a:t>    </a:t>
            </a:r>
            <a:r>
              <a:rPr lang="en-US" sz="2800" dirty="0" smtClean="0">
                <a:latin typeface="Arial Narrow"/>
                <a:cs typeface="Arial Narrow"/>
              </a:rPr>
              <a:t>Pulsars </a:t>
            </a:r>
            <a:r>
              <a:rPr lang="en-US" sz="2800" dirty="0">
                <a:latin typeface="Arial Narrow"/>
                <a:cs typeface="Arial Narrow"/>
              </a:rPr>
              <a:t>are highly magnetized, rotating neutron stars </a:t>
            </a:r>
            <a:endParaRPr lang="en-US" sz="2800" dirty="0" smtClean="0">
              <a:latin typeface="Arial Narrow"/>
              <a:cs typeface="Arial Narrow"/>
            </a:endParaRPr>
          </a:p>
          <a:p>
            <a:r>
              <a:rPr lang="en-US" sz="2800" dirty="0" smtClean="0">
                <a:latin typeface="Arial Narrow"/>
                <a:cs typeface="Arial Narrow"/>
              </a:rPr>
              <a:t>                        that </a:t>
            </a:r>
            <a:r>
              <a:rPr lang="en-US" sz="2800" dirty="0">
                <a:latin typeface="Arial Narrow"/>
                <a:cs typeface="Arial Narrow"/>
              </a:rPr>
              <a:t>emit a beam of electromagnetic radiation. The radiation can only be observed when the beam of emission is pointing towards the Earth. This is called the lighthouse effect and gives rise to the pulsed nature that gives pulsars their name.   Some reasons that scientists look for pulsars  is to study physical phenomena that they can not study in labs, such as black holes and the effects of extreme electromagnetic and gravitational fields moving through space at high speeds.</a:t>
            </a:r>
          </a:p>
          <a:p>
            <a:pPr marL="0" indent="0">
              <a:buNone/>
            </a:pPr>
            <a:endParaRPr lang="en-US" sz="2800" dirty="0">
              <a:latin typeface="Arial Narrow"/>
              <a:cs typeface="Arial Narrow"/>
            </a:endParaRPr>
          </a:p>
          <a:p>
            <a:r>
              <a:rPr lang="en-US" sz="2800" dirty="0">
                <a:latin typeface="Arial Narrow"/>
                <a:cs typeface="Arial Narrow"/>
              </a:rPr>
              <a:t>Our goal in looking at the given data sets was to become more familiar with the GBT and pulsar detection.  Also, we were given data that had not previously been seen, making identifying an unknown pulsar, possible.  Through these exercises, we hope to become more adapt at identifying pulsars, noise, and RFI</a:t>
            </a:r>
            <a:r>
              <a:rPr lang="en-US" sz="2800" dirty="0" smtClean="0">
                <a:latin typeface="Arial Narrow"/>
                <a:cs typeface="Arial Narrow"/>
              </a:rPr>
              <a:t>.</a:t>
            </a:r>
          </a:p>
          <a:p>
            <a:endParaRPr lang="en-US" sz="2800" dirty="0">
              <a:latin typeface="Arial Narrow"/>
              <a:cs typeface="Arial Narrow"/>
            </a:endParaRPr>
          </a:p>
          <a:p>
            <a:r>
              <a:rPr lang="en-US" sz="2800" dirty="0">
                <a:latin typeface="Arial Narrow"/>
                <a:cs typeface="Arial Narrow"/>
              </a:rPr>
              <a:t>Our </a:t>
            </a:r>
            <a:r>
              <a:rPr lang="en-US" sz="2800" dirty="0" smtClean="0">
                <a:latin typeface="Arial Narrow"/>
                <a:cs typeface="Arial Narrow"/>
              </a:rPr>
              <a:t>results </a:t>
            </a:r>
            <a:r>
              <a:rPr lang="en-US" sz="2800" dirty="0">
                <a:latin typeface="Arial Narrow"/>
                <a:cs typeface="Arial Narrow"/>
              </a:rPr>
              <a:t>were that the GBT data confirmed the known pulsar data, J1610-1322.  The second plot analyzed was a possible pulsar candidate, 1219-1608 was not confirmed by 2</a:t>
            </a:r>
            <a:r>
              <a:rPr lang="en-US" sz="2800" baseline="30000" dirty="0">
                <a:latin typeface="Arial Narrow"/>
                <a:cs typeface="Arial Narrow"/>
              </a:rPr>
              <a:t>nd</a:t>
            </a:r>
            <a:r>
              <a:rPr lang="en-US" sz="2800" dirty="0">
                <a:latin typeface="Arial Narrow"/>
                <a:cs typeface="Arial Narrow"/>
              </a:rPr>
              <a:t> GBT grid plot pointing.  Our 3</a:t>
            </a:r>
            <a:r>
              <a:rPr lang="en-US" sz="2800" baseline="30000" dirty="0">
                <a:latin typeface="Arial Narrow"/>
                <a:cs typeface="Arial Narrow"/>
              </a:rPr>
              <a:t>rd</a:t>
            </a:r>
            <a:r>
              <a:rPr lang="en-US" sz="2800" dirty="0">
                <a:latin typeface="Arial Narrow"/>
                <a:cs typeface="Arial Narrow"/>
              </a:rPr>
              <a:t> plot, 1736-0241, was located adjacent to a known pulsar, but could not be located during 2</a:t>
            </a:r>
            <a:r>
              <a:rPr lang="en-US" sz="2800" baseline="30000" dirty="0">
                <a:latin typeface="Arial Narrow"/>
                <a:cs typeface="Arial Narrow"/>
              </a:rPr>
              <a:t>nd</a:t>
            </a:r>
            <a:r>
              <a:rPr lang="en-US" sz="2800" dirty="0">
                <a:latin typeface="Arial Narrow"/>
                <a:cs typeface="Arial Narrow"/>
              </a:rPr>
              <a:t> GBT grid plot pointing.  Our 4</a:t>
            </a:r>
            <a:r>
              <a:rPr lang="en-US" sz="2800" baseline="30000" dirty="0">
                <a:latin typeface="Arial Narrow"/>
                <a:cs typeface="Arial Narrow"/>
              </a:rPr>
              <a:t>th</a:t>
            </a:r>
            <a:r>
              <a:rPr lang="en-US" sz="2800" dirty="0">
                <a:latin typeface="Arial Narrow"/>
                <a:cs typeface="Arial Narrow"/>
              </a:rPr>
              <a:t> plot, 1202-1608, was not view during our allotted time, but will be up for review in the future as a possible pulsar.</a:t>
            </a:r>
          </a:p>
          <a:p>
            <a:endParaRPr lang="en-US" sz="2800" dirty="0"/>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Lst>
            </a:pPr>
            <a:endParaRPr lang="en-US" sz="2800" dirty="0">
              <a:solidFill>
                <a:srgbClr val="000000"/>
              </a:solidFill>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Lst>
            </a:pPr>
            <a:endParaRPr lang="en-US" sz="2800" dirty="0">
              <a:solidFill>
                <a:srgbClr val="000000"/>
              </a:solidFill>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Lst>
            </a:pPr>
            <a:endParaRPr lang="en-US" sz="3300" dirty="0">
              <a:solidFill>
                <a:srgbClr val="000000"/>
              </a:solidFill>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Lst>
            </a:pPr>
            <a:endParaRPr lang="en-US" sz="3300" dirty="0">
              <a:solidFill>
                <a:srgbClr val="000000"/>
              </a:solidFill>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 pos="9410278" algn="l"/>
              </a:tabLst>
            </a:pPr>
            <a:r>
              <a:rPr lang="en-US" sz="3300" dirty="0">
                <a:solidFill>
                  <a:srgbClr val="000000"/>
                </a:solidFill>
              </a:rPr>
              <a:t>.</a:t>
            </a:r>
          </a:p>
        </p:txBody>
      </p:sp>
      <p:sp>
        <p:nvSpPr>
          <p:cNvPr id="2054" name="Rectangle 5"/>
          <p:cNvSpPr>
            <a:spLocks noChangeArrowheads="1"/>
          </p:cNvSpPr>
          <p:nvPr/>
        </p:nvSpPr>
        <p:spPr bwMode="auto">
          <a:xfrm>
            <a:off x="21024851" y="25412710"/>
            <a:ext cx="8997949" cy="7010390"/>
          </a:xfrm>
          <a:prstGeom prst="rect">
            <a:avLst/>
          </a:prstGeom>
          <a:solidFill>
            <a:srgbClr val="FFFFFF"/>
          </a:solidFill>
          <a:ln w="9360">
            <a:noFill/>
            <a:miter lim="800000"/>
            <a:headEnd/>
            <a:tailEnd/>
          </a:ln>
        </p:spPr>
        <p:txBody>
          <a:bodyPr lIns="359983" tIns="359983" rIns="359983" bIns="359983"/>
          <a:lstStyle/>
          <a:p>
            <a:pPr hangingPunct="1">
              <a:lnSpc>
                <a:spcPct val="100000"/>
              </a:lnSpc>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2800" b="1" dirty="0" smtClean="0">
                <a:solidFill>
                  <a:srgbClr val="FF0000"/>
                </a:solidFill>
                <a:cs typeface="Tahoma" pitchFamily="1" charset="0"/>
              </a:rPr>
              <a:t>Conclusion:</a:t>
            </a:r>
            <a:endParaRPr lang="en-US" sz="2800" b="1" dirty="0">
              <a:solidFill>
                <a:srgbClr val="FF0000"/>
              </a:solidFill>
              <a:cs typeface="Tahoma" pitchFamily="1" charset="0"/>
            </a:endParaRPr>
          </a:p>
          <a:p>
            <a:pPr marL="457200" indent="-457200">
              <a:buFont typeface="Arial"/>
              <a:buChar char="•"/>
            </a:pPr>
            <a:r>
              <a:rPr lang="en-US" sz="2800" dirty="0" smtClean="0">
                <a:latin typeface="Arial Narrow"/>
                <a:cs typeface="Arial Narrow"/>
              </a:rPr>
              <a:t>The </a:t>
            </a:r>
            <a:r>
              <a:rPr lang="en-US" sz="2800" dirty="0">
                <a:latin typeface="Arial Narrow"/>
                <a:cs typeface="Arial Narrow"/>
              </a:rPr>
              <a:t>GBT data confirmed the known pulsar data, J1610-1322</a:t>
            </a:r>
            <a:r>
              <a:rPr lang="en-US" sz="2800" dirty="0" smtClean="0">
                <a:latin typeface="Arial Narrow"/>
                <a:cs typeface="Arial Narrow"/>
              </a:rPr>
              <a:t>.</a:t>
            </a:r>
          </a:p>
          <a:p>
            <a:pPr marL="457200" indent="-457200">
              <a:buFont typeface="Arial"/>
              <a:buChar char="•"/>
            </a:pPr>
            <a:r>
              <a:rPr lang="en-US" sz="2800" dirty="0" smtClean="0">
                <a:latin typeface="Arial Narrow"/>
                <a:cs typeface="Arial Narrow"/>
              </a:rPr>
              <a:t>The </a:t>
            </a:r>
            <a:r>
              <a:rPr lang="en-US" sz="2800" dirty="0">
                <a:latin typeface="Arial Narrow"/>
                <a:cs typeface="Arial Narrow"/>
              </a:rPr>
              <a:t>second plot analyzed was a possible pulsar candidate, 1219-1608 was not confirmed by 2</a:t>
            </a:r>
            <a:r>
              <a:rPr lang="en-US" sz="2800" baseline="30000" dirty="0">
                <a:latin typeface="Arial Narrow"/>
                <a:cs typeface="Arial Narrow"/>
              </a:rPr>
              <a:t>nd</a:t>
            </a:r>
            <a:r>
              <a:rPr lang="en-US" sz="2800" dirty="0">
                <a:latin typeface="Arial Narrow"/>
                <a:cs typeface="Arial Narrow"/>
              </a:rPr>
              <a:t> GBT grid plot pointing</a:t>
            </a:r>
            <a:r>
              <a:rPr lang="en-US" sz="2800" dirty="0" smtClean="0">
                <a:latin typeface="Arial Narrow"/>
                <a:cs typeface="Arial Narrow"/>
              </a:rPr>
              <a:t>.</a:t>
            </a:r>
          </a:p>
          <a:p>
            <a:pPr marL="457200" indent="-457200">
              <a:buFont typeface="Arial"/>
              <a:buChar char="•"/>
            </a:pPr>
            <a:r>
              <a:rPr lang="en-US" sz="2800" dirty="0" smtClean="0">
                <a:latin typeface="Arial Narrow"/>
                <a:cs typeface="Arial Narrow"/>
              </a:rPr>
              <a:t> Our </a:t>
            </a:r>
            <a:r>
              <a:rPr lang="en-US" sz="2800" dirty="0">
                <a:latin typeface="Arial Narrow"/>
                <a:cs typeface="Arial Narrow"/>
              </a:rPr>
              <a:t>3</a:t>
            </a:r>
            <a:r>
              <a:rPr lang="en-US" sz="2800" baseline="30000" dirty="0">
                <a:latin typeface="Arial Narrow"/>
                <a:cs typeface="Arial Narrow"/>
              </a:rPr>
              <a:t>rd</a:t>
            </a:r>
            <a:r>
              <a:rPr lang="en-US" sz="2800" dirty="0">
                <a:latin typeface="Arial Narrow"/>
                <a:cs typeface="Arial Narrow"/>
              </a:rPr>
              <a:t> plot, 1736-0241, was located adjacent to a known pulsar, but could not be located during 2</a:t>
            </a:r>
            <a:r>
              <a:rPr lang="en-US" sz="2800" baseline="30000" dirty="0">
                <a:latin typeface="Arial Narrow"/>
                <a:cs typeface="Arial Narrow"/>
              </a:rPr>
              <a:t>nd</a:t>
            </a:r>
            <a:r>
              <a:rPr lang="en-US" sz="2800" dirty="0">
                <a:latin typeface="Arial Narrow"/>
                <a:cs typeface="Arial Narrow"/>
              </a:rPr>
              <a:t> GBT grid plot pointing. </a:t>
            </a:r>
            <a:endParaRPr lang="en-US" sz="2800" dirty="0" smtClean="0">
              <a:latin typeface="Arial Narrow"/>
              <a:cs typeface="Arial Narrow"/>
            </a:endParaRPr>
          </a:p>
          <a:p>
            <a:pPr marL="457200" indent="-457200">
              <a:buFont typeface="Arial"/>
              <a:buChar char="•"/>
            </a:pPr>
            <a:r>
              <a:rPr lang="en-US" sz="2800" dirty="0" smtClean="0">
                <a:latin typeface="Arial Narrow"/>
                <a:cs typeface="Arial Narrow"/>
              </a:rPr>
              <a:t>Our </a:t>
            </a:r>
            <a:r>
              <a:rPr lang="en-US" sz="2800" dirty="0">
                <a:latin typeface="Arial Narrow"/>
                <a:cs typeface="Arial Narrow"/>
              </a:rPr>
              <a:t>4</a:t>
            </a:r>
            <a:r>
              <a:rPr lang="en-US" sz="2800" baseline="30000" dirty="0">
                <a:latin typeface="Arial Narrow"/>
                <a:cs typeface="Arial Narrow"/>
              </a:rPr>
              <a:t>th</a:t>
            </a:r>
            <a:r>
              <a:rPr lang="en-US" sz="2800" dirty="0">
                <a:latin typeface="Arial Narrow"/>
                <a:cs typeface="Arial Narrow"/>
              </a:rPr>
              <a:t> plot, 1202-1608, was not view during our allotted time, but will be up for review in the future as a possible </a:t>
            </a:r>
            <a:r>
              <a:rPr lang="en-US" sz="2800" dirty="0" smtClean="0">
                <a:latin typeface="Arial Narrow"/>
                <a:cs typeface="Arial Narrow"/>
              </a:rPr>
              <a:t>pulsar.</a:t>
            </a:r>
          </a:p>
          <a:p>
            <a:pPr marL="457200" indent="-457200">
              <a:buFont typeface="Arial"/>
              <a:buChar char="•"/>
            </a:pPr>
            <a:r>
              <a:rPr lang="en-US" sz="2800" dirty="0" smtClean="0">
                <a:latin typeface="Arial Narrow"/>
                <a:cs typeface="Arial Narrow"/>
              </a:rPr>
              <a:t>At </a:t>
            </a:r>
            <a:r>
              <a:rPr lang="en-US" sz="2800" dirty="0">
                <a:latin typeface="Arial Narrow"/>
                <a:cs typeface="Arial Narrow"/>
              </a:rPr>
              <a:t>800 MHz we found a definite narrow-band RFI signal in our second candidate.  Some of our original plots at 350 MHz also, included well defined narrow band RFI, but most were deemed broadband RFI  or noise.</a:t>
            </a:r>
            <a:r>
              <a:rPr lang="en-US" sz="2800" dirty="0"/>
              <a:t> </a:t>
            </a:r>
            <a:br>
              <a:rPr lang="en-US" sz="2800" dirty="0"/>
            </a:br>
            <a:endParaRPr lang="en-US" sz="2800" dirty="0"/>
          </a:p>
          <a:p>
            <a:pPr algn="just" hangingPunct="1">
              <a:lnSpc>
                <a:spcPct val="100000"/>
              </a:lnSpc>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b="1" dirty="0">
              <a:solidFill>
                <a:srgbClr val="FF0000"/>
              </a:solidFill>
              <a:cs typeface="Tahoma" pitchFamily="1" charset="0"/>
            </a:endParaRPr>
          </a:p>
          <a:p>
            <a:pPr hangingPunct="1">
              <a:lnSpc>
                <a:spcPct val="100000"/>
              </a:lnSpc>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b="1" dirty="0">
              <a:solidFill>
                <a:srgbClr val="FF0000"/>
              </a:solidFill>
              <a:cs typeface="Tahoma" pitchFamily="1" charset="0"/>
            </a:endParaRPr>
          </a:p>
          <a:p>
            <a:pPr hangingPunct="1">
              <a:lnSpc>
                <a:spcPct val="100000"/>
              </a:lnSpc>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b="1" dirty="0">
              <a:solidFill>
                <a:srgbClr val="FF0000"/>
              </a:solidFill>
              <a:cs typeface="Tahoma" pitchFamily="1" charset="0"/>
            </a:endParaRPr>
          </a:p>
          <a:p>
            <a:pPr hangingPunct="1">
              <a:lnSpc>
                <a:spcPct val="100000"/>
              </a:lnSpc>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b="1" dirty="0">
              <a:solidFill>
                <a:srgbClr val="FF0000"/>
              </a:solidFill>
              <a:cs typeface="Tahoma" pitchFamily="1" charset="0"/>
            </a:endParaRPr>
          </a:p>
        </p:txBody>
      </p:sp>
      <p:sp>
        <p:nvSpPr>
          <p:cNvPr id="2055" name="Rectangle 6"/>
          <p:cNvSpPr>
            <a:spLocks noChangeArrowheads="1"/>
          </p:cNvSpPr>
          <p:nvPr/>
        </p:nvSpPr>
        <p:spPr bwMode="auto">
          <a:xfrm>
            <a:off x="0" y="5511796"/>
            <a:ext cx="30861001" cy="2489201"/>
          </a:xfrm>
          <a:prstGeom prst="rect">
            <a:avLst/>
          </a:prstGeom>
          <a:noFill/>
          <a:ln w="9360">
            <a:noFill/>
            <a:miter lim="800000"/>
            <a:headEnd/>
            <a:tailEnd/>
          </a:ln>
        </p:spPr>
        <p:txBody>
          <a:bodyPr wrap="none" lIns="91439" tIns="45719" rIns="91439" bIns="45719" anchor="ctr"/>
          <a:lstStyle/>
          <a:p>
            <a:endParaRPr lang="en-US" dirty="0"/>
          </a:p>
        </p:txBody>
      </p:sp>
      <p:sp>
        <p:nvSpPr>
          <p:cNvPr id="2056" name="Rectangle 7"/>
          <p:cNvSpPr>
            <a:spLocks noChangeArrowheads="1"/>
          </p:cNvSpPr>
          <p:nvPr/>
        </p:nvSpPr>
        <p:spPr bwMode="auto">
          <a:xfrm>
            <a:off x="762001" y="17411701"/>
            <a:ext cx="9683750" cy="7772400"/>
          </a:xfrm>
          <a:prstGeom prst="rect">
            <a:avLst/>
          </a:prstGeom>
          <a:solidFill>
            <a:srgbClr val="FFFFFF"/>
          </a:solidFill>
          <a:ln w="9360">
            <a:noFill/>
            <a:miter lim="800000"/>
            <a:headEnd/>
            <a:tailEnd/>
          </a:ln>
        </p:spPr>
        <p:txBody>
          <a:bodyPr lIns="359983" tIns="359983" rIns="359983" bIns="359983"/>
          <a:lstStyle/>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4200" b="1" dirty="0">
                <a:solidFill>
                  <a:srgbClr val="FF0000"/>
                </a:solidFill>
              </a:rPr>
              <a:t>Method</a:t>
            </a:r>
          </a:p>
          <a:p>
            <a:pPr algn="just"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2800" b="1" dirty="0">
                <a:solidFill>
                  <a:srgbClr val="404040"/>
                </a:solidFill>
                <a:latin typeface="Times New Roman" charset="0"/>
              </a:rPr>
              <a:t>	</a:t>
            </a:r>
            <a:r>
              <a:rPr lang="en-US" sz="2800" dirty="0">
                <a:solidFill>
                  <a:srgbClr val="000000"/>
                </a:solidFill>
                <a:latin typeface="Arial Narrow"/>
                <a:cs typeface="Arial Narrow"/>
              </a:rPr>
              <a:t>First  we looked at data from the database. Each pointing has approximately 30 diagnostic plots which are composed of more or less 25 Prep fold plots  and 5 single pulse plots</a:t>
            </a:r>
            <a:r>
              <a:rPr lang="en-US" sz="2800" dirty="0" smtClean="0">
                <a:solidFill>
                  <a:srgbClr val="000000"/>
                </a:solidFill>
                <a:latin typeface="Arial Narrow"/>
                <a:cs typeface="Arial Narrow"/>
              </a:rPr>
              <a:t>.</a:t>
            </a:r>
          </a:p>
          <a:p>
            <a:pPr algn="just"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dirty="0">
              <a:solidFill>
                <a:srgbClr val="000000"/>
              </a:solidFill>
              <a:latin typeface="Arial Narrow"/>
              <a:cs typeface="Arial Narrow"/>
            </a:endParaRPr>
          </a:p>
          <a:p>
            <a:pPr algn="just"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2800" dirty="0">
                <a:solidFill>
                  <a:srgbClr val="000000"/>
                </a:solidFill>
                <a:latin typeface="Times New Roman" charset="0"/>
              </a:rPr>
              <a:t>	</a:t>
            </a:r>
            <a:r>
              <a:rPr lang="en-US" sz="2800" dirty="0">
                <a:solidFill>
                  <a:srgbClr val="000000"/>
                </a:solidFill>
                <a:latin typeface="Arial Narrow"/>
                <a:cs typeface="Arial Narrow"/>
              </a:rPr>
              <a:t>We checked and analyzed diagnostic pulsar plots under each pointing using a scale of 1 to </a:t>
            </a:r>
            <a:r>
              <a:rPr lang="en-US" sz="2800" dirty="0" smtClean="0">
                <a:solidFill>
                  <a:srgbClr val="000000"/>
                </a:solidFill>
                <a:latin typeface="Arial Narrow"/>
                <a:cs typeface="Arial Narrow"/>
              </a:rPr>
              <a:t>3, with three being the most likely pulsar candidate. We also eliminated plots based on characteristics of obvious  RFI </a:t>
            </a:r>
            <a:r>
              <a:rPr lang="en-US" sz="2800" dirty="0">
                <a:solidFill>
                  <a:srgbClr val="000000"/>
                </a:solidFill>
                <a:latin typeface="Arial Narrow"/>
                <a:cs typeface="Arial Narrow"/>
              </a:rPr>
              <a:t>or noise. </a:t>
            </a:r>
            <a:r>
              <a:rPr lang="en-US" sz="2800" dirty="0" smtClean="0">
                <a:solidFill>
                  <a:srgbClr val="000000"/>
                </a:solidFill>
                <a:latin typeface="Arial Narrow"/>
                <a:cs typeface="Arial Narrow"/>
              </a:rPr>
              <a:t>The findings were further reaffirmed using the ATNF catalog to find out if they have been published or known already.</a:t>
            </a:r>
          </a:p>
          <a:p>
            <a:pPr algn="just"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dirty="0" smtClean="0">
              <a:solidFill>
                <a:srgbClr val="000000"/>
              </a:solidFill>
              <a:latin typeface="Arial Narrow"/>
              <a:cs typeface="Arial Narrow"/>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2800" dirty="0">
                <a:solidFill>
                  <a:srgbClr val="000000"/>
                </a:solidFill>
                <a:latin typeface="Times New Roman" charset="0"/>
              </a:rPr>
              <a:t>	</a:t>
            </a:r>
            <a:r>
              <a:rPr lang="en-US" sz="2800" dirty="0" smtClean="0">
                <a:latin typeface="Arial Narrow"/>
                <a:cs typeface="Arial Narrow"/>
              </a:rPr>
              <a:t>We </a:t>
            </a:r>
            <a:r>
              <a:rPr lang="en-US" sz="2800" dirty="0">
                <a:latin typeface="Arial Narrow"/>
                <a:cs typeface="Arial Narrow"/>
              </a:rPr>
              <a:t>then compiled a list of the best candidates for further observation on the GBT.  Using CLEO, we assured that all of our potential plots would above the horizon during a one hour GBT observation allotment. </a:t>
            </a: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dirty="0">
              <a:solidFill>
                <a:srgbClr val="000000"/>
              </a:solidFill>
              <a:latin typeface="Times New Roman" charset="0"/>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2800" b="1" dirty="0">
              <a:solidFill>
                <a:srgbClr val="FF0000"/>
              </a:solidFill>
              <a:latin typeface="Times New Roman" charset="0"/>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b="1" dirty="0">
              <a:solidFill>
                <a:srgbClr val="FF0000"/>
              </a:solidFill>
              <a:latin typeface="Times New Roman" charset="0"/>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b="1" dirty="0">
              <a:solidFill>
                <a:srgbClr val="FF0000"/>
              </a:solidFill>
            </a:endParaRPr>
          </a:p>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sz="4700" dirty="0">
              <a:solidFill>
                <a:srgbClr val="000000"/>
              </a:solidFill>
            </a:endParaRPr>
          </a:p>
        </p:txBody>
      </p:sp>
      <p:sp>
        <p:nvSpPr>
          <p:cNvPr id="2057" name="Rectangle 8"/>
          <p:cNvSpPr>
            <a:spLocks noChangeArrowheads="1"/>
          </p:cNvSpPr>
          <p:nvPr/>
        </p:nvSpPr>
        <p:spPr bwMode="auto">
          <a:xfrm>
            <a:off x="762000" y="25717500"/>
            <a:ext cx="9677400" cy="16992600"/>
          </a:xfrm>
          <a:prstGeom prst="rect">
            <a:avLst/>
          </a:prstGeom>
          <a:solidFill>
            <a:srgbClr val="FFFFFF"/>
          </a:solidFill>
          <a:ln w="9360">
            <a:noFill/>
            <a:miter lim="800000"/>
            <a:headEnd/>
            <a:tailEnd/>
          </a:ln>
        </p:spPr>
        <p:txBody>
          <a:bodyPr lIns="359983" tIns="359983" rIns="359983" bIns="359983"/>
          <a:lstStyle/>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3700" b="1" dirty="0" smtClean="0">
                <a:solidFill>
                  <a:srgbClr val="FF0000"/>
                </a:solidFill>
              </a:rPr>
              <a:t>Data</a:t>
            </a:r>
            <a:endParaRPr lang="en-US" sz="2800" dirty="0">
              <a:solidFill>
                <a:srgbClr val="000000"/>
              </a:solidFill>
            </a:endParaRPr>
          </a:p>
          <a:p>
            <a:pPr algn="just" hangingPunct="1">
              <a:lnSpc>
                <a:spcPct val="100000"/>
              </a:lnSpc>
              <a:spcBef>
                <a:spcPts val="900"/>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r>
              <a:rPr lang="en-US" sz="1900" dirty="0">
                <a:solidFill>
                  <a:srgbClr val="000000"/>
                </a:solidFill>
                <a:latin typeface="Times New Roman" charset="0"/>
              </a:rPr>
              <a:t> 	</a:t>
            </a:r>
            <a:r>
              <a:rPr lang="en-US" sz="2400" dirty="0">
                <a:solidFill>
                  <a:srgbClr val="000000"/>
                </a:solidFill>
                <a:latin typeface="Times New Roman" charset="0"/>
              </a:rPr>
              <a:t>Using the database, the team analyzed a total of </a:t>
            </a:r>
            <a:r>
              <a:rPr lang="en-US" sz="2400" dirty="0" smtClean="0">
                <a:solidFill>
                  <a:srgbClr val="000000"/>
                </a:solidFill>
                <a:latin typeface="Times New Roman" charset="0"/>
              </a:rPr>
              <a:t>510 </a:t>
            </a:r>
            <a:r>
              <a:rPr lang="en-US" sz="2400" dirty="0">
                <a:solidFill>
                  <a:srgbClr val="000000"/>
                </a:solidFill>
                <a:latin typeface="Times New Roman" charset="0"/>
              </a:rPr>
              <a:t>pointings</a:t>
            </a:r>
            <a:r>
              <a:rPr lang="en-US" sz="2400" dirty="0" smtClean="0">
                <a:solidFill>
                  <a:srgbClr val="000000"/>
                </a:solidFill>
                <a:latin typeface="Times New Roman" charset="0"/>
              </a:rPr>
              <a:t>, three </a:t>
            </a:r>
            <a:r>
              <a:rPr lang="en-US" sz="2400" dirty="0">
                <a:solidFill>
                  <a:srgbClr val="000000"/>
                </a:solidFill>
                <a:latin typeface="Times New Roman" charset="0"/>
              </a:rPr>
              <a:t>of which were </a:t>
            </a:r>
            <a:r>
              <a:rPr lang="en-US" sz="2400" dirty="0" smtClean="0">
                <a:solidFill>
                  <a:srgbClr val="000000"/>
                </a:solidFill>
                <a:latin typeface="Times New Roman" charset="0"/>
              </a:rPr>
              <a:t>pulsar candidates, and one known pulsar. Our candidates are summarized </a:t>
            </a:r>
            <a:r>
              <a:rPr lang="en-US" sz="2400" dirty="0">
                <a:solidFill>
                  <a:srgbClr val="000000"/>
                </a:solidFill>
                <a:latin typeface="Times New Roman" charset="0"/>
              </a:rPr>
              <a:t>in the table below. </a:t>
            </a:r>
            <a:r>
              <a:rPr lang="en-US" sz="2400" dirty="0" smtClean="0">
                <a:solidFill>
                  <a:srgbClr val="000000"/>
                </a:solidFill>
                <a:latin typeface="Times New Roman" charset="0"/>
              </a:rPr>
              <a:t>The </a:t>
            </a:r>
            <a:r>
              <a:rPr lang="en-US" sz="2400" dirty="0">
                <a:solidFill>
                  <a:srgbClr val="000000"/>
                </a:solidFill>
                <a:latin typeface="Times New Roman" charset="0"/>
              </a:rPr>
              <a:t>purpose of this poster is to verify and re-analyze the data based on the known pulsar plot characteristics. </a:t>
            </a:r>
          </a:p>
        </p:txBody>
      </p:sp>
      <p:sp>
        <p:nvSpPr>
          <p:cNvPr id="2059" name="Rectangle 10"/>
          <p:cNvSpPr>
            <a:spLocks noChangeArrowheads="1"/>
          </p:cNvSpPr>
          <p:nvPr/>
        </p:nvSpPr>
        <p:spPr bwMode="auto">
          <a:xfrm>
            <a:off x="20878800" y="32194500"/>
            <a:ext cx="9144000" cy="10668000"/>
          </a:xfrm>
          <a:prstGeom prst="rect">
            <a:avLst/>
          </a:prstGeom>
          <a:solidFill>
            <a:srgbClr val="FFFFFF"/>
          </a:solidFill>
          <a:ln w="9360">
            <a:noFill/>
            <a:miter lim="800000"/>
            <a:headEnd/>
            <a:tailEnd/>
          </a:ln>
        </p:spPr>
        <p:txBody>
          <a:bodyPr lIns="359983" tIns="359983" rIns="359983" bIns="359983"/>
          <a:lstStyle/>
          <a:p>
            <a:pPr hangingPunct="1">
              <a:lnSpc>
                <a:spcPct val="100000"/>
              </a:lnSpc>
              <a:spcBef>
                <a:spcPts val="364"/>
              </a:spcBef>
              <a:tabLst>
                <a:tab pos="723872" algn="l"/>
                <a:tab pos="1447734" algn="l"/>
                <a:tab pos="2171606" algn="l"/>
                <a:tab pos="2895469" algn="l"/>
                <a:tab pos="3619341" algn="l"/>
                <a:tab pos="4343203" algn="l"/>
                <a:tab pos="5067075" algn="l"/>
                <a:tab pos="5790938" algn="l"/>
                <a:tab pos="6514809" algn="l"/>
                <a:tab pos="7238677" algn="l"/>
                <a:tab pos="7962544" algn="l"/>
                <a:tab pos="8686411" algn="l"/>
              </a:tabLst>
            </a:pPr>
            <a:endParaRPr lang="en-US" dirty="0">
              <a:solidFill>
                <a:srgbClr val="000000"/>
              </a:solidFill>
              <a:latin typeface="Times New Roman" charset="0"/>
            </a:endParaRPr>
          </a:p>
        </p:txBody>
      </p:sp>
      <p:sp>
        <p:nvSpPr>
          <p:cNvPr id="2060" name="Rectangle 11"/>
          <p:cNvSpPr>
            <a:spLocks noChangeArrowheads="1"/>
          </p:cNvSpPr>
          <p:nvPr/>
        </p:nvSpPr>
        <p:spPr bwMode="auto">
          <a:xfrm>
            <a:off x="11125200" y="5600700"/>
            <a:ext cx="9296400" cy="16687800"/>
          </a:xfrm>
          <a:prstGeom prst="rect">
            <a:avLst/>
          </a:prstGeom>
          <a:solidFill>
            <a:srgbClr val="FFFFFF"/>
          </a:solidFill>
          <a:ln w="9360">
            <a:noFill/>
            <a:miter lim="800000"/>
            <a:headEnd/>
            <a:tailEnd/>
          </a:ln>
        </p:spPr>
        <p:txBody>
          <a:bodyPr wrap="none" lIns="91439" tIns="45719" rIns="91439" bIns="45719" anchor="ctr"/>
          <a:lstStyle/>
          <a:p>
            <a:endParaRPr lang="en-US" dirty="0"/>
          </a:p>
        </p:txBody>
      </p:sp>
      <p:sp>
        <p:nvSpPr>
          <p:cNvPr id="2061" name="Rectangle 12"/>
          <p:cNvSpPr>
            <a:spLocks noChangeArrowheads="1"/>
          </p:cNvSpPr>
          <p:nvPr/>
        </p:nvSpPr>
        <p:spPr bwMode="auto">
          <a:xfrm>
            <a:off x="1828800" y="40500300"/>
            <a:ext cx="8153400" cy="1330326"/>
          </a:xfrm>
          <a:prstGeom prst="rect">
            <a:avLst/>
          </a:prstGeom>
          <a:noFill/>
          <a:ln w="9360">
            <a:noFill/>
            <a:miter lim="800000"/>
            <a:headEnd/>
            <a:tailEnd/>
          </a:ln>
        </p:spPr>
        <p:txBody>
          <a:bodyPr wrap="none" lIns="91439" tIns="45719" rIns="91439" bIns="45719" anchor="ctr"/>
          <a:lstStyle/>
          <a:p>
            <a:endParaRPr lang="en-US" dirty="0"/>
          </a:p>
        </p:txBody>
      </p:sp>
      <p:sp>
        <p:nvSpPr>
          <p:cNvPr id="2062" name="Rectangle 13"/>
          <p:cNvSpPr>
            <a:spLocks noChangeArrowheads="1"/>
          </p:cNvSpPr>
          <p:nvPr/>
        </p:nvSpPr>
        <p:spPr bwMode="auto">
          <a:xfrm>
            <a:off x="21412199" y="18097499"/>
            <a:ext cx="7239000" cy="1035051"/>
          </a:xfrm>
          <a:prstGeom prst="rect">
            <a:avLst/>
          </a:prstGeom>
          <a:noFill/>
          <a:ln w="9360">
            <a:noFill/>
            <a:miter lim="800000"/>
            <a:headEnd/>
            <a:tailEnd/>
          </a:ln>
        </p:spPr>
        <p:txBody>
          <a:bodyPr wrap="none" lIns="91439" tIns="45719" rIns="91439" bIns="45719" anchor="ctr"/>
          <a:lstStyle/>
          <a:p>
            <a:endParaRPr lang="en-US" dirty="0"/>
          </a:p>
        </p:txBody>
      </p:sp>
      <p:sp>
        <p:nvSpPr>
          <p:cNvPr id="2063" name="Rectangle 14"/>
          <p:cNvSpPr>
            <a:spLocks noChangeArrowheads="1"/>
          </p:cNvSpPr>
          <p:nvPr/>
        </p:nvSpPr>
        <p:spPr bwMode="auto">
          <a:xfrm>
            <a:off x="0" y="0"/>
            <a:ext cx="30784800" cy="43815000"/>
          </a:xfrm>
          <a:prstGeom prst="rect">
            <a:avLst/>
          </a:prstGeom>
          <a:noFill/>
          <a:ln w="25560">
            <a:solidFill>
              <a:srgbClr val="000000"/>
            </a:solidFill>
            <a:miter lim="800000"/>
            <a:headEnd/>
            <a:tailEnd/>
          </a:ln>
        </p:spPr>
        <p:txBody>
          <a:bodyPr wrap="none" lIns="91439" tIns="45719" rIns="91439" bIns="45719" anchor="ctr"/>
          <a:lstStyle/>
          <a:p>
            <a:endParaRPr lang="en-US" dirty="0"/>
          </a:p>
        </p:txBody>
      </p:sp>
      <p:pic>
        <p:nvPicPr>
          <p:cNvPr id="2065" name="Picture 16"/>
          <p:cNvPicPr>
            <a:picLocks noChangeAspect="1" noChangeArrowheads="1"/>
          </p:cNvPicPr>
          <p:nvPr/>
        </p:nvPicPr>
        <p:blipFill>
          <a:blip r:embed="rId4" cstate="print"/>
          <a:srcRect/>
          <a:stretch>
            <a:fillRect/>
          </a:stretch>
        </p:blipFill>
        <p:spPr bwMode="auto">
          <a:xfrm>
            <a:off x="304800" y="781045"/>
            <a:ext cx="3429000" cy="3524255"/>
          </a:xfrm>
          <a:prstGeom prst="rect">
            <a:avLst/>
          </a:prstGeom>
          <a:noFill/>
          <a:ln w="9525">
            <a:noFill/>
            <a:round/>
            <a:headEnd/>
            <a:tailEnd/>
          </a:ln>
        </p:spPr>
      </p:pic>
      <p:pic>
        <p:nvPicPr>
          <p:cNvPr id="2066" name="Picture 17"/>
          <p:cNvPicPr>
            <a:picLocks noChangeAspect="1" noChangeArrowheads="1"/>
          </p:cNvPicPr>
          <p:nvPr/>
        </p:nvPicPr>
        <p:blipFill>
          <a:blip r:embed="rId5" cstate="print"/>
          <a:srcRect/>
          <a:stretch>
            <a:fillRect/>
          </a:stretch>
        </p:blipFill>
        <p:spPr bwMode="auto">
          <a:xfrm>
            <a:off x="28194000" y="419100"/>
            <a:ext cx="2012513" cy="1874839"/>
          </a:xfrm>
          <a:prstGeom prst="rect">
            <a:avLst/>
          </a:prstGeom>
          <a:noFill/>
          <a:ln w="9525">
            <a:noFill/>
            <a:round/>
            <a:headEnd/>
            <a:tailEnd/>
          </a:ln>
        </p:spPr>
      </p:pic>
      <p:pic>
        <p:nvPicPr>
          <p:cNvPr id="2067" name="Picture 18"/>
          <p:cNvPicPr>
            <a:picLocks noChangeAspect="1" noChangeArrowheads="1"/>
          </p:cNvPicPr>
          <p:nvPr/>
        </p:nvPicPr>
        <p:blipFill>
          <a:blip r:embed="rId6" cstate="print"/>
          <a:srcRect/>
          <a:stretch>
            <a:fillRect/>
          </a:stretch>
        </p:blipFill>
        <p:spPr bwMode="auto">
          <a:xfrm>
            <a:off x="28117800" y="2670532"/>
            <a:ext cx="2209799" cy="1807370"/>
          </a:xfrm>
          <a:prstGeom prst="rect">
            <a:avLst/>
          </a:prstGeom>
          <a:noFill/>
          <a:ln w="9525">
            <a:noFill/>
            <a:round/>
            <a:headEnd/>
            <a:tailEnd/>
          </a:ln>
        </p:spPr>
      </p:pic>
      <p:sp>
        <p:nvSpPr>
          <p:cNvPr id="2069" name="Rectangle 20"/>
          <p:cNvSpPr>
            <a:spLocks noChangeArrowheads="1"/>
          </p:cNvSpPr>
          <p:nvPr/>
        </p:nvSpPr>
        <p:spPr bwMode="auto">
          <a:xfrm>
            <a:off x="155579" y="-144466"/>
            <a:ext cx="304801" cy="304801"/>
          </a:xfrm>
          <a:prstGeom prst="rect">
            <a:avLst/>
          </a:prstGeom>
          <a:noFill/>
          <a:ln w="9525">
            <a:noFill/>
            <a:round/>
            <a:headEnd/>
            <a:tailEnd/>
          </a:ln>
        </p:spPr>
        <p:txBody>
          <a:bodyPr wrap="none" lIns="91439" tIns="45719" rIns="91439" bIns="45719" anchor="ctr"/>
          <a:lstStyle/>
          <a:p>
            <a:endParaRPr lang="en-US" dirty="0"/>
          </a:p>
        </p:txBody>
      </p:sp>
      <p:sp>
        <p:nvSpPr>
          <p:cNvPr id="2070" name="Rectangle 21"/>
          <p:cNvSpPr>
            <a:spLocks noChangeArrowheads="1"/>
          </p:cNvSpPr>
          <p:nvPr/>
        </p:nvSpPr>
        <p:spPr bwMode="auto">
          <a:xfrm>
            <a:off x="155579" y="-144466"/>
            <a:ext cx="304801" cy="304801"/>
          </a:xfrm>
          <a:prstGeom prst="rect">
            <a:avLst/>
          </a:prstGeom>
          <a:noFill/>
          <a:ln w="9525">
            <a:noFill/>
            <a:round/>
            <a:headEnd/>
            <a:tailEnd/>
          </a:ln>
        </p:spPr>
        <p:txBody>
          <a:bodyPr wrap="none" lIns="91439" tIns="45719" rIns="91439" bIns="45719" anchor="ctr"/>
          <a:lstStyle/>
          <a:p>
            <a:endParaRPr lang="en-US" dirty="0"/>
          </a:p>
        </p:txBody>
      </p:sp>
      <p:sp>
        <p:nvSpPr>
          <p:cNvPr id="2074" name="Freeform 25"/>
          <p:cNvSpPr>
            <a:spLocks noChangeArrowheads="1"/>
          </p:cNvSpPr>
          <p:nvPr/>
        </p:nvSpPr>
        <p:spPr bwMode="auto">
          <a:xfrm>
            <a:off x="4419607" y="28003503"/>
            <a:ext cx="1066799" cy="990597"/>
          </a:xfrm>
          <a:custGeom>
            <a:avLst/>
            <a:gdLst/>
            <a:ahLst/>
            <a:cxnLst/>
            <a:rect l="0" t="0" r="0" b="0"/>
            <a:pathLst/>
          </a:custGeom>
          <a:noFill/>
          <a:ln w="19080">
            <a:solidFill>
              <a:srgbClr val="000000"/>
            </a:solidFill>
            <a:round/>
            <a:headEnd/>
            <a:tailEnd/>
          </a:ln>
        </p:spPr>
        <p:txBody>
          <a:bodyPr wrap="none" lIns="91439" tIns="45719" rIns="91439" bIns="45719" anchor="ctr"/>
          <a:lstStyle/>
          <a:p>
            <a:endParaRPr lang="en-US" dirty="0"/>
          </a:p>
        </p:txBody>
      </p:sp>
      <p:sp>
        <p:nvSpPr>
          <p:cNvPr id="2200" name="Text Box 153"/>
          <p:cNvSpPr txBox="1">
            <a:spLocks noChangeArrowheads="1"/>
          </p:cNvSpPr>
          <p:nvPr/>
        </p:nvSpPr>
        <p:spPr bwMode="auto">
          <a:xfrm>
            <a:off x="20650200" y="10477500"/>
            <a:ext cx="4800601" cy="660400"/>
          </a:xfrm>
          <a:prstGeom prst="rect">
            <a:avLst/>
          </a:prstGeom>
          <a:noFill/>
          <a:ln w="9525">
            <a:noFill/>
            <a:round/>
            <a:headEnd/>
            <a:tailEnd/>
          </a:ln>
        </p:spPr>
        <p:txBody>
          <a:bodyPr lIns="89998" tIns="59113" rIns="89998" bIns="45001"/>
          <a:lstStyle/>
          <a:p>
            <a:pPr hangingPunct="1">
              <a:tabLst>
                <a:tab pos="723872" algn="l"/>
                <a:tab pos="1447734" algn="l"/>
                <a:tab pos="2171606" algn="l"/>
                <a:tab pos="2895469" algn="l"/>
                <a:tab pos="3619341" algn="l"/>
                <a:tab pos="4343203" algn="l"/>
              </a:tabLst>
            </a:pPr>
            <a:r>
              <a:rPr lang="en-US" sz="1400" b="1" dirty="0">
                <a:solidFill>
                  <a:srgbClr val="000000"/>
                </a:solidFill>
                <a:latin typeface="Calibri" pitchFamily="32" charset="0"/>
              </a:rPr>
              <a:t>Fig. 1.— </a:t>
            </a:r>
            <a:r>
              <a:rPr lang="en-US" sz="1400" b="1" dirty="0">
                <a:solidFill>
                  <a:srgbClr val="1F497D"/>
                </a:solidFill>
                <a:latin typeface="Calibri" pitchFamily="32" charset="0"/>
              </a:rPr>
              <a:t>Left panel: A prepfold plot of the known pulsar </a:t>
            </a:r>
            <a:r>
              <a:rPr lang="en-US" sz="1400" b="1" dirty="0" smtClean="0">
                <a:solidFill>
                  <a:srgbClr val="1F497D"/>
                </a:solidFill>
                <a:latin typeface="Calibri" pitchFamily="32" charset="0"/>
              </a:rPr>
              <a:t>1610-1322at </a:t>
            </a:r>
            <a:r>
              <a:rPr lang="en-US" sz="1400" b="1" dirty="0">
                <a:solidFill>
                  <a:srgbClr val="1F497D"/>
                </a:solidFill>
                <a:latin typeface="Calibri" pitchFamily="32" charset="0"/>
              </a:rPr>
              <a:t>350 MHz</a:t>
            </a:r>
            <a:r>
              <a:rPr lang="en-US" sz="1400" b="1" dirty="0">
                <a:solidFill>
                  <a:srgbClr val="C00000"/>
                </a:solidFill>
                <a:latin typeface="Calibri" pitchFamily="32" charset="0"/>
              </a:rPr>
              <a:t>.</a:t>
            </a:r>
          </a:p>
        </p:txBody>
      </p:sp>
      <p:sp>
        <p:nvSpPr>
          <p:cNvPr id="2202" name="Text Box 155"/>
          <p:cNvSpPr txBox="1">
            <a:spLocks noChangeArrowheads="1"/>
          </p:cNvSpPr>
          <p:nvPr/>
        </p:nvSpPr>
        <p:spPr bwMode="auto">
          <a:xfrm>
            <a:off x="25755600" y="10477500"/>
            <a:ext cx="4343401" cy="773114"/>
          </a:xfrm>
          <a:prstGeom prst="rect">
            <a:avLst/>
          </a:prstGeom>
          <a:noFill/>
          <a:ln w="9525">
            <a:noFill/>
            <a:round/>
            <a:headEnd/>
            <a:tailEnd/>
          </a:ln>
        </p:spPr>
        <p:txBody>
          <a:bodyPr lIns="89998" tIns="59113" rIns="89998" bIns="45001"/>
          <a:lstStyle/>
          <a:p>
            <a:pPr hangingPunct="1">
              <a:tabLst>
                <a:tab pos="723872" algn="l"/>
                <a:tab pos="1447734" algn="l"/>
                <a:tab pos="2171606" algn="l"/>
                <a:tab pos="2895469" algn="l"/>
                <a:tab pos="3619341" algn="l"/>
              </a:tabLst>
            </a:pPr>
            <a:r>
              <a:rPr lang="en-US" sz="1400" b="1" dirty="0">
                <a:solidFill>
                  <a:srgbClr val="000000"/>
                </a:solidFill>
                <a:latin typeface="Calibri" pitchFamily="32" charset="0"/>
              </a:rPr>
              <a:t>Figure 2- </a:t>
            </a:r>
            <a:r>
              <a:rPr lang="en-US" sz="1400" b="1" dirty="0" smtClean="0">
                <a:solidFill>
                  <a:srgbClr val="FF0000"/>
                </a:solidFill>
                <a:latin typeface="Calibri" pitchFamily="32" charset="0"/>
              </a:rPr>
              <a:t>Right Panel-</a:t>
            </a:r>
            <a:r>
              <a:rPr lang="en-US" sz="1400" b="1" dirty="0" smtClean="0">
                <a:solidFill>
                  <a:srgbClr val="000000"/>
                </a:solidFill>
                <a:latin typeface="Calibri" pitchFamily="32" charset="0"/>
              </a:rPr>
              <a:t>:</a:t>
            </a:r>
            <a:r>
              <a:rPr lang="en-US" sz="1400" b="1" dirty="0" smtClean="0">
                <a:solidFill>
                  <a:srgbClr val="FF0000"/>
                </a:solidFill>
                <a:latin typeface="Calibri" pitchFamily="32" charset="0"/>
              </a:rPr>
              <a:t>A prefold </a:t>
            </a:r>
            <a:r>
              <a:rPr lang="en-US" sz="1400" b="1" dirty="0">
                <a:solidFill>
                  <a:srgbClr val="FF0000"/>
                </a:solidFill>
                <a:latin typeface="Calibri" pitchFamily="32" charset="0"/>
              </a:rPr>
              <a:t>plot of the known </a:t>
            </a:r>
            <a:r>
              <a:rPr lang="en-US" sz="1400" b="1" dirty="0" smtClean="0">
                <a:solidFill>
                  <a:srgbClr val="FF0000"/>
                </a:solidFill>
                <a:latin typeface="Calibri" pitchFamily="32" charset="0"/>
              </a:rPr>
              <a:t>pulsar 160-1322 using </a:t>
            </a:r>
            <a:r>
              <a:rPr lang="en-US" sz="1400" b="1" dirty="0">
                <a:solidFill>
                  <a:srgbClr val="FF0000"/>
                </a:solidFill>
                <a:latin typeface="Calibri" pitchFamily="32" charset="0"/>
              </a:rPr>
              <a:t>the GBT at </a:t>
            </a:r>
            <a:r>
              <a:rPr lang="en-US" sz="1400" b="1" dirty="0" smtClean="0">
                <a:solidFill>
                  <a:srgbClr val="FF0000"/>
                </a:solidFill>
                <a:latin typeface="Calibri" pitchFamily="32" charset="0"/>
              </a:rPr>
              <a:t>820 </a:t>
            </a:r>
            <a:r>
              <a:rPr lang="en-US" sz="1400" b="1" dirty="0">
                <a:solidFill>
                  <a:srgbClr val="FF0000"/>
                </a:solidFill>
                <a:latin typeface="Calibri" pitchFamily="32" charset="0"/>
              </a:rPr>
              <a:t>MHz.</a:t>
            </a:r>
          </a:p>
        </p:txBody>
      </p:sp>
      <p:graphicFrame>
        <p:nvGraphicFramePr>
          <p:cNvPr id="3228" name="Group 156"/>
          <p:cNvGraphicFramePr>
            <a:graphicFrameLocks noGrp="1"/>
          </p:cNvGraphicFramePr>
          <p:nvPr>
            <p:extLst>
              <p:ext uri="{D42A27DB-BD31-4B8C-83A1-F6EECF244321}">
                <p14:modId xmlns="" xmlns:p14="http://schemas.microsoft.com/office/powerpoint/2010/main" val="3772520378"/>
              </p:ext>
            </p:extLst>
          </p:nvPr>
        </p:nvGraphicFramePr>
        <p:xfrm>
          <a:off x="11049000" y="11010900"/>
          <a:ext cx="9220200" cy="4769700"/>
        </p:xfrm>
        <a:graphic>
          <a:graphicData uri="http://schemas.openxmlformats.org/drawingml/2006/table">
            <a:tbl>
              <a:tblPr/>
              <a:tblGrid>
                <a:gridCol w="4611772"/>
                <a:gridCol w="4608428"/>
              </a:tblGrid>
              <a:tr h="202947">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1" i="0" u="none" strike="noStrike" cap="none" normalizeH="0" baseline="0" dirty="0" smtClean="0">
                          <a:ln>
                            <a:noFill/>
                          </a:ln>
                          <a:solidFill>
                            <a:schemeClr val="tx2">
                              <a:lumMod val="40000"/>
                              <a:lumOff val="60000"/>
                            </a:schemeClr>
                          </a:solidFill>
                          <a:effectLst/>
                          <a:latin typeface="Arial" charset="0"/>
                          <a:cs typeface="Lucida Sans Unicode" charset="0"/>
                        </a:rPr>
                        <a:t>Features</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1" i="0" u="none" strike="noStrike" cap="none" normalizeH="0" baseline="0" dirty="0" smtClean="0">
                          <a:ln>
                            <a:noFill/>
                          </a:ln>
                          <a:solidFill>
                            <a:schemeClr val="tx2">
                              <a:lumMod val="40000"/>
                              <a:lumOff val="60000"/>
                            </a:schemeClr>
                          </a:solidFill>
                          <a:effectLst/>
                          <a:latin typeface="Arial" charset="0"/>
                          <a:cs typeface="Lucida Sans Unicode" charset="0"/>
                        </a:rPr>
                        <a:t>Description</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chemeClr val="bg1">
                        <a:lumMod val="85000"/>
                      </a:schemeClr>
                    </a:solidFill>
                  </a:tcPr>
                </a:tc>
              </a:tr>
              <a:tr h="431912">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Wave Profile</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the peak should be sharp and distinct</a:t>
                      </a:r>
                    </a:p>
                  </a:txBody>
                  <a:tcPr marL="90001" marR="90001" marT="60912"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r>
              <a:tr h="49051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time series plot</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there should be very distinct line from top to bottom</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r>
              <a:tr h="49051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greater x</a:t>
                      </a:r>
                      <a:r>
                        <a:rPr kumimoji="0" lang="en-US" sz="1900" b="0" i="0" u="none" strike="noStrike" cap="none" normalizeH="0" baseline="42000" dirty="0" smtClean="0">
                          <a:ln>
                            <a:noFill/>
                          </a:ln>
                          <a:solidFill>
                            <a:srgbClr val="000000"/>
                          </a:solidFill>
                          <a:effectLst/>
                          <a:latin typeface="Arial" charset="0"/>
                          <a:cs typeface="Lucida Sans Unicode" charset="0"/>
                        </a:rPr>
                        <a:t>2</a:t>
                      </a:r>
                      <a:r>
                        <a:rPr kumimoji="0" lang="en-US" sz="1900" b="0" i="0" u="none" strike="noStrike" cap="none" normalizeH="0" baseline="0" dirty="0" smtClean="0">
                          <a:ln>
                            <a:noFill/>
                          </a:ln>
                          <a:solidFill>
                            <a:srgbClr val="000000"/>
                          </a:solidFill>
                          <a:effectLst/>
                          <a:latin typeface="Arial" charset="0"/>
                          <a:cs typeface="Lucida Sans Unicode" charset="0"/>
                        </a:rPr>
                        <a:t> value</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tells us that the signal is less likely to be noise</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r>
              <a:tr h="636547">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sub band</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there should be distinct lines that go across wide range of frequency</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r>
              <a:tr h="107389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Dispersion Measure</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should have a distinct peak above zero and it should be within the projected DM range based on the website program</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r>
              <a:tr h="940877">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period</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n-US" sz="1900" b="0" i="0" u="none" strike="noStrike" cap="none" normalizeH="0" baseline="0" dirty="0" smtClean="0">
                          <a:ln>
                            <a:noFill/>
                          </a:ln>
                          <a:solidFill>
                            <a:srgbClr val="000000"/>
                          </a:solidFill>
                          <a:effectLst/>
                          <a:latin typeface="Arial" charset="0"/>
                          <a:cs typeface="Lucida Sans Unicode" charset="0"/>
                        </a:rPr>
                        <a:t>it should be greater than 1 millisecond and up to 8.5 seconds based on period range of known pulsars</a:t>
                      </a:r>
                    </a:p>
                  </a:txBody>
                  <a:tcPr marL="90001" marR="90001" marT="62675" marB="46799" horzOverflow="overflow">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lnTlToBr>
                      <a:noFill/>
                    </a:lnTlToBr>
                    <a:lnBlToTr>
                      <a:noFill/>
                    </a:lnBlToTr>
                    <a:solidFill>
                      <a:srgbClr val="FFFFFF"/>
                    </a:solidFill>
                  </a:tcPr>
                </a:tc>
              </a:tr>
            </a:tbl>
          </a:graphicData>
        </a:graphic>
      </p:graphicFrame>
      <p:sp>
        <p:nvSpPr>
          <p:cNvPr id="2229" name="Text Box 208"/>
          <p:cNvSpPr txBox="1">
            <a:spLocks noChangeArrowheads="1"/>
          </p:cNvSpPr>
          <p:nvPr/>
        </p:nvSpPr>
        <p:spPr bwMode="auto">
          <a:xfrm>
            <a:off x="11125200" y="10325100"/>
            <a:ext cx="8458200" cy="1828800"/>
          </a:xfrm>
          <a:prstGeom prst="rect">
            <a:avLst/>
          </a:prstGeom>
          <a:noFill/>
          <a:ln w="9525">
            <a:noFill/>
            <a:round/>
            <a:headEnd/>
            <a:tailEnd/>
          </a:ln>
        </p:spPr>
        <p:txBody>
          <a:bodyPr lIns="89998" tIns="59113" rIns="89998" bIns="45001"/>
          <a:lstStyle/>
          <a:p>
            <a:pPr hangingPunct="1">
              <a:tabLst>
                <a:tab pos="723872" algn="l"/>
                <a:tab pos="1447734" algn="l"/>
                <a:tab pos="2171606" algn="l"/>
                <a:tab pos="2895469" algn="l"/>
                <a:tab pos="3619341" algn="l"/>
                <a:tab pos="4343203" algn="l"/>
              </a:tabLst>
            </a:pPr>
            <a:r>
              <a:rPr lang="en-US" sz="2800" b="1" dirty="0" smtClean="0">
                <a:solidFill>
                  <a:srgbClr val="FF0000"/>
                </a:solidFill>
                <a:latin typeface="Arial Narrow"/>
                <a:cs typeface="Arial Narrow"/>
              </a:rPr>
              <a:t>Characteristics </a:t>
            </a:r>
            <a:r>
              <a:rPr lang="en-US" sz="2800" b="1" dirty="0">
                <a:solidFill>
                  <a:srgbClr val="FF0000"/>
                </a:solidFill>
                <a:latin typeface="Arial Narrow"/>
                <a:cs typeface="Arial Narrow"/>
              </a:rPr>
              <a:t>of a known pulsar given a prepfold plot </a:t>
            </a:r>
          </a:p>
        </p:txBody>
      </p:sp>
      <p:sp>
        <p:nvSpPr>
          <p:cNvPr id="2253" name="Text Box 246"/>
          <p:cNvSpPr txBox="1">
            <a:spLocks noChangeArrowheads="1"/>
          </p:cNvSpPr>
          <p:nvPr/>
        </p:nvSpPr>
        <p:spPr bwMode="auto">
          <a:xfrm>
            <a:off x="15773404" y="31089608"/>
            <a:ext cx="2514600" cy="376235"/>
          </a:xfrm>
          <a:prstGeom prst="rect">
            <a:avLst/>
          </a:prstGeom>
          <a:noFill/>
          <a:ln w="9525">
            <a:noFill/>
            <a:round/>
            <a:headEnd/>
            <a:tailEnd/>
          </a:ln>
        </p:spPr>
        <p:txBody>
          <a:bodyPr lIns="89998" tIns="60875" rIns="89998" bIns="45001"/>
          <a:lstStyle/>
          <a:p>
            <a:pPr hangingPunct="1">
              <a:tabLst>
                <a:tab pos="723872" algn="l"/>
                <a:tab pos="1447734" algn="l"/>
                <a:tab pos="2171606" algn="l"/>
              </a:tabLst>
            </a:pPr>
            <a:r>
              <a:rPr lang="en-US" b="1" i="1" dirty="0">
                <a:solidFill>
                  <a:srgbClr val="000000"/>
                </a:solidFill>
                <a:latin typeface="Calibri" pitchFamily="32" charset="0"/>
              </a:rPr>
              <a:t> </a:t>
            </a:r>
          </a:p>
        </p:txBody>
      </p:sp>
      <p:sp>
        <p:nvSpPr>
          <p:cNvPr id="2274" name="Text Box 267"/>
          <p:cNvSpPr txBox="1">
            <a:spLocks noChangeArrowheads="1"/>
          </p:cNvSpPr>
          <p:nvPr/>
        </p:nvSpPr>
        <p:spPr bwMode="auto">
          <a:xfrm>
            <a:off x="990600" y="28613100"/>
            <a:ext cx="8991601" cy="1143000"/>
          </a:xfrm>
          <a:prstGeom prst="rect">
            <a:avLst/>
          </a:prstGeom>
          <a:noFill/>
          <a:ln w="9525">
            <a:noFill/>
            <a:round/>
            <a:headEnd/>
            <a:tailEnd/>
          </a:ln>
        </p:spPr>
        <p:txBody>
          <a:bodyPr lIns="89998" tIns="59113" rIns="89998" bIns="45001"/>
          <a:lstStyle/>
          <a:p>
            <a:pPr hangingPunct="1">
              <a:tabLst>
                <a:tab pos="723872" algn="l"/>
                <a:tab pos="1447734" algn="l"/>
                <a:tab pos="2171606" algn="l"/>
                <a:tab pos="2895469" algn="l"/>
                <a:tab pos="3619341" algn="l"/>
                <a:tab pos="4343203" algn="l"/>
                <a:tab pos="5067075" algn="l"/>
                <a:tab pos="5790938" algn="l"/>
                <a:tab pos="6514809" algn="l"/>
                <a:tab pos="7238677" algn="l"/>
                <a:tab pos="7962544" algn="l"/>
              </a:tabLst>
            </a:pPr>
            <a:r>
              <a:rPr lang="en-US" sz="2000" b="1" dirty="0" smtClean="0">
                <a:latin typeface="Arial Narrow"/>
                <a:cs typeface="Arial Narrow"/>
              </a:rPr>
              <a:t>We </a:t>
            </a:r>
            <a:r>
              <a:rPr lang="en-US" sz="2000" b="1" dirty="0">
                <a:latin typeface="Arial Narrow"/>
                <a:cs typeface="Arial Narrow"/>
              </a:rPr>
              <a:t>analyzed 15 pointings, each with about 34 plots.  The following table displays our four best </a:t>
            </a:r>
            <a:r>
              <a:rPr lang="en-US" b="1" dirty="0">
                <a:latin typeface="Arial Narrow"/>
                <a:cs typeface="Arial Narrow"/>
              </a:rPr>
              <a:t>candidates.</a:t>
            </a:r>
          </a:p>
          <a:p>
            <a:pPr hangingPunct="1">
              <a:tabLst>
                <a:tab pos="723872" algn="l"/>
                <a:tab pos="1447734" algn="l"/>
                <a:tab pos="2171606" algn="l"/>
                <a:tab pos="2895469" algn="l"/>
                <a:tab pos="3619341" algn="l"/>
                <a:tab pos="4343203" algn="l"/>
                <a:tab pos="5067075" algn="l"/>
                <a:tab pos="5790938" algn="l"/>
                <a:tab pos="6514809" algn="l"/>
                <a:tab pos="7238677" algn="l"/>
                <a:tab pos="7962544" algn="l"/>
              </a:tabLst>
            </a:pPr>
            <a:r>
              <a:rPr lang="en-US" b="1" dirty="0" smtClean="0">
                <a:solidFill>
                  <a:srgbClr val="000000"/>
                </a:solidFill>
                <a:latin typeface="Calibri" pitchFamily="32" charset="0"/>
              </a:rPr>
              <a:t> . </a:t>
            </a:r>
            <a:endParaRPr lang="en-US" b="1" dirty="0">
              <a:solidFill>
                <a:srgbClr val="000000"/>
              </a:solidFill>
              <a:latin typeface="Calibri" pitchFamily="32" charset="0"/>
            </a:endParaRPr>
          </a:p>
        </p:txBody>
      </p:sp>
      <p:pic>
        <p:nvPicPr>
          <p:cNvPr id="72" name="Picture 71"/>
          <p:cNvPicPr>
            <a:picLocks noChangeAspect="1" noChangeArrowheads="1"/>
          </p:cNvPicPr>
          <p:nvPr/>
        </p:nvPicPr>
        <p:blipFill>
          <a:blip r:embed="rId7" cstate="print"/>
          <a:srcRect l="23750" t="36781" r="9375" b="16406"/>
          <a:stretch>
            <a:fillRect/>
          </a:stretch>
        </p:blipFill>
        <p:spPr bwMode="auto">
          <a:xfrm>
            <a:off x="685800" y="29451300"/>
            <a:ext cx="9753600" cy="5257800"/>
          </a:xfrm>
          <a:prstGeom prst="rect">
            <a:avLst/>
          </a:prstGeom>
          <a:noFill/>
          <a:ln w="9525">
            <a:solidFill>
              <a:schemeClr val="tx1"/>
            </a:solidFill>
            <a:miter lim="800000"/>
            <a:headEnd/>
            <a:tailEnd/>
          </a:ln>
        </p:spPr>
      </p:pic>
      <p:pic>
        <p:nvPicPr>
          <p:cNvPr id="4" name="Picture 3" descr="1610-1322.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0802600" y="5600700"/>
            <a:ext cx="4800601" cy="4579297"/>
          </a:xfrm>
          <a:prstGeom prst="rect">
            <a:avLst/>
          </a:prstGeom>
          <a:ln>
            <a:solidFill>
              <a:schemeClr val="tx1"/>
            </a:solidFill>
          </a:ln>
        </p:spPr>
      </p:pic>
      <p:graphicFrame>
        <p:nvGraphicFramePr>
          <p:cNvPr id="77" name="Object 2"/>
          <p:cNvGraphicFramePr>
            <a:graphicFrameLocks noChangeAspect="1"/>
          </p:cNvGraphicFramePr>
          <p:nvPr>
            <p:extLst>
              <p:ext uri="{D42A27DB-BD31-4B8C-83A1-F6EECF244321}">
                <p14:modId xmlns="" xmlns:p14="http://schemas.microsoft.com/office/powerpoint/2010/main" val="2522868039"/>
              </p:ext>
            </p:extLst>
          </p:nvPr>
        </p:nvGraphicFramePr>
        <p:xfrm>
          <a:off x="25871122" y="5600700"/>
          <a:ext cx="4716905" cy="4495800"/>
        </p:xfrm>
        <a:graphic>
          <a:graphicData uri="http://schemas.openxmlformats.org/presentationml/2006/ole">
            <p:oleObj spid="_x0000_s1043" name="Acrobat Document" r:id="rId9" imgW="7128000" imgH="5508000" progId="AcroExch.Document.7">
              <p:link updateAutomatic="1"/>
            </p:oleObj>
          </a:graphicData>
        </a:graphic>
      </p:graphicFrame>
      <p:pic>
        <p:nvPicPr>
          <p:cNvPr id="85" name="Picture 84" descr="http://sol.astro.virginia.edu/~rsl4v/PSC/Images/GBT350drift_54231_2318+2125_DM19.29_Z50_ACCEL_Cand_1.pfd.jpg"/>
          <p:cNvPicPr>
            <a:picLocks noChangeAspect="1" noChangeArrowheads="1"/>
          </p:cNvPicPr>
          <p:nvPr/>
        </p:nvPicPr>
        <p:blipFill>
          <a:blip r:embed="rId10" cstate="print"/>
          <a:srcRect r="72489" b="72007"/>
          <a:stretch>
            <a:fillRect/>
          </a:stretch>
        </p:blipFill>
        <p:spPr bwMode="auto">
          <a:xfrm>
            <a:off x="11277600" y="17411700"/>
            <a:ext cx="3910263" cy="2971800"/>
          </a:xfrm>
          <a:prstGeom prst="rect">
            <a:avLst/>
          </a:prstGeom>
          <a:noFill/>
          <a:ln>
            <a:solidFill>
              <a:schemeClr val="tx1"/>
            </a:solidFill>
          </a:ln>
        </p:spPr>
      </p:pic>
      <p:cxnSp>
        <p:nvCxnSpPr>
          <p:cNvPr id="87" name="Straight Arrow Connector 86"/>
          <p:cNvCxnSpPr/>
          <p:nvPr/>
        </p:nvCxnSpPr>
        <p:spPr>
          <a:xfrm rot="5400000" flipH="1" flipV="1">
            <a:off x="11437620" y="18318480"/>
            <a:ext cx="1280160" cy="533400"/>
          </a:xfrm>
          <a:prstGeom prst="straightConnector1">
            <a:avLst/>
          </a:prstGeom>
          <a:ln>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
        <p:nvSpPr>
          <p:cNvPr id="90" name="TextBox 89"/>
          <p:cNvSpPr txBox="1"/>
          <p:nvPr/>
        </p:nvSpPr>
        <p:spPr>
          <a:xfrm>
            <a:off x="13258800" y="17868900"/>
            <a:ext cx="2286000"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kern="1200" dirty="0" smtClean="0"/>
              <a:t>Looked for peaks well above the noise and wider than the peak width gauge.</a:t>
            </a:r>
            <a:endParaRPr lang="en-US" kern="1200" dirty="0"/>
          </a:p>
        </p:txBody>
      </p:sp>
      <p:cxnSp>
        <p:nvCxnSpPr>
          <p:cNvPr id="92" name="Straight Arrow Connector 91"/>
          <p:cNvCxnSpPr/>
          <p:nvPr/>
        </p:nvCxnSpPr>
        <p:spPr>
          <a:xfrm flipH="1">
            <a:off x="13487400" y="19164300"/>
            <a:ext cx="914400" cy="10668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9" name="Picture 8" descr="do.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6154400" y="17335500"/>
            <a:ext cx="2535767" cy="3742695"/>
          </a:xfrm>
          <a:prstGeom prst="rect">
            <a:avLst/>
          </a:prstGeom>
          <a:ln>
            <a:solidFill>
              <a:schemeClr val="tx1"/>
            </a:solidFill>
          </a:ln>
        </p:spPr>
      </p:pic>
      <p:sp>
        <p:nvSpPr>
          <p:cNvPr id="96" name="TextBox 95"/>
          <p:cNvSpPr txBox="1"/>
          <p:nvPr/>
        </p:nvSpPr>
        <p:spPr>
          <a:xfrm>
            <a:off x="16459200" y="21069300"/>
            <a:ext cx="2286000"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kern="1200" dirty="0" smtClean="0"/>
              <a:t>Looked for dark bands running vertically and coincide with peaks in Avg. Pulse Profile</a:t>
            </a:r>
            <a:endParaRPr lang="en-US" kern="1200" dirty="0"/>
          </a:p>
        </p:txBody>
      </p:sp>
      <p:cxnSp>
        <p:nvCxnSpPr>
          <p:cNvPr id="100" name="Straight Arrow Connector 99"/>
          <p:cNvCxnSpPr/>
          <p:nvPr/>
        </p:nvCxnSpPr>
        <p:spPr>
          <a:xfrm>
            <a:off x="16687800" y="18707100"/>
            <a:ext cx="609600" cy="1588"/>
          </a:xfrm>
          <a:prstGeom prst="straightConnector1">
            <a:avLst/>
          </a:prstGeom>
          <a:ln>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
        <p:nvSpPr>
          <p:cNvPr id="101" name="TextBox 100"/>
          <p:cNvSpPr txBox="1"/>
          <p:nvPr/>
        </p:nvSpPr>
        <p:spPr>
          <a:xfrm>
            <a:off x="18669000" y="17640300"/>
            <a:ext cx="1295400" cy="258532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kern="1200" dirty="0" smtClean="0"/>
              <a:t>Reduced Chi</a:t>
            </a:r>
            <a:r>
              <a:rPr lang="en-US" kern="1200" baseline="30000" dirty="0" smtClean="0"/>
              <a:t>2</a:t>
            </a:r>
            <a:r>
              <a:rPr lang="en-US" kern="1200" dirty="0" smtClean="0"/>
              <a:t> needs to steadily increase and generally be higher greater than 3.</a:t>
            </a:r>
            <a:endParaRPr lang="en-US" kern="1200" dirty="0"/>
          </a:p>
        </p:txBody>
      </p:sp>
      <p:cxnSp>
        <p:nvCxnSpPr>
          <p:cNvPr id="102" name="Straight Arrow Connector 101"/>
          <p:cNvCxnSpPr/>
          <p:nvPr/>
        </p:nvCxnSpPr>
        <p:spPr>
          <a:xfrm rot="16200000" flipV="1">
            <a:off x="17665932" y="19134380"/>
            <a:ext cx="1219200" cy="3048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a:blip r:embed="rId12" cstate="print"/>
          <a:stretch>
            <a:fillRect/>
          </a:stretch>
        </p:blipFill>
        <p:spPr>
          <a:xfrm>
            <a:off x="685800" y="34785301"/>
            <a:ext cx="9525000" cy="7543800"/>
          </a:xfrm>
          <a:prstGeom prst="rect">
            <a:avLst/>
          </a:prstGeom>
          <a:ln>
            <a:solidFill>
              <a:schemeClr val="tx1"/>
            </a:solidFill>
          </a:ln>
        </p:spPr>
      </p:pic>
      <p:pic>
        <p:nvPicPr>
          <p:cNvPr id="12" name="Picture 11"/>
          <p:cNvPicPr>
            <a:picLocks noChangeAspect="1"/>
          </p:cNvPicPr>
          <p:nvPr/>
        </p:nvPicPr>
        <p:blipFill>
          <a:blip r:embed="rId13" cstate="print"/>
          <a:stretch>
            <a:fillRect/>
          </a:stretch>
        </p:blipFill>
        <p:spPr>
          <a:xfrm>
            <a:off x="10972798" y="22669500"/>
            <a:ext cx="9448802" cy="6155240"/>
          </a:xfrm>
          <a:prstGeom prst="rect">
            <a:avLst/>
          </a:prstGeom>
          <a:ln>
            <a:solidFill>
              <a:schemeClr val="tx1"/>
            </a:solidFill>
          </a:ln>
        </p:spPr>
      </p:pic>
      <p:pic>
        <p:nvPicPr>
          <p:cNvPr id="11" name="Picture 10"/>
          <p:cNvPicPr>
            <a:picLocks noChangeAspect="1"/>
          </p:cNvPicPr>
          <p:nvPr/>
        </p:nvPicPr>
        <p:blipFill>
          <a:blip r:embed="rId14" cstate="print"/>
          <a:stretch>
            <a:fillRect/>
          </a:stretch>
        </p:blipFill>
        <p:spPr>
          <a:xfrm>
            <a:off x="20726400" y="11315700"/>
            <a:ext cx="9601200" cy="6806529"/>
          </a:xfrm>
          <a:prstGeom prst="rect">
            <a:avLst/>
          </a:prstGeom>
          <a:ln>
            <a:solidFill>
              <a:schemeClr val="tx1"/>
            </a:solidFill>
          </a:ln>
        </p:spPr>
      </p:pic>
      <p:sp>
        <p:nvSpPr>
          <p:cNvPr id="14" name="TextBox 13"/>
          <p:cNvSpPr txBox="1"/>
          <p:nvPr/>
        </p:nvSpPr>
        <p:spPr>
          <a:xfrm>
            <a:off x="21107400" y="32194500"/>
            <a:ext cx="8991600" cy="38190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u="sng" dirty="0" smtClean="0"/>
              <a:t>Why Join the Pulsar Search Collaboratory?</a:t>
            </a:r>
          </a:p>
          <a:p>
            <a:endParaRPr lang="en-US" sz="3200" dirty="0" smtClean="0"/>
          </a:p>
          <a:p>
            <a:r>
              <a:rPr lang="en-US" sz="3200" dirty="0" smtClean="0"/>
              <a:t>Students have the chance to work side by side with real radio astronomers and engineers to understand physical phenomena that could not be studied in an actual lab.  This program inspires students to reach for the stars and reach their full potential in science, engineering and technology.</a:t>
            </a:r>
            <a:endParaRPr lang="en-US" sz="3200" dirty="0"/>
          </a:p>
        </p:txBody>
      </p:sp>
      <p:pic>
        <p:nvPicPr>
          <p:cNvPr id="53" name="Content Placeholder 3"/>
          <p:cNvPicPr>
            <a:picLocks noChangeAspect="1"/>
          </p:cNvPicPr>
          <p:nvPr/>
        </p:nvPicPr>
        <p:blipFill>
          <a:blip r:embed="rId15" cstate="print">
            <a:alphaModFix/>
            <a:lum/>
          </a:blip>
          <a:srcRect/>
          <a:stretch>
            <a:fillRect/>
          </a:stretch>
        </p:blipFill>
        <p:spPr>
          <a:xfrm>
            <a:off x="11201400" y="5600700"/>
            <a:ext cx="4722861" cy="4495800"/>
          </a:xfrm>
          <a:prstGeom prst="rect">
            <a:avLst/>
          </a:prstGeom>
          <a:noFill/>
          <a:ln>
            <a:solidFill>
              <a:srgbClr val="000000"/>
            </a:solidFill>
          </a:ln>
        </p:spPr>
      </p:pic>
      <p:pic>
        <p:nvPicPr>
          <p:cNvPr id="54" name="Picture 53"/>
          <p:cNvPicPr>
            <a:picLocks noChangeAspect="1"/>
          </p:cNvPicPr>
          <p:nvPr/>
        </p:nvPicPr>
        <p:blipFill>
          <a:blip r:embed="rId16" cstate="print"/>
          <a:stretch>
            <a:fillRect/>
          </a:stretch>
        </p:blipFill>
        <p:spPr>
          <a:xfrm>
            <a:off x="20802600" y="18478500"/>
            <a:ext cx="9566166" cy="6553200"/>
          </a:xfrm>
          <a:prstGeom prst="rect">
            <a:avLst/>
          </a:prstGeom>
          <a:ln>
            <a:solidFill>
              <a:schemeClr val="tx1"/>
            </a:solidFill>
          </a:ln>
        </p:spPr>
      </p:pic>
      <p:pic>
        <p:nvPicPr>
          <p:cNvPr id="15" name="Picture 14"/>
          <p:cNvPicPr>
            <a:picLocks noChangeAspect="1"/>
          </p:cNvPicPr>
          <p:nvPr/>
        </p:nvPicPr>
        <p:blipFill>
          <a:blip r:embed="rId17" cstate="print"/>
          <a:stretch>
            <a:fillRect/>
          </a:stretch>
        </p:blipFill>
        <p:spPr>
          <a:xfrm>
            <a:off x="10972800" y="29101948"/>
            <a:ext cx="9448800" cy="6686651"/>
          </a:xfrm>
          <a:prstGeom prst="rect">
            <a:avLst/>
          </a:prstGeom>
          <a:ln>
            <a:solidFill>
              <a:schemeClr val="tx1"/>
            </a:solidFill>
          </a:ln>
        </p:spPr>
      </p:pic>
      <p:graphicFrame>
        <p:nvGraphicFramePr>
          <p:cNvPr id="56" name="Chart 55"/>
          <p:cNvGraphicFramePr/>
          <p:nvPr>
            <p:extLst>
              <p:ext uri="{D42A27DB-BD31-4B8C-83A1-F6EECF244321}">
                <p14:modId xmlns="" xmlns:p14="http://schemas.microsoft.com/office/powerpoint/2010/main" val="2139136011"/>
              </p:ext>
            </p:extLst>
          </p:nvPr>
        </p:nvGraphicFramePr>
        <p:xfrm>
          <a:off x="11049000" y="36080700"/>
          <a:ext cx="9677400" cy="6477000"/>
        </p:xfrm>
        <a:graphic>
          <a:graphicData uri="http://schemas.openxmlformats.org/drawingml/2006/chart">
            <c:chart xmlns:c="http://schemas.openxmlformats.org/drawingml/2006/chart" xmlns:r="http://schemas.openxmlformats.org/officeDocument/2006/relationships" r:id="rId18"/>
          </a:graphicData>
        </a:graphic>
      </p:graphicFrame>
      <p:sp>
        <p:nvSpPr>
          <p:cNvPr id="57" name="TextBox 56"/>
          <p:cNvSpPr txBox="1"/>
          <p:nvPr/>
        </p:nvSpPr>
        <p:spPr>
          <a:xfrm>
            <a:off x="10820400" y="42100501"/>
            <a:ext cx="9601200" cy="440120"/>
          </a:xfrm>
          <a:prstGeom prst="rect">
            <a:avLst/>
          </a:prstGeom>
          <a:noFill/>
        </p:spPr>
        <p:txBody>
          <a:bodyPr wrap="square" rtlCol="0">
            <a:spAutoFit/>
          </a:bodyPr>
          <a:lstStyle/>
          <a:p>
            <a:r>
              <a:rPr lang="en-US" sz="2400" dirty="0" smtClean="0"/>
              <a:t>Our data resulted in 75% noise, 23% RFI, and 2% Known Pulsar</a:t>
            </a:r>
            <a:endParaRPr lang="en-US" sz="2400" dirty="0"/>
          </a:p>
        </p:txBody>
      </p:sp>
      <p:sp>
        <p:nvSpPr>
          <p:cNvPr id="16" name="TextBox 15"/>
          <p:cNvSpPr txBox="1"/>
          <p:nvPr/>
        </p:nvSpPr>
        <p:spPr>
          <a:xfrm>
            <a:off x="11125200" y="16192500"/>
            <a:ext cx="8001000" cy="614014"/>
          </a:xfrm>
          <a:prstGeom prst="rect">
            <a:avLst/>
          </a:prstGeom>
          <a:noFill/>
        </p:spPr>
        <p:txBody>
          <a:bodyPr wrap="square" rtlCol="0">
            <a:spAutoFit/>
          </a:bodyPr>
          <a:lstStyle/>
          <a:p>
            <a:r>
              <a:rPr lang="en-US" sz="3600" b="1" dirty="0" smtClean="0">
                <a:solidFill>
                  <a:srgbClr val="FF0000"/>
                </a:solidFill>
              </a:rPr>
              <a:t>Steps used to analyze data</a:t>
            </a:r>
            <a:endParaRPr lang="en-US" sz="3600" b="1" dirty="0">
              <a:solidFill>
                <a:srgbClr val="FF0000"/>
              </a:solidFill>
            </a:endParaRPr>
          </a:p>
        </p:txBody>
      </p:sp>
      <p:pic>
        <p:nvPicPr>
          <p:cNvPr id="59" name="Picture 58"/>
          <p:cNvPicPr>
            <a:picLocks noChangeAspect="1"/>
          </p:cNvPicPr>
          <p:nvPr/>
        </p:nvPicPr>
        <p:blipFill>
          <a:blip r:embed="rId19" cstate="print">
            <a:alphaModFix/>
            <a:lum/>
          </a:blip>
          <a:srcRect/>
          <a:stretch>
            <a:fillRect/>
          </a:stretch>
        </p:blipFill>
        <p:spPr>
          <a:xfrm>
            <a:off x="15989362" y="5600700"/>
            <a:ext cx="4332620" cy="4572000"/>
          </a:xfrm>
          <a:prstGeom prst="rect">
            <a:avLst/>
          </a:prstGeom>
          <a:noFill/>
          <a:ln>
            <a:solidFill>
              <a:srgbClr val="000000"/>
            </a:solidFill>
          </a:ln>
        </p:spPr>
      </p:pic>
      <p:pic>
        <p:nvPicPr>
          <p:cNvPr id="60" name="Picture 19"/>
          <p:cNvPicPr>
            <a:picLocks noChangeAspect="1" noChangeArrowheads="1"/>
          </p:cNvPicPr>
          <p:nvPr/>
        </p:nvPicPr>
        <p:blipFill>
          <a:blip r:embed="rId20" cstate="print"/>
          <a:srcRect/>
          <a:stretch>
            <a:fillRect/>
          </a:stretch>
        </p:blipFill>
        <p:spPr bwMode="auto">
          <a:xfrm>
            <a:off x="914405" y="5676900"/>
            <a:ext cx="1981195" cy="1909902"/>
          </a:xfrm>
          <a:prstGeom prst="rect">
            <a:avLst/>
          </a:prstGeom>
          <a:noFill/>
          <a:ln w="9360">
            <a:noFill/>
            <a:miter lim="800000"/>
            <a:headEnd/>
            <a:tailEnd/>
          </a:ln>
        </p:spPr>
      </p:pic>
      <p:pic>
        <p:nvPicPr>
          <p:cNvPr id="17" name="Picture 16"/>
          <p:cNvPicPr>
            <a:picLocks noChangeAspect="1"/>
          </p:cNvPicPr>
          <p:nvPr/>
        </p:nvPicPr>
        <p:blipFill>
          <a:blip r:embed="rId21" cstate="print"/>
          <a:stretch>
            <a:fillRect/>
          </a:stretch>
        </p:blipFill>
        <p:spPr>
          <a:xfrm>
            <a:off x="4343400" y="266700"/>
            <a:ext cx="22783800" cy="4343400"/>
          </a:xfrm>
          <a:prstGeom prst="rect">
            <a:avLst/>
          </a:prstGeom>
        </p:spPr>
      </p:pic>
      <p:sp>
        <p:nvSpPr>
          <p:cNvPr id="3" name="TextBox 2"/>
          <p:cNvSpPr txBox="1"/>
          <p:nvPr/>
        </p:nvSpPr>
        <p:spPr>
          <a:xfrm>
            <a:off x="4800600" y="1562100"/>
            <a:ext cx="22098000" cy="3186873"/>
          </a:xfrm>
          <a:prstGeom prst="rect">
            <a:avLst/>
          </a:prstGeom>
          <a:noFill/>
        </p:spPr>
        <p:txBody>
          <a:bodyPr wrap="square" rtlCol="0">
            <a:spAutoFit/>
          </a:bodyPr>
          <a:lstStyle/>
          <a:p>
            <a:pPr algn="ctr"/>
            <a:r>
              <a:rPr lang="en-US" sz="6000" b="1" u="sng" dirty="0" smtClean="0">
                <a:solidFill>
                  <a:srgbClr val="3366FF"/>
                </a:solidFill>
              </a:rPr>
              <a:t>Team Jodrell</a:t>
            </a:r>
          </a:p>
          <a:p>
            <a:pPr algn="ctr"/>
            <a:r>
              <a:rPr lang="en-US" sz="6000" b="1" dirty="0" smtClean="0">
                <a:solidFill>
                  <a:srgbClr val="3366FF"/>
                </a:solidFill>
              </a:rPr>
              <a:t>Mark Beal, Melinda Carpenter, Mauricia Casilac, </a:t>
            </a:r>
          </a:p>
          <a:p>
            <a:pPr algn="ctr"/>
            <a:r>
              <a:rPr lang="en-US" sz="6000" b="1" dirty="0" smtClean="0">
                <a:solidFill>
                  <a:srgbClr val="3366FF"/>
                </a:solidFill>
              </a:rPr>
              <a:t>Joyce Corriere, Fred Hoffman, Jocelyn Virtudes</a:t>
            </a:r>
          </a:p>
          <a:p>
            <a:endParaRPr lang="en-US" dirty="0"/>
          </a:p>
          <a:p>
            <a:endParaRPr lang="en-US" dirty="0"/>
          </a:p>
        </p:txBody>
      </p:sp>
      <p:sp>
        <p:nvSpPr>
          <p:cNvPr id="18" name="TextBox 17"/>
          <p:cNvSpPr txBox="1"/>
          <p:nvPr/>
        </p:nvSpPr>
        <p:spPr>
          <a:xfrm>
            <a:off x="10972800" y="16268700"/>
            <a:ext cx="9448800" cy="6535792"/>
          </a:xfrm>
          <a:prstGeom prst="rect">
            <a:avLst/>
          </a:prstGeom>
          <a:noFill/>
        </p:spPr>
        <p:txBody>
          <a:bodyPr wrap="square" rtlCol="0">
            <a:spAutoFit/>
          </a:bodyPr>
          <a:lstStyle/>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a:ln>
                <a:solidFill>
                  <a:schemeClr val="tx1"/>
                </a:solidFill>
              </a:ln>
            </a:endParaRPr>
          </a:p>
        </p:txBody>
      </p:sp>
      <p:sp>
        <p:nvSpPr>
          <p:cNvPr id="19" name="TextBox 18"/>
          <p:cNvSpPr txBox="1"/>
          <p:nvPr/>
        </p:nvSpPr>
        <p:spPr>
          <a:xfrm>
            <a:off x="10896600" y="17183100"/>
            <a:ext cx="9448800" cy="524774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ln>
                <a:solidFill>
                  <a:schemeClr val="tx1"/>
                </a:solidFill>
              </a:ln>
            </a:endParaRPr>
          </a:p>
        </p:txBody>
      </p:sp>
      <p:sp>
        <p:nvSpPr>
          <p:cNvPr id="20" name="TextBox 19"/>
          <p:cNvSpPr txBox="1"/>
          <p:nvPr/>
        </p:nvSpPr>
        <p:spPr>
          <a:xfrm>
            <a:off x="11049000" y="17259300"/>
            <a:ext cx="9296400" cy="4990137"/>
          </a:xfrm>
          <a:prstGeom prst="rect">
            <a:avLst/>
          </a:prstGeom>
          <a:noFill/>
          <a:ln>
            <a:solidFill>
              <a:srgbClr val="00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23" name="Picture 22" descr="Screen shot 2011-07-22 at 6.13.45 PM.png"/>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20877964" y="36461700"/>
            <a:ext cx="9254290" cy="5943600"/>
          </a:xfrm>
          <a:prstGeom prst="rect">
            <a:avLst/>
          </a:prstGeom>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1&quot;&gt;&lt;object type=&quot;3&quot; unique_id=&quot;10012&quot;&gt;&lt;property id=&quot;20148&quot; value=&quot;5&quot;/&gt;&lt;property id=&quot;20300&quot; value=&quot;Slide 1&quot;/&gt;&lt;property id=&quot;20307&quot; value=&quot;256&quot;/&gt;&lt;/object&gt;&lt;/object&gt;&lt;object type=&quot;8&quot; unique_id=&quot;10015&quot;&gt;&lt;/object&gt;&lt;/object&gt;&lt;/database&gt;"/>
  <p:tag name="SECTOMILLISECCONVERTED" val="1"/>
</p:tagLst>
</file>

<file path=ppt/theme/theme1.xml><?xml version="1.0" encoding="utf-8"?>
<a:theme xmlns:a="http://schemas.openxmlformats.org/drawingml/2006/main" name="jodr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jodrell.thmx</Template>
  <TotalTime>1000</TotalTime>
  <Words>448</Words>
  <Application>Microsoft Office PowerPoint</Application>
  <PresentationFormat>Custom</PresentationFormat>
  <Paragraphs>123</Paragraphs>
  <Slides>1</Slides>
  <Notes>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vt:i4>
      </vt:variant>
    </vt:vector>
  </HeadingPairs>
  <TitlesOfParts>
    <vt:vector size="3" baseType="lpstr">
      <vt:lpstr>jodrell</vt:lpstr>
      <vt:lpstr>C:\Documents and Settings\Mark Tena\Desktop\greenbank\GBT plots on 21 July 2011\guppi_55763_B1607-13_0026_0001_1018.42ms_Cand.pfd.pdf</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sheather</cp:lastModifiedBy>
  <cp:revision>95</cp:revision>
  <cp:lastPrinted>1601-01-01T00:00:00Z</cp:lastPrinted>
  <dcterms:created xsi:type="dcterms:W3CDTF">1601-01-01T00:00:00Z</dcterms:created>
  <dcterms:modified xsi:type="dcterms:W3CDTF">2011-07-23T12:47:03Z</dcterms:modified>
</cp:coreProperties>
</file>