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8" r:id="rId2"/>
  </p:sldIdLst>
  <p:sldSz cx="30784800" cy="43815000"/>
  <p:notesSz cx="32461200" cy="43434000"/>
  <p:custDataLst>
    <p:tags r:id="rId5"/>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FF"/>
    <a:srgbClr val="FBFFA5"/>
    <a:srgbClr val="37B3FF"/>
    <a:srgbClr val="FFE101"/>
    <a:srgbClr val="008FF0"/>
    <a:srgbClr val="CCECFF"/>
    <a:srgbClr val="FF00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9" d="100"/>
          <a:sy n="19" d="100"/>
        </p:scale>
        <p:origin x="-1356" y="120"/>
      </p:cViewPr>
      <p:guideLst>
        <p:guide orient="horz" pos="26880"/>
        <p:guide orient="horz" pos="5280"/>
        <p:guide orient="horz" pos="5568"/>
        <p:guide orient="horz" pos="3024"/>
        <p:guide orient="horz" pos="720"/>
        <p:guide pos="720"/>
        <p:guide pos="6384"/>
        <p:guide pos="6864"/>
        <p:guide pos="12528"/>
        <p:guide pos="13008"/>
        <p:guide pos="18672"/>
        <p:guide pos="71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14019886" cy="2277672"/>
          </a:xfrm>
          <a:prstGeom prst="rect">
            <a:avLst/>
          </a:prstGeom>
          <a:noFill/>
          <a:ln w="9525">
            <a:noFill/>
            <a:miter lim="800000"/>
            <a:headEnd/>
            <a:tailEnd/>
          </a:ln>
          <a:effectLst/>
        </p:spPr>
        <p:txBody>
          <a:bodyPr vert="horz" wrap="square" lIns="402030" tIns="201017" rIns="402030" bIns="201017" numCol="1" anchor="t" anchorCtr="0" compatLnSpc="1">
            <a:prstTxWarp prst="textNoShape">
              <a:avLst/>
            </a:prstTxWarp>
          </a:bodyPr>
          <a:lstStyle>
            <a:lvl1pPr defTabSz="4025906">
              <a:defRPr sz="5400" smtClean="0"/>
            </a:lvl1pPr>
          </a:lstStyle>
          <a:p>
            <a:pPr>
              <a:defRPr/>
            </a:pPr>
            <a:endParaRPr lang="en-AU"/>
          </a:p>
        </p:txBody>
      </p:sp>
      <p:sp>
        <p:nvSpPr>
          <p:cNvPr id="4099" name="Rectangle 3"/>
          <p:cNvSpPr>
            <a:spLocks noGrp="1" noChangeArrowheads="1"/>
          </p:cNvSpPr>
          <p:nvPr>
            <p:ph type="dt" sz="quarter" idx="1"/>
          </p:nvPr>
        </p:nvSpPr>
        <p:spPr bwMode="auto">
          <a:xfrm>
            <a:off x="18224355" y="2"/>
            <a:ext cx="14364024" cy="2277672"/>
          </a:xfrm>
          <a:prstGeom prst="rect">
            <a:avLst/>
          </a:prstGeom>
          <a:noFill/>
          <a:ln w="9525">
            <a:noFill/>
            <a:miter lim="800000"/>
            <a:headEnd/>
            <a:tailEnd/>
          </a:ln>
          <a:effectLst/>
        </p:spPr>
        <p:txBody>
          <a:bodyPr vert="horz" wrap="square" lIns="402030" tIns="201017" rIns="402030" bIns="201017" numCol="1" anchor="t" anchorCtr="0" compatLnSpc="1">
            <a:prstTxWarp prst="textNoShape">
              <a:avLst/>
            </a:prstTxWarp>
          </a:bodyPr>
          <a:lstStyle>
            <a:lvl1pPr algn="r" defTabSz="4025906">
              <a:defRPr sz="5400" smtClean="0"/>
            </a:lvl1pPr>
          </a:lstStyle>
          <a:p>
            <a:pPr>
              <a:defRPr/>
            </a:pPr>
            <a:endParaRPr lang="en-AU"/>
          </a:p>
        </p:txBody>
      </p:sp>
      <p:sp>
        <p:nvSpPr>
          <p:cNvPr id="4100" name="Rectangle 4"/>
          <p:cNvSpPr>
            <a:spLocks noGrp="1" noChangeArrowheads="1"/>
          </p:cNvSpPr>
          <p:nvPr>
            <p:ph type="ftr" sz="quarter" idx="2"/>
          </p:nvPr>
        </p:nvSpPr>
        <p:spPr bwMode="auto">
          <a:xfrm>
            <a:off x="2" y="41266433"/>
            <a:ext cx="14019886" cy="2270789"/>
          </a:xfrm>
          <a:prstGeom prst="rect">
            <a:avLst/>
          </a:prstGeom>
          <a:noFill/>
          <a:ln w="9525">
            <a:noFill/>
            <a:miter lim="800000"/>
            <a:headEnd/>
            <a:tailEnd/>
          </a:ln>
          <a:effectLst/>
        </p:spPr>
        <p:txBody>
          <a:bodyPr vert="horz" wrap="square" lIns="402030" tIns="201017" rIns="402030" bIns="201017" numCol="1" anchor="b" anchorCtr="0" compatLnSpc="1">
            <a:prstTxWarp prst="textNoShape">
              <a:avLst/>
            </a:prstTxWarp>
          </a:bodyPr>
          <a:lstStyle>
            <a:lvl1pPr defTabSz="4025906">
              <a:defRPr sz="5400" smtClean="0"/>
            </a:lvl1pPr>
          </a:lstStyle>
          <a:p>
            <a:pPr>
              <a:defRPr/>
            </a:pPr>
            <a:endParaRPr lang="en-AU"/>
          </a:p>
        </p:txBody>
      </p:sp>
      <p:sp>
        <p:nvSpPr>
          <p:cNvPr id="4101" name="Rectangle 5"/>
          <p:cNvSpPr>
            <a:spLocks noGrp="1" noChangeArrowheads="1"/>
          </p:cNvSpPr>
          <p:nvPr>
            <p:ph type="sldNum" sz="quarter" idx="3"/>
          </p:nvPr>
        </p:nvSpPr>
        <p:spPr bwMode="auto">
          <a:xfrm>
            <a:off x="18224355" y="41266433"/>
            <a:ext cx="14364024" cy="2270789"/>
          </a:xfrm>
          <a:prstGeom prst="rect">
            <a:avLst/>
          </a:prstGeom>
          <a:noFill/>
          <a:ln w="9525">
            <a:noFill/>
            <a:miter lim="800000"/>
            <a:headEnd/>
            <a:tailEnd/>
          </a:ln>
          <a:effectLst/>
        </p:spPr>
        <p:txBody>
          <a:bodyPr vert="horz" wrap="square" lIns="402030" tIns="201017" rIns="402030" bIns="201017" numCol="1" anchor="b" anchorCtr="0" compatLnSpc="1">
            <a:prstTxWarp prst="textNoShape">
              <a:avLst/>
            </a:prstTxWarp>
          </a:bodyPr>
          <a:lstStyle>
            <a:lvl1pPr algn="r" defTabSz="4025906">
              <a:defRPr sz="5400" smtClean="0"/>
            </a:lvl1pPr>
          </a:lstStyle>
          <a:p>
            <a:pPr>
              <a:defRPr/>
            </a:pPr>
            <a:fld id="{FEEA12BA-07B3-492E-ADA3-280AB660EE1D}" type="slidenum">
              <a:rPr lang="en-AU"/>
              <a:pPr>
                <a:defRPr/>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2"/>
            <a:ext cx="14019886" cy="2277672"/>
          </a:xfrm>
          <a:prstGeom prst="rect">
            <a:avLst/>
          </a:prstGeom>
          <a:noFill/>
          <a:ln w="9525">
            <a:noFill/>
            <a:miter lim="800000"/>
            <a:headEnd/>
            <a:tailEnd/>
          </a:ln>
          <a:effectLst/>
        </p:spPr>
        <p:txBody>
          <a:bodyPr vert="horz" wrap="square" lIns="402030" tIns="201017" rIns="402030" bIns="201017" numCol="1" anchor="t" anchorCtr="0" compatLnSpc="1">
            <a:prstTxWarp prst="textNoShape">
              <a:avLst/>
            </a:prstTxWarp>
          </a:bodyPr>
          <a:lstStyle>
            <a:lvl1pPr defTabSz="4025906">
              <a:defRPr sz="5400" smtClean="0"/>
            </a:lvl1pPr>
          </a:lstStyle>
          <a:p>
            <a:pPr>
              <a:defRPr/>
            </a:pPr>
            <a:endParaRPr lang="en-AU"/>
          </a:p>
        </p:txBody>
      </p:sp>
      <p:sp>
        <p:nvSpPr>
          <p:cNvPr id="3075" name="Rectangle 3"/>
          <p:cNvSpPr>
            <a:spLocks noGrp="1" noChangeArrowheads="1"/>
          </p:cNvSpPr>
          <p:nvPr>
            <p:ph type="dt" idx="1"/>
          </p:nvPr>
        </p:nvSpPr>
        <p:spPr bwMode="auto">
          <a:xfrm>
            <a:off x="18224355" y="2"/>
            <a:ext cx="14364024" cy="2277672"/>
          </a:xfrm>
          <a:prstGeom prst="rect">
            <a:avLst/>
          </a:prstGeom>
          <a:noFill/>
          <a:ln w="9525">
            <a:noFill/>
            <a:miter lim="800000"/>
            <a:headEnd/>
            <a:tailEnd/>
          </a:ln>
          <a:effectLst/>
        </p:spPr>
        <p:txBody>
          <a:bodyPr vert="horz" wrap="square" lIns="402030" tIns="201017" rIns="402030" bIns="201017" numCol="1" anchor="t" anchorCtr="0" compatLnSpc="1">
            <a:prstTxWarp prst="textNoShape">
              <a:avLst/>
            </a:prstTxWarp>
          </a:bodyPr>
          <a:lstStyle>
            <a:lvl1pPr algn="r" defTabSz="4025906">
              <a:defRPr sz="5400" smtClean="0"/>
            </a:lvl1pPr>
          </a:lstStyle>
          <a:p>
            <a:pPr>
              <a:defRPr/>
            </a:pPr>
            <a:endParaRPr lang="en-AU"/>
          </a:p>
        </p:txBody>
      </p:sp>
      <p:sp>
        <p:nvSpPr>
          <p:cNvPr id="4100" name="Rectangle 4"/>
          <p:cNvSpPr>
            <a:spLocks noGrp="1" noRot="1" noChangeAspect="1" noChangeArrowheads="1" noTextEdit="1"/>
          </p:cNvSpPr>
          <p:nvPr>
            <p:ph type="sldImg" idx="2"/>
          </p:nvPr>
        </p:nvSpPr>
        <p:spPr bwMode="auto">
          <a:xfrm>
            <a:off x="10418763" y="3248025"/>
            <a:ext cx="11414125" cy="1624647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4204470" y="20794922"/>
            <a:ext cx="23827823" cy="19494381"/>
          </a:xfrm>
          <a:prstGeom prst="rect">
            <a:avLst/>
          </a:prstGeom>
          <a:noFill/>
          <a:ln w="9525">
            <a:noFill/>
            <a:miter lim="800000"/>
            <a:headEnd/>
            <a:tailEnd/>
          </a:ln>
          <a:effectLst/>
        </p:spPr>
        <p:txBody>
          <a:bodyPr vert="horz" wrap="square" lIns="402030" tIns="201017" rIns="402030" bIns="201017"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078" name="Rectangle 6"/>
          <p:cNvSpPr>
            <a:spLocks noGrp="1" noChangeArrowheads="1"/>
          </p:cNvSpPr>
          <p:nvPr>
            <p:ph type="ftr" sz="quarter" idx="4"/>
          </p:nvPr>
        </p:nvSpPr>
        <p:spPr bwMode="auto">
          <a:xfrm>
            <a:off x="2" y="41266433"/>
            <a:ext cx="14019886" cy="2270789"/>
          </a:xfrm>
          <a:prstGeom prst="rect">
            <a:avLst/>
          </a:prstGeom>
          <a:noFill/>
          <a:ln w="9525">
            <a:noFill/>
            <a:miter lim="800000"/>
            <a:headEnd/>
            <a:tailEnd/>
          </a:ln>
          <a:effectLst/>
        </p:spPr>
        <p:txBody>
          <a:bodyPr vert="horz" wrap="square" lIns="402030" tIns="201017" rIns="402030" bIns="201017" numCol="1" anchor="b" anchorCtr="0" compatLnSpc="1">
            <a:prstTxWarp prst="textNoShape">
              <a:avLst/>
            </a:prstTxWarp>
          </a:bodyPr>
          <a:lstStyle>
            <a:lvl1pPr defTabSz="4025906">
              <a:defRPr sz="5400" smtClean="0"/>
            </a:lvl1pPr>
          </a:lstStyle>
          <a:p>
            <a:pPr>
              <a:defRPr/>
            </a:pPr>
            <a:endParaRPr lang="en-AU"/>
          </a:p>
        </p:txBody>
      </p:sp>
      <p:sp>
        <p:nvSpPr>
          <p:cNvPr id="3079" name="Rectangle 7"/>
          <p:cNvSpPr>
            <a:spLocks noGrp="1" noChangeArrowheads="1"/>
          </p:cNvSpPr>
          <p:nvPr>
            <p:ph type="sldNum" sz="quarter" idx="5"/>
          </p:nvPr>
        </p:nvSpPr>
        <p:spPr bwMode="auto">
          <a:xfrm>
            <a:off x="18224355" y="41266433"/>
            <a:ext cx="14364024" cy="2270789"/>
          </a:xfrm>
          <a:prstGeom prst="rect">
            <a:avLst/>
          </a:prstGeom>
          <a:noFill/>
          <a:ln w="9525">
            <a:noFill/>
            <a:miter lim="800000"/>
            <a:headEnd/>
            <a:tailEnd/>
          </a:ln>
          <a:effectLst/>
        </p:spPr>
        <p:txBody>
          <a:bodyPr vert="horz" wrap="square" lIns="402030" tIns="201017" rIns="402030" bIns="201017" numCol="1" anchor="b" anchorCtr="0" compatLnSpc="1">
            <a:prstTxWarp prst="textNoShape">
              <a:avLst/>
            </a:prstTxWarp>
          </a:bodyPr>
          <a:lstStyle>
            <a:lvl1pPr algn="r" defTabSz="4025906">
              <a:defRPr sz="5400" smtClean="0"/>
            </a:lvl1pPr>
          </a:lstStyle>
          <a:p>
            <a:pPr>
              <a:defRPr/>
            </a:pPr>
            <a:fld id="{0B4E048C-3394-4CED-9412-2ACCEE33A4DE}"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08225" y="13611225"/>
            <a:ext cx="26168350" cy="93916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618038" y="24828500"/>
            <a:ext cx="21548725" cy="1119663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55DB9BE-C957-4180-835C-2DD63598252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0BC0B32-A3BF-4529-92A8-1B1C2879CA9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34488" y="3895725"/>
            <a:ext cx="6542087" cy="350504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08225" y="3895725"/>
            <a:ext cx="19473863" cy="350504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C120436-74C8-4E6F-A31A-74926EC2851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7469601-9C46-4277-8E67-3A70F61ABEC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32050" y="28155900"/>
            <a:ext cx="26166763" cy="870108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432050" y="18570575"/>
            <a:ext cx="26166763" cy="95853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7FA3DCE-FFF2-4143-98E8-69978A22834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08225" y="12657138"/>
            <a:ext cx="13007975" cy="2628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5468600" y="12657138"/>
            <a:ext cx="13007975" cy="2628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688D766-E42A-4E76-B4EC-0949BD1DFCB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9875" y="1754188"/>
            <a:ext cx="27705050" cy="73025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39875" y="9807575"/>
            <a:ext cx="13601700" cy="40878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39875" y="13895388"/>
            <a:ext cx="13601700" cy="252444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638463" y="9807575"/>
            <a:ext cx="13606462" cy="40878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5638463" y="13895388"/>
            <a:ext cx="13606462" cy="252444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DBA752B3-99DE-4EE9-9B99-A613A6779D6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89932908-7439-414B-8ED7-EC6C5DE3E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783B87C8-1532-42CC-A312-D73CDC9B709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9875" y="1744663"/>
            <a:ext cx="10126663" cy="74247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036425" y="1744663"/>
            <a:ext cx="17208500" cy="37395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539875" y="9169400"/>
            <a:ext cx="10126663" cy="29970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049A3BD-835F-4A60-A47D-32CF9360BF1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34088" y="30670500"/>
            <a:ext cx="18470562" cy="362108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034088" y="3914775"/>
            <a:ext cx="18470562" cy="2628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034088" y="34291588"/>
            <a:ext cx="18470562" cy="51419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B94D23E-2491-49B5-95B6-99E2FBD3D45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F9EFF"/>
            </a:gs>
            <a:gs pos="100000">
              <a:srgbClr val="CDF1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08225" y="3895725"/>
            <a:ext cx="26168350" cy="7302500"/>
          </a:xfrm>
          <a:prstGeom prst="rect">
            <a:avLst/>
          </a:prstGeom>
          <a:noFill/>
          <a:ln w="9525">
            <a:noFill/>
            <a:miter lim="800000"/>
            <a:headEnd/>
            <a:tailEnd/>
          </a:ln>
        </p:spPr>
        <p:txBody>
          <a:bodyPr vert="horz" wrap="square" lIns="425818" tIns="212909" rIns="425818" bIns="21290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308225" y="12657138"/>
            <a:ext cx="26168350" cy="26289000"/>
          </a:xfrm>
          <a:prstGeom prst="rect">
            <a:avLst/>
          </a:prstGeom>
          <a:noFill/>
          <a:ln w="9525">
            <a:noFill/>
            <a:miter lim="800000"/>
            <a:headEnd/>
            <a:tailEnd/>
          </a:ln>
        </p:spPr>
        <p:txBody>
          <a:bodyPr vert="horz" wrap="square" lIns="425818" tIns="212909" rIns="425818" bIns="21290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308225" y="39919275"/>
            <a:ext cx="6413500" cy="2922588"/>
          </a:xfrm>
          <a:prstGeom prst="rect">
            <a:avLst/>
          </a:prstGeom>
          <a:noFill/>
          <a:ln w="9525">
            <a:noFill/>
            <a:miter lim="800000"/>
            <a:headEnd/>
            <a:tailEnd/>
          </a:ln>
          <a:effectLst/>
        </p:spPr>
        <p:txBody>
          <a:bodyPr vert="horz" wrap="square" lIns="425818" tIns="212909" rIns="425818" bIns="212909" numCol="1" anchor="t" anchorCtr="0" compatLnSpc="1">
            <a:prstTxWarp prst="textNoShape">
              <a:avLst/>
            </a:prstTxWarp>
          </a:bodyPr>
          <a:lstStyle>
            <a:lvl1pPr>
              <a:defRPr sz="6500"/>
            </a:lvl1pPr>
          </a:lstStyle>
          <a:p>
            <a:endParaRPr lang="en-US"/>
          </a:p>
        </p:txBody>
      </p:sp>
      <p:sp>
        <p:nvSpPr>
          <p:cNvPr id="1029" name="Rectangle 5"/>
          <p:cNvSpPr>
            <a:spLocks noGrp="1" noChangeArrowheads="1"/>
          </p:cNvSpPr>
          <p:nvPr>
            <p:ph type="ftr" sz="quarter" idx="3"/>
          </p:nvPr>
        </p:nvSpPr>
        <p:spPr bwMode="auto">
          <a:xfrm>
            <a:off x="10518775" y="39919275"/>
            <a:ext cx="9747250" cy="2922588"/>
          </a:xfrm>
          <a:prstGeom prst="rect">
            <a:avLst/>
          </a:prstGeom>
          <a:noFill/>
          <a:ln w="9525">
            <a:noFill/>
            <a:miter lim="800000"/>
            <a:headEnd/>
            <a:tailEnd/>
          </a:ln>
          <a:effectLst/>
        </p:spPr>
        <p:txBody>
          <a:bodyPr vert="horz" wrap="square" lIns="425818" tIns="212909" rIns="425818" bIns="212909" numCol="1" anchor="t" anchorCtr="0" compatLnSpc="1">
            <a:prstTxWarp prst="textNoShape">
              <a:avLst/>
            </a:prstTxWarp>
          </a:bodyPr>
          <a:lstStyle>
            <a:lvl1pPr algn="ctr">
              <a:defRPr sz="6500"/>
            </a:lvl1pPr>
          </a:lstStyle>
          <a:p>
            <a:endParaRPr lang="en-US"/>
          </a:p>
        </p:txBody>
      </p:sp>
      <p:sp>
        <p:nvSpPr>
          <p:cNvPr id="1030" name="Rectangle 6"/>
          <p:cNvSpPr>
            <a:spLocks noGrp="1" noChangeArrowheads="1"/>
          </p:cNvSpPr>
          <p:nvPr>
            <p:ph type="sldNum" sz="quarter" idx="4"/>
          </p:nvPr>
        </p:nvSpPr>
        <p:spPr bwMode="auto">
          <a:xfrm>
            <a:off x="22063075" y="39919275"/>
            <a:ext cx="6413500" cy="2922588"/>
          </a:xfrm>
          <a:prstGeom prst="rect">
            <a:avLst/>
          </a:prstGeom>
          <a:noFill/>
          <a:ln w="9525">
            <a:noFill/>
            <a:miter lim="800000"/>
            <a:headEnd/>
            <a:tailEnd/>
          </a:ln>
          <a:effectLst/>
        </p:spPr>
        <p:txBody>
          <a:bodyPr vert="horz" wrap="square" lIns="425818" tIns="212909" rIns="425818" bIns="212909" numCol="1" anchor="t" anchorCtr="0" compatLnSpc="1">
            <a:prstTxWarp prst="textNoShape">
              <a:avLst/>
            </a:prstTxWarp>
          </a:bodyPr>
          <a:lstStyle>
            <a:lvl1pPr algn="r">
              <a:defRPr sz="6500"/>
            </a:lvl1pPr>
          </a:lstStyle>
          <a:p>
            <a:fld id="{3579D50C-110C-4A48-8158-7602AC086F0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57675" rtl="0" eaLnBrk="0" fontAlgn="base" hangingPunct="0">
        <a:spcBef>
          <a:spcPct val="0"/>
        </a:spcBef>
        <a:spcAft>
          <a:spcPct val="0"/>
        </a:spcAft>
        <a:defRPr sz="20500">
          <a:solidFill>
            <a:schemeClr val="tx2"/>
          </a:solidFill>
          <a:latin typeface="+mj-lt"/>
          <a:ea typeface="+mj-ea"/>
          <a:cs typeface="+mj-cs"/>
        </a:defRPr>
      </a:lvl1pPr>
      <a:lvl2pPr algn="ctr" defTabSz="4257675" rtl="0" eaLnBrk="0" fontAlgn="base" hangingPunct="0">
        <a:spcBef>
          <a:spcPct val="0"/>
        </a:spcBef>
        <a:spcAft>
          <a:spcPct val="0"/>
        </a:spcAft>
        <a:defRPr sz="20500">
          <a:solidFill>
            <a:schemeClr val="tx2"/>
          </a:solidFill>
          <a:latin typeface="Times New Roman" pitchFamily="18" charset="0"/>
        </a:defRPr>
      </a:lvl2pPr>
      <a:lvl3pPr algn="ctr" defTabSz="4257675" rtl="0" eaLnBrk="0" fontAlgn="base" hangingPunct="0">
        <a:spcBef>
          <a:spcPct val="0"/>
        </a:spcBef>
        <a:spcAft>
          <a:spcPct val="0"/>
        </a:spcAft>
        <a:defRPr sz="20500">
          <a:solidFill>
            <a:schemeClr val="tx2"/>
          </a:solidFill>
          <a:latin typeface="Times New Roman" pitchFamily="18" charset="0"/>
        </a:defRPr>
      </a:lvl3pPr>
      <a:lvl4pPr algn="ctr" defTabSz="4257675" rtl="0" eaLnBrk="0" fontAlgn="base" hangingPunct="0">
        <a:spcBef>
          <a:spcPct val="0"/>
        </a:spcBef>
        <a:spcAft>
          <a:spcPct val="0"/>
        </a:spcAft>
        <a:defRPr sz="20500">
          <a:solidFill>
            <a:schemeClr val="tx2"/>
          </a:solidFill>
          <a:latin typeface="Times New Roman" pitchFamily="18" charset="0"/>
        </a:defRPr>
      </a:lvl4pPr>
      <a:lvl5pPr algn="ctr" defTabSz="4257675" rtl="0" eaLnBrk="0" fontAlgn="base" hangingPunct="0">
        <a:spcBef>
          <a:spcPct val="0"/>
        </a:spcBef>
        <a:spcAft>
          <a:spcPct val="0"/>
        </a:spcAft>
        <a:defRPr sz="20500">
          <a:solidFill>
            <a:schemeClr val="tx2"/>
          </a:solidFill>
          <a:latin typeface="Times New Roman" pitchFamily="18" charset="0"/>
        </a:defRPr>
      </a:lvl5pPr>
      <a:lvl6pPr marL="457200" algn="ctr" defTabSz="4257675" rtl="0" eaLnBrk="0" fontAlgn="base" hangingPunct="0">
        <a:spcBef>
          <a:spcPct val="0"/>
        </a:spcBef>
        <a:spcAft>
          <a:spcPct val="0"/>
        </a:spcAft>
        <a:defRPr sz="20500">
          <a:solidFill>
            <a:schemeClr val="tx2"/>
          </a:solidFill>
          <a:latin typeface="Times New Roman" pitchFamily="18" charset="0"/>
        </a:defRPr>
      </a:lvl6pPr>
      <a:lvl7pPr marL="914400" algn="ctr" defTabSz="4257675" rtl="0" eaLnBrk="0" fontAlgn="base" hangingPunct="0">
        <a:spcBef>
          <a:spcPct val="0"/>
        </a:spcBef>
        <a:spcAft>
          <a:spcPct val="0"/>
        </a:spcAft>
        <a:defRPr sz="20500">
          <a:solidFill>
            <a:schemeClr val="tx2"/>
          </a:solidFill>
          <a:latin typeface="Times New Roman" pitchFamily="18" charset="0"/>
        </a:defRPr>
      </a:lvl7pPr>
      <a:lvl8pPr marL="1371600" algn="ctr" defTabSz="4257675" rtl="0" eaLnBrk="0" fontAlgn="base" hangingPunct="0">
        <a:spcBef>
          <a:spcPct val="0"/>
        </a:spcBef>
        <a:spcAft>
          <a:spcPct val="0"/>
        </a:spcAft>
        <a:defRPr sz="20500">
          <a:solidFill>
            <a:schemeClr val="tx2"/>
          </a:solidFill>
          <a:latin typeface="Times New Roman" pitchFamily="18" charset="0"/>
        </a:defRPr>
      </a:lvl8pPr>
      <a:lvl9pPr marL="1828800" algn="ctr" defTabSz="4257675" rtl="0" eaLnBrk="0" fontAlgn="base" hangingPunct="0">
        <a:spcBef>
          <a:spcPct val="0"/>
        </a:spcBef>
        <a:spcAft>
          <a:spcPct val="0"/>
        </a:spcAft>
        <a:defRPr sz="20500">
          <a:solidFill>
            <a:schemeClr val="tx2"/>
          </a:solidFill>
          <a:latin typeface="Times New Roman" pitchFamily="18" charset="0"/>
        </a:defRPr>
      </a:lvl9pPr>
    </p:titleStyle>
    <p:bodyStyle>
      <a:lvl1pPr marL="1597025" indent="-1597025" algn="l" defTabSz="4257675" rtl="0" eaLnBrk="0" fontAlgn="base" hangingPunct="0">
        <a:spcBef>
          <a:spcPct val="20000"/>
        </a:spcBef>
        <a:spcAft>
          <a:spcPct val="0"/>
        </a:spcAft>
        <a:buChar char="•"/>
        <a:defRPr sz="14900">
          <a:solidFill>
            <a:schemeClr val="tx1"/>
          </a:solidFill>
          <a:latin typeface="+mn-lt"/>
          <a:ea typeface="+mn-ea"/>
          <a:cs typeface="+mn-cs"/>
        </a:defRPr>
      </a:lvl1pPr>
      <a:lvl2pPr marL="3459163" indent="-1330325" algn="l" defTabSz="4257675" rtl="0" eaLnBrk="0" fontAlgn="base" hangingPunct="0">
        <a:spcBef>
          <a:spcPct val="20000"/>
        </a:spcBef>
        <a:spcAft>
          <a:spcPct val="0"/>
        </a:spcAft>
        <a:buChar char="–"/>
        <a:defRPr sz="13100">
          <a:solidFill>
            <a:schemeClr val="tx1"/>
          </a:solidFill>
          <a:latin typeface="+mn-lt"/>
        </a:defRPr>
      </a:lvl2pPr>
      <a:lvl3pPr marL="5322888" indent="-1065213" algn="l" defTabSz="4257675" rtl="0" eaLnBrk="0" fontAlgn="base" hangingPunct="0">
        <a:spcBef>
          <a:spcPct val="20000"/>
        </a:spcBef>
        <a:spcAft>
          <a:spcPct val="0"/>
        </a:spcAft>
        <a:buChar char="•"/>
        <a:defRPr sz="11200">
          <a:solidFill>
            <a:schemeClr val="tx1"/>
          </a:solidFill>
          <a:latin typeface="+mn-lt"/>
        </a:defRPr>
      </a:lvl3pPr>
      <a:lvl4pPr marL="7451725" indent="-1063625" algn="l" defTabSz="4257675" rtl="0" eaLnBrk="0" fontAlgn="base" hangingPunct="0">
        <a:spcBef>
          <a:spcPct val="20000"/>
        </a:spcBef>
        <a:spcAft>
          <a:spcPct val="0"/>
        </a:spcAft>
        <a:buChar char="–"/>
        <a:defRPr sz="9300">
          <a:solidFill>
            <a:schemeClr val="tx1"/>
          </a:solidFill>
          <a:latin typeface="+mn-lt"/>
        </a:defRPr>
      </a:lvl4pPr>
      <a:lvl5pPr marL="9580563" indent="-1063625" algn="l" defTabSz="4257675" rtl="0" eaLnBrk="0" fontAlgn="base" hangingPunct="0">
        <a:spcBef>
          <a:spcPct val="20000"/>
        </a:spcBef>
        <a:spcAft>
          <a:spcPct val="0"/>
        </a:spcAft>
        <a:buChar char="»"/>
        <a:defRPr sz="9300">
          <a:solidFill>
            <a:schemeClr val="tx1"/>
          </a:solidFill>
          <a:latin typeface="+mn-lt"/>
        </a:defRPr>
      </a:lvl5pPr>
      <a:lvl6pPr marL="10037763" indent="-1063625" algn="l" defTabSz="4257675" rtl="0" eaLnBrk="0" fontAlgn="base" hangingPunct="0">
        <a:spcBef>
          <a:spcPct val="20000"/>
        </a:spcBef>
        <a:spcAft>
          <a:spcPct val="0"/>
        </a:spcAft>
        <a:buChar char="»"/>
        <a:defRPr sz="9300">
          <a:solidFill>
            <a:schemeClr val="tx1"/>
          </a:solidFill>
          <a:latin typeface="+mn-lt"/>
        </a:defRPr>
      </a:lvl6pPr>
      <a:lvl7pPr marL="10494963" indent="-1063625" algn="l" defTabSz="4257675" rtl="0" eaLnBrk="0" fontAlgn="base" hangingPunct="0">
        <a:spcBef>
          <a:spcPct val="20000"/>
        </a:spcBef>
        <a:spcAft>
          <a:spcPct val="0"/>
        </a:spcAft>
        <a:buChar char="»"/>
        <a:defRPr sz="9300">
          <a:solidFill>
            <a:schemeClr val="tx1"/>
          </a:solidFill>
          <a:latin typeface="+mn-lt"/>
        </a:defRPr>
      </a:lvl7pPr>
      <a:lvl8pPr marL="10952163" indent="-1063625" algn="l" defTabSz="4257675" rtl="0" eaLnBrk="0" fontAlgn="base" hangingPunct="0">
        <a:spcBef>
          <a:spcPct val="20000"/>
        </a:spcBef>
        <a:spcAft>
          <a:spcPct val="0"/>
        </a:spcAft>
        <a:buChar char="»"/>
        <a:defRPr sz="9300">
          <a:solidFill>
            <a:schemeClr val="tx1"/>
          </a:solidFill>
          <a:latin typeface="+mn-lt"/>
        </a:defRPr>
      </a:lvl8pPr>
      <a:lvl9pPr marL="11409363" indent="-1063625" algn="l" defTabSz="4257675"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E9A"/>
        </a:solidFill>
        <a:effectLst/>
      </p:bgPr>
    </p:bg>
    <p:spTree>
      <p:nvGrpSpPr>
        <p:cNvPr id="1" name=""/>
        <p:cNvGrpSpPr/>
        <p:nvPr/>
      </p:nvGrpSpPr>
      <p:grpSpPr>
        <a:xfrm>
          <a:off x="0" y="0"/>
          <a:ext cx="0" cy="0"/>
          <a:chOff x="0" y="0"/>
          <a:chExt cx="0" cy="0"/>
        </a:xfrm>
      </p:grpSpPr>
      <p:sp>
        <p:nvSpPr>
          <p:cNvPr id="3074" name="Text Box 129"/>
          <p:cNvSpPr txBox="1">
            <a:spLocks noChangeArrowheads="1"/>
          </p:cNvSpPr>
          <p:nvPr/>
        </p:nvSpPr>
        <p:spPr bwMode="auto">
          <a:xfrm>
            <a:off x="1143000" y="1143000"/>
            <a:ext cx="28498800" cy="3706648"/>
          </a:xfrm>
          <a:prstGeom prst="rect">
            <a:avLst/>
          </a:prstGeom>
          <a:solidFill>
            <a:srgbClr val="E1F6FF"/>
          </a:solidFill>
          <a:ln w="9525">
            <a:solidFill>
              <a:schemeClr val="tx1"/>
            </a:solidFill>
            <a:miter lim="800000"/>
            <a:headEnd/>
            <a:tailEnd/>
          </a:ln>
        </p:spPr>
        <p:txBody>
          <a:bodyPr wrap="square" lIns="540000" tIns="540000" rIns="540000" bIns="540000">
            <a:spAutoFit/>
          </a:bodyPr>
          <a:lstStyle/>
          <a:p>
            <a:pPr algn="ctr"/>
            <a:r>
              <a:rPr lang="en-GB" sz="8500" b="1" dirty="0" smtClean="0">
                <a:latin typeface="Arial" charset="0"/>
              </a:rPr>
              <a:t>Team Lyne Conclusive Presentation</a:t>
            </a:r>
          </a:p>
          <a:p>
            <a:pPr algn="ctr"/>
            <a:r>
              <a:rPr lang="en-GB" sz="8500" b="1" dirty="0" smtClean="0">
                <a:latin typeface="Arial" charset="0"/>
              </a:rPr>
              <a:t>Pulsar Search </a:t>
            </a:r>
            <a:r>
              <a:rPr lang="en-GB" sz="8500" b="1" dirty="0" err="1" smtClean="0">
                <a:latin typeface="Arial" charset="0"/>
              </a:rPr>
              <a:t>Collaboratory</a:t>
            </a:r>
            <a:endParaRPr lang="en-GB" sz="8500" b="1" dirty="0">
              <a:latin typeface="Arial" charset="0"/>
            </a:endParaRPr>
          </a:p>
        </p:txBody>
      </p:sp>
      <p:sp>
        <p:nvSpPr>
          <p:cNvPr id="3075" name="Text Box 132"/>
          <p:cNvSpPr txBox="1">
            <a:spLocks noChangeArrowheads="1"/>
          </p:cNvSpPr>
          <p:nvPr/>
        </p:nvSpPr>
        <p:spPr bwMode="auto">
          <a:xfrm>
            <a:off x="0" y="5600700"/>
            <a:ext cx="30861000" cy="2247900"/>
          </a:xfrm>
          <a:prstGeom prst="rect">
            <a:avLst/>
          </a:prstGeom>
          <a:noFill/>
          <a:ln w="9525">
            <a:noFill/>
            <a:miter lim="800000"/>
            <a:headEnd/>
            <a:tailEnd/>
          </a:ln>
        </p:spPr>
        <p:txBody>
          <a:bodyPr lIns="360000" tIns="360000" rIns="360000" bIns="360000"/>
          <a:lstStyle/>
          <a:p>
            <a:pPr algn="ctr">
              <a:spcBef>
                <a:spcPct val="20000"/>
              </a:spcBef>
            </a:pPr>
            <a:r>
              <a:rPr lang="en-GB" sz="5600" b="1" dirty="0" smtClean="0">
                <a:solidFill>
                  <a:schemeClr val="bg1"/>
                </a:solidFill>
                <a:latin typeface="Arial" charset="0"/>
              </a:rPr>
              <a:t>Heather Frank, Tyler Farrell, Annie B. Agee, Emily Dick, Trent McDaniel</a:t>
            </a:r>
          </a:p>
          <a:p>
            <a:pPr algn="ctr">
              <a:spcBef>
                <a:spcPct val="20000"/>
              </a:spcBef>
            </a:pPr>
            <a:r>
              <a:rPr lang="en-GB" sz="5600" b="1" dirty="0" smtClean="0">
                <a:solidFill>
                  <a:schemeClr val="bg1"/>
                </a:solidFill>
                <a:latin typeface="Arial" charset="0"/>
              </a:rPr>
              <a:t>Caitlin Ahrens &amp; Ethel Perez</a:t>
            </a:r>
            <a:endParaRPr lang="en-GB" sz="5000" dirty="0">
              <a:solidFill>
                <a:schemeClr val="bg1"/>
              </a:solidFill>
              <a:latin typeface="Arial" charset="0"/>
            </a:endParaRPr>
          </a:p>
        </p:txBody>
      </p:sp>
      <p:sp>
        <p:nvSpPr>
          <p:cNvPr id="3076" name="Text Box 154"/>
          <p:cNvSpPr txBox="1">
            <a:spLocks noChangeArrowheads="1"/>
          </p:cNvSpPr>
          <p:nvPr/>
        </p:nvSpPr>
        <p:spPr bwMode="auto">
          <a:xfrm>
            <a:off x="1143000" y="8382000"/>
            <a:ext cx="8997950" cy="10629900"/>
          </a:xfrm>
          <a:prstGeom prst="rect">
            <a:avLst/>
          </a:prstGeom>
          <a:solidFill>
            <a:schemeClr val="bg1"/>
          </a:solidFill>
          <a:ln w="9525">
            <a:noFill/>
            <a:miter lim="800000"/>
            <a:headEnd/>
            <a:tailEnd/>
          </a:ln>
        </p:spPr>
        <p:txBody>
          <a:bodyPr lIns="360000" tIns="360000" rIns="360000" bIns="360000"/>
          <a:lstStyle/>
          <a:p>
            <a:pPr>
              <a:spcBef>
                <a:spcPct val="20000"/>
              </a:spcBef>
            </a:pPr>
            <a:r>
              <a:rPr lang="en-GB" sz="3600" b="1" dirty="0" smtClean="0">
                <a:solidFill>
                  <a:srgbClr val="9900FF"/>
                </a:solidFill>
                <a:latin typeface="Arial" charset="0"/>
              </a:rPr>
              <a:t>Our One Week Mission—</a:t>
            </a:r>
          </a:p>
          <a:p>
            <a:pPr>
              <a:spcBef>
                <a:spcPct val="20000"/>
              </a:spcBef>
            </a:pPr>
            <a:r>
              <a:rPr lang="en-AU" sz="2900" b="1" dirty="0" smtClean="0">
                <a:latin typeface="Arial" charset="0"/>
              </a:rPr>
              <a:t>To boldly go where no high school student has gone before...</a:t>
            </a:r>
          </a:p>
          <a:p>
            <a:pPr>
              <a:spcBef>
                <a:spcPct val="20000"/>
              </a:spcBef>
            </a:pPr>
            <a:endParaRPr lang="en-AU" sz="2900" dirty="0" smtClean="0">
              <a:latin typeface="Arial" charset="0"/>
            </a:endParaRPr>
          </a:p>
          <a:p>
            <a:pPr>
              <a:spcBef>
                <a:spcPct val="20000"/>
              </a:spcBef>
            </a:pPr>
            <a:r>
              <a:rPr lang="en-US" sz="2900" dirty="0" smtClean="0">
                <a:latin typeface="Arial" pitchFamily="34" charset="0"/>
                <a:cs typeface="Arial" pitchFamily="34" charset="0"/>
              </a:rPr>
              <a:t>Our team sorted through 15 data sets of Double Pulse Plots and Single Pulse Plots to identify pulsars, both known and unknown.</a:t>
            </a:r>
          </a:p>
          <a:p>
            <a:pPr>
              <a:spcBef>
                <a:spcPct val="20000"/>
              </a:spcBef>
            </a:pPr>
            <a:r>
              <a:rPr lang="en-US" sz="2900" dirty="0" smtClean="0">
                <a:latin typeface="Arial" pitchFamily="34" charset="0"/>
                <a:cs typeface="Arial" pitchFamily="34" charset="0"/>
              </a:rPr>
              <a:t>We observed our pulsar candidates with the Green Bank Telescope for an hour on Friday, July 22 from 12:30 to 2:00 AM.</a:t>
            </a:r>
          </a:p>
          <a:p>
            <a:pPr>
              <a:spcBef>
                <a:spcPct val="20000"/>
              </a:spcBef>
            </a:pPr>
            <a:r>
              <a:rPr lang="en-US" sz="2900" dirty="0" smtClean="0">
                <a:latin typeface="Arial" pitchFamily="34" charset="0"/>
                <a:cs typeface="Arial" pitchFamily="34" charset="0"/>
              </a:rPr>
              <a:t>We organized our data and present it to the group and to keep a record of our accomplishments.</a:t>
            </a:r>
          </a:p>
          <a:p>
            <a:pPr>
              <a:spcBef>
                <a:spcPct val="20000"/>
              </a:spcBef>
            </a:pPr>
            <a:endParaRPr lang="en-AU" sz="2900" dirty="0">
              <a:latin typeface="Arial" charset="0"/>
            </a:endParaRPr>
          </a:p>
          <a:p>
            <a:pPr>
              <a:spcBef>
                <a:spcPct val="50000"/>
              </a:spcBef>
            </a:pPr>
            <a:r>
              <a:rPr lang="en-AU" sz="2900" dirty="0" smtClean="0">
                <a:latin typeface="Arial" charset="0"/>
              </a:rPr>
              <a:t>Team Lyne accomplished these goals by splitting the team in half to sort through the data sets which helped the process go more quickly.</a:t>
            </a:r>
          </a:p>
          <a:p>
            <a:pPr>
              <a:spcBef>
                <a:spcPct val="50000"/>
              </a:spcBef>
            </a:pPr>
            <a:r>
              <a:rPr lang="en-AU" sz="2900" dirty="0" smtClean="0">
                <a:latin typeface="Arial" charset="0"/>
              </a:rPr>
              <a:t>Afterwards, we collaborated to prioritize which candidates we would observe with our GBT time.</a:t>
            </a:r>
            <a:endParaRPr lang="en-AU" sz="2900" dirty="0">
              <a:latin typeface="Arial" charset="0"/>
            </a:endParaRPr>
          </a:p>
        </p:txBody>
      </p:sp>
      <p:sp>
        <p:nvSpPr>
          <p:cNvPr id="3077" name="Text Box 155"/>
          <p:cNvSpPr txBox="1">
            <a:spLocks noChangeArrowheads="1"/>
          </p:cNvSpPr>
          <p:nvPr/>
        </p:nvSpPr>
        <p:spPr bwMode="auto">
          <a:xfrm>
            <a:off x="10896600" y="23698200"/>
            <a:ext cx="8997950" cy="18973800"/>
          </a:xfrm>
          <a:prstGeom prst="rect">
            <a:avLst/>
          </a:prstGeom>
          <a:solidFill>
            <a:schemeClr val="bg1"/>
          </a:solidFill>
          <a:ln w="9525">
            <a:noFill/>
            <a:miter lim="800000"/>
            <a:headEnd/>
            <a:tailEnd/>
          </a:ln>
        </p:spPr>
        <p:txBody>
          <a:bodyPr lIns="360000" tIns="360000" rIns="360000" bIns="360000"/>
          <a:lstStyle/>
          <a:p>
            <a:pPr>
              <a:spcBef>
                <a:spcPct val="20000"/>
              </a:spcBef>
            </a:pPr>
            <a:r>
              <a:rPr lang="en-GB" sz="3600" b="1" dirty="0" smtClean="0">
                <a:solidFill>
                  <a:srgbClr val="9900FF"/>
                </a:solidFill>
                <a:latin typeface="Arial" charset="0"/>
              </a:rPr>
              <a:t>Pulsar Candidate One J2111+2114</a:t>
            </a:r>
            <a:endParaRPr lang="en-GB" sz="3600" b="1" dirty="0">
              <a:solidFill>
                <a:srgbClr val="9900FF"/>
              </a:solidFill>
              <a:latin typeface="Arial" charset="0"/>
            </a:endParaRPr>
          </a:p>
          <a:p>
            <a:pPr>
              <a:spcBef>
                <a:spcPct val="50000"/>
              </a:spcBef>
            </a:pPr>
            <a:r>
              <a:rPr lang="en-AU" sz="2800" dirty="0" smtClean="0">
                <a:latin typeface="Arial" charset="0"/>
              </a:rPr>
              <a:t>Not found in catalogue.</a:t>
            </a:r>
            <a:endParaRPr lang="en-AU" sz="2800" dirty="0">
              <a:latin typeface="Arial" charset="0"/>
            </a:endParaRPr>
          </a:p>
          <a:p>
            <a:pPr>
              <a:spcBef>
                <a:spcPct val="50000"/>
              </a:spcBef>
            </a:pPr>
            <a:r>
              <a:rPr lang="en-AU" sz="2800" dirty="0" smtClean="0">
                <a:latin typeface="Arial" charset="0"/>
              </a:rPr>
              <a:t>Our team found strong evidence of a pulsar in one of our data sets. When searched, the coordinates of the pulsar were not found in the catalogue of all known pulsars. This, of course, went to the top of our priority list.</a:t>
            </a:r>
            <a:endParaRPr lang="en-AU" sz="2800" dirty="0">
              <a:latin typeface="Arial" charset="0"/>
            </a:endParaRPr>
          </a:p>
          <a:p>
            <a:pPr>
              <a:spcBef>
                <a:spcPct val="50000"/>
              </a:spcBef>
            </a:pPr>
            <a:r>
              <a:rPr lang="en-AU" sz="2800" dirty="0" smtClean="0">
                <a:latin typeface="Arial" charset="0"/>
              </a:rPr>
              <a:t>When our GBT time came around, the wrong coordinates were entered in. The declination (the last four numbers of the pulsar)  was entered as a negative number, which resulted in the data collection of Radio Frequency Interference.</a:t>
            </a:r>
            <a:endParaRPr lang="en-AU" sz="2800" dirty="0">
              <a:latin typeface="Arial" charset="0"/>
            </a:endParaRPr>
          </a:p>
          <a:p>
            <a:pPr>
              <a:spcBef>
                <a:spcPct val="50000"/>
              </a:spcBef>
            </a:pPr>
            <a:r>
              <a:rPr lang="en-AU" sz="2800" dirty="0" smtClean="0">
                <a:latin typeface="Arial" charset="0"/>
              </a:rPr>
              <a:t>We also found that J2111+2114 had been only recently discovered, and was therefore not present in the catalogue.</a:t>
            </a:r>
            <a:endParaRPr lang="en-AU" sz="2800" dirty="0">
              <a:latin typeface="Arial" charset="0"/>
            </a:endParaRPr>
          </a:p>
          <a:p>
            <a:pPr>
              <a:spcBef>
                <a:spcPct val="50000"/>
              </a:spcBef>
            </a:pPr>
            <a:r>
              <a:rPr lang="en-AU" sz="2800" dirty="0" smtClean="0">
                <a:latin typeface="Arial" charset="0"/>
              </a:rPr>
              <a:t>Below are the plots for this pulsar.</a:t>
            </a:r>
            <a:endParaRPr lang="en-AU" sz="2800" dirty="0">
              <a:latin typeface="Arial" charset="0"/>
            </a:endParaRPr>
          </a:p>
        </p:txBody>
      </p:sp>
      <p:sp>
        <p:nvSpPr>
          <p:cNvPr id="3078" name="Text Box 156"/>
          <p:cNvSpPr txBox="1">
            <a:spLocks noChangeArrowheads="1"/>
          </p:cNvSpPr>
          <p:nvPr/>
        </p:nvSpPr>
        <p:spPr bwMode="auto">
          <a:xfrm>
            <a:off x="20650200" y="8382000"/>
            <a:ext cx="8997950" cy="22420263"/>
          </a:xfrm>
          <a:prstGeom prst="rect">
            <a:avLst/>
          </a:prstGeom>
          <a:solidFill>
            <a:schemeClr val="bg1"/>
          </a:solidFill>
          <a:ln w="9525">
            <a:noFill/>
            <a:miter lim="800000"/>
            <a:headEnd/>
            <a:tailEnd/>
          </a:ln>
        </p:spPr>
        <p:txBody>
          <a:bodyPr lIns="360000" tIns="360000" rIns="360000" bIns="360000"/>
          <a:lstStyle/>
          <a:p>
            <a:pPr>
              <a:spcBef>
                <a:spcPct val="50000"/>
              </a:spcBef>
            </a:pPr>
            <a:r>
              <a:rPr lang="en-AU" sz="3600" b="1" dirty="0" smtClean="0">
                <a:solidFill>
                  <a:srgbClr val="9900FF"/>
                </a:solidFill>
                <a:latin typeface="Arial" charset="0"/>
              </a:rPr>
              <a:t>What is a Pulsar?</a:t>
            </a:r>
            <a:endParaRPr lang="en-AU" sz="3600" b="1" dirty="0">
              <a:solidFill>
                <a:srgbClr val="9900FF"/>
              </a:solidFill>
              <a:latin typeface="Arial" charset="0"/>
            </a:endParaRPr>
          </a:p>
          <a:p>
            <a:pPr>
              <a:spcBef>
                <a:spcPct val="50000"/>
              </a:spcBef>
            </a:pPr>
            <a:r>
              <a:rPr lang="en-AU" sz="2800" dirty="0" smtClean="0">
                <a:latin typeface="Arial" charset="0"/>
              </a:rPr>
              <a:t>A pulsar is born from a large star that burns through its Hydrogen, Helium, Carbon, and so on until it reaches Iron which will not go through the fusion process. The star then collapses and rebounds off of its iron core and a supernova is created. That gas expands indefinitely, but the dense core remains, creating a neutron star. In ideal conditions, this neutron star rotates rapidly with two oppositely placed beams of energy. This is a pulsar.</a:t>
            </a: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AU" sz="3600" b="1" dirty="0" smtClean="0">
              <a:solidFill>
                <a:srgbClr val="9900FF"/>
              </a:solidFill>
              <a:latin typeface="Arial" charset="0"/>
            </a:endParaRPr>
          </a:p>
          <a:p>
            <a:pPr>
              <a:spcBef>
                <a:spcPct val="50000"/>
              </a:spcBef>
            </a:pPr>
            <a:endParaRPr lang="en-AU" sz="3600" b="1" dirty="0" smtClean="0">
              <a:solidFill>
                <a:srgbClr val="9900FF"/>
              </a:solidFill>
              <a:latin typeface="Arial" charset="0"/>
            </a:endParaRPr>
          </a:p>
          <a:p>
            <a:pPr>
              <a:spcBef>
                <a:spcPct val="50000"/>
              </a:spcBef>
            </a:pPr>
            <a:endParaRPr lang="en-AU" sz="3600" b="1" dirty="0" smtClean="0">
              <a:solidFill>
                <a:srgbClr val="9900FF"/>
              </a:solidFill>
              <a:latin typeface="Arial" charset="0"/>
            </a:endParaRPr>
          </a:p>
          <a:p>
            <a:pPr>
              <a:spcBef>
                <a:spcPct val="50000"/>
              </a:spcBef>
            </a:pPr>
            <a:r>
              <a:rPr lang="en-AU" sz="3600" b="1" dirty="0" smtClean="0">
                <a:solidFill>
                  <a:srgbClr val="9900FF"/>
                </a:solidFill>
                <a:latin typeface="Arial" charset="0"/>
              </a:rPr>
              <a:t>How is a pulsar found?</a:t>
            </a:r>
          </a:p>
          <a:p>
            <a:pPr>
              <a:spcBef>
                <a:spcPct val="50000"/>
              </a:spcBef>
            </a:pPr>
            <a:endParaRPr lang="en-AU" sz="3600" b="1" dirty="0">
              <a:solidFill>
                <a:srgbClr val="9900FF"/>
              </a:solidFill>
              <a:latin typeface="Arial" charset="0"/>
            </a:endParaRPr>
          </a:p>
          <a:p>
            <a:pPr>
              <a:spcBef>
                <a:spcPct val="50000"/>
              </a:spcBef>
            </a:pPr>
            <a:r>
              <a:rPr lang="en-AU" sz="2800" dirty="0" smtClean="0">
                <a:latin typeface="Arial" charset="0"/>
              </a:rPr>
              <a:t>As the beams of energy rotate with the neutron star, radio telescopes on Earth can record these emissions. The neutron star rotates in a matter of milliseconds and the data recorded is folded over and over so that the high energy beam is readable through the radio interference created by galactic noise and RFI.</a:t>
            </a:r>
            <a:endParaRPr lang="en-AU" sz="2800" dirty="0">
              <a:solidFill>
                <a:srgbClr val="000000"/>
              </a:solidFill>
              <a:latin typeface="Arial" charset="0"/>
              <a:cs typeface="Arial" charset="0"/>
            </a:endParaRPr>
          </a:p>
        </p:txBody>
      </p:sp>
      <p:sp>
        <p:nvSpPr>
          <p:cNvPr id="3079" name="Text Box 158"/>
          <p:cNvSpPr txBox="1">
            <a:spLocks noChangeArrowheads="1"/>
          </p:cNvSpPr>
          <p:nvPr/>
        </p:nvSpPr>
        <p:spPr bwMode="auto">
          <a:xfrm>
            <a:off x="1143000" y="20154900"/>
            <a:ext cx="8997950" cy="22593300"/>
          </a:xfrm>
          <a:prstGeom prst="rect">
            <a:avLst/>
          </a:prstGeom>
          <a:solidFill>
            <a:schemeClr val="bg1"/>
          </a:solidFill>
          <a:ln w="9525">
            <a:noFill/>
            <a:miter lim="800000"/>
            <a:headEnd/>
            <a:tailEnd/>
          </a:ln>
        </p:spPr>
        <p:txBody>
          <a:bodyPr lIns="360000" tIns="360000" rIns="360000" bIns="360000"/>
          <a:lstStyle/>
          <a:p>
            <a:pPr marL="285750" indent="-285750">
              <a:spcBef>
                <a:spcPct val="20000"/>
              </a:spcBef>
            </a:pPr>
            <a:r>
              <a:rPr lang="en-GB" sz="3600" b="1" dirty="0" smtClean="0">
                <a:solidFill>
                  <a:srgbClr val="9900FF"/>
                </a:solidFill>
                <a:latin typeface="Arial" charset="0"/>
              </a:rPr>
              <a:t>Pulsar Candidate </a:t>
            </a:r>
            <a:r>
              <a:rPr lang="en-GB" sz="3600" b="1" dirty="0" smtClean="0">
                <a:solidFill>
                  <a:srgbClr val="9900FF"/>
                </a:solidFill>
                <a:latin typeface="Arial" pitchFamily="34" charset="0"/>
                <a:cs typeface="Arial" pitchFamily="34" charset="0"/>
              </a:rPr>
              <a:t>Two J</a:t>
            </a:r>
            <a:r>
              <a:rPr lang="en-US" sz="3600" b="1" dirty="0" smtClean="0">
                <a:solidFill>
                  <a:srgbClr val="9900FF"/>
                </a:solidFill>
                <a:latin typeface="Arial" pitchFamily="34" charset="0"/>
                <a:cs typeface="Arial" pitchFamily="34" charset="0"/>
              </a:rPr>
              <a:t>1610-1322 </a:t>
            </a:r>
            <a:endParaRPr lang="en-GB" sz="3600" b="1" dirty="0">
              <a:solidFill>
                <a:srgbClr val="9900FF"/>
              </a:solidFill>
              <a:latin typeface="Arial" pitchFamily="34" charset="0"/>
              <a:cs typeface="Arial" pitchFamily="34" charset="0"/>
            </a:endParaRPr>
          </a:p>
          <a:p>
            <a:pPr marL="285750" indent="-285750">
              <a:spcBef>
                <a:spcPct val="50000"/>
              </a:spcBef>
              <a:buSzPct val="60000"/>
              <a:buFont typeface="Monotype Sorts" charset="2"/>
              <a:buNone/>
            </a:pPr>
            <a:r>
              <a:rPr lang="en-AU" sz="2800" dirty="0" smtClean="0">
                <a:latin typeface="Arial" charset="0"/>
              </a:rPr>
              <a:t>Found in catalogue.</a:t>
            </a:r>
          </a:p>
          <a:p>
            <a:pPr marL="285750" indent="-285750">
              <a:spcBef>
                <a:spcPct val="50000"/>
              </a:spcBef>
              <a:buSzPct val="60000"/>
              <a:buFont typeface="Monotype Sorts" charset="2"/>
              <a:buNone/>
            </a:pPr>
            <a:r>
              <a:rPr lang="en-AU" sz="2800" dirty="0" smtClean="0">
                <a:latin typeface="Arial" charset="0"/>
              </a:rPr>
              <a:t>Our team found strong evidence of a pulsar while sifting through our data sets. When we searched the coordinates in the catalogue, we found a pulsar with nearly identical coordinates and the same DM as on the plot. A known pulsar with such a strong signal went to number two on our priority list.</a:t>
            </a:r>
          </a:p>
          <a:p>
            <a:pPr marL="285750" indent="-285750">
              <a:spcBef>
                <a:spcPct val="50000"/>
              </a:spcBef>
              <a:buSzPct val="60000"/>
              <a:buFont typeface="Monotype Sorts" charset="2"/>
              <a:buNone/>
            </a:pPr>
            <a:r>
              <a:rPr lang="en-AU" sz="2800" dirty="0" smtClean="0">
                <a:latin typeface="Arial" charset="0"/>
              </a:rPr>
              <a:t>We searched for it during our GBT time on Friday, but the beam was too small to find the pulsar.</a:t>
            </a:r>
          </a:p>
          <a:p>
            <a:pPr marL="285750" indent="-285750">
              <a:spcBef>
                <a:spcPct val="50000"/>
              </a:spcBef>
              <a:buSzPct val="60000"/>
              <a:buFont typeface="Monotype Sorts" charset="2"/>
              <a:buNone/>
            </a:pPr>
            <a:endParaRPr lang="en-AU" sz="2800" dirty="0" smtClean="0">
              <a:latin typeface="Arial" charset="0"/>
            </a:endParaRPr>
          </a:p>
          <a:p>
            <a:pPr marL="285750" indent="-285750">
              <a:spcBef>
                <a:spcPct val="50000"/>
              </a:spcBef>
              <a:buSzPct val="60000"/>
              <a:buFont typeface="Monotype Sorts" charset="2"/>
              <a:buNone/>
            </a:pPr>
            <a:r>
              <a:rPr lang="en-AU" sz="2800" dirty="0" smtClean="0">
                <a:latin typeface="Arial" charset="0"/>
              </a:rPr>
              <a:t>Below is the plot for this pulsar.</a:t>
            </a:r>
            <a:endParaRPr lang="en-AU" sz="2800" dirty="0">
              <a:latin typeface="Arial" charset="0"/>
            </a:endParaRPr>
          </a:p>
        </p:txBody>
      </p:sp>
      <p:sp>
        <p:nvSpPr>
          <p:cNvPr id="3080" name="Text Box 159"/>
          <p:cNvSpPr txBox="1">
            <a:spLocks noChangeArrowheads="1"/>
          </p:cNvSpPr>
          <p:nvPr/>
        </p:nvSpPr>
        <p:spPr bwMode="auto">
          <a:xfrm>
            <a:off x="20654963" y="31449963"/>
            <a:ext cx="8997950" cy="4630737"/>
          </a:xfrm>
          <a:prstGeom prst="rect">
            <a:avLst/>
          </a:prstGeom>
          <a:solidFill>
            <a:schemeClr val="bg1"/>
          </a:solidFill>
          <a:ln w="9525">
            <a:noFill/>
            <a:miter lim="800000"/>
            <a:headEnd/>
            <a:tailEnd/>
          </a:ln>
        </p:spPr>
        <p:txBody>
          <a:bodyPr lIns="360000" tIns="360000" rIns="360000" bIns="360000"/>
          <a:lstStyle/>
          <a:p>
            <a:pPr>
              <a:spcBef>
                <a:spcPct val="20000"/>
              </a:spcBef>
            </a:pPr>
            <a:r>
              <a:rPr lang="en-GB" sz="3600" b="1" dirty="0" smtClean="0">
                <a:solidFill>
                  <a:srgbClr val="9900FF"/>
                </a:solidFill>
                <a:latin typeface="Arial" charset="0"/>
              </a:rPr>
              <a:t>If we had more time...</a:t>
            </a:r>
            <a:endParaRPr lang="en-GB" sz="3600" b="1" dirty="0">
              <a:solidFill>
                <a:srgbClr val="9900FF"/>
              </a:solidFill>
              <a:latin typeface="Arial" charset="0"/>
            </a:endParaRP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Look at J2111+2114 with the GBT with the </a:t>
            </a:r>
            <a:r>
              <a:rPr lang="en-US" sz="2800" i="1" dirty="0" smtClean="0">
                <a:latin typeface="Arial" pitchFamily="34" charset="0"/>
                <a:cs typeface="Arial" pitchFamily="34" charset="0"/>
              </a:rPr>
              <a:t>correct </a:t>
            </a:r>
            <a:r>
              <a:rPr lang="en-US" sz="2800" dirty="0" smtClean="0">
                <a:latin typeface="Arial" pitchFamily="34" charset="0"/>
                <a:cs typeface="Arial" pitchFamily="34" charset="0"/>
              </a:rPr>
              <a:t>declination.</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Look at J1742-1610, a known pulsar.</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Research a few more known pulsars we found in our data set.</a:t>
            </a:r>
            <a:endParaRPr lang="en-US" sz="2800" dirty="0">
              <a:latin typeface="Arial" pitchFamily="34" charset="0"/>
              <a:cs typeface="Arial" pitchFamily="34" charset="0"/>
            </a:endParaRPr>
          </a:p>
        </p:txBody>
      </p:sp>
      <p:sp>
        <p:nvSpPr>
          <p:cNvPr id="3081" name="Text Box 160"/>
          <p:cNvSpPr txBox="1">
            <a:spLocks noChangeArrowheads="1"/>
          </p:cNvSpPr>
          <p:nvPr/>
        </p:nvSpPr>
        <p:spPr bwMode="auto">
          <a:xfrm>
            <a:off x="20654963" y="36461701"/>
            <a:ext cx="8997950" cy="6210300"/>
          </a:xfrm>
          <a:prstGeom prst="rect">
            <a:avLst/>
          </a:prstGeom>
          <a:solidFill>
            <a:schemeClr val="bg1"/>
          </a:solidFill>
          <a:ln w="9525">
            <a:noFill/>
            <a:miter lim="800000"/>
            <a:headEnd/>
            <a:tailEnd/>
          </a:ln>
        </p:spPr>
        <p:txBody>
          <a:bodyPr lIns="360000" tIns="360000" rIns="360000" bIns="360000"/>
          <a:lstStyle/>
          <a:p>
            <a:pPr>
              <a:spcBef>
                <a:spcPct val="20000"/>
              </a:spcBef>
            </a:pPr>
            <a:r>
              <a:rPr lang="en-GB" sz="3600" b="1" dirty="0" smtClean="0">
                <a:solidFill>
                  <a:srgbClr val="9900FF"/>
                </a:solidFill>
                <a:latin typeface="Arial" charset="0"/>
              </a:rPr>
              <a:t>Green Bank Telescope</a:t>
            </a:r>
            <a:endParaRPr lang="en-GB" sz="3600" b="1" dirty="0">
              <a:solidFill>
                <a:srgbClr val="9900FF"/>
              </a:solidFill>
              <a:latin typeface="Arial" charset="0"/>
            </a:endParaRPr>
          </a:p>
        </p:txBody>
      </p:sp>
      <p:sp>
        <p:nvSpPr>
          <p:cNvPr id="3082" name="Text Box 161"/>
          <p:cNvSpPr txBox="1">
            <a:spLocks noChangeArrowheads="1"/>
          </p:cNvSpPr>
          <p:nvPr/>
        </p:nvSpPr>
        <p:spPr bwMode="auto">
          <a:xfrm>
            <a:off x="10890250" y="8382000"/>
            <a:ext cx="8997950" cy="14554200"/>
          </a:xfrm>
          <a:prstGeom prst="rect">
            <a:avLst/>
          </a:prstGeom>
          <a:solidFill>
            <a:schemeClr val="bg1"/>
          </a:solidFill>
          <a:ln w="9525">
            <a:noFill/>
            <a:miter lim="800000"/>
            <a:headEnd/>
            <a:tailEnd/>
          </a:ln>
        </p:spPr>
        <p:txBody>
          <a:bodyPr lIns="360000" tIns="360000" rIns="360000" bIns="360000"/>
          <a:lstStyle/>
          <a:p>
            <a:pPr>
              <a:spcBef>
                <a:spcPct val="20000"/>
              </a:spcBef>
            </a:pPr>
            <a:endParaRPr lang="en-GB" sz="2800" dirty="0">
              <a:latin typeface="Arial" charset="0"/>
            </a:endParaRPr>
          </a:p>
        </p:txBody>
      </p:sp>
      <p:sp>
        <p:nvSpPr>
          <p:cNvPr id="3083" name="Text Box 162"/>
          <p:cNvSpPr txBox="1">
            <a:spLocks noChangeArrowheads="1"/>
          </p:cNvSpPr>
          <p:nvPr/>
        </p:nvSpPr>
        <p:spPr bwMode="auto">
          <a:xfrm>
            <a:off x="11582400" y="32766000"/>
            <a:ext cx="2286000" cy="1286845"/>
          </a:xfrm>
          <a:prstGeom prst="rect">
            <a:avLst/>
          </a:prstGeom>
          <a:noFill/>
          <a:ln w="9525">
            <a:noFill/>
            <a:miter lim="800000"/>
            <a:headEnd/>
            <a:tailEnd/>
          </a:ln>
        </p:spPr>
        <p:txBody>
          <a:bodyPr wrap="square" lIns="180000" tIns="180000" rIns="180000" bIns="180000">
            <a:spAutoFit/>
          </a:bodyPr>
          <a:lstStyle/>
          <a:p>
            <a:pPr algn="r"/>
            <a:r>
              <a:rPr lang="en-AU" sz="2000" i="1" dirty="0" smtClean="0"/>
              <a:t>Double Pulse Plot for pulsar J2111+2114</a:t>
            </a:r>
            <a:endParaRPr lang="en-AU" sz="2000" i="1" dirty="0"/>
          </a:p>
        </p:txBody>
      </p:sp>
      <p:sp>
        <p:nvSpPr>
          <p:cNvPr id="3084" name="Rectangle 163"/>
          <p:cNvSpPr>
            <a:spLocks noChangeArrowheads="1"/>
          </p:cNvSpPr>
          <p:nvPr/>
        </p:nvSpPr>
        <p:spPr bwMode="auto">
          <a:xfrm>
            <a:off x="15087600" y="32918400"/>
            <a:ext cx="4419600" cy="4267200"/>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086" name="Text Box 165"/>
          <p:cNvSpPr txBox="1">
            <a:spLocks noChangeArrowheads="1"/>
          </p:cNvSpPr>
          <p:nvPr/>
        </p:nvSpPr>
        <p:spPr bwMode="auto">
          <a:xfrm>
            <a:off x="1143000" y="41036875"/>
            <a:ext cx="8991600" cy="1342584"/>
          </a:xfrm>
          <a:prstGeom prst="rect">
            <a:avLst/>
          </a:prstGeom>
          <a:noFill/>
          <a:ln w="9525">
            <a:noFill/>
            <a:miter lim="800000"/>
            <a:headEnd/>
            <a:tailEnd/>
          </a:ln>
        </p:spPr>
        <p:txBody>
          <a:bodyPr lIns="360000" tIns="360000" rIns="360000" bIns="360000">
            <a:spAutoFit/>
          </a:bodyPr>
          <a:lstStyle/>
          <a:p>
            <a:pPr>
              <a:spcBef>
                <a:spcPct val="50000"/>
              </a:spcBef>
            </a:pPr>
            <a:r>
              <a:rPr lang="en-AU" sz="2000" i="1" dirty="0" smtClean="0"/>
              <a:t>An image of a supernova from the Hubble Space Telescope. Supernovas are a by-product of the creation of neutron stars.</a:t>
            </a:r>
            <a:endParaRPr lang="en-AU" sz="2000" i="1" dirty="0"/>
          </a:p>
        </p:txBody>
      </p:sp>
      <p:sp>
        <p:nvSpPr>
          <p:cNvPr id="3090" name="Text Box 169"/>
          <p:cNvSpPr txBox="1">
            <a:spLocks noChangeArrowheads="1"/>
          </p:cNvSpPr>
          <p:nvPr/>
        </p:nvSpPr>
        <p:spPr bwMode="auto">
          <a:xfrm>
            <a:off x="20650200" y="21450300"/>
            <a:ext cx="8991600" cy="1342584"/>
          </a:xfrm>
          <a:prstGeom prst="rect">
            <a:avLst/>
          </a:prstGeom>
          <a:noFill/>
          <a:ln w="9525">
            <a:noFill/>
            <a:miter lim="800000"/>
            <a:headEnd/>
            <a:tailEnd/>
          </a:ln>
        </p:spPr>
        <p:txBody>
          <a:bodyPr lIns="360000" tIns="360000" rIns="360000" bIns="360000">
            <a:spAutoFit/>
          </a:bodyPr>
          <a:lstStyle/>
          <a:p>
            <a:pPr>
              <a:spcBef>
                <a:spcPct val="50000"/>
              </a:spcBef>
            </a:pPr>
            <a:r>
              <a:rPr lang="en-AU" sz="2000" i="1" dirty="0" smtClean="0"/>
              <a:t>Pulsars are not  recorded as an optical image, of course, but this is an  artist’s rendition of  what it could look like.</a:t>
            </a:r>
            <a:endParaRPr lang="en-AU" sz="2000" i="1" dirty="0"/>
          </a:p>
        </p:txBody>
      </p:sp>
      <p:sp>
        <p:nvSpPr>
          <p:cNvPr id="3091" name="Rectangle 170"/>
          <p:cNvSpPr>
            <a:spLocks noChangeArrowheads="1"/>
          </p:cNvSpPr>
          <p:nvPr/>
        </p:nvSpPr>
        <p:spPr bwMode="auto">
          <a:xfrm>
            <a:off x="11201400" y="37985700"/>
            <a:ext cx="4713288" cy="4038600"/>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092" name="Text Box 171"/>
          <p:cNvSpPr txBox="1">
            <a:spLocks noChangeArrowheads="1"/>
          </p:cNvSpPr>
          <p:nvPr/>
        </p:nvSpPr>
        <p:spPr bwMode="auto">
          <a:xfrm>
            <a:off x="17373600" y="37985700"/>
            <a:ext cx="2057400" cy="1286845"/>
          </a:xfrm>
          <a:prstGeom prst="rect">
            <a:avLst/>
          </a:prstGeom>
          <a:noFill/>
          <a:ln w="9525">
            <a:noFill/>
            <a:miter lim="800000"/>
            <a:headEnd/>
            <a:tailEnd/>
          </a:ln>
        </p:spPr>
        <p:txBody>
          <a:bodyPr wrap="square" lIns="180000" tIns="180000" rIns="180000" bIns="180000">
            <a:spAutoFit/>
          </a:bodyPr>
          <a:lstStyle/>
          <a:p>
            <a:r>
              <a:rPr lang="en-AU" sz="2000" i="1" dirty="0" smtClean="0"/>
              <a:t>Single Pulse Plot for Pulsar J2111+2114</a:t>
            </a:r>
            <a:endParaRPr lang="en-AU" sz="2000" i="1" dirty="0"/>
          </a:p>
        </p:txBody>
      </p:sp>
      <p:sp>
        <p:nvSpPr>
          <p:cNvPr id="3095" name="Rectangle 174"/>
          <p:cNvSpPr>
            <a:spLocks noChangeArrowheads="1"/>
          </p:cNvSpPr>
          <p:nvPr/>
        </p:nvSpPr>
        <p:spPr bwMode="auto">
          <a:xfrm>
            <a:off x="1600200" y="29146500"/>
            <a:ext cx="8229600" cy="4784725"/>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096" name="Text Box 176"/>
          <p:cNvSpPr txBox="1">
            <a:spLocks noChangeArrowheads="1"/>
          </p:cNvSpPr>
          <p:nvPr/>
        </p:nvSpPr>
        <p:spPr bwMode="auto">
          <a:xfrm>
            <a:off x="1295400" y="34251900"/>
            <a:ext cx="8991600" cy="1034808"/>
          </a:xfrm>
          <a:prstGeom prst="rect">
            <a:avLst/>
          </a:prstGeom>
          <a:noFill/>
          <a:ln w="9525">
            <a:noFill/>
            <a:miter lim="800000"/>
            <a:headEnd/>
            <a:tailEnd/>
          </a:ln>
        </p:spPr>
        <p:txBody>
          <a:bodyPr lIns="360000" tIns="360000" rIns="360000" bIns="360000">
            <a:spAutoFit/>
          </a:bodyPr>
          <a:lstStyle/>
          <a:p>
            <a:pPr>
              <a:spcBef>
                <a:spcPct val="50000"/>
              </a:spcBef>
            </a:pPr>
            <a:r>
              <a:rPr lang="en-AU" sz="2000" i="1" dirty="0" smtClean="0"/>
              <a:t>Single Pulse Plot </a:t>
            </a:r>
            <a:r>
              <a:rPr lang="en-AU" sz="2000" i="1" dirty="0" smtClean="0">
                <a:latin typeface="+mj-lt"/>
              </a:rPr>
              <a:t>for </a:t>
            </a:r>
            <a:r>
              <a:rPr lang="en-US" sz="2000" i="1" dirty="0" smtClean="0">
                <a:latin typeface="+mj-lt"/>
              </a:rPr>
              <a:t>J1610-1322  from our initial data set assignment.</a:t>
            </a:r>
            <a:r>
              <a:rPr lang="en-US" sz="2000" dirty="0" smtClean="0">
                <a:latin typeface="+mj-lt"/>
              </a:rPr>
              <a:t> </a:t>
            </a:r>
            <a:endParaRPr lang="en-AU" sz="2000" dirty="0">
              <a:latin typeface="+mj-lt"/>
            </a:endParaRPr>
          </a:p>
        </p:txBody>
      </p:sp>
      <p:pic>
        <p:nvPicPr>
          <p:cNvPr id="25" name="Picture 24" descr="21112114(1).png"/>
          <p:cNvPicPr>
            <a:picLocks noChangeAspect="1"/>
          </p:cNvPicPr>
          <p:nvPr/>
        </p:nvPicPr>
        <p:blipFill>
          <a:blip r:embed="rId2" cstate="print"/>
          <a:stretch>
            <a:fillRect/>
          </a:stretch>
        </p:blipFill>
        <p:spPr>
          <a:xfrm>
            <a:off x="13868400" y="32880300"/>
            <a:ext cx="5867400" cy="4588796"/>
          </a:xfrm>
          <a:prstGeom prst="rect">
            <a:avLst/>
          </a:prstGeom>
        </p:spPr>
      </p:pic>
      <p:pic>
        <p:nvPicPr>
          <p:cNvPr id="26" name="Picture 25" descr="21112114(2).png"/>
          <p:cNvPicPr>
            <a:picLocks noChangeAspect="1"/>
          </p:cNvPicPr>
          <p:nvPr/>
        </p:nvPicPr>
        <p:blipFill>
          <a:blip r:embed="rId3" cstate="print"/>
          <a:stretch>
            <a:fillRect/>
          </a:stretch>
        </p:blipFill>
        <p:spPr>
          <a:xfrm>
            <a:off x="11125200" y="37680900"/>
            <a:ext cx="5562600" cy="4436500"/>
          </a:xfrm>
          <a:prstGeom prst="rect">
            <a:avLst/>
          </a:prstGeom>
        </p:spPr>
      </p:pic>
      <p:pic>
        <p:nvPicPr>
          <p:cNvPr id="27" name="Picture 26" descr="1612-1312.png"/>
          <p:cNvPicPr>
            <a:picLocks noChangeAspect="1"/>
          </p:cNvPicPr>
          <p:nvPr/>
        </p:nvPicPr>
        <p:blipFill>
          <a:blip r:embed="rId4" cstate="print"/>
          <a:stretch>
            <a:fillRect/>
          </a:stretch>
        </p:blipFill>
        <p:spPr>
          <a:xfrm>
            <a:off x="1600200" y="28079700"/>
            <a:ext cx="8305800" cy="5858774"/>
          </a:xfrm>
          <a:prstGeom prst="rect">
            <a:avLst/>
          </a:prstGeom>
        </p:spPr>
      </p:pic>
      <p:pic>
        <p:nvPicPr>
          <p:cNvPr id="28" name="Picture 27" descr="GBT3.jpg"/>
          <p:cNvPicPr>
            <a:picLocks noChangeAspect="1"/>
          </p:cNvPicPr>
          <p:nvPr/>
        </p:nvPicPr>
        <p:blipFill>
          <a:blip r:embed="rId5" cstate="print"/>
          <a:stretch>
            <a:fillRect/>
          </a:stretch>
        </p:blipFill>
        <p:spPr>
          <a:xfrm>
            <a:off x="24993600" y="37499925"/>
            <a:ext cx="3914775" cy="5057775"/>
          </a:xfrm>
          <a:prstGeom prst="rect">
            <a:avLst/>
          </a:prstGeom>
        </p:spPr>
      </p:pic>
      <p:sp>
        <p:nvSpPr>
          <p:cNvPr id="29" name="TextBox 28"/>
          <p:cNvSpPr txBox="1"/>
          <p:nvPr/>
        </p:nvSpPr>
        <p:spPr>
          <a:xfrm>
            <a:off x="21183600" y="38823900"/>
            <a:ext cx="3276600" cy="3754874"/>
          </a:xfrm>
          <a:prstGeom prst="rect">
            <a:avLst/>
          </a:prstGeom>
          <a:noFill/>
        </p:spPr>
        <p:txBody>
          <a:bodyPr wrap="square" rtlCol="0">
            <a:spAutoFit/>
          </a:bodyPr>
          <a:lstStyle/>
          <a:p>
            <a:pPr marL="284163" indent="-284163"/>
            <a:r>
              <a:rPr lang="en-US" sz="1700" dirty="0" smtClean="0"/>
              <a:t>Spicer, Alan. </a:t>
            </a:r>
            <a:r>
              <a:rPr lang="en-US" sz="1700" i="1" dirty="0" smtClean="0"/>
              <a:t>The Green Bank Telescope at Night</a:t>
            </a:r>
            <a:r>
              <a:rPr lang="en-US" sz="1700" dirty="0" smtClean="0"/>
              <a:t>. Photograph. Green Bank, WV. </a:t>
            </a:r>
            <a:r>
              <a:rPr lang="en-US" sz="1700" i="1" dirty="0" smtClean="0"/>
              <a:t>ASMT: Marine Communications, Computers, Networks</a:t>
            </a:r>
            <a:r>
              <a:rPr lang="en-US" sz="1700" dirty="0" smtClean="0"/>
              <a:t>. Alan Spicer Marine Telecom Blog, 06 May 2010. Web. 22 July 2011. &lt;http://blog.marinetelecom.net/2010/05/06/the-national-radio-quiet-zone-nrqz-the-national-radio-astronomy-observatory-green-bank-west-virginia-the-green-bank-telescope/&gt;.</a:t>
            </a:r>
            <a:endParaRPr lang="en-US" sz="1700" dirty="0"/>
          </a:p>
        </p:txBody>
      </p:sp>
      <p:sp>
        <p:nvSpPr>
          <p:cNvPr id="30" name="TextBox 29"/>
          <p:cNvSpPr txBox="1"/>
          <p:nvPr/>
        </p:nvSpPr>
        <p:spPr>
          <a:xfrm>
            <a:off x="11049000" y="8572500"/>
            <a:ext cx="8686800" cy="646331"/>
          </a:xfrm>
          <a:prstGeom prst="rect">
            <a:avLst/>
          </a:prstGeom>
          <a:noFill/>
        </p:spPr>
        <p:txBody>
          <a:bodyPr wrap="square" rtlCol="0">
            <a:spAutoFit/>
          </a:bodyPr>
          <a:lstStyle/>
          <a:p>
            <a:r>
              <a:rPr lang="en-US" sz="3600" b="1" dirty="0" smtClean="0">
                <a:solidFill>
                  <a:srgbClr val="9900FF"/>
                </a:solidFill>
                <a:latin typeface="Arial" pitchFamily="34" charset="0"/>
                <a:cs typeface="Arial" pitchFamily="34" charset="0"/>
              </a:rPr>
              <a:t>Our Findings</a:t>
            </a:r>
            <a:endParaRPr lang="en-US" sz="3600" b="1" dirty="0">
              <a:solidFill>
                <a:srgbClr val="9900FF"/>
              </a:solidFill>
              <a:latin typeface="Arial" pitchFamily="34" charset="0"/>
              <a:cs typeface="Arial" pitchFamily="34" charset="0"/>
            </a:endParaRPr>
          </a:p>
        </p:txBody>
      </p:sp>
      <p:sp>
        <p:nvSpPr>
          <p:cNvPr id="32" name="TextBox 31"/>
          <p:cNvSpPr txBox="1"/>
          <p:nvPr/>
        </p:nvSpPr>
        <p:spPr>
          <a:xfrm>
            <a:off x="11430000" y="9486900"/>
            <a:ext cx="7848600" cy="6463308"/>
          </a:xfrm>
          <a:prstGeom prst="rect">
            <a:avLst/>
          </a:prstGeom>
          <a:noFill/>
        </p:spPr>
        <p:txBody>
          <a:bodyPr wrap="square" rtlCol="0">
            <a:spAutoFit/>
          </a:bodyPr>
          <a:lstStyle/>
          <a:p>
            <a:r>
              <a:rPr lang="en-US" sz="3000" dirty="0" smtClean="0">
                <a:latin typeface="Arial" pitchFamily="34" charset="0"/>
                <a:cs typeface="Arial" pitchFamily="34" charset="0"/>
              </a:rPr>
              <a:t>As of Thursday, we believed that we found-</a:t>
            </a:r>
          </a:p>
          <a:p>
            <a:endParaRPr lang="en-US" sz="3000" dirty="0" smtClean="0">
              <a:latin typeface="Arial" pitchFamily="34" charset="0"/>
              <a:cs typeface="Arial" pitchFamily="34" charset="0"/>
            </a:endParaRPr>
          </a:p>
          <a:p>
            <a:pPr lvl="1">
              <a:buFont typeface="Arial" pitchFamily="34" charset="0"/>
              <a:buChar char="•"/>
            </a:pPr>
            <a:r>
              <a:rPr lang="en-US" sz="3000" dirty="0" smtClean="0">
                <a:latin typeface="Arial" pitchFamily="34" charset="0"/>
                <a:cs typeface="Arial" pitchFamily="34" charset="0"/>
              </a:rPr>
              <a:t>Two previously undiscovered pulsars,</a:t>
            </a:r>
          </a:p>
          <a:p>
            <a:pPr lvl="1">
              <a:buFont typeface="Arial" pitchFamily="34" charset="0"/>
              <a:buChar char="•"/>
            </a:pPr>
            <a:r>
              <a:rPr lang="en-US" sz="3000" dirty="0" smtClean="0">
                <a:latin typeface="Arial" pitchFamily="34" charset="0"/>
                <a:cs typeface="Arial" pitchFamily="34" charset="0"/>
              </a:rPr>
              <a:t>Four  already discovered pulsars which we have identified,</a:t>
            </a:r>
          </a:p>
          <a:p>
            <a:pPr lvl="1">
              <a:buFont typeface="Arial" pitchFamily="34" charset="0"/>
              <a:buChar char="•"/>
            </a:pPr>
            <a:r>
              <a:rPr lang="en-US" sz="3000" dirty="0" smtClean="0">
                <a:latin typeface="Arial" pitchFamily="34" charset="0"/>
                <a:cs typeface="Arial" pitchFamily="34" charset="0"/>
              </a:rPr>
              <a:t>Many plots of RFI and noise.</a:t>
            </a:r>
          </a:p>
          <a:p>
            <a:pPr lvl="1"/>
            <a:endParaRPr lang="en-US" sz="3000" dirty="0" smtClean="0">
              <a:latin typeface="Arial" pitchFamily="34" charset="0"/>
              <a:cs typeface="Arial" pitchFamily="34" charset="0"/>
            </a:endParaRPr>
          </a:p>
          <a:p>
            <a:pPr lvl="1"/>
            <a:endParaRPr lang="en-US" sz="3000" dirty="0" smtClean="0">
              <a:latin typeface="Arial" pitchFamily="34" charset="0"/>
              <a:cs typeface="Arial" pitchFamily="34" charset="0"/>
            </a:endParaRPr>
          </a:p>
          <a:p>
            <a:pPr lvl="1"/>
            <a:r>
              <a:rPr lang="en-US" sz="3000" dirty="0" smtClean="0">
                <a:latin typeface="Arial" pitchFamily="34" charset="0"/>
                <a:cs typeface="Arial" pitchFamily="34" charset="0"/>
              </a:rPr>
              <a:t>During our GBT observation time on Friday, we checked three of our candidates and had one recently discovered pulsar that was not in the catalogue, and two already known pulsars.</a:t>
            </a:r>
          </a:p>
          <a:p>
            <a:endParaRPr lang="en-US" dirty="0"/>
          </a:p>
        </p:txBody>
      </p:sp>
      <p:pic>
        <p:nvPicPr>
          <p:cNvPr id="33" name="Picture 32" descr="Maybe.png"/>
          <p:cNvPicPr>
            <a:picLocks noChangeAspect="1"/>
          </p:cNvPicPr>
          <p:nvPr/>
        </p:nvPicPr>
        <p:blipFill>
          <a:blip r:embed="rId6" cstate="print"/>
          <a:stretch>
            <a:fillRect/>
          </a:stretch>
        </p:blipFill>
        <p:spPr>
          <a:xfrm>
            <a:off x="12115800" y="16040100"/>
            <a:ext cx="6635954" cy="4953000"/>
          </a:xfrm>
          <a:prstGeom prst="rect">
            <a:avLst/>
          </a:prstGeom>
        </p:spPr>
      </p:pic>
      <p:sp>
        <p:nvSpPr>
          <p:cNvPr id="35" name="TextBox 34"/>
          <p:cNvSpPr txBox="1"/>
          <p:nvPr/>
        </p:nvSpPr>
        <p:spPr>
          <a:xfrm>
            <a:off x="12192000" y="21450300"/>
            <a:ext cx="6553200" cy="400110"/>
          </a:xfrm>
          <a:prstGeom prst="rect">
            <a:avLst/>
          </a:prstGeom>
          <a:noFill/>
        </p:spPr>
        <p:txBody>
          <a:bodyPr wrap="square" rtlCol="0">
            <a:spAutoFit/>
          </a:bodyPr>
          <a:lstStyle/>
          <a:p>
            <a:r>
              <a:rPr lang="en-US" sz="2000" i="1" dirty="0" smtClean="0"/>
              <a:t>A known pulsar we did not get to observe with our GBT time.</a:t>
            </a:r>
            <a:endParaRPr lang="en-US" sz="2000" i="1" dirty="0"/>
          </a:p>
        </p:txBody>
      </p:sp>
      <p:pic>
        <p:nvPicPr>
          <p:cNvPr id="36" name="Picture 35" descr="Pulsar3.jpg"/>
          <p:cNvPicPr>
            <a:picLocks noChangeAspect="1"/>
          </p:cNvPicPr>
          <p:nvPr/>
        </p:nvPicPr>
        <p:blipFill>
          <a:blip r:embed="rId7" cstate="print"/>
          <a:stretch>
            <a:fillRect/>
          </a:stretch>
        </p:blipFill>
        <p:spPr>
          <a:xfrm>
            <a:off x="21259800" y="14973300"/>
            <a:ext cx="7772400" cy="5829300"/>
          </a:xfrm>
          <a:prstGeom prst="rect">
            <a:avLst/>
          </a:prstGeom>
        </p:spPr>
      </p:pic>
      <p:pic>
        <p:nvPicPr>
          <p:cNvPr id="38" name="Picture 37" descr="Hubble2.jpg"/>
          <p:cNvPicPr>
            <a:picLocks noChangeAspect="1"/>
          </p:cNvPicPr>
          <p:nvPr/>
        </p:nvPicPr>
        <p:blipFill>
          <a:blip r:embed="rId8" cstate="print"/>
          <a:stretch>
            <a:fillRect/>
          </a:stretch>
        </p:blipFill>
        <p:spPr>
          <a:xfrm>
            <a:off x="2819400" y="35394900"/>
            <a:ext cx="5715000" cy="5629275"/>
          </a:xfrm>
          <a:prstGeom prst="rect">
            <a:avLst/>
          </a:prstGeom>
        </p:spPr>
      </p:pic>
      <p:pic>
        <p:nvPicPr>
          <p:cNvPr id="39" name="Picture 38" descr="PSC.jpg"/>
          <p:cNvPicPr>
            <a:picLocks noChangeAspect="1"/>
          </p:cNvPicPr>
          <p:nvPr/>
        </p:nvPicPr>
        <p:blipFill>
          <a:blip r:embed="rId9" cstate="print"/>
          <a:stretch>
            <a:fillRect/>
          </a:stretch>
        </p:blipFill>
        <p:spPr>
          <a:xfrm>
            <a:off x="26212800" y="1562100"/>
            <a:ext cx="3200400" cy="2971800"/>
          </a:xfrm>
          <a:prstGeom prst="rect">
            <a:avLst/>
          </a:prstGeom>
        </p:spPr>
      </p:pic>
      <p:pic>
        <p:nvPicPr>
          <p:cNvPr id="40" name="Picture 39" descr="PSC.jpg"/>
          <p:cNvPicPr>
            <a:picLocks noChangeAspect="1"/>
          </p:cNvPicPr>
          <p:nvPr/>
        </p:nvPicPr>
        <p:blipFill>
          <a:blip r:embed="rId9" cstate="print"/>
          <a:stretch>
            <a:fillRect/>
          </a:stretch>
        </p:blipFill>
        <p:spPr>
          <a:xfrm>
            <a:off x="1524000" y="1562100"/>
            <a:ext cx="2971801" cy="28956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1&quot;/&gt;&lt;property id=&quot;20307&quot; value=&quot;258&quot;/&gt;&lt;/object&gt;&lt;/object&gt;&lt;/object&gt;&lt;/database&gt;"/>
  <p:tag name="SECTOMILLISECCONVERTED" val="1"/>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4033</TotalTime>
  <Words>774</Words>
  <Application>Microsoft Office PowerPoint</Application>
  <PresentationFormat>Custom</PresentationFormat>
  <Paragraphs>70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Slide 1</vt:lpstr>
    </vt:vector>
  </TitlesOfParts>
  <Company>UNSW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sheather</cp:lastModifiedBy>
  <cp:revision>256</cp:revision>
  <cp:lastPrinted>1999-09-02T07:14:05Z</cp:lastPrinted>
  <dcterms:created xsi:type="dcterms:W3CDTF">1997-10-24T05:44:18Z</dcterms:created>
  <dcterms:modified xsi:type="dcterms:W3CDTF">2011-07-23T12:48:15Z</dcterms:modified>
</cp:coreProperties>
</file>