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handoutMasterIdLst>
    <p:handoutMasterId r:id="rId4"/>
  </p:handoutMasterIdLst>
  <p:sldIdLst>
    <p:sldId id="258" r:id="rId2"/>
  </p:sldIdLst>
  <p:sldSz cx="30784800" cy="43815000"/>
  <p:notesSz cx="32461200" cy="43434000"/>
  <p:custDataLst>
    <p:tags r:id="rId5"/>
  </p:custData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FA5"/>
    <a:srgbClr val="37B3FF"/>
    <a:srgbClr val="FFE101"/>
    <a:srgbClr val="008FF0"/>
    <a:srgbClr val="CCECFF"/>
    <a:srgbClr val="FF0000"/>
    <a:srgbClr val="CC3300"/>
    <a:srgbClr val="99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7" d="100"/>
          <a:sy n="17" d="100"/>
        </p:scale>
        <p:origin x="-1608" y="-168"/>
      </p:cViewPr>
      <p:guideLst>
        <p:guide orient="horz" pos="26880"/>
        <p:guide orient="horz" pos="5280"/>
        <p:guide orient="horz" pos="5568"/>
        <p:guide orient="horz" pos="3024"/>
        <p:guide orient="horz" pos="720"/>
        <p:guide pos="720"/>
        <p:guide pos="6384"/>
        <p:guide pos="6864"/>
        <p:guide pos="12528"/>
        <p:guide pos="13008"/>
        <p:guide pos="18672"/>
        <p:guide pos="710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tags" Target="tags/tag1.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image" Target="../media/image1.emf"/><Relationship Id="rId4"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2"/>
            <a:ext cx="14019886" cy="2277672"/>
          </a:xfrm>
          <a:prstGeom prst="rect">
            <a:avLst/>
          </a:prstGeom>
          <a:noFill/>
          <a:ln w="9525">
            <a:noFill/>
            <a:miter lim="800000"/>
            <a:headEnd/>
            <a:tailEnd/>
          </a:ln>
          <a:effectLst/>
        </p:spPr>
        <p:txBody>
          <a:bodyPr vert="horz" wrap="square" lIns="402030" tIns="201017" rIns="402030" bIns="201017" numCol="1" anchor="t" anchorCtr="0" compatLnSpc="1">
            <a:prstTxWarp prst="textNoShape">
              <a:avLst/>
            </a:prstTxWarp>
          </a:bodyPr>
          <a:lstStyle>
            <a:lvl1pPr defTabSz="4025906">
              <a:defRPr sz="5400"/>
            </a:lvl1pPr>
          </a:lstStyle>
          <a:p>
            <a:endParaRPr lang="en-AU"/>
          </a:p>
        </p:txBody>
      </p:sp>
      <p:sp>
        <p:nvSpPr>
          <p:cNvPr id="4099" name="Rectangle 3"/>
          <p:cNvSpPr>
            <a:spLocks noGrp="1" noChangeArrowheads="1"/>
          </p:cNvSpPr>
          <p:nvPr>
            <p:ph type="dt" sz="quarter" idx="1"/>
          </p:nvPr>
        </p:nvSpPr>
        <p:spPr bwMode="auto">
          <a:xfrm>
            <a:off x="18224355" y="2"/>
            <a:ext cx="14364024" cy="2277672"/>
          </a:xfrm>
          <a:prstGeom prst="rect">
            <a:avLst/>
          </a:prstGeom>
          <a:noFill/>
          <a:ln w="9525">
            <a:noFill/>
            <a:miter lim="800000"/>
            <a:headEnd/>
            <a:tailEnd/>
          </a:ln>
          <a:effectLst/>
        </p:spPr>
        <p:txBody>
          <a:bodyPr vert="horz" wrap="square" lIns="402030" tIns="201017" rIns="402030" bIns="201017" numCol="1" anchor="t" anchorCtr="0" compatLnSpc="1">
            <a:prstTxWarp prst="textNoShape">
              <a:avLst/>
            </a:prstTxWarp>
          </a:bodyPr>
          <a:lstStyle>
            <a:lvl1pPr algn="r" defTabSz="4025906">
              <a:defRPr sz="5400"/>
            </a:lvl1pPr>
          </a:lstStyle>
          <a:p>
            <a:endParaRPr lang="en-AU"/>
          </a:p>
        </p:txBody>
      </p:sp>
      <p:sp>
        <p:nvSpPr>
          <p:cNvPr id="4100" name="Rectangle 4"/>
          <p:cNvSpPr>
            <a:spLocks noGrp="1" noChangeArrowheads="1"/>
          </p:cNvSpPr>
          <p:nvPr>
            <p:ph type="ftr" sz="quarter" idx="2"/>
          </p:nvPr>
        </p:nvSpPr>
        <p:spPr bwMode="auto">
          <a:xfrm>
            <a:off x="2" y="41266433"/>
            <a:ext cx="14019886" cy="2270789"/>
          </a:xfrm>
          <a:prstGeom prst="rect">
            <a:avLst/>
          </a:prstGeom>
          <a:noFill/>
          <a:ln w="9525">
            <a:noFill/>
            <a:miter lim="800000"/>
            <a:headEnd/>
            <a:tailEnd/>
          </a:ln>
          <a:effectLst/>
        </p:spPr>
        <p:txBody>
          <a:bodyPr vert="horz" wrap="square" lIns="402030" tIns="201017" rIns="402030" bIns="201017" numCol="1" anchor="b" anchorCtr="0" compatLnSpc="1">
            <a:prstTxWarp prst="textNoShape">
              <a:avLst/>
            </a:prstTxWarp>
          </a:bodyPr>
          <a:lstStyle>
            <a:lvl1pPr defTabSz="4025906">
              <a:defRPr sz="5400"/>
            </a:lvl1pPr>
          </a:lstStyle>
          <a:p>
            <a:endParaRPr lang="en-AU"/>
          </a:p>
        </p:txBody>
      </p:sp>
      <p:sp>
        <p:nvSpPr>
          <p:cNvPr id="4101" name="Rectangle 5"/>
          <p:cNvSpPr>
            <a:spLocks noGrp="1" noChangeArrowheads="1"/>
          </p:cNvSpPr>
          <p:nvPr>
            <p:ph type="sldNum" sz="quarter" idx="3"/>
          </p:nvPr>
        </p:nvSpPr>
        <p:spPr bwMode="auto">
          <a:xfrm>
            <a:off x="18224355" y="41266433"/>
            <a:ext cx="14364024" cy="2270789"/>
          </a:xfrm>
          <a:prstGeom prst="rect">
            <a:avLst/>
          </a:prstGeom>
          <a:noFill/>
          <a:ln w="9525">
            <a:noFill/>
            <a:miter lim="800000"/>
            <a:headEnd/>
            <a:tailEnd/>
          </a:ln>
          <a:effectLst/>
        </p:spPr>
        <p:txBody>
          <a:bodyPr vert="horz" wrap="square" lIns="402030" tIns="201017" rIns="402030" bIns="201017" numCol="1" anchor="b" anchorCtr="0" compatLnSpc="1">
            <a:prstTxWarp prst="textNoShape">
              <a:avLst/>
            </a:prstTxWarp>
          </a:bodyPr>
          <a:lstStyle>
            <a:lvl1pPr algn="r" defTabSz="4025906">
              <a:defRPr sz="5400"/>
            </a:lvl1pPr>
          </a:lstStyle>
          <a:p>
            <a:fld id="{FD15BD52-5CFC-4362-A5CF-26359BBA3E48}" type="slidenum">
              <a:rPr lang="en-AU"/>
              <a:pPr/>
              <a:t>‹#›</a:t>
            </a:fld>
            <a:endParaRPr lang="en-A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2"/>
            <a:ext cx="14019886" cy="2277672"/>
          </a:xfrm>
          <a:prstGeom prst="rect">
            <a:avLst/>
          </a:prstGeom>
          <a:noFill/>
          <a:ln w="9525">
            <a:noFill/>
            <a:miter lim="800000"/>
            <a:headEnd/>
            <a:tailEnd/>
          </a:ln>
          <a:effectLst/>
        </p:spPr>
        <p:txBody>
          <a:bodyPr vert="horz" wrap="square" lIns="402030" tIns="201017" rIns="402030" bIns="201017" numCol="1" anchor="t" anchorCtr="0" compatLnSpc="1">
            <a:prstTxWarp prst="textNoShape">
              <a:avLst/>
            </a:prstTxWarp>
          </a:bodyPr>
          <a:lstStyle>
            <a:lvl1pPr defTabSz="4025906">
              <a:defRPr sz="5400"/>
            </a:lvl1pPr>
          </a:lstStyle>
          <a:p>
            <a:endParaRPr lang="en-AU"/>
          </a:p>
        </p:txBody>
      </p:sp>
      <p:sp>
        <p:nvSpPr>
          <p:cNvPr id="3075" name="Rectangle 3"/>
          <p:cNvSpPr>
            <a:spLocks noGrp="1" noChangeArrowheads="1"/>
          </p:cNvSpPr>
          <p:nvPr>
            <p:ph type="dt" idx="1"/>
          </p:nvPr>
        </p:nvSpPr>
        <p:spPr bwMode="auto">
          <a:xfrm>
            <a:off x="18224355" y="2"/>
            <a:ext cx="14364024" cy="2277672"/>
          </a:xfrm>
          <a:prstGeom prst="rect">
            <a:avLst/>
          </a:prstGeom>
          <a:noFill/>
          <a:ln w="9525">
            <a:noFill/>
            <a:miter lim="800000"/>
            <a:headEnd/>
            <a:tailEnd/>
          </a:ln>
          <a:effectLst/>
        </p:spPr>
        <p:txBody>
          <a:bodyPr vert="horz" wrap="square" lIns="402030" tIns="201017" rIns="402030" bIns="201017" numCol="1" anchor="t" anchorCtr="0" compatLnSpc="1">
            <a:prstTxWarp prst="textNoShape">
              <a:avLst/>
            </a:prstTxWarp>
          </a:bodyPr>
          <a:lstStyle>
            <a:lvl1pPr algn="r" defTabSz="4025906">
              <a:defRPr sz="5400"/>
            </a:lvl1pPr>
          </a:lstStyle>
          <a:p>
            <a:endParaRPr lang="en-AU"/>
          </a:p>
        </p:txBody>
      </p:sp>
      <p:sp>
        <p:nvSpPr>
          <p:cNvPr id="3076" name="Rectangle 4"/>
          <p:cNvSpPr>
            <a:spLocks noGrp="1" noRot="1" noChangeAspect="1" noChangeArrowheads="1" noTextEdit="1"/>
          </p:cNvSpPr>
          <p:nvPr>
            <p:ph type="sldImg" idx="2"/>
          </p:nvPr>
        </p:nvSpPr>
        <p:spPr bwMode="auto">
          <a:xfrm>
            <a:off x="10418763" y="3248025"/>
            <a:ext cx="11414125" cy="16246475"/>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4204470" y="20794922"/>
            <a:ext cx="23827823" cy="19494381"/>
          </a:xfrm>
          <a:prstGeom prst="rect">
            <a:avLst/>
          </a:prstGeom>
          <a:noFill/>
          <a:ln w="9525">
            <a:noFill/>
            <a:miter lim="800000"/>
            <a:headEnd/>
            <a:tailEnd/>
          </a:ln>
          <a:effectLst/>
        </p:spPr>
        <p:txBody>
          <a:bodyPr vert="horz" wrap="square" lIns="402030" tIns="201017" rIns="402030" bIns="201017"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3078" name="Rectangle 6"/>
          <p:cNvSpPr>
            <a:spLocks noGrp="1" noChangeArrowheads="1"/>
          </p:cNvSpPr>
          <p:nvPr>
            <p:ph type="ftr" sz="quarter" idx="4"/>
          </p:nvPr>
        </p:nvSpPr>
        <p:spPr bwMode="auto">
          <a:xfrm>
            <a:off x="2" y="41266433"/>
            <a:ext cx="14019886" cy="2270789"/>
          </a:xfrm>
          <a:prstGeom prst="rect">
            <a:avLst/>
          </a:prstGeom>
          <a:noFill/>
          <a:ln w="9525">
            <a:noFill/>
            <a:miter lim="800000"/>
            <a:headEnd/>
            <a:tailEnd/>
          </a:ln>
          <a:effectLst/>
        </p:spPr>
        <p:txBody>
          <a:bodyPr vert="horz" wrap="square" lIns="402030" tIns="201017" rIns="402030" bIns="201017" numCol="1" anchor="b" anchorCtr="0" compatLnSpc="1">
            <a:prstTxWarp prst="textNoShape">
              <a:avLst/>
            </a:prstTxWarp>
          </a:bodyPr>
          <a:lstStyle>
            <a:lvl1pPr defTabSz="4025906">
              <a:defRPr sz="5400"/>
            </a:lvl1pPr>
          </a:lstStyle>
          <a:p>
            <a:endParaRPr lang="en-AU"/>
          </a:p>
        </p:txBody>
      </p:sp>
      <p:sp>
        <p:nvSpPr>
          <p:cNvPr id="3079" name="Rectangle 7"/>
          <p:cNvSpPr>
            <a:spLocks noGrp="1" noChangeArrowheads="1"/>
          </p:cNvSpPr>
          <p:nvPr>
            <p:ph type="sldNum" sz="quarter" idx="5"/>
          </p:nvPr>
        </p:nvSpPr>
        <p:spPr bwMode="auto">
          <a:xfrm>
            <a:off x="18224355" y="41266433"/>
            <a:ext cx="14364024" cy="2270789"/>
          </a:xfrm>
          <a:prstGeom prst="rect">
            <a:avLst/>
          </a:prstGeom>
          <a:noFill/>
          <a:ln w="9525">
            <a:noFill/>
            <a:miter lim="800000"/>
            <a:headEnd/>
            <a:tailEnd/>
          </a:ln>
          <a:effectLst/>
        </p:spPr>
        <p:txBody>
          <a:bodyPr vert="horz" wrap="square" lIns="402030" tIns="201017" rIns="402030" bIns="201017" numCol="1" anchor="b" anchorCtr="0" compatLnSpc="1">
            <a:prstTxWarp prst="textNoShape">
              <a:avLst/>
            </a:prstTxWarp>
          </a:bodyPr>
          <a:lstStyle>
            <a:lvl1pPr algn="r" defTabSz="4025906">
              <a:defRPr sz="5400"/>
            </a:lvl1pPr>
          </a:lstStyle>
          <a:p>
            <a:fld id="{3DBD6182-3E96-44EA-B023-68EEF25D0883}" type="slidenum">
              <a:rPr lang="en-AU"/>
              <a:pPr/>
              <a:t>‹#›</a:t>
            </a:fld>
            <a:endParaRPr lang="en-A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08225" y="13611225"/>
            <a:ext cx="26168350" cy="9391650"/>
          </a:xfrm>
        </p:spPr>
        <p:txBody>
          <a:bodyPr/>
          <a:lstStyle/>
          <a:p>
            <a:r>
              <a:rPr lang="en-US" smtClean="0"/>
              <a:t>Click to edit Master title style</a:t>
            </a:r>
            <a:endParaRPr lang="en-US"/>
          </a:p>
        </p:txBody>
      </p:sp>
      <p:sp>
        <p:nvSpPr>
          <p:cNvPr id="3" name="Subtitle 2"/>
          <p:cNvSpPr>
            <a:spLocks noGrp="1"/>
          </p:cNvSpPr>
          <p:nvPr>
            <p:ph type="subTitle" idx="1"/>
          </p:nvPr>
        </p:nvSpPr>
        <p:spPr>
          <a:xfrm>
            <a:off x="4618038" y="24828500"/>
            <a:ext cx="21548725" cy="1119663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1553BD7-8532-43F7-80C0-C3D7A9BF546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F6C9B06-B570-42FC-91A0-A9B67E20AB5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34488" y="3895725"/>
            <a:ext cx="6542087" cy="350504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08225" y="3895725"/>
            <a:ext cx="19473863" cy="350504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13C568B-E8BD-4246-B47B-B25DE054F07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B90BBB4-CBC6-4159-95EB-1863A059111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32050" y="28155900"/>
            <a:ext cx="26166763" cy="870108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432050" y="18570575"/>
            <a:ext cx="26166763" cy="95853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D3316F1-6610-4E76-921B-7CCDB1CB324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308225" y="12657138"/>
            <a:ext cx="13007975" cy="2628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5468600" y="12657138"/>
            <a:ext cx="13007975" cy="2628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C3E0EED-8615-4607-B75E-E26AFE60AD4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39875" y="1754188"/>
            <a:ext cx="27705050" cy="7302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39875" y="9807575"/>
            <a:ext cx="13601700" cy="40878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39875" y="13895388"/>
            <a:ext cx="13601700" cy="252444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5638463" y="9807575"/>
            <a:ext cx="13606462" cy="40878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5638463" y="13895388"/>
            <a:ext cx="13606462" cy="252444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46BE742-1FE0-4B0E-AFA7-BA9265694EF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5BFD8CF-FC3E-431D-AB47-8CF82E36225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E4A242F-C8D1-4C33-8FFD-D8D2F2FFBA1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39875" y="1744663"/>
            <a:ext cx="10126663" cy="74247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2036425" y="1744663"/>
            <a:ext cx="17208500" cy="37395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539875" y="9169400"/>
            <a:ext cx="10126663" cy="29970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A0F192F-308C-4FD5-8DD1-AE8461F4AEA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34088" y="30670500"/>
            <a:ext cx="18470562" cy="362108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6034088" y="3914775"/>
            <a:ext cx="18470562" cy="2628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034088" y="34291588"/>
            <a:ext cx="18470562" cy="51419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F894221-B6FD-4387-8953-792CE6F2D10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F9EFF"/>
            </a:gs>
            <a:gs pos="100000">
              <a:srgbClr val="CDF1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08225" y="3895725"/>
            <a:ext cx="26168350" cy="7302500"/>
          </a:xfrm>
          <a:prstGeom prst="rect">
            <a:avLst/>
          </a:prstGeom>
          <a:noFill/>
          <a:ln w="9525">
            <a:noFill/>
            <a:miter lim="800000"/>
            <a:headEnd/>
            <a:tailEnd/>
          </a:ln>
          <a:effectLst/>
        </p:spPr>
        <p:txBody>
          <a:bodyPr vert="horz" wrap="square" lIns="425818" tIns="212909" rIns="425818" bIns="212909"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308225" y="12657138"/>
            <a:ext cx="26168350" cy="26289000"/>
          </a:xfrm>
          <a:prstGeom prst="rect">
            <a:avLst/>
          </a:prstGeom>
          <a:noFill/>
          <a:ln w="9525">
            <a:noFill/>
            <a:miter lim="800000"/>
            <a:headEnd/>
            <a:tailEnd/>
          </a:ln>
          <a:effectLst/>
        </p:spPr>
        <p:txBody>
          <a:bodyPr vert="horz" wrap="square" lIns="425818" tIns="212909" rIns="425818" bIns="21290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308225" y="39919275"/>
            <a:ext cx="6413500" cy="2922588"/>
          </a:xfrm>
          <a:prstGeom prst="rect">
            <a:avLst/>
          </a:prstGeom>
          <a:noFill/>
          <a:ln w="9525">
            <a:noFill/>
            <a:miter lim="800000"/>
            <a:headEnd/>
            <a:tailEnd/>
          </a:ln>
          <a:effectLst/>
        </p:spPr>
        <p:txBody>
          <a:bodyPr vert="horz" wrap="square" lIns="425818" tIns="212909" rIns="425818" bIns="212909" numCol="1" anchor="t" anchorCtr="0" compatLnSpc="1">
            <a:prstTxWarp prst="textNoShape">
              <a:avLst/>
            </a:prstTxWarp>
          </a:bodyPr>
          <a:lstStyle>
            <a:lvl1pPr defTabSz="4257675">
              <a:defRPr sz="6500"/>
            </a:lvl1pPr>
          </a:lstStyle>
          <a:p>
            <a:endParaRPr lang="en-US"/>
          </a:p>
        </p:txBody>
      </p:sp>
      <p:sp>
        <p:nvSpPr>
          <p:cNvPr id="1029" name="Rectangle 5"/>
          <p:cNvSpPr>
            <a:spLocks noGrp="1" noChangeArrowheads="1"/>
          </p:cNvSpPr>
          <p:nvPr>
            <p:ph type="ftr" sz="quarter" idx="3"/>
          </p:nvPr>
        </p:nvSpPr>
        <p:spPr bwMode="auto">
          <a:xfrm>
            <a:off x="10518775" y="39919275"/>
            <a:ext cx="9747250" cy="2922588"/>
          </a:xfrm>
          <a:prstGeom prst="rect">
            <a:avLst/>
          </a:prstGeom>
          <a:noFill/>
          <a:ln w="9525">
            <a:noFill/>
            <a:miter lim="800000"/>
            <a:headEnd/>
            <a:tailEnd/>
          </a:ln>
          <a:effectLst/>
        </p:spPr>
        <p:txBody>
          <a:bodyPr vert="horz" wrap="square" lIns="425818" tIns="212909" rIns="425818" bIns="212909" numCol="1" anchor="t" anchorCtr="0" compatLnSpc="1">
            <a:prstTxWarp prst="textNoShape">
              <a:avLst/>
            </a:prstTxWarp>
          </a:bodyPr>
          <a:lstStyle>
            <a:lvl1pPr algn="ctr" defTabSz="4257675">
              <a:defRPr sz="6500"/>
            </a:lvl1pPr>
          </a:lstStyle>
          <a:p>
            <a:endParaRPr lang="en-US"/>
          </a:p>
        </p:txBody>
      </p:sp>
      <p:sp>
        <p:nvSpPr>
          <p:cNvPr id="1030" name="Rectangle 6"/>
          <p:cNvSpPr>
            <a:spLocks noGrp="1" noChangeArrowheads="1"/>
          </p:cNvSpPr>
          <p:nvPr>
            <p:ph type="sldNum" sz="quarter" idx="4"/>
          </p:nvPr>
        </p:nvSpPr>
        <p:spPr bwMode="auto">
          <a:xfrm>
            <a:off x="22063075" y="39919275"/>
            <a:ext cx="6413500" cy="2922588"/>
          </a:xfrm>
          <a:prstGeom prst="rect">
            <a:avLst/>
          </a:prstGeom>
          <a:noFill/>
          <a:ln w="9525">
            <a:noFill/>
            <a:miter lim="800000"/>
            <a:headEnd/>
            <a:tailEnd/>
          </a:ln>
          <a:effectLst/>
        </p:spPr>
        <p:txBody>
          <a:bodyPr vert="horz" wrap="square" lIns="425818" tIns="212909" rIns="425818" bIns="212909" numCol="1" anchor="t" anchorCtr="0" compatLnSpc="1">
            <a:prstTxWarp prst="textNoShape">
              <a:avLst/>
            </a:prstTxWarp>
          </a:bodyPr>
          <a:lstStyle>
            <a:lvl1pPr algn="r" defTabSz="4257675">
              <a:defRPr sz="6500"/>
            </a:lvl1pPr>
          </a:lstStyle>
          <a:p>
            <a:fld id="{BF67427C-1C82-49EF-9593-4EBEEAE29CB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257675" rtl="0" eaLnBrk="0" fontAlgn="base" hangingPunct="0">
        <a:spcBef>
          <a:spcPct val="0"/>
        </a:spcBef>
        <a:spcAft>
          <a:spcPct val="0"/>
        </a:spcAft>
        <a:defRPr sz="20500">
          <a:solidFill>
            <a:schemeClr val="tx2"/>
          </a:solidFill>
          <a:latin typeface="+mj-lt"/>
          <a:ea typeface="+mj-ea"/>
          <a:cs typeface="+mj-cs"/>
        </a:defRPr>
      </a:lvl1pPr>
      <a:lvl2pPr algn="ctr" defTabSz="4257675" rtl="0" eaLnBrk="0" fontAlgn="base" hangingPunct="0">
        <a:spcBef>
          <a:spcPct val="0"/>
        </a:spcBef>
        <a:spcAft>
          <a:spcPct val="0"/>
        </a:spcAft>
        <a:defRPr sz="20500">
          <a:solidFill>
            <a:schemeClr val="tx2"/>
          </a:solidFill>
          <a:latin typeface="Times New Roman" pitchFamily="18" charset="0"/>
        </a:defRPr>
      </a:lvl2pPr>
      <a:lvl3pPr algn="ctr" defTabSz="4257675" rtl="0" eaLnBrk="0" fontAlgn="base" hangingPunct="0">
        <a:spcBef>
          <a:spcPct val="0"/>
        </a:spcBef>
        <a:spcAft>
          <a:spcPct val="0"/>
        </a:spcAft>
        <a:defRPr sz="20500">
          <a:solidFill>
            <a:schemeClr val="tx2"/>
          </a:solidFill>
          <a:latin typeface="Times New Roman" pitchFamily="18" charset="0"/>
        </a:defRPr>
      </a:lvl3pPr>
      <a:lvl4pPr algn="ctr" defTabSz="4257675" rtl="0" eaLnBrk="0" fontAlgn="base" hangingPunct="0">
        <a:spcBef>
          <a:spcPct val="0"/>
        </a:spcBef>
        <a:spcAft>
          <a:spcPct val="0"/>
        </a:spcAft>
        <a:defRPr sz="20500">
          <a:solidFill>
            <a:schemeClr val="tx2"/>
          </a:solidFill>
          <a:latin typeface="Times New Roman" pitchFamily="18" charset="0"/>
        </a:defRPr>
      </a:lvl4pPr>
      <a:lvl5pPr algn="ctr" defTabSz="4257675" rtl="0" eaLnBrk="0" fontAlgn="base" hangingPunct="0">
        <a:spcBef>
          <a:spcPct val="0"/>
        </a:spcBef>
        <a:spcAft>
          <a:spcPct val="0"/>
        </a:spcAft>
        <a:defRPr sz="20500">
          <a:solidFill>
            <a:schemeClr val="tx2"/>
          </a:solidFill>
          <a:latin typeface="Times New Roman" pitchFamily="18" charset="0"/>
        </a:defRPr>
      </a:lvl5pPr>
      <a:lvl6pPr marL="457200" algn="ctr" defTabSz="4257675" rtl="0" eaLnBrk="0" fontAlgn="base" hangingPunct="0">
        <a:spcBef>
          <a:spcPct val="0"/>
        </a:spcBef>
        <a:spcAft>
          <a:spcPct val="0"/>
        </a:spcAft>
        <a:defRPr sz="20500">
          <a:solidFill>
            <a:schemeClr val="tx2"/>
          </a:solidFill>
          <a:latin typeface="Times New Roman" pitchFamily="18" charset="0"/>
        </a:defRPr>
      </a:lvl6pPr>
      <a:lvl7pPr marL="914400" algn="ctr" defTabSz="4257675" rtl="0" eaLnBrk="0" fontAlgn="base" hangingPunct="0">
        <a:spcBef>
          <a:spcPct val="0"/>
        </a:spcBef>
        <a:spcAft>
          <a:spcPct val="0"/>
        </a:spcAft>
        <a:defRPr sz="20500">
          <a:solidFill>
            <a:schemeClr val="tx2"/>
          </a:solidFill>
          <a:latin typeface="Times New Roman" pitchFamily="18" charset="0"/>
        </a:defRPr>
      </a:lvl7pPr>
      <a:lvl8pPr marL="1371600" algn="ctr" defTabSz="4257675" rtl="0" eaLnBrk="0" fontAlgn="base" hangingPunct="0">
        <a:spcBef>
          <a:spcPct val="0"/>
        </a:spcBef>
        <a:spcAft>
          <a:spcPct val="0"/>
        </a:spcAft>
        <a:defRPr sz="20500">
          <a:solidFill>
            <a:schemeClr val="tx2"/>
          </a:solidFill>
          <a:latin typeface="Times New Roman" pitchFamily="18" charset="0"/>
        </a:defRPr>
      </a:lvl8pPr>
      <a:lvl9pPr marL="1828800" algn="ctr" defTabSz="4257675" rtl="0" eaLnBrk="0" fontAlgn="base" hangingPunct="0">
        <a:spcBef>
          <a:spcPct val="0"/>
        </a:spcBef>
        <a:spcAft>
          <a:spcPct val="0"/>
        </a:spcAft>
        <a:defRPr sz="20500">
          <a:solidFill>
            <a:schemeClr val="tx2"/>
          </a:solidFill>
          <a:latin typeface="Times New Roman" pitchFamily="18" charset="0"/>
        </a:defRPr>
      </a:lvl9pPr>
    </p:titleStyle>
    <p:bodyStyle>
      <a:lvl1pPr marL="1597025" indent="-1597025" algn="l" defTabSz="4257675" rtl="0" eaLnBrk="0" fontAlgn="base" hangingPunct="0">
        <a:spcBef>
          <a:spcPct val="20000"/>
        </a:spcBef>
        <a:spcAft>
          <a:spcPct val="0"/>
        </a:spcAft>
        <a:buChar char="•"/>
        <a:defRPr sz="14900">
          <a:solidFill>
            <a:schemeClr val="tx1"/>
          </a:solidFill>
          <a:latin typeface="+mn-lt"/>
          <a:ea typeface="+mn-ea"/>
          <a:cs typeface="+mn-cs"/>
        </a:defRPr>
      </a:lvl1pPr>
      <a:lvl2pPr marL="3459163" indent="-1330325" algn="l" defTabSz="4257675" rtl="0" eaLnBrk="0" fontAlgn="base" hangingPunct="0">
        <a:spcBef>
          <a:spcPct val="20000"/>
        </a:spcBef>
        <a:spcAft>
          <a:spcPct val="0"/>
        </a:spcAft>
        <a:buChar char="–"/>
        <a:defRPr sz="13100">
          <a:solidFill>
            <a:schemeClr val="tx1"/>
          </a:solidFill>
          <a:latin typeface="+mn-lt"/>
        </a:defRPr>
      </a:lvl2pPr>
      <a:lvl3pPr marL="5322888" indent="-1065213" algn="l" defTabSz="4257675" rtl="0" eaLnBrk="0" fontAlgn="base" hangingPunct="0">
        <a:spcBef>
          <a:spcPct val="20000"/>
        </a:spcBef>
        <a:spcAft>
          <a:spcPct val="0"/>
        </a:spcAft>
        <a:buChar char="•"/>
        <a:defRPr sz="11200">
          <a:solidFill>
            <a:schemeClr val="tx1"/>
          </a:solidFill>
          <a:latin typeface="+mn-lt"/>
        </a:defRPr>
      </a:lvl3pPr>
      <a:lvl4pPr marL="7451725" indent="-1063625" algn="l" defTabSz="4257675" rtl="0" eaLnBrk="0" fontAlgn="base" hangingPunct="0">
        <a:spcBef>
          <a:spcPct val="20000"/>
        </a:spcBef>
        <a:spcAft>
          <a:spcPct val="0"/>
        </a:spcAft>
        <a:buChar char="–"/>
        <a:defRPr sz="9300">
          <a:solidFill>
            <a:schemeClr val="tx1"/>
          </a:solidFill>
          <a:latin typeface="+mn-lt"/>
        </a:defRPr>
      </a:lvl4pPr>
      <a:lvl5pPr marL="9580563" indent="-1063625" algn="l" defTabSz="4257675" rtl="0" eaLnBrk="0" fontAlgn="base" hangingPunct="0">
        <a:spcBef>
          <a:spcPct val="20000"/>
        </a:spcBef>
        <a:spcAft>
          <a:spcPct val="0"/>
        </a:spcAft>
        <a:buChar char="»"/>
        <a:defRPr sz="9300">
          <a:solidFill>
            <a:schemeClr val="tx1"/>
          </a:solidFill>
          <a:latin typeface="+mn-lt"/>
        </a:defRPr>
      </a:lvl5pPr>
      <a:lvl6pPr marL="10037763" indent="-1063625" algn="l" defTabSz="4257675" rtl="0" eaLnBrk="0" fontAlgn="base" hangingPunct="0">
        <a:spcBef>
          <a:spcPct val="20000"/>
        </a:spcBef>
        <a:spcAft>
          <a:spcPct val="0"/>
        </a:spcAft>
        <a:buChar char="»"/>
        <a:defRPr sz="9300">
          <a:solidFill>
            <a:schemeClr val="tx1"/>
          </a:solidFill>
          <a:latin typeface="+mn-lt"/>
        </a:defRPr>
      </a:lvl6pPr>
      <a:lvl7pPr marL="10494963" indent="-1063625" algn="l" defTabSz="4257675" rtl="0" eaLnBrk="0" fontAlgn="base" hangingPunct="0">
        <a:spcBef>
          <a:spcPct val="20000"/>
        </a:spcBef>
        <a:spcAft>
          <a:spcPct val="0"/>
        </a:spcAft>
        <a:buChar char="»"/>
        <a:defRPr sz="9300">
          <a:solidFill>
            <a:schemeClr val="tx1"/>
          </a:solidFill>
          <a:latin typeface="+mn-lt"/>
        </a:defRPr>
      </a:lvl7pPr>
      <a:lvl8pPr marL="10952163" indent="-1063625" algn="l" defTabSz="4257675" rtl="0" eaLnBrk="0" fontAlgn="base" hangingPunct="0">
        <a:spcBef>
          <a:spcPct val="20000"/>
        </a:spcBef>
        <a:spcAft>
          <a:spcPct val="0"/>
        </a:spcAft>
        <a:buChar char="»"/>
        <a:defRPr sz="9300">
          <a:solidFill>
            <a:schemeClr val="tx1"/>
          </a:solidFill>
          <a:latin typeface="+mn-lt"/>
        </a:defRPr>
      </a:lvl8pPr>
      <a:lvl9pPr marL="11409363" indent="-1063625" algn="l" defTabSz="4257675" rtl="0" eaLnBrk="0" fontAlgn="base" hangingPunct="0">
        <a:spcBef>
          <a:spcPct val="20000"/>
        </a:spcBef>
        <a:spcAft>
          <a:spcPct val="0"/>
        </a:spcAft>
        <a:buChar char="»"/>
        <a:defRPr sz="9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9.jpeg"/><Relationship Id="rId3" Type="http://schemas.openxmlformats.org/officeDocument/2006/relationships/hyperlink" Target="https://sites.google.com/a/pulsarsearchcollaboratory.com/pulsar-search-collaboratory/" TargetMode="External"/><Relationship Id="rId7" Type="http://schemas.openxmlformats.org/officeDocument/2006/relationships/image" Target="../media/image6.jpeg"/><Relationship Id="rId12"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hyperlink" Target="https://sites.google.com/a/pulsarsearchcollaboratory.com/2011-teams/home/parkes/2136-1632/guppi_55764_J2136-16_0_0055_0001_1227.12ms_Cand.pfd.jpg?attredirects=0" TargetMode="External"/><Relationship Id="rId11" Type="http://schemas.openxmlformats.org/officeDocument/2006/relationships/image" Target="../media/image7.png"/><Relationship Id="rId5" Type="http://schemas.openxmlformats.org/officeDocument/2006/relationships/oleObject" Target="../embeddings/oleObject1.bin"/><Relationship Id="rId10" Type="http://schemas.openxmlformats.org/officeDocument/2006/relationships/oleObject" Target="../embeddings/oleObject4.bin"/><Relationship Id="rId4" Type="http://schemas.openxmlformats.org/officeDocument/2006/relationships/image" Target="../media/image5.png"/><Relationship Id="rId9"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E9A"/>
        </a:solidFill>
        <a:effectLst/>
      </p:bgPr>
    </p:bg>
    <p:spTree>
      <p:nvGrpSpPr>
        <p:cNvPr id="1" name=""/>
        <p:cNvGrpSpPr/>
        <p:nvPr/>
      </p:nvGrpSpPr>
      <p:grpSpPr>
        <a:xfrm>
          <a:off x="0" y="0"/>
          <a:ext cx="0" cy="0"/>
          <a:chOff x="0" y="0"/>
          <a:chExt cx="0" cy="0"/>
        </a:xfrm>
      </p:grpSpPr>
      <p:sp>
        <p:nvSpPr>
          <p:cNvPr id="8321" name="Text Box 129"/>
          <p:cNvSpPr txBox="1">
            <a:spLocks noChangeArrowheads="1"/>
          </p:cNvSpPr>
          <p:nvPr/>
        </p:nvSpPr>
        <p:spPr bwMode="auto">
          <a:xfrm>
            <a:off x="1143000" y="1143000"/>
            <a:ext cx="28498800" cy="4045202"/>
          </a:xfrm>
          <a:prstGeom prst="rect">
            <a:avLst/>
          </a:prstGeom>
          <a:solidFill>
            <a:srgbClr val="E1F6FF"/>
          </a:solidFill>
          <a:ln w="9525">
            <a:solidFill>
              <a:schemeClr val="tx1"/>
            </a:solidFill>
            <a:miter lim="800000"/>
            <a:headEnd/>
            <a:tailEnd/>
          </a:ln>
          <a:effectLst/>
        </p:spPr>
        <p:txBody>
          <a:bodyPr lIns="540000" tIns="540000" rIns="540000" bIns="540000">
            <a:spAutoFit/>
          </a:bodyPr>
          <a:lstStyle/>
          <a:p>
            <a:pPr algn="ctr"/>
            <a:r>
              <a:rPr lang="en-US" sz="9600" b="1" dirty="0" smtClean="0"/>
              <a:t>      July 2011 GBT Observation</a:t>
            </a:r>
            <a:br>
              <a:rPr lang="en-US" sz="9600" b="1" dirty="0" smtClean="0"/>
            </a:br>
            <a:r>
              <a:rPr lang="en-US" sz="9600" b="1" dirty="0" smtClean="0"/>
              <a:t>      Team </a:t>
            </a:r>
            <a:r>
              <a:rPr lang="en-US" sz="9600" b="1" dirty="0" err="1" smtClean="0"/>
              <a:t>Parkes</a:t>
            </a:r>
            <a:endParaRPr lang="en-GB" sz="9600" b="1" dirty="0">
              <a:latin typeface="Arial" charset="0"/>
            </a:endParaRPr>
          </a:p>
        </p:txBody>
      </p:sp>
      <p:sp>
        <p:nvSpPr>
          <p:cNvPr id="8324" name="Text Box 132"/>
          <p:cNvSpPr txBox="1">
            <a:spLocks noChangeArrowheads="1"/>
          </p:cNvSpPr>
          <p:nvPr/>
        </p:nvSpPr>
        <p:spPr bwMode="auto">
          <a:xfrm>
            <a:off x="0" y="5359400"/>
            <a:ext cx="30861000" cy="2489200"/>
          </a:xfrm>
          <a:prstGeom prst="rect">
            <a:avLst/>
          </a:prstGeom>
          <a:noFill/>
          <a:ln w="9525">
            <a:noFill/>
            <a:miter lim="800000"/>
            <a:headEnd/>
            <a:tailEnd/>
          </a:ln>
          <a:effectLst/>
        </p:spPr>
        <p:txBody>
          <a:bodyPr lIns="360000" tIns="360000" rIns="360000" bIns="360000"/>
          <a:lstStyle/>
          <a:p>
            <a:pPr algn="ctr">
              <a:spcBef>
                <a:spcPct val="20000"/>
              </a:spcBef>
            </a:pPr>
            <a:r>
              <a:rPr lang="en-GB" sz="5600" b="1" dirty="0" smtClean="0">
                <a:solidFill>
                  <a:schemeClr val="bg1"/>
                </a:solidFill>
                <a:latin typeface="Arial" charset="0"/>
              </a:rPr>
              <a:t>Debra </a:t>
            </a:r>
            <a:r>
              <a:rPr lang="en-GB" sz="5600" b="1" dirty="0" err="1" smtClean="0">
                <a:solidFill>
                  <a:schemeClr val="bg1"/>
                </a:solidFill>
                <a:latin typeface="Arial" charset="0"/>
              </a:rPr>
              <a:t>Chee</a:t>
            </a:r>
            <a:r>
              <a:rPr lang="en-GB" sz="5600" b="1" dirty="0" smtClean="0">
                <a:solidFill>
                  <a:schemeClr val="bg1"/>
                </a:solidFill>
                <a:latin typeface="Arial" charset="0"/>
              </a:rPr>
              <a:t>, Janet Kahn, David </a:t>
            </a:r>
            <a:r>
              <a:rPr lang="en-GB" sz="5600" b="1" dirty="0" err="1" smtClean="0">
                <a:solidFill>
                  <a:schemeClr val="bg1"/>
                </a:solidFill>
                <a:latin typeface="Arial" charset="0"/>
              </a:rPr>
              <a:t>Koritko</a:t>
            </a:r>
            <a:r>
              <a:rPr lang="en-GB" sz="5600" b="1" dirty="0" smtClean="0">
                <a:solidFill>
                  <a:schemeClr val="bg1"/>
                </a:solidFill>
                <a:latin typeface="Arial" charset="0"/>
              </a:rPr>
              <a:t>, John Makous, </a:t>
            </a:r>
            <a:r>
              <a:rPr lang="en-GB" sz="5600" b="1" dirty="0" err="1" smtClean="0">
                <a:solidFill>
                  <a:schemeClr val="bg1"/>
                </a:solidFill>
                <a:latin typeface="Arial" charset="0"/>
              </a:rPr>
              <a:t>Bree</a:t>
            </a:r>
            <a:r>
              <a:rPr lang="en-GB" sz="5600" b="1" dirty="0" smtClean="0">
                <a:solidFill>
                  <a:schemeClr val="bg1"/>
                </a:solidFill>
                <a:latin typeface="Arial" charset="0"/>
              </a:rPr>
              <a:t> Ramey, Beth Spear</a:t>
            </a:r>
            <a:endParaRPr lang="en-GB" sz="5000" dirty="0">
              <a:solidFill>
                <a:schemeClr val="bg1"/>
              </a:solidFill>
              <a:latin typeface="Arial" charset="0"/>
            </a:endParaRPr>
          </a:p>
        </p:txBody>
      </p:sp>
      <p:sp>
        <p:nvSpPr>
          <p:cNvPr id="8346" name="Text Box 154"/>
          <p:cNvSpPr txBox="1">
            <a:spLocks noChangeArrowheads="1"/>
          </p:cNvSpPr>
          <p:nvPr/>
        </p:nvSpPr>
        <p:spPr bwMode="auto">
          <a:xfrm>
            <a:off x="1066800" y="7886700"/>
            <a:ext cx="9753600" cy="12192000"/>
          </a:xfrm>
          <a:prstGeom prst="rect">
            <a:avLst/>
          </a:prstGeom>
          <a:solidFill>
            <a:schemeClr val="bg1"/>
          </a:solidFill>
          <a:ln w="9525">
            <a:noFill/>
            <a:miter lim="800000"/>
            <a:headEnd/>
            <a:tailEnd/>
          </a:ln>
          <a:effectLst/>
        </p:spPr>
        <p:txBody>
          <a:bodyPr lIns="360000" tIns="360000" rIns="360000" bIns="360000"/>
          <a:lstStyle/>
          <a:p>
            <a:pPr>
              <a:spcBef>
                <a:spcPct val="20000"/>
              </a:spcBef>
            </a:pPr>
            <a:r>
              <a:rPr lang="en-GB" sz="4800" b="1" dirty="0" smtClean="0">
                <a:solidFill>
                  <a:srgbClr val="9900FF"/>
                </a:solidFill>
                <a:effectLst>
                  <a:outerShdw blurRad="38100" dist="38100" dir="2700000" algn="tl">
                    <a:srgbClr val="000000">
                      <a:alpha val="43137"/>
                    </a:srgbClr>
                  </a:outerShdw>
                </a:effectLst>
                <a:latin typeface="Arial" charset="0"/>
              </a:rPr>
              <a:t>Introduction</a:t>
            </a:r>
            <a:endParaRPr lang="en-GB" sz="4800" b="1" dirty="0">
              <a:solidFill>
                <a:srgbClr val="9900FF"/>
              </a:solidFill>
              <a:effectLst>
                <a:outerShdw blurRad="38100" dist="38100" dir="2700000" algn="tl">
                  <a:srgbClr val="000000">
                    <a:alpha val="43137"/>
                  </a:srgbClr>
                </a:outerShdw>
              </a:effectLst>
              <a:latin typeface="Arial" charset="0"/>
            </a:endParaRPr>
          </a:p>
        </p:txBody>
      </p:sp>
      <p:sp>
        <p:nvSpPr>
          <p:cNvPr id="8350" name="Text Box 158"/>
          <p:cNvSpPr txBox="1">
            <a:spLocks noChangeArrowheads="1"/>
          </p:cNvSpPr>
          <p:nvPr/>
        </p:nvSpPr>
        <p:spPr bwMode="auto">
          <a:xfrm>
            <a:off x="11353800" y="7810500"/>
            <a:ext cx="18135600" cy="10744200"/>
          </a:xfrm>
          <a:prstGeom prst="rect">
            <a:avLst/>
          </a:prstGeom>
          <a:solidFill>
            <a:schemeClr val="bg1"/>
          </a:solidFill>
          <a:ln w="9525">
            <a:noFill/>
            <a:miter lim="800000"/>
            <a:headEnd/>
            <a:tailEnd/>
          </a:ln>
          <a:effectLst/>
        </p:spPr>
        <p:txBody>
          <a:bodyPr lIns="360000" tIns="360000" rIns="360000" bIns="360000"/>
          <a:lstStyle/>
          <a:p>
            <a:pPr marL="285750" indent="-285750">
              <a:spcBef>
                <a:spcPct val="20000"/>
              </a:spcBef>
            </a:pPr>
            <a:r>
              <a:rPr lang="en-GB" sz="4800" b="1" dirty="0" smtClean="0">
                <a:solidFill>
                  <a:srgbClr val="9900FF"/>
                </a:solidFill>
                <a:effectLst>
                  <a:outerShdw blurRad="38100" dist="38100" dir="2700000" algn="tl">
                    <a:srgbClr val="000000">
                      <a:alpha val="43137"/>
                    </a:srgbClr>
                  </a:outerShdw>
                </a:effectLst>
                <a:latin typeface="Arial" charset="0"/>
              </a:rPr>
              <a:t>Method</a:t>
            </a:r>
          </a:p>
          <a:p>
            <a:pPr marL="285750" indent="-285750">
              <a:spcBef>
                <a:spcPct val="50000"/>
              </a:spcBef>
              <a:buFont typeface="Wingdings" pitchFamily="2" charset="2"/>
              <a:buChar char="§"/>
            </a:pPr>
            <a:r>
              <a:rPr lang="en-AU" sz="4000" dirty="0" smtClean="0">
                <a:latin typeface="+mj-lt"/>
              </a:rPr>
              <a:t>15 </a:t>
            </a:r>
            <a:r>
              <a:rPr lang="en-AU" sz="4000" dirty="0" smtClean="0">
                <a:latin typeface="+mj-lt"/>
              </a:rPr>
              <a:t>pointings from drift scans obtained by the GBT during the summer of 2007.</a:t>
            </a:r>
          </a:p>
          <a:p>
            <a:pPr marL="285750" indent="-285750">
              <a:spcBef>
                <a:spcPct val="50000"/>
              </a:spcBef>
              <a:buFont typeface="Wingdings" pitchFamily="2" charset="2"/>
              <a:buChar char="§"/>
            </a:pPr>
            <a:r>
              <a:rPr lang="en-AU" sz="4000" dirty="0" smtClean="0">
                <a:latin typeface="+mj-lt"/>
              </a:rPr>
              <a:t>From these, we found 3 possible pulsar candidates.</a:t>
            </a:r>
          </a:p>
          <a:p>
            <a:pPr marL="285750" indent="-285750">
              <a:spcBef>
                <a:spcPct val="50000"/>
              </a:spcBef>
              <a:buFont typeface="Wingdings" pitchFamily="2" charset="2"/>
              <a:buChar char="§"/>
            </a:pPr>
            <a:r>
              <a:rPr lang="en-AU" sz="4000" dirty="0" smtClean="0">
                <a:latin typeface="+mj-lt"/>
              </a:rPr>
              <a:t>We were given 1 hour of time on the GBT.</a:t>
            </a:r>
          </a:p>
        </p:txBody>
      </p:sp>
      <p:pic>
        <p:nvPicPr>
          <p:cNvPr id="2050" name="Picture 2" descr="Logo">
            <a:hlinkClick r:id="rId3"/>
          </p:cNvPr>
          <p:cNvPicPr>
            <a:picLocks noChangeAspect="1" noChangeArrowheads="1"/>
          </p:cNvPicPr>
          <p:nvPr/>
        </p:nvPicPr>
        <p:blipFill>
          <a:blip r:embed="rId4" cstate="print"/>
          <a:srcRect/>
          <a:stretch>
            <a:fillRect/>
          </a:stretch>
        </p:blipFill>
        <p:spPr bwMode="auto">
          <a:xfrm>
            <a:off x="1447800" y="1866900"/>
            <a:ext cx="6279397" cy="2590800"/>
          </a:xfrm>
          <a:prstGeom prst="rect">
            <a:avLst/>
          </a:prstGeom>
          <a:noFill/>
        </p:spPr>
      </p:pic>
      <p:grpSp>
        <p:nvGrpSpPr>
          <p:cNvPr id="28" name="Group 27"/>
          <p:cNvGrpSpPr/>
          <p:nvPr/>
        </p:nvGrpSpPr>
        <p:grpSpPr>
          <a:xfrm>
            <a:off x="20955000" y="37452300"/>
            <a:ext cx="8686800" cy="5219700"/>
            <a:chOff x="17830801" y="37452301"/>
            <a:chExt cx="6836833" cy="5219700"/>
          </a:xfrm>
        </p:grpSpPr>
        <p:sp>
          <p:nvSpPr>
            <p:cNvPr id="8352" name="Text Box 160"/>
            <p:cNvSpPr txBox="1">
              <a:spLocks noChangeArrowheads="1"/>
            </p:cNvSpPr>
            <p:nvPr/>
          </p:nvSpPr>
          <p:spPr bwMode="auto">
            <a:xfrm>
              <a:off x="17830801" y="37452301"/>
              <a:ext cx="6836833" cy="5219700"/>
            </a:xfrm>
            <a:prstGeom prst="rect">
              <a:avLst/>
            </a:prstGeom>
            <a:solidFill>
              <a:schemeClr val="bg1"/>
            </a:solidFill>
            <a:ln w="9525">
              <a:noFill/>
              <a:miter lim="800000"/>
              <a:headEnd/>
              <a:tailEnd/>
            </a:ln>
            <a:effectLst/>
          </p:spPr>
          <p:txBody>
            <a:bodyPr lIns="360000" tIns="360000" rIns="360000" bIns="360000"/>
            <a:lstStyle/>
            <a:p>
              <a:pPr>
                <a:spcBef>
                  <a:spcPct val="20000"/>
                </a:spcBef>
              </a:pPr>
              <a:r>
                <a:rPr lang="en-GB" sz="4800" b="1" dirty="0" smtClean="0">
                  <a:solidFill>
                    <a:srgbClr val="9900FF"/>
                  </a:solidFill>
                  <a:effectLst>
                    <a:outerShdw blurRad="38100" dist="38100" dir="2700000" algn="tl">
                      <a:srgbClr val="000000">
                        <a:alpha val="43137"/>
                      </a:srgbClr>
                    </a:outerShdw>
                  </a:effectLst>
                  <a:latin typeface="Arial" charset="0"/>
                </a:rPr>
                <a:t>Acknowledgements:</a:t>
              </a:r>
            </a:p>
            <a:p>
              <a:pPr>
                <a:spcBef>
                  <a:spcPct val="20000"/>
                </a:spcBef>
              </a:pPr>
              <a:endParaRPr lang="en-GB" sz="3600" b="1" dirty="0">
                <a:solidFill>
                  <a:srgbClr val="9900FF"/>
                </a:solidFill>
                <a:latin typeface="Arial" charset="0"/>
              </a:endParaRPr>
            </a:p>
          </p:txBody>
        </p:sp>
        <p:sp>
          <p:nvSpPr>
            <p:cNvPr id="26" name="TextBox 25"/>
            <p:cNvSpPr txBox="1"/>
            <p:nvPr/>
          </p:nvSpPr>
          <p:spPr>
            <a:xfrm>
              <a:off x="18440400" y="38671500"/>
              <a:ext cx="2514600" cy="3539430"/>
            </a:xfrm>
            <a:prstGeom prst="rect">
              <a:avLst/>
            </a:prstGeom>
            <a:noFill/>
          </p:spPr>
          <p:txBody>
            <a:bodyPr wrap="square" rtlCol="0">
              <a:spAutoFit/>
            </a:bodyPr>
            <a:lstStyle/>
            <a:p>
              <a:r>
                <a:rPr lang="en-US" sz="3200" dirty="0" smtClean="0"/>
                <a:t>NRAO</a:t>
              </a:r>
            </a:p>
            <a:p>
              <a:r>
                <a:rPr lang="en-US" sz="3200" dirty="0" smtClean="0"/>
                <a:t>NSF</a:t>
              </a:r>
            </a:p>
            <a:p>
              <a:r>
                <a:rPr lang="en-US" sz="3200" dirty="0" smtClean="0"/>
                <a:t>WVU</a:t>
              </a:r>
            </a:p>
            <a:p>
              <a:r>
                <a:rPr lang="en-US" sz="3200" dirty="0" smtClean="0"/>
                <a:t>Sue Ann Heatherly</a:t>
              </a:r>
            </a:p>
            <a:p>
              <a:r>
                <a:rPr lang="en-US" sz="3200" dirty="0" smtClean="0"/>
                <a:t>Sarah Scoles</a:t>
              </a:r>
            </a:p>
            <a:p>
              <a:r>
                <a:rPr lang="en-US" sz="3200" dirty="0" smtClean="0"/>
                <a:t>Jeff </a:t>
              </a:r>
              <a:r>
                <a:rPr lang="en-US" sz="3200" dirty="0" err="1" smtClean="0"/>
                <a:t>Chaffins</a:t>
              </a:r>
              <a:endParaRPr lang="en-US" sz="3200" dirty="0"/>
            </a:p>
          </p:txBody>
        </p:sp>
        <p:sp>
          <p:nvSpPr>
            <p:cNvPr id="27" name="TextBox 26"/>
            <p:cNvSpPr txBox="1"/>
            <p:nvPr/>
          </p:nvSpPr>
          <p:spPr>
            <a:xfrm>
              <a:off x="21107400" y="38671500"/>
              <a:ext cx="2514600" cy="3539430"/>
            </a:xfrm>
            <a:prstGeom prst="rect">
              <a:avLst/>
            </a:prstGeom>
            <a:noFill/>
          </p:spPr>
          <p:txBody>
            <a:bodyPr wrap="square" rtlCol="0">
              <a:spAutoFit/>
            </a:bodyPr>
            <a:lstStyle/>
            <a:p>
              <a:r>
                <a:rPr lang="en-US" sz="3200" dirty="0" smtClean="0"/>
                <a:t>Joe </a:t>
              </a:r>
              <a:r>
                <a:rPr lang="en-US" sz="3200" dirty="0" err="1" smtClean="0"/>
                <a:t>Swiggum</a:t>
              </a:r>
              <a:endParaRPr lang="en-US" sz="3200" dirty="0" smtClean="0"/>
            </a:p>
            <a:p>
              <a:r>
                <a:rPr lang="en-US" sz="3200" dirty="0" smtClean="0"/>
                <a:t>Peter Gentile</a:t>
              </a:r>
            </a:p>
            <a:p>
              <a:r>
                <a:rPr lang="en-US" sz="3200" dirty="0" smtClean="0"/>
                <a:t>Duncan Lorimer</a:t>
              </a:r>
            </a:p>
            <a:p>
              <a:r>
                <a:rPr lang="en-US" sz="3200" dirty="0" smtClean="0"/>
                <a:t>Maura McLaughlin</a:t>
              </a:r>
            </a:p>
            <a:p>
              <a:endParaRPr lang="en-US" sz="3200" dirty="0"/>
            </a:p>
          </p:txBody>
        </p:sp>
      </p:grpSp>
      <p:grpSp>
        <p:nvGrpSpPr>
          <p:cNvPr id="50" name="Group 49"/>
          <p:cNvGrpSpPr/>
          <p:nvPr/>
        </p:nvGrpSpPr>
        <p:grpSpPr>
          <a:xfrm>
            <a:off x="20955000" y="30594300"/>
            <a:ext cx="8610600" cy="6019800"/>
            <a:chOff x="17602200" y="28536900"/>
            <a:chExt cx="11049000" cy="5029200"/>
          </a:xfrm>
        </p:grpSpPr>
        <p:sp>
          <p:nvSpPr>
            <p:cNvPr id="8351" name="Text Box 159"/>
            <p:cNvSpPr txBox="1">
              <a:spLocks noChangeArrowheads="1"/>
            </p:cNvSpPr>
            <p:nvPr/>
          </p:nvSpPr>
          <p:spPr bwMode="auto">
            <a:xfrm>
              <a:off x="17602200" y="28536900"/>
              <a:ext cx="11049000" cy="5029200"/>
            </a:xfrm>
            <a:prstGeom prst="rect">
              <a:avLst/>
            </a:prstGeom>
            <a:solidFill>
              <a:schemeClr val="bg1"/>
            </a:solidFill>
            <a:ln w="9525">
              <a:noFill/>
              <a:miter lim="800000"/>
              <a:headEnd/>
              <a:tailEnd/>
            </a:ln>
            <a:effectLst/>
          </p:spPr>
          <p:txBody>
            <a:bodyPr lIns="360000" tIns="360000" rIns="360000" bIns="360000"/>
            <a:lstStyle/>
            <a:p>
              <a:pPr>
                <a:spcBef>
                  <a:spcPct val="20000"/>
                </a:spcBef>
              </a:pPr>
              <a:r>
                <a:rPr lang="en-GB" sz="4800" b="1" dirty="0" smtClean="0">
                  <a:solidFill>
                    <a:srgbClr val="9900FF"/>
                  </a:solidFill>
                  <a:effectLst>
                    <a:outerShdw blurRad="38100" dist="38100" dir="2700000" algn="tl">
                      <a:srgbClr val="000000">
                        <a:alpha val="43137"/>
                      </a:srgbClr>
                    </a:outerShdw>
                  </a:effectLst>
                  <a:latin typeface="Arial" charset="0"/>
                </a:rPr>
                <a:t>Future</a:t>
              </a:r>
              <a:endParaRPr lang="en-GB" sz="4800" b="1" dirty="0">
                <a:solidFill>
                  <a:srgbClr val="9900FF"/>
                </a:solidFill>
                <a:effectLst>
                  <a:outerShdw blurRad="38100" dist="38100" dir="2700000" algn="tl">
                    <a:srgbClr val="000000">
                      <a:alpha val="43137"/>
                    </a:srgbClr>
                  </a:outerShdw>
                </a:effectLst>
                <a:latin typeface="Arial" charset="0"/>
              </a:endParaRPr>
            </a:p>
          </p:txBody>
        </p:sp>
        <p:sp>
          <p:nvSpPr>
            <p:cNvPr id="29" name="TextBox 28"/>
            <p:cNvSpPr txBox="1"/>
            <p:nvPr/>
          </p:nvSpPr>
          <p:spPr>
            <a:xfrm>
              <a:off x="17753670" y="29527500"/>
              <a:ext cx="10592730" cy="3676956"/>
            </a:xfrm>
            <a:prstGeom prst="rect">
              <a:avLst/>
            </a:prstGeom>
            <a:noFill/>
          </p:spPr>
          <p:txBody>
            <a:bodyPr wrap="square" rtlCol="0">
              <a:spAutoFit/>
            </a:bodyPr>
            <a:lstStyle/>
            <a:p>
              <a:pPr>
                <a:buFont typeface="Arial" pitchFamily="34" charset="0"/>
                <a:buChar char="•"/>
              </a:pPr>
              <a:r>
                <a:rPr lang="en-US" sz="4000" dirty="0" smtClean="0"/>
                <a:t>Accuracy of </a:t>
              </a:r>
              <a:r>
                <a:rPr lang="en-US" sz="4000" dirty="0" err="1" smtClean="0"/>
                <a:t>Pdot</a:t>
              </a:r>
              <a:r>
                <a:rPr lang="en-US" sz="4000" dirty="0" smtClean="0"/>
                <a:t> calculations for Graveyard graph</a:t>
              </a:r>
              <a:r>
                <a:rPr lang="en-US" sz="4000" dirty="0" smtClean="0"/>
                <a:t>?</a:t>
              </a:r>
            </a:p>
            <a:p>
              <a:pPr>
                <a:buFont typeface="Arial" pitchFamily="34" charset="0"/>
                <a:buChar char="•"/>
              </a:pPr>
              <a:endParaRPr lang="en-US" sz="4000" dirty="0" smtClean="0"/>
            </a:p>
            <a:p>
              <a:pPr>
                <a:buFont typeface="Arial" pitchFamily="34" charset="0"/>
                <a:buChar char="•"/>
              </a:pPr>
              <a:r>
                <a:rPr lang="en-US" sz="4000" dirty="0" smtClean="0"/>
                <a:t> Density flux </a:t>
              </a:r>
              <a:r>
                <a:rPr lang="en-US" sz="4000" dirty="0" smtClean="0"/>
                <a:t>calculations</a:t>
              </a:r>
            </a:p>
            <a:p>
              <a:pPr>
                <a:buFont typeface="Arial" pitchFamily="34" charset="0"/>
                <a:buChar char="•"/>
              </a:pPr>
              <a:endParaRPr lang="en-US" sz="4000" dirty="0" smtClean="0"/>
            </a:p>
            <a:p>
              <a:pPr>
                <a:buFont typeface="Arial" pitchFamily="34" charset="0"/>
                <a:buChar char="•"/>
              </a:pPr>
              <a:r>
                <a:rPr lang="en-US" sz="4000" dirty="0" smtClean="0"/>
                <a:t>Rescan 1947-1314 with no RFI</a:t>
              </a:r>
            </a:p>
            <a:p>
              <a:pPr>
                <a:buFont typeface="Arial" pitchFamily="34" charset="0"/>
                <a:buChar char="•"/>
              </a:pPr>
              <a:endParaRPr lang="en-US" sz="4000" dirty="0"/>
            </a:p>
          </p:txBody>
        </p:sp>
      </p:grpSp>
      <p:sp>
        <p:nvSpPr>
          <p:cNvPr id="8347" name="Text Box 155"/>
          <p:cNvSpPr txBox="1">
            <a:spLocks noChangeArrowheads="1"/>
          </p:cNvSpPr>
          <p:nvPr/>
        </p:nvSpPr>
        <p:spPr bwMode="auto">
          <a:xfrm>
            <a:off x="1295400" y="24574500"/>
            <a:ext cx="18669000" cy="18211800"/>
          </a:xfrm>
          <a:prstGeom prst="rect">
            <a:avLst/>
          </a:prstGeom>
          <a:solidFill>
            <a:schemeClr val="bg1"/>
          </a:solidFill>
          <a:ln w="9525">
            <a:noFill/>
            <a:miter lim="800000"/>
            <a:headEnd/>
            <a:tailEnd/>
          </a:ln>
          <a:effectLst/>
        </p:spPr>
        <p:txBody>
          <a:bodyPr lIns="360000" tIns="360000" rIns="360000" bIns="360000"/>
          <a:lstStyle/>
          <a:p>
            <a:pPr>
              <a:spcBef>
                <a:spcPct val="20000"/>
              </a:spcBef>
            </a:pPr>
            <a:r>
              <a:rPr lang="en-GB" sz="4800" b="1" dirty="0" smtClean="0">
                <a:solidFill>
                  <a:srgbClr val="9900FF"/>
                </a:solidFill>
                <a:effectLst>
                  <a:outerShdw blurRad="38100" dist="38100" dir="2700000" algn="tl">
                    <a:srgbClr val="000000">
                      <a:alpha val="43137"/>
                    </a:srgbClr>
                  </a:outerShdw>
                </a:effectLst>
                <a:latin typeface="Arial" charset="0"/>
              </a:rPr>
              <a:t>Results</a:t>
            </a:r>
            <a:endParaRPr lang="en-GB" sz="4800" b="1" dirty="0">
              <a:solidFill>
                <a:srgbClr val="9900FF"/>
              </a:solidFill>
              <a:effectLst>
                <a:outerShdw blurRad="38100" dist="38100" dir="2700000" algn="tl">
                  <a:srgbClr val="000000">
                    <a:alpha val="43137"/>
                  </a:srgbClr>
                </a:outerShdw>
              </a:effectLst>
              <a:latin typeface="Arial" charset="0"/>
            </a:endParaRPr>
          </a:p>
        </p:txBody>
      </p:sp>
      <p:grpSp>
        <p:nvGrpSpPr>
          <p:cNvPr id="40" name="Group 39"/>
          <p:cNvGrpSpPr/>
          <p:nvPr/>
        </p:nvGrpSpPr>
        <p:grpSpPr>
          <a:xfrm>
            <a:off x="1219200" y="25717500"/>
            <a:ext cx="8229600" cy="5027154"/>
            <a:chOff x="1981200" y="29832300"/>
            <a:chExt cx="8229600" cy="5027154"/>
          </a:xfrm>
        </p:grpSpPr>
        <p:sp>
          <p:nvSpPr>
            <p:cNvPr id="30" name="Title 1"/>
            <p:cNvSpPr txBox="1">
              <a:spLocks/>
            </p:cNvSpPr>
            <p:nvPr/>
          </p:nvSpPr>
          <p:spPr>
            <a:xfrm>
              <a:off x="1981200" y="298323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effectLst/>
                  <a:uLnTx/>
                  <a:uFillTx/>
                  <a:latin typeface="+mj-lt"/>
                  <a:ea typeface="+mj-ea"/>
                  <a:cs typeface="+mj-cs"/>
                </a:rPr>
                <a:t>#1  Candidate 2136-1612 Results </a:t>
              </a:r>
            </a:p>
          </p:txBody>
        </p:sp>
        <p:graphicFrame>
          <p:nvGraphicFramePr>
            <p:cNvPr id="2054" name="Object 6"/>
            <p:cNvGraphicFramePr>
              <a:graphicFrameLocks noChangeAspect="1"/>
            </p:cNvGraphicFramePr>
            <p:nvPr/>
          </p:nvGraphicFramePr>
          <p:xfrm>
            <a:off x="2057400" y="30975300"/>
            <a:ext cx="3841750" cy="3797300"/>
          </p:xfrm>
          <a:graphic>
            <a:graphicData uri="http://schemas.openxmlformats.org/presentationml/2006/ole">
              <p:oleObj spid="_x0000_s2054" name="Acrobat Document" r:id="rId5" imgW="6682320" imgH="5149800" progId="AcroExch.Document.7">
                <p:embed/>
              </p:oleObj>
            </a:graphicData>
          </a:graphic>
        </p:graphicFrame>
        <p:pic>
          <p:nvPicPr>
            <p:cNvPr id="38" name="Picture 2" descr="1236-1612_GBT_correct_period">
              <a:hlinkClick r:id="rId6"/>
            </p:cNvPr>
            <p:cNvPicPr>
              <a:picLocks noChangeAspect="1" noChangeArrowheads="1"/>
            </p:cNvPicPr>
            <p:nvPr/>
          </p:nvPicPr>
          <p:blipFill>
            <a:blip r:embed="rId7" cstate="print"/>
            <a:srcRect l="2614" t="26263"/>
            <a:stretch>
              <a:fillRect/>
            </a:stretch>
          </p:blipFill>
          <p:spPr bwMode="auto">
            <a:xfrm>
              <a:off x="6324600" y="31051500"/>
              <a:ext cx="3886200" cy="3807954"/>
            </a:xfrm>
            <a:prstGeom prst="rect">
              <a:avLst/>
            </a:prstGeom>
            <a:noFill/>
          </p:spPr>
        </p:pic>
      </p:grpSp>
      <p:grpSp>
        <p:nvGrpSpPr>
          <p:cNvPr id="48" name="Group 47"/>
          <p:cNvGrpSpPr/>
          <p:nvPr/>
        </p:nvGrpSpPr>
        <p:grpSpPr>
          <a:xfrm>
            <a:off x="1371600" y="31356300"/>
            <a:ext cx="9291638" cy="4622800"/>
            <a:chOff x="1371600" y="31356300"/>
            <a:chExt cx="9291638" cy="4622800"/>
          </a:xfrm>
        </p:grpSpPr>
        <p:sp>
          <p:nvSpPr>
            <p:cNvPr id="42" name="Title 1"/>
            <p:cNvSpPr txBox="1">
              <a:spLocks/>
            </p:cNvSpPr>
            <p:nvPr/>
          </p:nvSpPr>
          <p:spPr>
            <a:xfrm>
              <a:off x="1371600" y="313563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effectLst/>
                  <a:uLnTx/>
                  <a:uFillTx/>
                  <a:latin typeface="+mj-lt"/>
                  <a:ea typeface="+mj-ea"/>
                  <a:cs typeface="+mj-cs"/>
                </a:rPr>
                <a:t>#2  Candidate 2013-0650 Results </a:t>
              </a:r>
            </a:p>
          </p:txBody>
        </p:sp>
        <p:graphicFrame>
          <p:nvGraphicFramePr>
            <p:cNvPr id="2055" name="Object 7"/>
            <p:cNvGraphicFramePr>
              <a:graphicFrameLocks noChangeAspect="1"/>
            </p:cNvGraphicFramePr>
            <p:nvPr/>
          </p:nvGraphicFramePr>
          <p:xfrm>
            <a:off x="1676400" y="32651700"/>
            <a:ext cx="4305300" cy="3327400"/>
          </p:xfrm>
          <a:graphic>
            <a:graphicData uri="http://schemas.openxmlformats.org/presentationml/2006/ole">
              <p:oleObj spid="_x0000_s2055" name="Acrobat Document" r:id="rId8" imgW="6682320" imgH="5149800" progId="AcroExch.Document.7">
                <p:embed/>
              </p:oleObj>
            </a:graphicData>
          </a:graphic>
        </p:graphicFrame>
        <p:graphicFrame>
          <p:nvGraphicFramePr>
            <p:cNvPr id="2056" name="Object 8"/>
            <p:cNvGraphicFramePr>
              <a:graphicFrameLocks noChangeAspect="1"/>
            </p:cNvGraphicFramePr>
            <p:nvPr/>
          </p:nvGraphicFramePr>
          <p:xfrm>
            <a:off x="6324600" y="32575500"/>
            <a:ext cx="4338638" cy="3352800"/>
          </p:xfrm>
          <a:graphic>
            <a:graphicData uri="http://schemas.openxmlformats.org/presentationml/2006/ole">
              <p:oleObj spid="_x0000_s2056" name="Acrobat Document" r:id="rId9" imgW="6682320" imgH="5149800" progId="AcroExch.Document.7">
                <p:embed/>
              </p:oleObj>
            </a:graphicData>
          </a:graphic>
        </p:graphicFrame>
      </p:grpSp>
      <p:grpSp>
        <p:nvGrpSpPr>
          <p:cNvPr id="49" name="Group 48"/>
          <p:cNvGrpSpPr/>
          <p:nvPr/>
        </p:nvGrpSpPr>
        <p:grpSpPr>
          <a:xfrm>
            <a:off x="10820400" y="24879300"/>
            <a:ext cx="8229600" cy="5765800"/>
            <a:chOff x="1447800" y="36690300"/>
            <a:chExt cx="8229600" cy="5765800"/>
          </a:xfrm>
        </p:grpSpPr>
        <p:sp>
          <p:nvSpPr>
            <p:cNvPr id="45" name="Title 1"/>
            <p:cNvSpPr txBox="1">
              <a:spLocks/>
            </p:cNvSpPr>
            <p:nvPr/>
          </p:nvSpPr>
          <p:spPr>
            <a:xfrm>
              <a:off x="1447800" y="366903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effectLst/>
                  <a:uLnTx/>
                  <a:uFillTx/>
                  <a:latin typeface="+mj-lt"/>
                  <a:ea typeface="+mj-ea"/>
                  <a:cs typeface="+mj-cs"/>
                </a:rPr>
                <a:t>#3  Candidate 1947-1314 Results </a:t>
              </a:r>
            </a:p>
          </p:txBody>
        </p:sp>
        <p:graphicFrame>
          <p:nvGraphicFramePr>
            <p:cNvPr id="2057" name="Object 9"/>
            <p:cNvGraphicFramePr>
              <a:graphicFrameLocks noChangeAspect="1"/>
            </p:cNvGraphicFramePr>
            <p:nvPr/>
          </p:nvGraphicFramePr>
          <p:xfrm>
            <a:off x="2514600" y="37833300"/>
            <a:ext cx="5981700" cy="4622800"/>
          </p:xfrm>
          <a:graphic>
            <a:graphicData uri="http://schemas.openxmlformats.org/presentationml/2006/ole">
              <p:oleObj spid="_x0000_s2057" name="Acrobat Document" r:id="rId10" imgW="6682320" imgH="5149800" progId="AcroExch.Document.7">
                <p:embed/>
              </p:oleObj>
            </a:graphicData>
          </a:graphic>
        </p:graphicFrame>
      </p:grpSp>
      <p:sp>
        <p:nvSpPr>
          <p:cNvPr id="51" name="TextBox 50"/>
          <p:cNvSpPr txBox="1"/>
          <p:nvPr/>
        </p:nvSpPr>
        <p:spPr>
          <a:xfrm>
            <a:off x="2362200" y="37299900"/>
            <a:ext cx="15087600" cy="4401205"/>
          </a:xfrm>
          <a:prstGeom prst="rect">
            <a:avLst/>
          </a:prstGeom>
          <a:noFill/>
        </p:spPr>
        <p:txBody>
          <a:bodyPr wrap="square" rtlCol="0">
            <a:spAutoFit/>
          </a:bodyPr>
          <a:lstStyle/>
          <a:p>
            <a:r>
              <a:rPr lang="en-US" sz="4000" dirty="0" smtClean="0"/>
              <a:t>Results Summary</a:t>
            </a:r>
          </a:p>
          <a:p>
            <a:pPr>
              <a:buFont typeface="Arial" pitchFamily="34" charset="0"/>
              <a:buChar char="•"/>
            </a:pPr>
            <a:r>
              <a:rPr lang="en-US" sz="4000" dirty="0" smtClean="0"/>
              <a:t>2136-1612 we confirmed position at 820 MHz for a pulsar identified by a PSC student astronomer</a:t>
            </a:r>
          </a:p>
          <a:p>
            <a:pPr>
              <a:buFont typeface="Arial" pitchFamily="34" charset="0"/>
              <a:buChar char="•"/>
            </a:pPr>
            <a:r>
              <a:rPr lang="en-US" sz="4000" dirty="0" smtClean="0"/>
              <a:t>2013-0650 identified by a PSC astronomer but listed in another catalog, not the ATNF</a:t>
            </a:r>
          </a:p>
          <a:p>
            <a:pPr>
              <a:buFont typeface="Arial" pitchFamily="34" charset="0"/>
              <a:buChar char="•"/>
            </a:pPr>
            <a:r>
              <a:rPr lang="en-US" sz="4000" dirty="0" smtClean="0"/>
              <a:t>2013-0650 density flux</a:t>
            </a:r>
          </a:p>
          <a:p>
            <a:pPr>
              <a:buFont typeface="Arial" pitchFamily="34" charset="0"/>
              <a:buChar char="•"/>
            </a:pPr>
            <a:r>
              <a:rPr lang="en-US" sz="4000" dirty="0" smtClean="0"/>
              <a:t>1947-1314 poor plot, RFI</a:t>
            </a:r>
            <a:endParaRPr lang="en-US" sz="4000" dirty="0"/>
          </a:p>
        </p:txBody>
      </p:sp>
      <p:grpSp>
        <p:nvGrpSpPr>
          <p:cNvPr id="52" name="Group 51"/>
          <p:cNvGrpSpPr/>
          <p:nvPr/>
        </p:nvGrpSpPr>
        <p:grpSpPr>
          <a:xfrm>
            <a:off x="11277600" y="31203900"/>
            <a:ext cx="4833257" cy="5486400"/>
            <a:chOff x="4114800" y="1600200"/>
            <a:chExt cx="4833257" cy="5486400"/>
          </a:xfrm>
        </p:grpSpPr>
        <p:pic>
          <p:nvPicPr>
            <p:cNvPr id="53" name="Picture 52" descr="grydgr.bmp"/>
            <p:cNvPicPr>
              <a:picLocks noChangeAspect="1"/>
            </p:cNvPicPr>
            <p:nvPr/>
          </p:nvPicPr>
          <p:blipFill>
            <a:blip r:embed="rId11" cstate="print"/>
            <a:stretch>
              <a:fillRect/>
            </a:stretch>
          </p:blipFill>
          <p:spPr>
            <a:xfrm>
              <a:off x="4114800" y="1600200"/>
              <a:ext cx="4833257" cy="5486400"/>
            </a:xfrm>
            <a:prstGeom prst="rect">
              <a:avLst/>
            </a:prstGeom>
          </p:spPr>
        </p:pic>
        <p:sp>
          <p:nvSpPr>
            <p:cNvPr id="54" name="6-Point Star 53"/>
            <p:cNvSpPr/>
            <p:nvPr/>
          </p:nvSpPr>
          <p:spPr>
            <a:xfrm>
              <a:off x="6324600" y="2743200"/>
              <a:ext cx="228600" cy="304800"/>
            </a:xfrm>
            <a:prstGeom prst="star6">
              <a:avLst/>
            </a:prstGeom>
            <a:solidFill>
              <a:srgbClr val="14F82A"/>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6-Point Star 54"/>
            <p:cNvSpPr/>
            <p:nvPr/>
          </p:nvSpPr>
          <p:spPr>
            <a:xfrm>
              <a:off x="6172200" y="1905000"/>
              <a:ext cx="228600" cy="304800"/>
            </a:xfrm>
            <a:prstGeom prst="star6">
              <a:avLst/>
            </a:prstGeom>
            <a:solidFill>
              <a:srgbClr val="FF99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6611600" y="32880300"/>
            <a:ext cx="2205423" cy="1346775"/>
            <a:chOff x="1066800" y="5257800"/>
            <a:chExt cx="2205423" cy="1346775"/>
          </a:xfrm>
        </p:grpSpPr>
        <p:sp>
          <p:nvSpPr>
            <p:cNvPr id="57" name="TextBox 56"/>
            <p:cNvSpPr txBox="1"/>
            <p:nvPr/>
          </p:nvSpPr>
          <p:spPr>
            <a:xfrm>
              <a:off x="1295400" y="5257800"/>
              <a:ext cx="1976823" cy="584775"/>
            </a:xfrm>
            <a:prstGeom prst="rect">
              <a:avLst/>
            </a:prstGeom>
            <a:noFill/>
          </p:spPr>
          <p:txBody>
            <a:bodyPr wrap="none" rtlCol="0">
              <a:spAutoFit/>
            </a:bodyPr>
            <a:lstStyle/>
            <a:p>
              <a:r>
                <a:rPr lang="en-US" sz="3200" dirty="0" smtClean="0"/>
                <a:t>2013-0650</a:t>
              </a:r>
              <a:endParaRPr lang="en-US" sz="3200" dirty="0"/>
            </a:p>
          </p:txBody>
        </p:sp>
        <p:sp>
          <p:nvSpPr>
            <p:cNvPr id="58" name="TextBox 57"/>
            <p:cNvSpPr txBox="1"/>
            <p:nvPr/>
          </p:nvSpPr>
          <p:spPr>
            <a:xfrm>
              <a:off x="1295400" y="6019800"/>
              <a:ext cx="1976823" cy="584775"/>
            </a:xfrm>
            <a:prstGeom prst="rect">
              <a:avLst/>
            </a:prstGeom>
            <a:noFill/>
          </p:spPr>
          <p:txBody>
            <a:bodyPr wrap="none" rtlCol="0">
              <a:spAutoFit/>
            </a:bodyPr>
            <a:lstStyle/>
            <a:p>
              <a:r>
                <a:rPr lang="en-US" sz="3200" dirty="0" smtClean="0"/>
                <a:t>2136-1612</a:t>
              </a:r>
              <a:endParaRPr lang="en-US" sz="3200" dirty="0"/>
            </a:p>
          </p:txBody>
        </p:sp>
        <p:sp>
          <p:nvSpPr>
            <p:cNvPr id="59" name="6-Point Star 58"/>
            <p:cNvSpPr/>
            <p:nvPr/>
          </p:nvSpPr>
          <p:spPr>
            <a:xfrm>
              <a:off x="1066800" y="6172200"/>
              <a:ext cx="228600" cy="304800"/>
            </a:xfrm>
            <a:prstGeom prst="star6">
              <a:avLst/>
            </a:prstGeom>
            <a:solidFill>
              <a:srgbClr val="14F82A"/>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6-Point Star 59"/>
            <p:cNvSpPr/>
            <p:nvPr/>
          </p:nvSpPr>
          <p:spPr>
            <a:xfrm>
              <a:off x="1066800" y="5410200"/>
              <a:ext cx="228600" cy="304800"/>
            </a:xfrm>
            <a:prstGeom prst="star6">
              <a:avLst/>
            </a:prstGeom>
            <a:solidFill>
              <a:srgbClr val="FF99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0" name="Group 69"/>
          <p:cNvGrpSpPr/>
          <p:nvPr/>
        </p:nvGrpSpPr>
        <p:grpSpPr>
          <a:xfrm>
            <a:off x="20802600" y="20231100"/>
            <a:ext cx="8686800" cy="9372599"/>
            <a:chOff x="21502438" y="19991686"/>
            <a:chExt cx="7086600" cy="7696199"/>
          </a:xfrm>
        </p:grpSpPr>
        <p:sp>
          <p:nvSpPr>
            <p:cNvPr id="25" name="Text Box 159"/>
            <p:cNvSpPr txBox="1">
              <a:spLocks noChangeArrowheads="1"/>
            </p:cNvSpPr>
            <p:nvPr/>
          </p:nvSpPr>
          <p:spPr bwMode="auto">
            <a:xfrm>
              <a:off x="21502438" y="19991686"/>
              <a:ext cx="7086600" cy="7696199"/>
            </a:xfrm>
            <a:prstGeom prst="rect">
              <a:avLst/>
            </a:prstGeom>
            <a:solidFill>
              <a:schemeClr val="bg1"/>
            </a:solidFill>
            <a:ln w="9525">
              <a:noFill/>
              <a:miter lim="800000"/>
              <a:headEnd/>
              <a:tailEnd/>
            </a:ln>
            <a:effectLst/>
          </p:spPr>
          <p:txBody>
            <a:bodyPr lIns="360000" tIns="360000" rIns="360000" bIns="360000"/>
            <a:lstStyle/>
            <a:p>
              <a:pPr>
                <a:spcBef>
                  <a:spcPct val="20000"/>
                </a:spcBef>
              </a:pPr>
              <a:r>
                <a:rPr lang="en-GB" sz="4800" b="1" dirty="0" smtClean="0">
                  <a:solidFill>
                    <a:srgbClr val="9900FF"/>
                  </a:solidFill>
                  <a:effectLst>
                    <a:outerShdw blurRad="38100" dist="38100" dir="2700000" algn="tl">
                      <a:srgbClr val="000000">
                        <a:alpha val="43137"/>
                      </a:srgbClr>
                    </a:outerShdw>
                  </a:effectLst>
                  <a:latin typeface="Arial" charset="0"/>
                </a:rPr>
                <a:t>Conclusion</a:t>
              </a:r>
              <a:endParaRPr lang="en-GB" sz="4800" b="1" dirty="0">
                <a:solidFill>
                  <a:srgbClr val="9900FF"/>
                </a:solidFill>
                <a:effectLst>
                  <a:outerShdw blurRad="38100" dist="38100" dir="2700000" algn="tl">
                    <a:srgbClr val="000000">
                      <a:alpha val="43137"/>
                    </a:srgbClr>
                  </a:outerShdw>
                </a:effectLst>
                <a:latin typeface="Arial" charset="0"/>
              </a:endParaRPr>
            </a:p>
          </p:txBody>
        </p:sp>
        <p:sp>
          <p:nvSpPr>
            <p:cNvPr id="61" name="TextBox 60"/>
            <p:cNvSpPr txBox="1"/>
            <p:nvPr/>
          </p:nvSpPr>
          <p:spPr>
            <a:xfrm>
              <a:off x="21626763" y="21983700"/>
              <a:ext cx="6931192" cy="5103892"/>
            </a:xfrm>
            <a:prstGeom prst="rect">
              <a:avLst/>
            </a:prstGeom>
            <a:noFill/>
          </p:spPr>
          <p:txBody>
            <a:bodyPr wrap="square" rtlCol="0">
              <a:spAutoFit/>
            </a:bodyPr>
            <a:lstStyle/>
            <a:p>
              <a:pPr>
                <a:buFont typeface="Arial" pitchFamily="34" charset="0"/>
                <a:buChar char="•"/>
              </a:pPr>
              <a:r>
                <a:rPr lang="en-US" sz="4000" dirty="0" smtClean="0"/>
                <a:t>2013-0650 and 2136-1612 are young based on Graveyard </a:t>
              </a:r>
              <a:r>
                <a:rPr lang="en-US" sz="4000" dirty="0" smtClean="0"/>
                <a:t>Graph;</a:t>
              </a:r>
            </a:p>
            <a:p>
              <a:endParaRPr lang="en-US" sz="4000" dirty="0" smtClean="0"/>
            </a:p>
            <a:p>
              <a:pPr>
                <a:buFont typeface="Arial" pitchFamily="34" charset="0"/>
                <a:buChar char="•"/>
              </a:pPr>
              <a:r>
                <a:rPr lang="en-US" sz="4000" dirty="0" smtClean="0"/>
                <a:t>2136-1612 can now be published with more accurate coordinates from 820 </a:t>
              </a:r>
              <a:r>
                <a:rPr lang="en-US" sz="4000" dirty="0" err="1" smtClean="0"/>
                <a:t>MHz</a:t>
              </a:r>
              <a:r>
                <a:rPr lang="en-US" sz="4000" dirty="0" err="1" smtClean="0"/>
                <a:t>.</a:t>
              </a:r>
              <a:r>
                <a:rPr lang="en-US" sz="4000" dirty="0" smtClean="0"/>
                <a:t>;</a:t>
              </a:r>
            </a:p>
            <a:p>
              <a:endParaRPr lang="en-US" sz="4000" dirty="0" smtClean="0"/>
            </a:p>
            <a:p>
              <a:pPr>
                <a:buFont typeface="Arial" pitchFamily="34" charset="0"/>
                <a:buChar char="•"/>
              </a:pPr>
              <a:r>
                <a:rPr lang="en-US" sz="4000" dirty="0" smtClean="0"/>
                <a:t>2136-1612 results at conflicting periods and DM</a:t>
              </a:r>
              <a:r>
                <a:rPr lang="en-US" sz="4000" dirty="0" smtClean="0"/>
                <a:t>?</a:t>
              </a:r>
            </a:p>
            <a:p>
              <a:endParaRPr lang="en-US" sz="4000" dirty="0" smtClean="0"/>
            </a:p>
            <a:p>
              <a:pPr>
                <a:buFont typeface="Arial" pitchFamily="34" charset="0"/>
                <a:buChar char="•"/>
              </a:pPr>
              <a:r>
                <a:rPr lang="en-US" sz="4000" dirty="0" smtClean="0"/>
                <a:t>Computer analyses can’t be rushed</a:t>
              </a:r>
            </a:p>
            <a:p>
              <a:pPr>
                <a:buFont typeface="Arial" pitchFamily="34" charset="0"/>
                <a:buChar char="•"/>
              </a:pPr>
              <a:endParaRPr lang="en-US" sz="4000" dirty="0"/>
            </a:p>
          </p:txBody>
        </p:sp>
      </p:grpSp>
      <p:sp>
        <p:nvSpPr>
          <p:cNvPr id="63" name="Rectangle 62"/>
          <p:cNvSpPr/>
          <p:nvPr/>
        </p:nvSpPr>
        <p:spPr>
          <a:xfrm>
            <a:off x="12573000" y="13601700"/>
            <a:ext cx="7315200" cy="4401205"/>
          </a:xfrm>
          <a:prstGeom prst="rect">
            <a:avLst/>
          </a:prstGeom>
        </p:spPr>
        <p:txBody>
          <a:bodyPr wrap="square">
            <a:spAutoFit/>
          </a:bodyPr>
          <a:lstStyle/>
          <a:p>
            <a:pPr>
              <a:buFont typeface="Arial" pitchFamily="34" charset="0"/>
              <a:buChar char="•"/>
            </a:pPr>
            <a:r>
              <a:rPr lang="en-US" sz="4000" dirty="0" smtClean="0"/>
              <a:t>Summer 2007</a:t>
            </a:r>
          </a:p>
          <a:p>
            <a:pPr>
              <a:buFont typeface="Arial" pitchFamily="34" charset="0"/>
              <a:buChar char="•"/>
            </a:pPr>
            <a:r>
              <a:rPr lang="en-US" sz="4000" dirty="0" smtClean="0"/>
              <a:t>350 MHz,50 MHz</a:t>
            </a:r>
          </a:p>
          <a:p>
            <a:pPr>
              <a:buFont typeface="Arial" pitchFamily="34" charset="0"/>
              <a:buChar char="•"/>
            </a:pPr>
            <a:r>
              <a:rPr lang="en-US" sz="4000" dirty="0" smtClean="0"/>
              <a:t>35’ field of view</a:t>
            </a:r>
          </a:p>
          <a:p>
            <a:pPr>
              <a:buFont typeface="Arial" pitchFamily="34" charset="0"/>
              <a:buChar char="•"/>
            </a:pPr>
            <a:r>
              <a:rPr lang="en-US" sz="4000" dirty="0" smtClean="0"/>
              <a:t>Objects drifting across field of view</a:t>
            </a:r>
          </a:p>
          <a:p>
            <a:pPr>
              <a:buFont typeface="Arial" pitchFamily="34" charset="0"/>
              <a:buChar char="•"/>
            </a:pPr>
            <a:r>
              <a:rPr lang="en-US" sz="4000" dirty="0" smtClean="0"/>
              <a:t>Signal strength could change during scan</a:t>
            </a:r>
            <a:endParaRPr lang="en-US" sz="4000" dirty="0"/>
          </a:p>
        </p:txBody>
      </p:sp>
      <p:sp>
        <p:nvSpPr>
          <p:cNvPr id="64" name="Rectangle 63"/>
          <p:cNvSpPr/>
          <p:nvPr/>
        </p:nvSpPr>
        <p:spPr>
          <a:xfrm>
            <a:off x="20878800" y="13677900"/>
            <a:ext cx="6629400" cy="4278094"/>
          </a:xfrm>
          <a:prstGeom prst="rect">
            <a:avLst/>
          </a:prstGeom>
        </p:spPr>
        <p:txBody>
          <a:bodyPr wrap="square">
            <a:spAutoFit/>
          </a:bodyPr>
          <a:lstStyle/>
          <a:p>
            <a:pPr marL="342900" lvl="0" indent="-342900" eaLnBrk="1" fontAlgn="auto" hangingPunct="1">
              <a:spcBef>
                <a:spcPct val="20000"/>
              </a:spcBef>
              <a:spcAft>
                <a:spcPts val="0"/>
              </a:spcAft>
              <a:buFont typeface="Arial" pitchFamily="34" charset="0"/>
              <a:buChar char="•"/>
              <a:defRPr/>
            </a:pPr>
            <a:r>
              <a:rPr lang="en-US" sz="4000" dirty="0" smtClean="0"/>
              <a:t>July 21, 2011</a:t>
            </a:r>
          </a:p>
          <a:p>
            <a:pPr marL="342900" lvl="0" indent="-342900" eaLnBrk="1" fontAlgn="auto" hangingPunct="1">
              <a:spcBef>
                <a:spcPct val="20000"/>
              </a:spcBef>
              <a:spcAft>
                <a:spcPts val="0"/>
              </a:spcAft>
              <a:buFont typeface="Arial" pitchFamily="34" charset="0"/>
              <a:buChar char="•"/>
              <a:defRPr/>
            </a:pPr>
            <a:r>
              <a:rPr lang="en-US" sz="4000" dirty="0" smtClean="0"/>
              <a:t>820 MHz, 200 MHz</a:t>
            </a:r>
          </a:p>
          <a:p>
            <a:pPr marL="342900" lvl="0" indent="-342900" eaLnBrk="1" fontAlgn="auto" hangingPunct="1">
              <a:spcBef>
                <a:spcPct val="20000"/>
              </a:spcBef>
              <a:spcAft>
                <a:spcPts val="0"/>
              </a:spcAft>
              <a:buFont typeface="Arial" pitchFamily="34" charset="0"/>
              <a:buChar char="•"/>
              <a:defRPr/>
            </a:pPr>
            <a:r>
              <a:rPr lang="en-US" sz="4000" dirty="0" smtClean="0"/>
              <a:t>12’ field of view</a:t>
            </a:r>
          </a:p>
          <a:p>
            <a:pPr marL="342900" lvl="0" indent="-342900" eaLnBrk="1" fontAlgn="auto" hangingPunct="1">
              <a:spcBef>
                <a:spcPct val="20000"/>
              </a:spcBef>
              <a:spcAft>
                <a:spcPts val="0"/>
              </a:spcAft>
              <a:buFont typeface="Arial" pitchFamily="34" charset="0"/>
              <a:buChar char="•"/>
              <a:defRPr/>
            </a:pPr>
            <a:r>
              <a:rPr lang="en-US" sz="4000" dirty="0" smtClean="0"/>
              <a:t>Object is tracked by GBT</a:t>
            </a:r>
          </a:p>
          <a:p>
            <a:pPr marL="342900" lvl="0" indent="-342900" eaLnBrk="1" fontAlgn="auto" hangingPunct="1">
              <a:spcBef>
                <a:spcPct val="20000"/>
              </a:spcBef>
              <a:spcAft>
                <a:spcPts val="0"/>
              </a:spcAft>
              <a:buFont typeface="Arial" pitchFamily="34" charset="0"/>
              <a:buChar char="•"/>
              <a:defRPr/>
            </a:pPr>
            <a:r>
              <a:rPr lang="en-US" sz="4000" dirty="0" smtClean="0"/>
              <a:t>Signal strength is constant during scan</a:t>
            </a:r>
          </a:p>
        </p:txBody>
      </p:sp>
      <p:sp>
        <p:nvSpPr>
          <p:cNvPr id="65" name="TextBox 64"/>
          <p:cNvSpPr txBox="1"/>
          <p:nvPr/>
        </p:nvSpPr>
        <p:spPr>
          <a:xfrm>
            <a:off x="15849600" y="12687300"/>
            <a:ext cx="6417462" cy="707886"/>
          </a:xfrm>
          <a:prstGeom prst="rect">
            <a:avLst/>
          </a:prstGeom>
          <a:noFill/>
        </p:spPr>
        <p:txBody>
          <a:bodyPr wrap="none" rtlCol="0">
            <a:spAutoFit/>
          </a:bodyPr>
          <a:lstStyle/>
          <a:p>
            <a:r>
              <a:rPr lang="en-US" sz="4000" dirty="0" smtClean="0"/>
              <a:t>GBT Observations Conditions</a:t>
            </a:r>
            <a:endParaRPr lang="en-US" sz="4000" dirty="0"/>
          </a:p>
        </p:txBody>
      </p:sp>
      <p:grpSp>
        <p:nvGrpSpPr>
          <p:cNvPr id="67" name="Group 66"/>
          <p:cNvGrpSpPr/>
          <p:nvPr/>
        </p:nvGrpSpPr>
        <p:grpSpPr>
          <a:xfrm>
            <a:off x="1143000" y="20307301"/>
            <a:ext cx="9677400" cy="3676464"/>
            <a:chOff x="-7543800" y="22065157"/>
            <a:chExt cx="9829800" cy="3293499"/>
          </a:xfrm>
        </p:grpSpPr>
        <p:sp>
          <p:nvSpPr>
            <p:cNvPr id="24" name="Text Box 160"/>
            <p:cNvSpPr txBox="1">
              <a:spLocks noChangeArrowheads="1"/>
            </p:cNvSpPr>
            <p:nvPr/>
          </p:nvSpPr>
          <p:spPr bwMode="auto">
            <a:xfrm>
              <a:off x="-7543800" y="22065157"/>
              <a:ext cx="9829800" cy="3276600"/>
            </a:xfrm>
            <a:prstGeom prst="rect">
              <a:avLst/>
            </a:prstGeom>
            <a:solidFill>
              <a:schemeClr val="bg1"/>
            </a:solidFill>
            <a:ln w="9525">
              <a:noFill/>
              <a:miter lim="800000"/>
              <a:headEnd/>
              <a:tailEnd/>
            </a:ln>
            <a:effectLst/>
          </p:spPr>
          <p:txBody>
            <a:bodyPr lIns="360000" tIns="360000" rIns="360000" bIns="360000"/>
            <a:lstStyle/>
            <a:p>
              <a:pPr>
                <a:spcBef>
                  <a:spcPct val="20000"/>
                </a:spcBef>
              </a:pPr>
              <a:r>
                <a:rPr lang="en-GB" sz="4800" b="1" dirty="0" smtClean="0">
                  <a:solidFill>
                    <a:srgbClr val="9900FF"/>
                  </a:solidFill>
                  <a:effectLst>
                    <a:outerShdw blurRad="38100" dist="38100" dir="2700000" algn="tl">
                      <a:srgbClr val="000000">
                        <a:alpha val="43137"/>
                      </a:srgbClr>
                    </a:outerShdw>
                  </a:effectLst>
                  <a:latin typeface="Arial" charset="0"/>
                </a:rPr>
                <a:t>Purpose</a:t>
              </a:r>
              <a:endParaRPr lang="en-GB" sz="4800" b="1" dirty="0">
                <a:solidFill>
                  <a:srgbClr val="9900FF"/>
                </a:solidFill>
                <a:effectLst>
                  <a:outerShdw blurRad="38100" dist="38100" dir="2700000" algn="tl">
                    <a:srgbClr val="000000">
                      <a:alpha val="43137"/>
                    </a:srgbClr>
                  </a:outerShdw>
                </a:effectLst>
                <a:latin typeface="Arial" charset="0"/>
              </a:endParaRPr>
            </a:p>
          </p:txBody>
        </p:sp>
        <p:sp>
          <p:nvSpPr>
            <p:cNvPr id="66" name="TextBox 65"/>
            <p:cNvSpPr txBox="1"/>
            <p:nvPr/>
          </p:nvSpPr>
          <p:spPr>
            <a:xfrm>
              <a:off x="-6705601" y="23070209"/>
              <a:ext cx="8604600" cy="2288447"/>
            </a:xfrm>
            <a:prstGeom prst="rect">
              <a:avLst/>
            </a:prstGeom>
            <a:noFill/>
          </p:spPr>
          <p:txBody>
            <a:bodyPr wrap="square" rtlCol="0">
              <a:spAutoFit/>
            </a:bodyPr>
            <a:lstStyle/>
            <a:p>
              <a:pPr>
                <a:buFont typeface="Arial" pitchFamily="34" charset="0"/>
                <a:buChar char="•"/>
              </a:pPr>
              <a:r>
                <a:rPr lang="en-US" sz="4000" dirty="0" smtClean="0"/>
                <a:t>Practice assessing pulsar plots</a:t>
              </a:r>
            </a:p>
            <a:p>
              <a:pPr>
                <a:buFont typeface="Arial" pitchFamily="34" charset="0"/>
                <a:buChar char="•"/>
              </a:pPr>
              <a:r>
                <a:rPr lang="en-US" sz="4000" dirty="0" smtClean="0"/>
                <a:t>Discover new pulsar candidates</a:t>
              </a:r>
            </a:p>
            <a:p>
              <a:pPr>
                <a:buFont typeface="Arial" pitchFamily="34" charset="0"/>
                <a:buChar char="•"/>
              </a:pPr>
              <a:r>
                <a:rPr lang="en-US" sz="4000" dirty="0" smtClean="0"/>
                <a:t>Refine knowledge of known pulsars</a:t>
              </a:r>
            </a:p>
            <a:p>
              <a:pPr>
                <a:buFont typeface="Arial" pitchFamily="34" charset="0"/>
                <a:buChar char="•"/>
              </a:pPr>
              <a:endParaRPr lang="en-US" sz="4000" dirty="0"/>
            </a:p>
          </p:txBody>
        </p:sp>
      </p:grpSp>
      <p:sp>
        <p:nvSpPr>
          <p:cNvPr id="69" name="TextBox 68"/>
          <p:cNvSpPr txBox="1"/>
          <p:nvPr/>
        </p:nvSpPr>
        <p:spPr>
          <a:xfrm>
            <a:off x="1295400" y="9410700"/>
            <a:ext cx="9144000" cy="10556736"/>
          </a:xfrm>
          <a:prstGeom prst="rect">
            <a:avLst/>
          </a:prstGeom>
          <a:noFill/>
        </p:spPr>
        <p:txBody>
          <a:bodyPr wrap="square" rtlCol="0">
            <a:spAutoFit/>
          </a:bodyPr>
          <a:lstStyle/>
          <a:p>
            <a:r>
              <a:rPr lang="en-US" sz="4000" dirty="0" smtClean="0"/>
              <a:t>The Pulsar Search </a:t>
            </a:r>
            <a:r>
              <a:rPr lang="en-US" sz="4000" dirty="0" err="1" smtClean="0"/>
              <a:t>Collaboratory</a:t>
            </a:r>
            <a:r>
              <a:rPr lang="en-US" sz="4000" dirty="0" smtClean="0"/>
              <a:t> (PSC) is a program where high school students and teachers search  radio wave data for pulsar signals from the Green Bank Telescope  (GBT) located at the National Radio Astronomy Observatory (NRAO) in Green Bank, West Virginia.  The Summer PSC Workshop is an intense six day program where students learn how to analyze radio frequency astronomical data, distinguishing potential new pulsar candidates from previously discovered pulsars and radio frequency interference.  The summer program culminates with an opportunity to use the state-of-the-art GBT to locate and identify new pulsar candidates or refine measurements of known pulsars.  </a:t>
            </a:r>
            <a:endParaRPr lang="en-US" sz="4000" dirty="0"/>
          </a:p>
        </p:txBody>
      </p:sp>
      <p:grpSp>
        <p:nvGrpSpPr>
          <p:cNvPr id="73" name="Group 72"/>
          <p:cNvGrpSpPr/>
          <p:nvPr/>
        </p:nvGrpSpPr>
        <p:grpSpPr>
          <a:xfrm>
            <a:off x="11430000" y="18859500"/>
            <a:ext cx="8534400" cy="5181600"/>
            <a:chOff x="21107400" y="18783300"/>
            <a:chExt cx="6438900" cy="4286952"/>
          </a:xfrm>
        </p:grpSpPr>
        <p:pic>
          <p:nvPicPr>
            <p:cNvPr id="2059" name="Picture 11" descr="http://wzus1.search-results.com/r?t=a&amp;d=apn&amp;s=zdo&amp;c=p&amp;app=aoth&amp;ti=1&amp;ai=30751&amp;l=dis&amp;o=1925&amp;sv=0a5c4236&amp;ip=c758c0c7&amp;cu.wz=0&amp;u=http%3A%2F%2Fwww.csmonitor.com%2Fvar%2Fezflow_site%2Fstorage%2Fimages%2Fmedia%2Fimages%2F0722-dark-energy-telescope%2F8354444-1-eng-US%2F0722-dark-energy-telescope_full_380.jpg"/>
            <p:cNvPicPr>
              <a:picLocks noChangeAspect="1" noChangeArrowheads="1"/>
            </p:cNvPicPr>
            <p:nvPr/>
          </p:nvPicPr>
          <p:blipFill>
            <a:blip r:embed="rId12" cstate="print"/>
            <a:srcRect/>
            <a:stretch>
              <a:fillRect/>
            </a:stretch>
          </p:blipFill>
          <p:spPr bwMode="auto">
            <a:xfrm>
              <a:off x="21107400" y="18783300"/>
              <a:ext cx="6438900" cy="4286952"/>
            </a:xfrm>
            <a:prstGeom prst="rect">
              <a:avLst/>
            </a:prstGeom>
            <a:noFill/>
            <a:ln>
              <a:solidFill>
                <a:schemeClr val="bg1"/>
              </a:solidFill>
            </a:ln>
          </p:spPr>
        </p:pic>
        <p:sp>
          <p:nvSpPr>
            <p:cNvPr id="72" name="TextBox 71"/>
            <p:cNvSpPr txBox="1"/>
            <p:nvPr/>
          </p:nvSpPr>
          <p:spPr>
            <a:xfrm>
              <a:off x="21107400" y="18783300"/>
              <a:ext cx="3889976" cy="584775"/>
            </a:xfrm>
            <a:prstGeom prst="rect">
              <a:avLst/>
            </a:prstGeom>
            <a:noFill/>
          </p:spPr>
          <p:txBody>
            <a:bodyPr wrap="none" rtlCol="0">
              <a:spAutoFit/>
            </a:bodyPr>
            <a:lstStyle/>
            <a:p>
              <a:r>
                <a:rPr lang="en-US" sz="3200" dirty="0" smtClean="0">
                  <a:solidFill>
                    <a:schemeClr val="bg1"/>
                  </a:solidFill>
                </a:rPr>
                <a:t>Green Bank Telescope</a:t>
              </a:r>
              <a:endParaRPr lang="en-US" sz="3200" dirty="0">
                <a:solidFill>
                  <a:schemeClr val="bg1"/>
                </a:solidFill>
              </a:endParaRPr>
            </a:p>
          </p:txBody>
        </p:sp>
      </p:grpSp>
      <p:pic>
        <p:nvPicPr>
          <p:cNvPr id="2061" name="Picture 13" descr="http://wzus1.search-results.com/r?t=a&amp;d=apn&amp;s=zdo&amp;c=p&amp;app=aoth&amp;ti=1&amp;ai=30751&amp;l=dis&amp;o=1925&amp;sv=0a5c423a&amp;ip=c758c0c7&amp;cu.wz=0&amp;u=http%3A%2F%2Fnewsimg.bbc.co.uk%2Fmedia%2Fimages%2F48152000%2Fjpg%2F_48152345_npltheoallofs.jpg"/>
          <p:cNvPicPr>
            <a:picLocks noChangeAspect="1" noChangeArrowheads="1"/>
          </p:cNvPicPr>
          <p:nvPr/>
        </p:nvPicPr>
        <p:blipFill>
          <a:blip r:embed="rId13" cstate="print"/>
          <a:srcRect/>
          <a:stretch>
            <a:fillRect/>
          </a:stretch>
        </p:blipFill>
        <p:spPr bwMode="auto">
          <a:xfrm>
            <a:off x="24536400" y="1333500"/>
            <a:ext cx="4953000" cy="3725708"/>
          </a:xfrm>
          <a:prstGeom prst="rect">
            <a:avLst/>
          </a:prstGeom>
          <a:noFill/>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8&quot;/&gt;&lt;/object&gt;&lt;/object&gt;&lt;/object&gt;&lt;/database&gt;"/>
  <p:tag name="SECTOMILLISECCONVERTED" val="1"/>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3556</TotalTime>
  <Words>370</Words>
  <Application>Microsoft Office PowerPoint</Application>
  <PresentationFormat>Custom</PresentationFormat>
  <Paragraphs>60</Paragraphs>
  <Slides>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Blank Presentation</vt:lpstr>
      <vt:lpstr>Acrobat Document</vt:lpstr>
      <vt:lpstr>Slide 1</vt:lpstr>
    </vt:vector>
  </TitlesOfParts>
  <Company>UNSW</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Medical Illustration Unit</dc:creator>
  <cp:lastModifiedBy>sheather</cp:lastModifiedBy>
  <cp:revision>217</cp:revision>
  <cp:lastPrinted>1999-09-02T07:14:05Z</cp:lastPrinted>
  <dcterms:created xsi:type="dcterms:W3CDTF">1997-10-24T05:44:18Z</dcterms:created>
  <dcterms:modified xsi:type="dcterms:W3CDTF">2011-07-23T05:45:22Z</dcterms:modified>
</cp:coreProperties>
</file>