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63" r:id="rId4"/>
    <p:sldId id="257" r:id="rId5"/>
    <p:sldId id="258" r:id="rId6"/>
    <p:sldId id="260" r:id="rId7"/>
    <p:sldId id="259"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66" autoAdjust="0"/>
  </p:normalViewPr>
  <p:slideViewPr>
    <p:cSldViewPr>
      <p:cViewPr varScale="1">
        <p:scale>
          <a:sx n="82" d="100"/>
          <a:sy n="82" d="100"/>
        </p:scale>
        <p:origin x="-8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09A30-E1E4-48F5-A642-1620CF3E8772}" type="datetimeFigureOut">
              <a:rPr lang="en-US" smtClean="0"/>
              <a:t>7/30/2010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2F350-803B-4696-B781-73EF2A1886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It has sharp peaks (profile) </a:t>
            </a:r>
            <a:br>
              <a:rPr lang="en-US" sz="1200" dirty="0" smtClean="0"/>
            </a:br>
            <a:r>
              <a:rPr lang="en-US" sz="1200" dirty="0" smtClean="0"/>
              <a:t>it fades out, possibly due to gas and dust in space (time, frequency) </a:t>
            </a:r>
            <a:br>
              <a:rPr lang="en-US" sz="1200" dirty="0" smtClean="0"/>
            </a:br>
            <a:r>
              <a:rPr lang="en-US" sz="1200" dirty="0" smtClean="0"/>
              <a:t>you see distinct lines with stronger points, and fades </a:t>
            </a:r>
            <a:br>
              <a:rPr lang="en-US" sz="1200" dirty="0" smtClean="0"/>
            </a:br>
            <a:r>
              <a:rPr lang="en-US" sz="1200" dirty="0" smtClean="0"/>
              <a:t>it’s a pulsar</a:t>
            </a:r>
            <a:br>
              <a:rPr lang="en-US" sz="1200" dirty="0" smtClean="0"/>
            </a:br>
            <a:r>
              <a:rPr lang="en-US" sz="1200" dirty="0" smtClean="0"/>
              <a:t>at different frequencies: </a:t>
            </a:r>
            <a:br>
              <a:rPr lang="en-US" sz="1200" dirty="0" smtClean="0"/>
            </a:br>
            <a:r>
              <a:rPr lang="en-US" sz="1200" dirty="0" smtClean="0"/>
              <a:t>wider, more jagged</a:t>
            </a:r>
            <a:endParaRPr lang="en-US" dirty="0"/>
          </a:p>
        </p:txBody>
      </p:sp>
      <p:sp>
        <p:nvSpPr>
          <p:cNvPr id="4" name="Slide Number Placeholder 3"/>
          <p:cNvSpPr>
            <a:spLocks noGrp="1"/>
          </p:cNvSpPr>
          <p:nvPr>
            <p:ph type="sldNum" sz="quarter" idx="10"/>
          </p:nvPr>
        </p:nvSpPr>
        <p:spPr/>
        <p:txBody>
          <a:bodyPr/>
          <a:lstStyle/>
          <a:p>
            <a:fld id="{1702F350-803B-4696-B781-73EF2A188605}"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Sharp peaks. </a:t>
            </a:r>
            <a:br>
              <a:rPr lang="en-US" sz="1200" dirty="0" smtClean="0"/>
            </a:br>
            <a:r>
              <a:rPr lang="en-US" sz="1200" dirty="0" smtClean="0"/>
              <a:t>Visible distinct lines </a:t>
            </a:r>
            <a:br>
              <a:rPr lang="en-US" sz="1200" dirty="0" smtClean="0"/>
            </a:br>
            <a:r>
              <a:rPr lang="en-US" sz="1200" dirty="0" smtClean="0"/>
              <a:t>squiggly lines, unsure of what it is, possible interference</a:t>
            </a:r>
            <a:br>
              <a:rPr lang="en-US" sz="1200" dirty="0" smtClean="0"/>
            </a:br>
            <a:r>
              <a:rPr lang="en-US" sz="1200" dirty="0" smtClean="0"/>
              <a:t>it’s a pulsar</a:t>
            </a:r>
            <a:br>
              <a:rPr lang="en-US" sz="1200" dirty="0" smtClean="0"/>
            </a:br>
            <a:r>
              <a:rPr lang="en-US" sz="1200" dirty="0" smtClean="0"/>
              <a:t>differences in frequencies: </a:t>
            </a:r>
            <a:br>
              <a:rPr lang="en-US" sz="1200" dirty="0" smtClean="0"/>
            </a:br>
            <a:r>
              <a:rPr lang="en-US" sz="1200" dirty="0" smtClean="0"/>
              <a:t>wider </a:t>
            </a:r>
            <a:endParaRPr lang="en-US" dirty="0"/>
          </a:p>
        </p:txBody>
      </p:sp>
      <p:sp>
        <p:nvSpPr>
          <p:cNvPr id="4" name="Slide Number Placeholder 3"/>
          <p:cNvSpPr>
            <a:spLocks noGrp="1"/>
          </p:cNvSpPr>
          <p:nvPr>
            <p:ph type="sldNum" sz="quarter" idx="10"/>
          </p:nvPr>
        </p:nvSpPr>
        <p:spPr/>
        <p:txBody>
          <a:bodyPr/>
          <a:lstStyle/>
          <a:p>
            <a:fld id="{1702F350-803B-4696-B781-73EF2A188605}"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Very high peaks </a:t>
            </a:r>
            <a:br>
              <a:rPr lang="en-US" sz="1200" dirty="0" smtClean="0"/>
            </a:br>
            <a:r>
              <a:rPr lang="en-US" sz="1200" dirty="0" smtClean="0"/>
              <a:t>probability of noise 0 </a:t>
            </a:r>
            <a:br>
              <a:rPr lang="en-US" sz="1200" dirty="0" smtClean="0"/>
            </a:br>
            <a:r>
              <a:rPr lang="en-US" sz="1200" dirty="0" smtClean="0"/>
              <a:t>fading in and out due to gas and dust  </a:t>
            </a:r>
            <a:br>
              <a:rPr lang="en-US" sz="1200" dirty="0" smtClean="0"/>
            </a:br>
            <a:r>
              <a:rPr lang="en-US" sz="1200" dirty="0" smtClean="0"/>
              <a:t>it’s a pulsar</a:t>
            </a:r>
            <a:br>
              <a:rPr lang="en-US" sz="1200" dirty="0" smtClean="0"/>
            </a:br>
            <a:r>
              <a:rPr lang="en-US" sz="1200" dirty="0" smtClean="0"/>
              <a:t>difference in frequencies: </a:t>
            </a:r>
            <a:br>
              <a:rPr lang="en-US" sz="1200" dirty="0" smtClean="0"/>
            </a:br>
            <a:r>
              <a:rPr lang="en-US" sz="1200" dirty="0" smtClean="0"/>
              <a:t>more round </a:t>
            </a:r>
            <a:br>
              <a:rPr lang="en-US" sz="1200" dirty="0" smtClean="0"/>
            </a:br>
            <a:r>
              <a:rPr lang="en-US" sz="1200" dirty="0" smtClean="0"/>
              <a:t>wider </a:t>
            </a:r>
            <a:endParaRPr lang="en-US" dirty="0"/>
          </a:p>
        </p:txBody>
      </p:sp>
      <p:sp>
        <p:nvSpPr>
          <p:cNvPr id="4" name="Slide Number Placeholder 3"/>
          <p:cNvSpPr>
            <a:spLocks noGrp="1"/>
          </p:cNvSpPr>
          <p:nvPr>
            <p:ph type="sldNum" sz="quarter" idx="10"/>
          </p:nvPr>
        </p:nvSpPr>
        <p:spPr/>
        <p:txBody>
          <a:bodyPr/>
          <a:lstStyle/>
          <a:p>
            <a:fld id="{1702F350-803B-4696-B781-73EF2A188605}"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Lots of noise </a:t>
            </a:r>
            <a:br>
              <a:rPr lang="en-US" sz="1200" dirty="0" smtClean="0"/>
            </a:br>
            <a:r>
              <a:rPr lang="en-US" sz="1200" dirty="0" smtClean="0"/>
              <a:t>no distinct lines </a:t>
            </a:r>
            <a:br>
              <a:rPr lang="en-US" sz="1200" dirty="0" smtClean="0"/>
            </a:br>
            <a:r>
              <a:rPr lang="en-US" sz="1200" dirty="0" smtClean="0"/>
              <a:t>its not a pulsar </a:t>
            </a:r>
            <a:br>
              <a:rPr lang="en-US" sz="1200" dirty="0" smtClean="0"/>
            </a:br>
            <a:r>
              <a:rPr lang="en-US" sz="1200" dirty="0" smtClean="0"/>
              <a:t>differences in frequencies: </a:t>
            </a:r>
            <a:br>
              <a:rPr lang="en-US" sz="1200" dirty="0" smtClean="0"/>
            </a:br>
            <a:r>
              <a:rPr lang="en-US" sz="1200" dirty="0" smtClean="0"/>
              <a:t>noise </a:t>
            </a:r>
            <a:br>
              <a:rPr lang="en-US" sz="1200" dirty="0" smtClean="0"/>
            </a:br>
            <a:r>
              <a:rPr lang="en-US" sz="1200" dirty="0" smtClean="0"/>
              <a:t>sharper peaks </a:t>
            </a:r>
            <a:endParaRPr lang="en-US" dirty="0"/>
          </a:p>
        </p:txBody>
      </p:sp>
      <p:sp>
        <p:nvSpPr>
          <p:cNvPr id="4" name="Slide Number Placeholder 3"/>
          <p:cNvSpPr>
            <a:spLocks noGrp="1"/>
          </p:cNvSpPr>
          <p:nvPr>
            <p:ph type="sldNum" sz="quarter" idx="10"/>
          </p:nvPr>
        </p:nvSpPr>
        <p:spPr/>
        <p:txBody>
          <a:bodyPr/>
          <a:lstStyle/>
          <a:p>
            <a:fld id="{1702F350-803B-4696-B781-73EF2A188605}"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E71F264-92D3-4A98-883A-5BEB3717E4D3}" type="datetimeFigureOut">
              <a:rPr lang="en-US" smtClean="0"/>
              <a:pPr/>
              <a:t>7/30/2010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8E81C01-1AE9-47C8-975A-F788D50216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E71F264-92D3-4A98-883A-5BEB3717E4D3}" type="datetimeFigureOut">
              <a:rPr lang="en-US" smtClean="0"/>
              <a:pPr/>
              <a:t>7/30/2010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E71F264-92D3-4A98-883A-5BEB3717E4D3}" type="datetimeFigureOut">
              <a:rPr lang="en-US" smtClean="0"/>
              <a:pPr/>
              <a:t>7/30/2010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8E81C01-1AE9-47C8-975A-F788D50216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E71F264-92D3-4A98-883A-5BEB3717E4D3}" type="datetimeFigureOut">
              <a:rPr lang="en-US" smtClean="0"/>
              <a:pPr/>
              <a:t>7/30/2010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E81C01-1AE9-47C8-975A-F788D50216B4}"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E71F264-92D3-4A98-883A-5BEB3717E4D3}" type="datetimeFigureOut">
              <a:rPr lang="en-US" smtClean="0"/>
              <a:pPr/>
              <a:t>7/30/2010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E81C01-1AE9-47C8-975A-F788D50216B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E71F264-92D3-4A98-883A-5BEB3717E4D3}" type="datetimeFigureOut">
              <a:rPr lang="en-US" smtClean="0"/>
              <a:pPr/>
              <a:t>7/30/2010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8E81C01-1AE9-47C8-975A-F788D50216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PULSARS! </a:t>
            </a:r>
            <a:endParaRPr lang="en-US" dirty="0"/>
          </a:p>
        </p:txBody>
      </p:sp>
      <p:sp>
        <p:nvSpPr>
          <p:cNvPr id="3" name="Subtitle 2"/>
          <p:cNvSpPr>
            <a:spLocks noGrp="1"/>
          </p:cNvSpPr>
          <p:nvPr>
            <p:ph type="subTitle" idx="1"/>
          </p:nvPr>
        </p:nvSpPr>
        <p:spPr/>
        <p:txBody>
          <a:bodyPr/>
          <a:lstStyle/>
          <a:p>
            <a:r>
              <a:rPr lang="en-US" dirty="0" smtClean="0"/>
              <a:t>By team Disney</a:t>
            </a:r>
            <a:endParaRPr lang="en-US" dirty="0"/>
          </a:p>
        </p:txBody>
      </p:sp>
      <p:sp>
        <p:nvSpPr>
          <p:cNvPr id="5" name="5-Point Star 4"/>
          <p:cNvSpPr/>
          <p:nvPr/>
        </p:nvSpPr>
        <p:spPr>
          <a:xfrm>
            <a:off x="5181600" y="2971800"/>
            <a:ext cx="304800" cy="304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295400" y="1219200"/>
            <a:ext cx="304800" cy="304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19800" y="685800"/>
            <a:ext cx="457200" cy="5334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114800" y="762000"/>
            <a:ext cx="304800" cy="304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858000" y="2438400"/>
            <a:ext cx="3810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057400" y="2438400"/>
            <a:ext cx="381000" cy="304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1219200"/>
            <a:ext cx="1295400" cy="12954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38600" y="1143000"/>
            <a:ext cx="14478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7200" y="38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 y="4572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grayscl/>
          </a:blip>
          <a:srcRect/>
          <a:stretch>
            <a:fillRect/>
          </a:stretch>
        </p:blipFill>
        <p:spPr bwMode="auto">
          <a:xfrm>
            <a:off x="6096000" y="3962400"/>
            <a:ext cx="2495550" cy="2495550"/>
          </a:xfrm>
          <a:prstGeom prst="rect">
            <a:avLst/>
          </a:prstGeom>
          <a:noFill/>
          <a:ln w="9525">
            <a:noFill/>
            <a:miter lim="800000"/>
            <a:headEnd/>
            <a:tailEnd/>
          </a:ln>
          <a:effectLst>
            <a:softEdge rad="1270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457200"/>
            <a:ext cx="5638800" cy="1905000"/>
          </a:xfrm>
        </p:spPr>
        <p:txBody>
          <a:bodyPr/>
          <a:lstStyle/>
          <a:p>
            <a:r>
              <a:rPr lang="en-US" sz="4400" dirty="0" smtClean="0">
                <a:ln w="19050">
                  <a:solidFill>
                    <a:schemeClr val="tx2">
                      <a:shade val="20000"/>
                      <a:satMod val="120000"/>
                    </a:schemeClr>
                  </a:solidFill>
                </a:ln>
                <a:latin typeface="Arial Narrow" pitchFamily="34" charset="0"/>
              </a:rPr>
              <a:t>Searching for</a:t>
            </a:r>
            <a:r>
              <a:rPr lang="en-US" sz="6000" dirty="0" smtClean="0">
                <a:ln w="19050">
                  <a:solidFill>
                    <a:schemeClr val="tx2">
                      <a:shade val="20000"/>
                      <a:satMod val="120000"/>
                    </a:schemeClr>
                  </a:solidFill>
                </a:ln>
                <a:latin typeface="Arial Narrow" pitchFamily="34" charset="0"/>
              </a:rPr>
              <a:t/>
            </a:r>
            <a:br>
              <a:rPr lang="en-US" sz="6000" dirty="0" smtClean="0">
                <a:ln w="19050">
                  <a:solidFill>
                    <a:schemeClr val="tx2">
                      <a:shade val="20000"/>
                      <a:satMod val="120000"/>
                    </a:schemeClr>
                  </a:solidFill>
                </a:ln>
                <a:latin typeface="Arial Narrow" pitchFamily="34" charset="0"/>
              </a:rPr>
            </a:br>
            <a:r>
              <a:rPr lang="en-US" sz="6000" dirty="0" smtClean="0">
                <a:ln w="19050">
                  <a:solidFill>
                    <a:schemeClr val="tx2">
                      <a:shade val="20000"/>
                      <a:satMod val="120000"/>
                    </a:schemeClr>
                  </a:solidFill>
                </a:ln>
                <a:latin typeface="Arial Black" pitchFamily="34" charset="0"/>
              </a:rPr>
              <a:t>PULSARS </a:t>
            </a:r>
            <a:endParaRPr lang="en-US" sz="6000" dirty="0">
              <a:ln w="19050">
                <a:solidFill>
                  <a:schemeClr val="tx2">
                    <a:shade val="20000"/>
                    <a:satMod val="120000"/>
                  </a:schemeClr>
                </a:solidFill>
              </a:ln>
              <a:latin typeface="Arial Black" pitchFamily="34" charset="0"/>
            </a:endParaRPr>
          </a:p>
        </p:txBody>
      </p:sp>
      <p:sp>
        <p:nvSpPr>
          <p:cNvPr id="3" name="Subtitle 2"/>
          <p:cNvSpPr>
            <a:spLocks noGrp="1"/>
          </p:cNvSpPr>
          <p:nvPr>
            <p:ph type="subTitle" idx="1"/>
          </p:nvPr>
        </p:nvSpPr>
        <p:spPr>
          <a:xfrm>
            <a:off x="3657600" y="3962400"/>
            <a:ext cx="2209800" cy="2743200"/>
          </a:xfrm>
        </p:spPr>
        <p:txBody>
          <a:bodyPr>
            <a:noAutofit/>
          </a:bodyPr>
          <a:lstStyle/>
          <a:p>
            <a:pPr>
              <a:lnSpc>
                <a:spcPct val="150000"/>
              </a:lnSpc>
            </a:pPr>
            <a:r>
              <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Shauna Bare</a:t>
            </a:r>
          </a:p>
          <a:p>
            <a:pPr>
              <a:lnSpc>
                <a:spcPct val="150000"/>
              </a:lnSpc>
            </a:pPr>
            <a:r>
              <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Vanessa Crane</a:t>
            </a:r>
          </a:p>
          <a:p>
            <a:pPr>
              <a:lnSpc>
                <a:spcPct val="150000"/>
              </a:lnSpc>
            </a:pPr>
            <a:r>
              <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Crystal De Lara</a:t>
            </a:r>
          </a:p>
          <a:p>
            <a:pPr>
              <a:lnSpc>
                <a:spcPct val="150000"/>
              </a:lnSpc>
            </a:pPr>
            <a:r>
              <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Caroline </a:t>
            </a:r>
            <a:r>
              <a:rPr lang="en-US" sz="1800" b="1" dirty="0" err="1"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Fresch</a:t>
            </a:r>
            <a:endPar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150000"/>
              </a:lnSpc>
            </a:pPr>
            <a:r>
              <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Haley James</a:t>
            </a:r>
          </a:p>
          <a:p>
            <a:pPr>
              <a:lnSpc>
                <a:spcPct val="150000"/>
              </a:lnSpc>
            </a:pPr>
            <a:r>
              <a:rPr lang="en-US" sz="1800" b="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Tamara Sims</a:t>
            </a:r>
          </a:p>
        </p:txBody>
      </p:sp>
      <p:pic>
        <p:nvPicPr>
          <p:cNvPr id="1027" name="Picture 3"/>
          <p:cNvPicPr>
            <a:picLocks noChangeAspect="1" noChangeArrowheads="1"/>
          </p:cNvPicPr>
          <p:nvPr/>
        </p:nvPicPr>
        <p:blipFill>
          <a:blip r:embed="rId2" cstate="print"/>
          <a:srcRect/>
          <a:stretch>
            <a:fillRect/>
          </a:stretch>
        </p:blipFill>
        <p:spPr bwMode="auto">
          <a:xfrm rot="5400000">
            <a:off x="-2095500" y="2095500"/>
            <a:ext cx="6858000" cy="2667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rot="5400000">
            <a:off x="5943600" y="3657600"/>
            <a:ext cx="3200400" cy="3200400"/>
          </a:xfrm>
          <a:prstGeom prst="rect">
            <a:avLst/>
          </a:prstGeom>
          <a:ln>
            <a:noFill/>
          </a:ln>
          <a:effectLst>
            <a:softEdge rad="112500"/>
          </a:effectLst>
        </p:spPr>
      </p:pic>
      <p:sp>
        <p:nvSpPr>
          <p:cNvPr id="6" name="TextBox 5"/>
          <p:cNvSpPr txBox="1"/>
          <p:nvPr/>
        </p:nvSpPr>
        <p:spPr>
          <a:xfrm>
            <a:off x="3276600" y="3352800"/>
            <a:ext cx="2667000" cy="584775"/>
          </a:xfrm>
          <a:prstGeom prst="rect">
            <a:avLst/>
          </a:prstGeom>
          <a:noFill/>
        </p:spPr>
        <p:txBody>
          <a:bodyPr wrap="square" rtlCol="0">
            <a:spAutoFit/>
          </a:bodyPr>
          <a:lstStyle/>
          <a:p>
            <a:pPr algn="r">
              <a:spcBef>
                <a:spcPts val="600"/>
              </a:spcBef>
              <a:buClr>
                <a:schemeClr val="tx2"/>
              </a:buClr>
              <a:buSzPct val="73000"/>
            </a:pPr>
            <a:r>
              <a:rPr lang="en-US" sz="3200" b="1" i="1" dirty="0" smtClean="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Team Disney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pulsar?</a:t>
            </a:r>
            <a:endParaRPr lang="en-US" dirty="0"/>
          </a:p>
        </p:txBody>
      </p:sp>
      <p:sp>
        <p:nvSpPr>
          <p:cNvPr id="3" name="Content Placeholder 2"/>
          <p:cNvSpPr>
            <a:spLocks noGrp="1"/>
          </p:cNvSpPr>
          <p:nvPr>
            <p:ph idx="1"/>
          </p:nvPr>
        </p:nvSpPr>
        <p:spPr>
          <a:xfrm>
            <a:off x="3886200" y="1676400"/>
            <a:ext cx="3962400" cy="4876800"/>
          </a:xfrm>
        </p:spPr>
        <p:txBody>
          <a:bodyPr>
            <a:normAutofit fontScale="92500" lnSpcReduction="10000"/>
          </a:bodyPr>
          <a:lstStyle/>
          <a:p>
            <a:pPr>
              <a:buNone/>
            </a:pPr>
            <a:r>
              <a:rPr lang="en-US" dirty="0" smtClean="0">
                <a:solidFill>
                  <a:schemeClr val="bg2">
                    <a:lumMod val="10000"/>
                  </a:schemeClr>
                </a:solidFill>
                <a:latin typeface="Century Gothic" pitchFamily="34" charset="0"/>
              </a:rPr>
              <a:t>	“Pulsars are the collapsed cores of once massive stars that ended their lives as supernova explosions. Now existing as neutron stars, their rotation rates can reach incredible speeds, up to hundreds of  times per second.”</a:t>
            </a:r>
          </a:p>
          <a:p>
            <a:pPr>
              <a:buNone/>
            </a:pPr>
            <a:endParaRPr lang="en-US" dirty="0" smtClean="0">
              <a:solidFill>
                <a:schemeClr val="bg2">
                  <a:lumMod val="10000"/>
                </a:schemeClr>
              </a:solidFill>
              <a:latin typeface="Century Gothic" pitchFamily="34" charset="0"/>
            </a:endParaRPr>
          </a:p>
          <a:p>
            <a:pPr algn="r">
              <a:buNone/>
            </a:pPr>
            <a:r>
              <a:rPr lang="en-US" sz="1700" dirty="0" smtClean="0">
                <a:solidFill>
                  <a:schemeClr val="bg2">
                    <a:lumMod val="10000"/>
                  </a:schemeClr>
                </a:solidFill>
                <a:latin typeface="Century Gothic" pitchFamily="34" charset="0"/>
              </a:rPr>
              <a:t>			-Geoff </a:t>
            </a:r>
            <a:r>
              <a:rPr lang="en-US" sz="1700" dirty="0" err="1" smtClean="0">
                <a:solidFill>
                  <a:schemeClr val="bg2">
                    <a:lumMod val="10000"/>
                  </a:schemeClr>
                </a:solidFill>
                <a:latin typeface="Century Gothic" pitchFamily="34" charset="0"/>
              </a:rPr>
              <a:t>MCNamara</a:t>
            </a:r>
            <a:r>
              <a:rPr lang="en-US" sz="1700" dirty="0" smtClean="0">
                <a:solidFill>
                  <a:schemeClr val="bg2">
                    <a:lumMod val="10000"/>
                  </a:schemeClr>
                </a:solidFill>
                <a:latin typeface="Century Gothic" pitchFamily="34" charset="0"/>
              </a:rPr>
              <a:t>, Clocks in the Sky: The Story of Pulsars   </a:t>
            </a:r>
            <a:endParaRPr lang="en-US" sz="1700" dirty="0">
              <a:solidFill>
                <a:schemeClr val="bg2">
                  <a:lumMod val="10000"/>
                </a:schemeClr>
              </a:solidFill>
              <a:latin typeface="Century Gothic" pitchFamily="34" charset="0"/>
            </a:endParaRPr>
          </a:p>
        </p:txBody>
      </p:sp>
      <p:pic>
        <p:nvPicPr>
          <p:cNvPr id="4" name="Picture 3"/>
          <p:cNvPicPr>
            <a:picLocks noChangeAspect="1" noChangeArrowheads="1"/>
          </p:cNvPicPr>
          <p:nvPr/>
        </p:nvPicPr>
        <p:blipFill>
          <a:blip r:embed="rId2" cstate="print"/>
          <a:srcRect b="34912"/>
          <a:stretch>
            <a:fillRect/>
          </a:stretch>
        </p:blipFill>
        <p:spPr bwMode="auto">
          <a:xfrm rot="16200000">
            <a:off x="5219700" y="2933700"/>
            <a:ext cx="6858000" cy="990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75" name="Picture 3"/>
          <p:cNvPicPr>
            <a:picLocks noChangeAspect="1" noChangeArrowheads="1"/>
          </p:cNvPicPr>
          <p:nvPr/>
        </p:nvPicPr>
        <p:blipFill>
          <a:blip r:embed="rId3" cstate="print"/>
          <a:srcRect/>
          <a:stretch>
            <a:fillRect/>
          </a:stretch>
        </p:blipFill>
        <p:spPr bwMode="auto">
          <a:xfrm rot="5400000">
            <a:off x="-314325" y="2295525"/>
            <a:ext cx="4667250" cy="358140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008" t="6628" r="14241" b="2174"/>
          <a:stretch>
            <a:fillRect/>
          </a:stretch>
        </p:blipFill>
        <p:spPr bwMode="auto">
          <a:xfrm>
            <a:off x="76200" y="3733800"/>
            <a:ext cx="2819400" cy="304800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r="1429"/>
          <a:stretch>
            <a:fillRect/>
          </a:stretch>
        </p:blipFill>
        <p:spPr bwMode="auto">
          <a:xfrm>
            <a:off x="2895600" y="914400"/>
            <a:ext cx="5181600" cy="5943600"/>
          </a:xfrm>
          <a:prstGeom prst="rect">
            <a:avLst/>
          </a:prstGeom>
          <a:noFill/>
          <a:ln w="9525">
            <a:noFill/>
            <a:miter lim="800000"/>
            <a:headEnd/>
            <a:tailEnd/>
          </a:ln>
        </p:spPr>
      </p:pic>
      <p:sp>
        <p:nvSpPr>
          <p:cNvPr id="6" name="TextBox 5"/>
          <p:cNvSpPr txBox="1"/>
          <p:nvPr/>
        </p:nvSpPr>
        <p:spPr>
          <a:xfrm>
            <a:off x="76200" y="0"/>
            <a:ext cx="4495800" cy="923330"/>
          </a:xfrm>
          <a:prstGeom prst="rect">
            <a:avLst/>
          </a:prstGeom>
          <a:noFill/>
        </p:spPr>
        <p:txBody>
          <a:bodyPr wrap="square" rtlCol="0">
            <a:spAutoFit/>
          </a:bodyPr>
          <a:lstStyle/>
          <a:p>
            <a:pPr>
              <a:spcBef>
                <a:spcPct val="0"/>
              </a:spcBef>
            </a:pPr>
            <a:r>
              <a:rPr lang="en-US" sz="54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B1929+10</a:t>
            </a:r>
          </a:p>
        </p:txBody>
      </p:sp>
      <p:sp>
        <p:nvSpPr>
          <p:cNvPr id="7" name="TextBox 6"/>
          <p:cNvSpPr txBox="1"/>
          <p:nvPr/>
        </p:nvSpPr>
        <p:spPr>
          <a:xfrm>
            <a:off x="533400" y="1524000"/>
            <a:ext cx="1905000" cy="2169825"/>
          </a:xfrm>
          <a:prstGeom prst="rect">
            <a:avLst/>
          </a:prstGeom>
          <a:noFill/>
        </p:spPr>
        <p:txBody>
          <a:bodyPr wrap="square" rtlCol="0">
            <a:spAutoFit/>
          </a:bodyPr>
          <a:lstStyle/>
          <a:p>
            <a:pPr>
              <a:lnSpc>
                <a:spcPct val="150000"/>
              </a:lnSpc>
            </a:pPr>
            <a:r>
              <a:rPr lang="en-US" sz="2000" u="sng" dirty="0" smtClean="0">
                <a:solidFill>
                  <a:schemeClr val="bg2">
                    <a:lumMod val="10000"/>
                  </a:schemeClr>
                </a:solidFill>
                <a:latin typeface="Century Gothic" pitchFamily="34" charset="0"/>
              </a:rPr>
              <a:t>DM:</a:t>
            </a:r>
            <a:r>
              <a:rPr lang="en-US" sz="2000" dirty="0" smtClean="0">
                <a:solidFill>
                  <a:schemeClr val="bg2">
                    <a:lumMod val="10000"/>
                  </a:schemeClr>
                </a:solidFill>
                <a:latin typeface="Century Gothic" pitchFamily="34" charset="0"/>
              </a:rPr>
              <a:t> </a:t>
            </a:r>
            <a:r>
              <a:rPr lang="en-US" sz="2400" b="1" dirty="0" smtClean="0">
                <a:solidFill>
                  <a:schemeClr val="bg2">
                    <a:lumMod val="10000"/>
                  </a:schemeClr>
                </a:solidFill>
                <a:latin typeface="Century Gothic" pitchFamily="34" charset="0"/>
              </a:rPr>
              <a:t>3.149</a:t>
            </a:r>
          </a:p>
          <a:p>
            <a:pPr>
              <a:lnSpc>
                <a:spcPct val="150000"/>
              </a:lnSpc>
            </a:pPr>
            <a:r>
              <a:rPr lang="en-US" sz="2000" u="sng" dirty="0" smtClean="0">
                <a:solidFill>
                  <a:schemeClr val="bg2">
                    <a:lumMod val="10000"/>
                  </a:schemeClr>
                </a:solidFill>
                <a:latin typeface="Century Gothic" pitchFamily="34" charset="0"/>
              </a:rPr>
              <a:t>P:</a:t>
            </a:r>
            <a:r>
              <a:rPr lang="en-US" sz="2400" b="1" dirty="0" smtClean="0">
                <a:solidFill>
                  <a:schemeClr val="bg2">
                    <a:lumMod val="10000"/>
                  </a:schemeClr>
                </a:solidFill>
                <a:latin typeface="Century Gothic" pitchFamily="34" charset="0"/>
              </a:rPr>
              <a:t> 0.22</a:t>
            </a:r>
          </a:p>
          <a:p>
            <a:pPr>
              <a:lnSpc>
                <a:spcPct val="150000"/>
              </a:lnSpc>
            </a:pPr>
            <a:r>
              <a:rPr lang="en-US" sz="1600" dirty="0" smtClean="0">
                <a:solidFill>
                  <a:schemeClr val="bg2">
                    <a:lumMod val="10000"/>
                  </a:schemeClr>
                </a:solidFill>
                <a:latin typeface="Century Gothic" pitchFamily="34" charset="0"/>
              </a:rPr>
              <a:t>     </a:t>
            </a:r>
            <a:r>
              <a:rPr lang="en-US" sz="2400" b="1" dirty="0" smtClean="0">
                <a:solidFill>
                  <a:schemeClr val="bg2">
                    <a:lumMod val="10000"/>
                  </a:schemeClr>
                </a:solidFill>
                <a:latin typeface="Century Gothic" pitchFamily="34" charset="0"/>
              </a:rPr>
              <a:t>1.16</a:t>
            </a:r>
            <a:r>
              <a:rPr lang="en-US" sz="2400" b="1" baseline="30000" dirty="0" smtClean="0">
                <a:solidFill>
                  <a:schemeClr val="bg2">
                    <a:lumMod val="10000"/>
                  </a:schemeClr>
                </a:solidFill>
                <a:latin typeface="Century Gothic" pitchFamily="34" charset="0"/>
              </a:rPr>
              <a:t>-15</a:t>
            </a:r>
          </a:p>
          <a:p>
            <a:pPr>
              <a:lnSpc>
                <a:spcPct val="150000"/>
              </a:lnSpc>
            </a:pPr>
            <a:endParaRPr lang="en-US" b="1" dirty="0">
              <a:solidFill>
                <a:schemeClr val="bg2">
                  <a:lumMod val="10000"/>
                </a:schemeClr>
              </a:solidFill>
              <a:latin typeface="Century Gothic" pitchFamily="34" charset="0"/>
            </a:endParaRPr>
          </a:p>
        </p:txBody>
      </p:sp>
      <p:pic>
        <p:nvPicPr>
          <p:cNvPr id="9" name="Picture 8" descr="pp dot symbol.bmp"/>
          <p:cNvPicPr>
            <a:picLocks noChangeAspect="1"/>
          </p:cNvPicPr>
          <p:nvPr/>
        </p:nvPicPr>
        <p:blipFill>
          <a:blip r:embed="rId5" cstate="print"/>
          <a:stretch>
            <a:fillRect/>
          </a:stretch>
        </p:blipFill>
        <p:spPr>
          <a:xfrm>
            <a:off x="609600" y="2743200"/>
            <a:ext cx="319520" cy="390525"/>
          </a:xfrm>
          <a:prstGeom prst="rect">
            <a:avLst/>
          </a:prstGeom>
        </p:spPr>
      </p:pic>
      <p:pic>
        <p:nvPicPr>
          <p:cNvPr id="10" name="Picture 3"/>
          <p:cNvPicPr>
            <a:picLocks noChangeAspect="1" noChangeArrowheads="1"/>
          </p:cNvPicPr>
          <p:nvPr/>
        </p:nvPicPr>
        <p:blipFill>
          <a:blip r:embed="rId6" cstate="print"/>
          <a:srcRect b="34912"/>
          <a:stretch>
            <a:fillRect/>
          </a:stretch>
        </p:blipFill>
        <p:spPr bwMode="auto">
          <a:xfrm rot="16200000">
            <a:off x="5219700" y="2933700"/>
            <a:ext cx="6858000" cy="990600"/>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tretch>
            <a:fillRect/>
          </a:stretch>
        </p:blipFill>
        <p:spPr bwMode="auto">
          <a:xfrm>
            <a:off x="3200400" y="914400"/>
            <a:ext cx="4882849" cy="5943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4005" t="6000" r="9883" b="4000"/>
          <a:stretch>
            <a:fillRect/>
          </a:stretch>
        </p:blipFill>
        <p:spPr bwMode="auto">
          <a:xfrm>
            <a:off x="76200" y="3657600"/>
            <a:ext cx="3124200" cy="312420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b="34912"/>
          <a:stretch>
            <a:fillRect/>
          </a:stretch>
        </p:blipFill>
        <p:spPr bwMode="auto">
          <a:xfrm rot="16200000">
            <a:off x="5219700" y="2933700"/>
            <a:ext cx="6858000" cy="990600"/>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6" name="Title 5"/>
          <p:cNvSpPr>
            <a:spLocks noGrp="1"/>
          </p:cNvSpPr>
          <p:nvPr>
            <p:ph type="title"/>
          </p:nvPr>
        </p:nvSpPr>
        <p:spPr>
          <a:xfrm>
            <a:off x="0" y="0"/>
            <a:ext cx="4343400" cy="929640"/>
          </a:xfrm>
        </p:spPr>
        <p:txBody>
          <a:bodyPr>
            <a:noAutofit/>
          </a:bodyPr>
          <a:lstStyle/>
          <a:p>
            <a:r>
              <a:rPr lang="en-US" sz="5400" dirty="0" smtClean="0">
                <a:ln w="19050">
                  <a:solidFill>
                    <a:schemeClr val="tx2">
                      <a:shade val="20000"/>
                      <a:satMod val="120000"/>
                    </a:schemeClr>
                  </a:solidFill>
                </a:ln>
                <a:latin typeface="Arial Black" pitchFamily="34" charset="0"/>
              </a:rPr>
              <a:t>B1933+16</a:t>
            </a:r>
          </a:p>
        </p:txBody>
      </p:sp>
      <p:sp>
        <p:nvSpPr>
          <p:cNvPr id="7" name="TextBox 6"/>
          <p:cNvSpPr txBox="1"/>
          <p:nvPr/>
        </p:nvSpPr>
        <p:spPr>
          <a:xfrm>
            <a:off x="304800" y="1524000"/>
            <a:ext cx="2590800" cy="2031325"/>
          </a:xfrm>
          <a:prstGeom prst="rect">
            <a:avLst/>
          </a:prstGeom>
          <a:noFill/>
        </p:spPr>
        <p:txBody>
          <a:bodyPr wrap="square" rtlCol="0">
            <a:spAutoFit/>
          </a:bodyPr>
          <a:lstStyle/>
          <a:p>
            <a:pPr>
              <a:lnSpc>
                <a:spcPct val="150000"/>
              </a:lnSpc>
            </a:pPr>
            <a:r>
              <a:rPr lang="en-US" sz="2000" u="sng" dirty="0" smtClean="0">
                <a:solidFill>
                  <a:schemeClr val="bg2">
                    <a:lumMod val="10000"/>
                  </a:schemeClr>
                </a:solidFill>
                <a:latin typeface="Century Gothic" pitchFamily="34" charset="0"/>
              </a:rPr>
              <a:t>DM:</a:t>
            </a:r>
            <a:r>
              <a:rPr lang="en-US" sz="2400" b="1" dirty="0" smtClean="0">
                <a:solidFill>
                  <a:schemeClr val="bg2">
                    <a:lumMod val="10000"/>
                  </a:schemeClr>
                </a:solidFill>
                <a:latin typeface="Century Gothic" pitchFamily="34" charset="0"/>
              </a:rPr>
              <a:t>158.5300</a:t>
            </a:r>
            <a:endParaRPr lang="en-US" sz="2400" b="1" dirty="0" smtClean="0">
              <a:solidFill>
                <a:schemeClr val="bg2">
                  <a:lumMod val="10000"/>
                </a:schemeClr>
              </a:solidFill>
              <a:latin typeface="Century Gothic" pitchFamily="34" charset="0"/>
            </a:endParaRPr>
          </a:p>
          <a:p>
            <a:pPr>
              <a:lnSpc>
                <a:spcPct val="150000"/>
              </a:lnSpc>
            </a:pPr>
            <a:r>
              <a:rPr lang="en-US" sz="2000" u="sng" dirty="0" smtClean="0">
                <a:solidFill>
                  <a:schemeClr val="bg2">
                    <a:lumMod val="10000"/>
                  </a:schemeClr>
                </a:solidFill>
                <a:latin typeface="Century Gothic" pitchFamily="34" charset="0"/>
              </a:rPr>
              <a:t>P:</a:t>
            </a:r>
            <a:r>
              <a:rPr lang="en-US" sz="2000" dirty="0" smtClean="0">
                <a:solidFill>
                  <a:schemeClr val="bg2">
                    <a:lumMod val="10000"/>
                  </a:schemeClr>
                </a:solidFill>
                <a:latin typeface="Century Gothic" pitchFamily="34" charset="0"/>
              </a:rPr>
              <a:t> </a:t>
            </a:r>
            <a:r>
              <a:rPr lang="en-US" sz="2400" b="1" dirty="0" smtClean="0">
                <a:solidFill>
                  <a:schemeClr val="bg2">
                    <a:lumMod val="10000"/>
                  </a:schemeClr>
                </a:solidFill>
                <a:latin typeface="Century Gothic" pitchFamily="34" charset="0"/>
              </a:rPr>
              <a:t>0.358</a:t>
            </a:r>
          </a:p>
          <a:p>
            <a:pPr>
              <a:lnSpc>
                <a:spcPct val="150000"/>
              </a:lnSpc>
            </a:pPr>
            <a:r>
              <a:rPr lang="en-US" sz="2400" b="1" dirty="0" smtClean="0">
                <a:solidFill>
                  <a:schemeClr val="bg2">
                    <a:lumMod val="10000"/>
                  </a:schemeClr>
                </a:solidFill>
                <a:latin typeface="Century Gothic" pitchFamily="34" charset="0"/>
              </a:rPr>
              <a:t>    6.00</a:t>
            </a:r>
            <a:r>
              <a:rPr lang="en-US" sz="2400" b="1" baseline="30000" dirty="0" smtClean="0">
                <a:solidFill>
                  <a:schemeClr val="bg2">
                    <a:lumMod val="10000"/>
                  </a:schemeClr>
                </a:solidFill>
                <a:latin typeface="Century Gothic" pitchFamily="34" charset="0"/>
              </a:rPr>
              <a:t>-15</a:t>
            </a:r>
            <a:endParaRPr lang="en-US" sz="2400" b="1" baseline="30000" dirty="0" smtClean="0">
              <a:solidFill>
                <a:schemeClr val="bg2">
                  <a:lumMod val="10000"/>
                </a:schemeClr>
              </a:solidFill>
              <a:latin typeface="Century Gothic" pitchFamily="34" charset="0"/>
            </a:endParaRPr>
          </a:p>
          <a:p>
            <a:endParaRPr lang="en-US" dirty="0">
              <a:solidFill>
                <a:schemeClr val="bg2">
                  <a:lumMod val="10000"/>
                </a:schemeClr>
              </a:solidFill>
            </a:endParaRPr>
          </a:p>
        </p:txBody>
      </p:sp>
      <p:pic>
        <p:nvPicPr>
          <p:cNvPr id="8" name="Picture 7" descr="pp dot symbol.bmp"/>
          <p:cNvPicPr>
            <a:picLocks noChangeAspect="1"/>
          </p:cNvPicPr>
          <p:nvPr/>
        </p:nvPicPr>
        <p:blipFill>
          <a:blip r:embed="rId6" cstate="print"/>
          <a:stretch>
            <a:fillRect/>
          </a:stretch>
        </p:blipFill>
        <p:spPr>
          <a:xfrm>
            <a:off x="381000" y="2743200"/>
            <a:ext cx="319520" cy="390525"/>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rmAutofit/>
          </a:bodyPr>
          <a:lstStyle/>
          <a:p>
            <a:pPr algn="l"/>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p:txBody>
      </p:sp>
      <p:pic>
        <p:nvPicPr>
          <p:cNvPr id="4098" name="Picture 2"/>
          <p:cNvPicPr>
            <a:picLocks noGrp="1" noChangeAspect="1" noChangeArrowheads="1"/>
          </p:cNvPicPr>
          <p:nvPr>
            <p:ph idx="1"/>
          </p:nvPr>
        </p:nvPicPr>
        <p:blipFill>
          <a:blip r:embed="rId3" cstate="print"/>
          <a:stretch>
            <a:fillRect/>
          </a:stretch>
        </p:blipFill>
        <p:spPr bwMode="auto">
          <a:xfrm>
            <a:off x="3505200" y="838200"/>
            <a:ext cx="4578049" cy="60198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5814" t="3226" r="10852" b="3226"/>
          <a:stretch>
            <a:fillRect/>
          </a:stretch>
        </p:blipFill>
        <p:spPr bwMode="auto">
          <a:xfrm>
            <a:off x="76200" y="4343400"/>
            <a:ext cx="3276600" cy="243840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b="34912"/>
          <a:stretch>
            <a:fillRect/>
          </a:stretch>
        </p:blipFill>
        <p:spPr bwMode="auto">
          <a:xfrm rot="16200000">
            <a:off x="5219700" y="2933700"/>
            <a:ext cx="6858000" cy="990600"/>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6" name="TextBox 5"/>
          <p:cNvSpPr txBox="1"/>
          <p:nvPr/>
        </p:nvSpPr>
        <p:spPr>
          <a:xfrm>
            <a:off x="0" y="0"/>
            <a:ext cx="5715000" cy="923330"/>
          </a:xfrm>
          <a:prstGeom prst="rect">
            <a:avLst/>
          </a:prstGeom>
          <a:noFill/>
        </p:spPr>
        <p:txBody>
          <a:bodyPr wrap="square" rtlCol="0">
            <a:spAutoFit/>
          </a:bodyPr>
          <a:lstStyle/>
          <a:p>
            <a:pPr>
              <a:spcBef>
                <a:spcPct val="0"/>
              </a:spcBef>
            </a:pPr>
            <a:r>
              <a:rPr lang="en-US" sz="54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J2145-0750</a:t>
            </a:r>
          </a:p>
        </p:txBody>
      </p:sp>
      <p:sp>
        <p:nvSpPr>
          <p:cNvPr id="8" name="TextBox 7"/>
          <p:cNvSpPr txBox="1"/>
          <p:nvPr/>
        </p:nvSpPr>
        <p:spPr>
          <a:xfrm>
            <a:off x="304800" y="1828800"/>
            <a:ext cx="2819400" cy="2031325"/>
          </a:xfrm>
          <a:prstGeom prst="rect">
            <a:avLst/>
          </a:prstGeom>
          <a:noFill/>
        </p:spPr>
        <p:txBody>
          <a:bodyPr wrap="square" rtlCol="0">
            <a:spAutoFit/>
          </a:bodyPr>
          <a:lstStyle/>
          <a:p>
            <a:pPr>
              <a:lnSpc>
                <a:spcPct val="150000"/>
              </a:lnSpc>
            </a:pPr>
            <a:r>
              <a:rPr lang="en-US" sz="2000" u="sng" dirty="0" smtClean="0">
                <a:solidFill>
                  <a:schemeClr val="bg2">
                    <a:lumMod val="10000"/>
                  </a:schemeClr>
                </a:solidFill>
                <a:latin typeface="Century Gothic" pitchFamily="34" charset="0"/>
              </a:rPr>
              <a:t>Dm: </a:t>
            </a:r>
            <a:r>
              <a:rPr lang="en-US" sz="2400" b="1" dirty="0" smtClean="0">
                <a:solidFill>
                  <a:schemeClr val="bg2">
                    <a:lumMod val="10000"/>
                  </a:schemeClr>
                </a:solidFill>
                <a:latin typeface="Century Gothic" pitchFamily="34" charset="0"/>
              </a:rPr>
              <a:t>9.008</a:t>
            </a:r>
            <a:r>
              <a:rPr lang="en-US" sz="2000" u="sng" dirty="0" smtClean="0">
                <a:solidFill>
                  <a:schemeClr val="bg2">
                    <a:lumMod val="10000"/>
                  </a:schemeClr>
                </a:solidFill>
                <a:latin typeface="Century Gothic" pitchFamily="34" charset="0"/>
              </a:rPr>
              <a:t> </a:t>
            </a:r>
          </a:p>
          <a:p>
            <a:pPr>
              <a:lnSpc>
                <a:spcPct val="150000"/>
              </a:lnSpc>
            </a:pPr>
            <a:r>
              <a:rPr lang="en-US" sz="2000" u="sng" dirty="0" smtClean="0">
                <a:solidFill>
                  <a:schemeClr val="bg2">
                    <a:lumMod val="10000"/>
                  </a:schemeClr>
                </a:solidFill>
                <a:latin typeface="Century Gothic" pitchFamily="34" charset="0"/>
              </a:rPr>
              <a:t>P:</a:t>
            </a:r>
            <a:r>
              <a:rPr lang="en-US" sz="2000" dirty="0" smtClean="0">
                <a:solidFill>
                  <a:schemeClr val="bg2">
                    <a:lumMod val="10000"/>
                  </a:schemeClr>
                </a:solidFill>
                <a:latin typeface="Century Gothic" pitchFamily="34" charset="0"/>
              </a:rPr>
              <a:t> </a:t>
            </a:r>
            <a:r>
              <a:rPr lang="en-US" sz="2400" b="1" dirty="0" smtClean="0">
                <a:solidFill>
                  <a:schemeClr val="bg2">
                    <a:lumMod val="10000"/>
                  </a:schemeClr>
                </a:solidFill>
                <a:latin typeface="Century Gothic" pitchFamily="34" charset="0"/>
              </a:rPr>
              <a:t>0.016</a:t>
            </a:r>
          </a:p>
          <a:p>
            <a:pPr>
              <a:lnSpc>
                <a:spcPct val="150000"/>
              </a:lnSpc>
            </a:pPr>
            <a:r>
              <a:rPr lang="en-US" sz="2400" b="1" dirty="0" smtClean="0">
                <a:solidFill>
                  <a:schemeClr val="bg2">
                    <a:lumMod val="10000"/>
                  </a:schemeClr>
                </a:solidFill>
                <a:latin typeface="Century Gothic" pitchFamily="34" charset="0"/>
              </a:rPr>
              <a:t>    3 X 10</a:t>
            </a:r>
            <a:r>
              <a:rPr lang="en-US" sz="2400" b="1" baseline="30000" dirty="0" smtClean="0">
                <a:solidFill>
                  <a:schemeClr val="bg2">
                    <a:lumMod val="10000"/>
                  </a:schemeClr>
                </a:solidFill>
                <a:latin typeface="Century Gothic" pitchFamily="34" charset="0"/>
              </a:rPr>
              <a:t>-20</a:t>
            </a:r>
            <a:endParaRPr lang="en-US" sz="2000" baseline="30000" dirty="0" smtClean="0">
              <a:solidFill>
                <a:schemeClr val="bg2">
                  <a:lumMod val="10000"/>
                </a:schemeClr>
              </a:solidFill>
              <a:latin typeface="Century Gothic" pitchFamily="34" charset="0"/>
            </a:endParaRPr>
          </a:p>
          <a:p>
            <a:r>
              <a:rPr lang="en-US" dirty="0" smtClean="0">
                <a:solidFill>
                  <a:schemeClr val="bg2">
                    <a:lumMod val="10000"/>
                  </a:schemeClr>
                </a:solidFill>
              </a:rPr>
              <a:t> </a:t>
            </a:r>
            <a:endParaRPr lang="en-US" dirty="0">
              <a:solidFill>
                <a:schemeClr val="bg2">
                  <a:lumMod val="10000"/>
                </a:schemeClr>
              </a:solidFill>
            </a:endParaRPr>
          </a:p>
        </p:txBody>
      </p:sp>
      <p:pic>
        <p:nvPicPr>
          <p:cNvPr id="9" name="Picture 8" descr="pp dot symbol.bmp"/>
          <p:cNvPicPr>
            <a:picLocks noChangeAspect="1"/>
          </p:cNvPicPr>
          <p:nvPr/>
        </p:nvPicPr>
        <p:blipFill>
          <a:blip r:embed="rId6" cstate="print"/>
          <a:stretch>
            <a:fillRect/>
          </a:stretch>
        </p:blipFill>
        <p:spPr>
          <a:xfrm>
            <a:off x="381000" y="3048000"/>
            <a:ext cx="319520" cy="390525"/>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
            </a:r>
            <a:br>
              <a:rPr lang="en-US" sz="1800" dirty="0" smtClean="0"/>
            </a:br>
            <a:endParaRPr lang="en-US" sz="1800" dirty="0"/>
          </a:p>
        </p:txBody>
      </p:sp>
      <p:pic>
        <p:nvPicPr>
          <p:cNvPr id="3074" name="Picture 2"/>
          <p:cNvPicPr>
            <a:picLocks noGrp="1" noChangeAspect="1" noChangeArrowheads="1"/>
          </p:cNvPicPr>
          <p:nvPr>
            <p:ph idx="1"/>
          </p:nvPr>
        </p:nvPicPr>
        <p:blipFill>
          <a:blip r:embed="rId3" cstate="print"/>
          <a:stretch>
            <a:fillRect/>
          </a:stretch>
        </p:blipFill>
        <p:spPr bwMode="auto">
          <a:xfrm>
            <a:off x="3886201" y="1371600"/>
            <a:ext cx="4273248" cy="5486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6675" t="5556" r="13220" b="2778"/>
          <a:stretch>
            <a:fillRect/>
          </a:stretch>
        </p:blipFill>
        <p:spPr bwMode="auto">
          <a:xfrm>
            <a:off x="76200" y="4267200"/>
            <a:ext cx="3657600" cy="251460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b="34912"/>
          <a:stretch>
            <a:fillRect/>
          </a:stretch>
        </p:blipFill>
        <p:spPr bwMode="auto">
          <a:xfrm rot="16200000">
            <a:off x="5219700" y="2933700"/>
            <a:ext cx="6858000" cy="990600"/>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6" name="TextBox 5"/>
          <p:cNvSpPr txBox="1"/>
          <p:nvPr/>
        </p:nvSpPr>
        <p:spPr>
          <a:xfrm>
            <a:off x="0" y="0"/>
            <a:ext cx="6477000" cy="2123658"/>
          </a:xfrm>
          <a:prstGeom prst="rect">
            <a:avLst/>
          </a:prstGeom>
          <a:noFill/>
        </p:spPr>
        <p:txBody>
          <a:bodyPr wrap="square" rtlCol="0">
            <a:spAutoFit/>
          </a:bodyPr>
          <a:lstStyle/>
          <a:p>
            <a:r>
              <a:rPr lang="en-US" sz="44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Not</a:t>
            </a:r>
            <a:r>
              <a:rPr lang="en-US" sz="4400" dirty="0" smtClean="0"/>
              <a:t> </a:t>
            </a:r>
          </a:p>
          <a:p>
            <a:r>
              <a:rPr lang="en-US" sz="44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a </a:t>
            </a:r>
          </a:p>
          <a:p>
            <a:r>
              <a:rPr lang="en-US" sz="44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Pulsar</a:t>
            </a:r>
            <a:endParaRPr lang="en-US" sz="44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 P Dot.bmp"/>
          <p:cNvPicPr>
            <a:picLocks noChangeAspect="1"/>
          </p:cNvPicPr>
          <p:nvPr/>
        </p:nvPicPr>
        <p:blipFill>
          <a:blip r:embed="rId2" cstate="print"/>
          <a:srcRect b="1476"/>
          <a:stretch>
            <a:fillRect/>
          </a:stretch>
        </p:blipFill>
        <p:spPr>
          <a:xfrm>
            <a:off x="1295400" y="1771650"/>
            <a:ext cx="5467350" cy="5086350"/>
          </a:xfrm>
          <a:prstGeom prst="rect">
            <a:avLst/>
          </a:prstGeom>
        </p:spPr>
      </p:pic>
      <p:pic>
        <p:nvPicPr>
          <p:cNvPr id="6" name="Picture 3"/>
          <p:cNvPicPr>
            <a:picLocks noChangeAspect="1" noChangeArrowheads="1"/>
          </p:cNvPicPr>
          <p:nvPr/>
        </p:nvPicPr>
        <p:blipFill>
          <a:blip r:embed="rId3" cstate="print"/>
          <a:srcRect b="34912"/>
          <a:stretch>
            <a:fillRect/>
          </a:stretch>
        </p:blipFill>
        <p:spPr bwMode="auto">
          <a:xfrm rot="16200000">
            <a:off x="5219700" y="2933700"/>
            <a:ext cx="6858000" cy="990600"/>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7" name="TextBox 6"/>
          <p:cNvSpPr txBox="1"/>
          <p:nvPr/>
        </p:nvSpPr>
        <p:spPr>
          <a:xfrm>
            <a:off x="0" y="152400"/>
            <a:ext cx="3886200" cy="1569660"/>
          </a:xfrm>
          <a:prstGeom prst="rect">
            <a:avLst/>
          </a:prstGeom>
          <a:noFill/>
        </p:spPr>
        <p:txBody>
          <a:bodyPr wrap="square" rtlCol="0">
            <a:spAutoFit/>
          </a:bodyPr>
          <a:lstStyle/>
          <a:p>
            <a:r>
              <a:rPr lang="en-US" sz="48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P </a:t>
            </a:r>
            <a:r>
              <a:rPr lang="en-US" sz="4800" b="1" cap="all" dirty="0" err="1"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P</a:t>
            </a:r>
            <a:r>
              <a:rPr lang="en-US" sz="4800" b="1" cap="all" dirty="0" smtClean="0">
                <a:ln w="1905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Arial Black" pitchFamily="34" charset="0"/>
                <a:ea typeface="+mj-ea"/>
                <a:cs typeface="+mj-cs"/>
              </a:rPr>
              <a:t> Dot Diagram</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rgbClr val="FFFF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82</Words>
  <Application>Microsoft Office PowerPoint</Application>
  <PresentationFormat>On-screen Show (4:3)</PresentationFormat>
  <Paragraphs>41</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Opulent</vt:lpstr>
      <vt:lpstr>PULSARS! </vt:lpstr>
      <vt:lpstr>Searching for PULSARS </vt:lpstr>
      <vt:lpstr>What is a pulsar?</vt:lpstr>
      <vt:lpstr>Slide 4</vt:lpstr>
      <vt:lpstr>B1933+16</vt:lpstr>
      <vt:lpstr>   </vt:lpstr>
      <vt:lpstr> </vt:lpstr>
      <vt:lpstr>Slide 8</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PULSARRSSS! </dc:title>
  <dc:creator>gbtclab</dc:creator>
  <cp:lastModifiedBy>gbtclab</cp:lastModifiedBy>
  <cp:revision>27</cp:revision>
  <dcterms:created xsi:type="dcterms:W3CDTF">2010-07-29T15:46:52Z</dcterms:created>
  <dcterms:modified xsi:type="dcterms:W3CDTF">2010-07-30T16:26:08Z</dcterms:modified>
</cp:coreProperties>
</file>