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76" r:id="rId4"/>
    <p:sldId id="277" r:id="rId5"/>
    <p:sldId id="278" r:id="rId6"/>
    <p:sldId id="274" r:id="rId7"/>
    <p:sldId id="275" r:id="rId8"/>
    <p:sldId id="256" r:id="rId9"/>
    <p:sldId id="257" r:id="rId10"/>
    <p:sldId id="258" r:id="rId11"/>
    <p:sldId id="259" r:id="rId12"/>
    <p:sldId id="260" r:id="rId13"/>
    <p:sldId id="261" r:id="rId14"/>
    <p:sldId id="263" r:id="rId15"/>
    <p:sldId id="266" r:id="rId16"/>
    <p:sldId id="262" r:id="rId17"/>
    <p:sldId id="264" r:id="rId18"/>
    <p:sldId id="269" r:id="rId19"/>
    <p:sldId id="270" r:id="rId20"/>
    <p:sldId id="271" r:id="rId21"/>
    <p:sldId id="272" r:id="rId22"/>
    <p:sldId id="273" r:id="rId23"/>
    <p:sldId id="279" r:id="rId24"/>
    <p:sldId id="280" r:id="rId25"/>
    <p:sldId id="283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0662-5177-4B9D-9420-3168F56CF949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0665-8FC3-465B-BF49-9739DF7A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R_B1913+1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tnf.csiro.au/research/pulsar/array/images/PulsarsCurrent320x256.m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Team </a:t>
            </a:r>
            <a:r>
              <a:rPr lang="en-US" dirty="0" err="1" smtClean="0">
                <a:solidFill>
                  <a:schemeClr val="bg1"/>
                </a:solidFill>
              </a:rPr>
              <a:t>Hulse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581400"/>
            <a:ext cx="3429000" cy="2971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James J. </a:t>
            </a:r>
          </a:p>
          <a:p>
            <a:r>
              <a:rPr lang="en-US" sz="2800" dirty="0" smtClean="0"/>
              <a:t>Joshua M.</a:t>
            </a:r>
          </a:p>
          <a:p>
            <a:r>
              <a:rPr lang="en-US" sz="2800" dirty="0" smtClean="0"/>
              <a:t> Daniel P. </a:t>
            </a:r>
          </a:p>
          <a:p>
            <a:r>
              <a:rPr lang="en-US" sz="2800" dirty="0" smtClean="0"/>
              <a:t>Adam P. </a:t>
            </a:r>
          </a:p>
          <a:p>
            <a:r>
              <a:rPr lang="en-US" sz="2800" dirty="0" smtClean="0"/>
              <a:t>James M.</a:t>
            </a:r>
          </a:p>
          <a:p>
            <a:r>
              <a:rPr lang="en-US" sz="2800" dirty="0" smtClean="0"/>
              <a:t> Shane J.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59" y="1567160"/>
            <a:ext cx="4209241" cy="30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647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A binary pulsar is a pulsar with a companion (another pulsar) orbiting around each other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Often it is a white dwarf or a neutron star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The companion of the pulsar is very difficult to discover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The easiest way to discover one is by using a radio telescope because  pulsars emit impulses that are extremely regular and stable in the radio wave region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We find binary pulsars when the GBT picks up both signals and we can find a huge change in the period over time</a:t>
            </a:r>
            <a:endParaRPr lang="en-US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467600" cy="5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784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Binary Pulsar 03:48+0428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0"/>
            <a:ext cx="6265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Binary Pulsar 03:48+04:28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150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How did we know it is a Binary Pulsar? ?</a:t>
            </a:r>
            <a:endParaRPr lang="en-US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63557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21" idx="0"/>
          </p:cNvCxnSpPr>
          <p:nvPr/>
        </p:nvCxnSpPr>
        <p:spPr>
          <a:xfrm rot="5400000" flipH="1" flipV="1">
            <a:off x="1477677" y="2328557"/>
            <a:ext cx="698480" cy="15277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62600" y="4876800"/>
            <a:ext cx="14478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00200" y="1219200"/>
            <a:ext cx="15240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4953000"/>
            <a:ext cx="304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3962400"/>
            <a:ext cx="30168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1066800"/>
            <a:ext cx="304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953000"/>
            <a:ext cx="30168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441680"/>
            <a:ext cx="2126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 can tell it is a </a:t>
            </a:r>
            <a:r>
              <a:rPr lang="en-US" sz="2400" dirty="0" smtClean="0">
                <a:solidFill>
                  <a:srgbClr val="0070C0"/>
                </a:solidFill>
              </a:rPr>
              <a:t>Binary </a:t>
            </a:r>
            <a:r>
              <a:rPr lang="en-US" sz="2400" dirty="0" smtClean="0">
                <a:solidFill>
                  <a:srgbClr val="0070C0"/>
                </a:solidFill>
              </a:rPr>
              <a:t>Pulsar because the period changes very fast. From that we can notice that there are 2 pulsars.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6019800"/>
            <a:ext cx="297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Good peak for the </a:t>
            </a:r>
            <a:r>
              <a:rPr lang="en-US" sz="2400" dirty="0" smtClean="0">
                <a:solidFill>
                  <a:srgbClr val="0070C0"/>
                </a:solidFill>
              </a:rPr>
              <a:t>DM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1295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You can see 2 pulses. Small error bar.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3238500" y="3924300"/>
            <a:ext cx="22098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800" y="57150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Dark lines are vertical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6400800" y="533400"/>
            <a:ext cx="68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1524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High X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Where is it in our galaxy?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514600" y="3505200"/>
            <a:ext cx="36576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34100" y="1790700"/>
            <a:ext cx="1524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410200"/>
            <a:ext cx="213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Binary pulsar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1066800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09600"/>
            <a:ext cx="293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The Math </a:t>
            </a:r>
            <a:endParaRPr 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200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Period    .</a:t>
            </a:r>
            <a:r>
              <a:rPr lang="en-US" sz="2400" dirty="0" smtClean="0">
                <a:solidFill>
                  <a:srgbClr val="0070C0"/>
                </a:solidFill>
              </a:rPr>
              <a:t>039 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752600"/>
            <a:ext cx="580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Rate of change of the period   2.40453 x 10</a:t>
            </a:r>
            <a:r>
              <a:rPr lang="en-US" sz="2400" baseline="30000" dirty="0" smtClean="0">
                <a:solidFill>
                  <a:srgbClr val="0070C0"/>
                </a:solidFill>
              </a:rPr>
              <a:t>-19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971800"/>
            <a:ext cx="479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Radius of magnetic field  18679.2 Km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625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Strength of magnetic field  3200645741.78 gauss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191000"/>
            <a:ext cx="508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Characteristic Age  2,577,822,280 years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838200"/>
            <a:ext cx="7063641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BINARY PULSAR </a:t>
            </a:r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FOUND BY RYAN LYNCH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"/>
            <a:ext cx="906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 of the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Binary Pulsar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599"/>
            <a:ext cx="15240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1295400"/>
            <a:ext cx="670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The first Binary Pulsar was found by Russell  </a:t>
            </a:r>
            <a:r>
              <a:rPr lang="en-US" sz="2400" dirty="0" err="1" smtClean="0">
                <a:solidFill>
                  <a:srgbClr val="FF0000"/>
                </a:solidFill>
              </a:rPr>
              <a:t>Hulse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525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He got a </a:t>
            </a:r>
            <a:r>
              <a:rPr lang="en-US" sz="2400" dirty="0" smtClean="0">
                <a:solidFill>
                  <a:srgbClr val="0070C0"/>
                </a:solidFill>
              </a:rPr>
              <a:t>Noble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rize </a:t>
            </a:r>
            <a:r>
              <a:rPr lang="en-US" sz="2400" dirty="0" smtClean="0">
                <a:solidFill>
                  <a:srgbClr val="0070C0"/>
                </a:solidFill>
              </a:rPr>
              <a:t>in physics in 1993.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" y="5081016"/>
            <a:ext cx="619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The Binary Pulsar he found was </a:t>
            </a:r>
            <a:r>
              <a:rPr lang="en-US" sz="2400" dirty="0" smtClean="0">
                <a:solidFill>
                  <a:srgbClr val="0070C0"/>
                </a:solidFill>
                <a:hlinkClick r:id="rId3" tooltip="PSR B1913+16"/>
              </a:rPr>
              <a:t>PSR B1913+16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590800"/>
            <a:ext cx="637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He was born in November 28, 1950 in New York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61360"/>
            <a:ext cx="2590800" cy="3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58674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Magneto" pitchFamily="82" charset="0"/>
              </a:rPr>
              <a:t>Pulsar Candidate Data: Noise</a:t>
            </a:r>
            <a:endParaRPr lang="en-US" sz="9600" dirty="0">
              <a:solidFill>
                <a:schemeClr val="tx2"/>
              </a:solidFill>
              <a:latin typeface="Magneto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Candidate Test Data  2045-1344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6600" y="1774825"/>
            <a:ext cx="6210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066800" y="5181600"/>
            <a:ext cx="1143000" cy="152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971800" y="5334000"/>
            <a:ext cx="838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19400" y="2286000"/>
            <a:ext cx="228600" cy="2438400"/>
          </a:xfrm>
          <a:custGeom>
            <a:avLst/>
            <a:gdLst>
              <a:gd name="connsiteX0" fmla="*/ 0 w 210312"/>
              <a:gd name="connsiteY0" fmla="*/ 0 h 3275313"/>
              <a:gd name="connsiteX1" fmla="*/ 54864 w 210312"/>
              <a:gd name="connsiteY1" fmla="*/ 27432 h 3275313"/>
              <a:gd name="connsiteX2" fmla="*/ 73152 w 210312"/>
              <a:gd name="connsiteY2" fmla="*/ 54864 h 3275313"/>
              <a:gd name="connsiteX3" fmla="*/ 82296 w 210312"/>
              <a:gd name="connsiteY3" fmla="*/ 82296 h 3275313"/>
              <a:gd name="connsiteX4" fmla="*/ 118872 w 210312"/>
              <a:gd name="connsiteY4" fmla="*/ 137160 h 3275313"/>
              <a:gd name="connsiteX5" fmla="*/ 118872 w 210312"/>
              <a:gd name="connsiteY5" fmla="*/ 475488 h 3275313"/>
              <a:gd name="connsiteX6" fmla="*/ 64008 w 210312"/>
              <a:gd name="connsiteY6" fmla="*/ 557784 h 3275313"/>
              <a:gd name="connsiteX7" fmla="*/ 45720 w 210312"/>
              <a:gd name="connsiteY7" fmla="*/ 585216 h 3275313"/>
              <a:gd name="connsiteX8" fmla="*/ 64008 w 210312"/>
              <a:gd name="connsiteY8" fmla="*/ 758952 h 3275313"/>
              <a:gd name="connsiteX9" fmla="*/ 73152 w 210312"/>
              <a:gd name="connsiteY9" fmla="*/ 786384 h 3275313"/>
              <a:gd name="connsiteX10" fmla="*/ 109728 w 210312"/>
              <a:gd name="connsiteY10" fmla="*/ 841248 h 3275313"/>
              <a:gd name="connsiteX11" fmla="*/ 164592 w 210312"/>
              <a:gd name="connsiteY11" fmla="*/ 960120 h 3275313"/>
              <a:gd name="connsiteX12" fmla="*/ 173736 w 210312"/>
              <a:gd name="connsiteY12" fmla="*/ 996696 h 3275313"/>
              <a:gd name="connsiteX13" fmla="*/ 155448 w 210312"/>
              <a:gd name="connsiteY13" fmla="*/ 1216152 h 3275313"/>
              <a:gd name="connsiteX14" fmla="*/ 137160 w 210312"/>
              <a:gd name="connsiteY14" fmla="*/ 1280160 h 3275313"/>
              <a:gd name="connsiteX15" fmla="*/ 100584 w 210312"/>
              <a:gd name="connsiteY15" fmla="*/ 1307592 h 3275313"/>
              <a:gd name="connsiteX16" fmla="*/ 82296 w 210312"/>
              <a:gd name="connsiteY16" fmla="*/ 1353312 h 3275313"/>
              <a:gd name="connsiteX17" fmla="*/ 45720 w 210312"/>
              <a:gd name="connsiteY17" fmla="*/ 1408176 h 3275313"/>
              <a:gd name="connsiteX18" fmla="*/ 27432 w 210312"/>
              <a:gd name="connsiteY18" fmla="*/ 1444752 h 3275313"/>
              <a:gd name="connsiteX19" fmla="*/ 36576 w 210312"/>
              <a:gd name="connsiteY19" fmla="*/ 1499616 h 3275313"/>
              <a:gd name="connsiteX20" fmla="*/ 45720 w 210312"/>
              <a:gd name="connsiteY20" fmla="*/ 1545336 h 3275313"/>
              <a:gd name="connsiteX21" fmla="*/ 36576 w 210312"/>
              <a:gd name="connsiteY21" fmla="*/ 1581912 h 3275313"/>
              <a:gd name="connsiteX22" fmla="*/ 64008 w 210312"/>
              <a:gd name="connsiteY22" fmla="*/ 1673352 h 3275313"/>
              <a:gd name="connsiteX23" fmla="*/ 82296 w 210312"/>
              <a:gd name="connsiteY23" fmla="*/ 1709928 h 3275313"/>
              <a:gd name="connsiteX24" fmla="*/ 128016 w 210312"/>
              <a:gd name="connsiteY24" fmla="*/ 1773936 h 3275313"/>
              <a:gd name="connsiteX25" fmla="*/ 146304 w 210312"/>
              <a:gd name="connsiteY25" fmla="*/ 1801368 h 3275313"/>
              <a:gd name="connsiteX26" fmla="*/ 164592 w 210312"/>
              <a:gd name="connsiteY26" fmla="*/ 1856232 h 3275313"/>
              <a:gd name="connsiteX27" fmla="*/ 182880 w 210312"/>
              <a:gd name="connsiteY27" fmla="*/ 1883664 h 3275313"/>
              <a:gd name="connsiteX28" fmla="*/ 201168 w 210312"/>
              <a:gd name="connsiteY28" fmla="*/ 1938528 h 3275313"/>
              <a:gd name="connsiteX29" fmla="*/ 210312 w 210312"/>
              <a:gd name="connsiteY29" fmla="*/ 1965960 h 3275313"/>
              <a:gd name="connsiteX30" fmla="*/ 192024 w 210312"/>
              <a:gd name="connsiteY30" fmla="*/ 2066544 h 3275313"/>
              <a:gd name="connsiteX31" fmla="*/ 155448 w 210312"/>
              <a:gd name="connsiteY31" fmla="*/ 2084832 h 3275313"/>
              <a:gd name="connsiteX32" fmla="*/ 118872 w 210312"/>
              <a:gd name="connsiteY32" fmla="*/ 2167128 h 3275313"/>
              <a:gd name="connsiteX33" fmla="*/ 82296 w 210312"/>
              <a:gd name="connsiteY33" fmla="*/ 2176272 h 3275313"/>
              <a:gd name="connsiteX34" fmla="*/ 45720 w 210312"/>
              <a:gd name="connsiteY34" fmla="*/ 2249424 h 3275313"/>
              <a:gd name="connsiteX35" fmla="*/ 18288 w 210312"/>
              <a:gd name="connsiteY35" fmla="*/ 2267712 h 3275313"/>
              <a:gd name="connsiteX36" fmla="*/ 45720 w 210312"/>
              <a:gd name="connsiteY36" fmla="*/ 2350008 h 3275313"/>
              <a:gd name="connsiteX37" fmla="*/ 54864 w 210312"/>
              <a:gd name="connsiteY37" fmla="*/ 2377440 h 3275313"/>
              <a:gd name="connsiteX38" fmla="*/ 64008 w 210312"/>
              <a:gd name="connsiteY38" fmla="*/ 2414016 h 3275313"/>
              <a:gd name="connsiteX39" fmla="*/ 82296 w 210312"/>
              <a:gd name="connsiteY39" fmla="*/ 2441448 h 3275313"/>
              <a:gd name="connsiteX40" fmla="*/ 100584 w 210312"/>
              <a:gd name="connsiteY40" fmla="*/ 2496312 h 3275313"/>
              <a:gd name="connsiteX41" fmla="*/ 109728 w 210312"/>
              <a:gd name="connsiteY41" fmla="*/ 2523744 h 3275313"/>
              <a:gd name="connsiteX42" fmla="*/ 118872 w 210312"/>
              <a:gd name="connsiteY42" fmla="*/ 2660904 h 3275313"/>
              <a:gd name="connsiteX43" fmla="*/ 128016 w 210312"/>
              <a:gd name="connsiteY43" fmla="*/ 2688336 h 3275313"/>
              <a:gd name="connsiteX44" fmla="*/ 137160 w 210312"/>
              <a:gd name="connsiteY44" fmla="*/ 2834640 h 3275313"/>
              <a:gd name="connsiteX45" fmla="*/ 100584 w 210312"/>
              <a:gd name="connsiteY45" fmla="*/ 2935224 h 3275313"/>
              <a:gd name="connsiteX46" fmla="*/ 64008 w 210312"/>
              <a:gd name="connsiteY46" fmla="*/ 2944368 h 3275313"/>
              <a:gd name="connsiteX47" fmla="*/ 27432 w 210312"/>
              <a:gd name="connsiteY47" fmla="*/ 3008376 h 3275313"/>
              <a:gd name="connsiteX48" fmla="*/ 9144 w 210312"/>
              <a:gd name="connsiteY48" fmla="*/ 3035808 h 3275313"/>
              <a:gd name="connsiteX49" fmla="*/ 27432 w 210312"/>
              <a:gd name="connsiteY49" fmla="*/ 3145536 h 3275313"/>
              <a:gd name="connsiteX50" fmla="*/ 45720 w 210312"/>
              <a:gd name="connsiteY50" fmla="*/ 3172968 h 3275313"/>
              <a:gd name="connsiteX51" fmla="*/ 54864 w 210312"/>
              <a:gd name="connsiteY51" fmla="*/ 3200400 h 3275313"/>
              <a:gd name="connsiteX52" fmla="*/ 73152 w 210312"/>
              <a:gd name="connsiteY52" fmla="*/ 3227832 h 3275313"/>
              <a:gd name="connsiteX53" fmla="*/ 100584 w 210312"/>
              <a:gd name="connsiteY53" fmla="*/ 3273552 h 32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0312" h="3275313">
                <a:moveTo>
                  <a:pt x="0" y="0"/>
                </a:moveTo>
                <a:cubicBezTo>
                  <a:pt x="22311" y="7437"/>
                  <a:pt x="37138" y="9706"/>
                  <a:pt x="54864" y="27432"/>
                </a:cubicBezTo>
                <a:cubicBezTo>
                  <a:pt x="62635" y="35203"/>
                  <a:pt x="68237" y="45034"/>
                  <a:pt x="73152" y="54864"/>
                </a:cubicBezTo>
                <a:cubicBezTo>
                  <a:pt x="77463" y="63485"/>
                  <a:pt x="77615" y="73870"/>
                  <a:pt x="82296" y="82296"/>
                </a:cubicBezTo>
                <a:cubicBezTo>
                  <a:pt x="92970" y="101509"/>
                  <a:pt x="118872" y="137160"/>
                  <a:pt x="118872" y="137160"/>
                </a:cubicBezTo>
                <a:cubicBezTo>
                  <a:pt x="153644" y="276249"/>
                  <a:pt x="156532" y="255807"/>
                  <a:pt x="118872" y="475488"/>
                </a:cubicBezTo>
                <a:lnTo>
                  <a:pt x="64008" y="557784"/>
                </a:lnTo>
                <a:lnTo>
                  <a:pt x="45720" y="585216"/>
                </a:lnTo>
                <a:cubicBezTo>
                  <a:pt x="52489" y="686746"/>
                  <a:pt x="44631" y="691134"/>
                  <a:pt x="64008" y="758952"/>
                </a:cubicBezTo>
                <a:cubicBezTo>
                  <a:pt x="66656" y="768220"/>
                  <a:pt x="68471" y="777958"/>
                  <a:pt x="73152" y="786384"/>
                </a:cubicBezTo>
                <a:cubicBezTo>
                  <a:pt x="83826" y="805597"/>
                  <a:pt x="99898" y="821589"/>
                  <a:pt x="109728" y="841248"/>
                </a:cubicBezTo>
                <a:cubicBezTo>
                  <a:pt x="136282" y="894356"/>
                  <a:pt x="151312" y="913639"/>
                  <a:pt x="164592" y="960120"/>
                </a:cubicBezTo>
                <a:cubicBezTo>
                  <a:pt x="168044" y="972204"/>
                  <a:pt x="170688" y="984504"/>
                  <a:pt x="173736" y="996696"/>
                </a:cubicBezTo>
                <a:cubicBezTo>
                  <a:pt x="167640" y="1069848"/>
                  <a:pt x="164842" y="1143350"/>
                  <a:pt x="155448" y="1216152"/>
                </a:cubicBezTo>
                <a:cubicBezTo>
                  <a:pt x="152608" y="1238159"/>
                  <a:pt x="148577" y="1261132"/>
                  <a:pt x="137160" y="1280160"/>
                </a:cubicBezTo>
                <a:cubicBezTo>
                  <a:pt x="129319" y="1293228"/>
                  <a:pt x="112776" y="1298448"/>
                  <a:pt x="100584" y="1307592"/>
                </a:cubicBezTo>
                <a:cubicBezTo>
                  <a:pt x="94488" y="1322832"/>
                  <a:pt x="90156" y="1338902"/>
                  <a:pt x="82296" y="1353312"/>
                </a:cubicBezTo>
                <a:cubicBezTo>
                  <a:pt x="71771" y="1372608"/>
                  <a:pt x="55550" y="1388517"/>
                  <a:pt x="45720" y="1408176"/>
                </a:cubicBezTo>
                <a:lnTo>
                  <a:pt x="27432" y="1444752"/>
                </a:lnTo>
                <a:cubicBezTo>
                  <a:pt x="30480" y="1463040"/>
                  <a:pt x="33259" y="1481375"/>
                  <a:pt x="36576" y="1499616"/>
                </a:cubicBezTo>
                <a:cubicBezTo>
                  <a:pt x="39356" y="1514907"/>
                  <a:pt x="45720" y="1529794"/>
                  <a:pt x="45720" y="1545336"/>
                </a:cubicBezTo>
                <a:cubicBezTo>
                  <a:pt x="45720" y="1557903"/>
                  <a:pt x="39624" y="1569720"/>
                  <a:pt x="36576" y="1581912"/>
                </a:cubicBezTo>
                <a:cubicBezTo>
                  <a:pt x="43139" y="1608163"/>
                  <a:pt x="52877" y="1651090"/>
                  <a:pt x="64008" y="1673352"/>
                </a:cubicBezTo>
                <a:cubicBezTo>
                  <a:pt x="70104" y="1685544"/>
                  <a:pt x="75533" y="1698093"/>
                  <a:pt x="82296" y="1709928"/>
                </a:cubicBezTo>
                <a:cubicBezTo>
                  <a:pt x="94610" y="1731478"/>
                  <a:pt x="113998" y="1754310"/>
                  <a:pt x="128016" y="1773936"/>
                </a:cubicBezTo>
                <a:cubicBezTo>
                  <a:pt x="134404" y="1782879"/>
                  <a:pt x="141841" y="1791325"/>
                  <a:pt x="146304" y="1801368"/>
                </a:cubicBezTo>
                <a:cubicBezTo>
                  <a:pt x="154133" y="1818984"/>
                  <a:pt x="153899" y="1840192"/>
                  <a:pt x="164592" y="1856232"/>
                </a:cubicBezTo>
                <a:cubicBezTo>
                  <a:pt x="170688" y="1865376"/>
                  <a:pt x="178417" y="1873621"/>
                  <a:pt x="182880" y="1883664"/>
                </a:cubicBezTo>
                <a:cubicBezTo>
                  <a:pt x="190709" y="1901280"/>
                  <a:pt x="195072" y="1920240"/>
                  <a:pt x="201168" y="1938528"/>
                </a:cubicBezTo>
                <a:lnTo>
                  <a:pt x="210312" y="1965960"/>
                </a:lnTo>
                <a:cubicBezTo>
                  <a:pt x="204216" y="1999488"/>
                  <a:pt x="206305" y="2035603"/>
                  <a:pt x="192024" y="2066544"/>
                </a:cubicBezTo>
                <a:cubicBezTo>
                  <a:pt x="186312" y="2078920"/>
                  <a:pt x="163627" y="2073927"/>
                  <a:pt x="155448" y="2084832"/>
                </a:cubicBezTo>
                <a:cubicBezTo>
                  <a:pt x="142822" y="2101667"/>
                  <a:pt x="142644" y="2151280"/>
                  <a:pt x="118872" y="2167128"/>
                </a:cubicBezTo>
                <a:cubicBezTo>
                  <a:pt x="108415" y="2174099"/>
                  <a:pt x="94488" y="2173224"/>
                  <a:pt x="82296" y="2176272"/>
                </a:cubicBezTo>
                <a:cubicBezTo>
                  <a:pt x="73564" y="2198101"/>
                  <a:pt x="63982" y="2231162"/>
                  <a:pt x="45720" y="2249424"/>
                </a:cubicBezTo>
                <a:cubicBezTo>
                  <a:pt x="37949" y="2257195"/>
                  <a:pt x="27432" y="2261616"/>
                  <a:pt x="18288" y="2267712"/>
                </a:cubicBezTo>
                <a:lnTo>
                  <a:pt x="45720" y="2350008"/>
                </a:lnTo>
                <a:cubicBezTo>
                  <a:pt x="48768" y="2359152"/>
                  <a:pt x="52526" y="2368089"/>
                  <a:pt x="54864" y="2377440"/>
                </a:cubicBezTo>
                <a:cubicBezTo>
                  <a:pt x="57912" y="2389632"/>
                  <a:pt x="59058" y="2402465"/>
                  <a:pt x="64008" y="2414016"/>
                </a:cubicBezTo>
                <a:cubicBezTo>
                  <a:pt x="68337" y="2424117"/>
                  <a:pt x="77833" y="2431405"/>
                  <a:pt x="82296" y="2441448"/>
                </a:cubicBezTo>
                <a:cubicBezTo>
                  <a:pt x="90125" y="2459064"/>
                  <a:pt x="94488" y="2478024"/>
                  <a:pt x="100584" y="2496312"/>
                </a:cubicBezTo>
                <a:lnTo>
                  <a:pt x="109728" y="2523744"/>
                </a:lnTo>
                <a:cubicBezTo>
                  <a:pt x="112776" y="2569464"/>
                  <a:pt x="113812" y="2615363"/>
                  <a:pt x="118872" y="2660904"/>
                </a:cubicBezTo>
                <a:cubicBezTo>
                  <a:pt x="119936" y="2670484"/>
                  <a:pt x="127007" y="2678750"/>
                  <a:pt x="128016" y="2688336"/>
                </a:cubicBezTo>
                <a:cubicBezTo>
                  <a:pt x="133131" y="2736931"/>
                  <a:pt x="134112" y="2785872"/>
                  <a:pt x="137160" y="2834640"/>
                </a:cubicBezTo>
                <a:cubicBezTo>
                  <a:pt x="134635" y="2844741"/>
                  <a:pt x="124757" y="2919109"/>
                  <a:pt x="100584" y="2935224"/>
                </a:cubicBezTo>
                <a:cubicBezTo>
                  <a:pt x="90127" y="2942195"/>
                  <a:pt x="76200" y="2941320"/>
                  <a:pt x="64008" y="2944368"/>
                </a:cubicBezTo>
                <a:cubicBezTo>
                  <a:pt x="19452" y="3011202"/>
                  <a:pt x="73838" y="2927166"/>
                  <a:pt x="27432" y="3008376"/>
                </a:cubicBezTo>
                <a:cubicBezTo>
                  <a:pt x="21980" y="3017918"/>
                  <a:pt x="15240" y="3026664"/>
                  <a:pt x="9144" y="3035808"/>
                </a:cubicBezTo>
                <a:cubicBezTo>
                  <a:pt x="11160" y="3051938"/>
                  <a:pt x="16770" y="3120659"/>
                  <a:pt x="27432" y="3145536"/>
                </a:cubicBezTo>
                <a:cubicBezTo>
                  <a:pt x="31761" y="3155637"/>
                  <a:pt x="40805" y="3163138"/>
                  <a:pt x="45720" y="3172968"/>
                </a:cubicBezTo>
                <a:cubicBezTo>
                  <a:pt x="50031" y="3181589"/>
                  <a:pt x="50553" y="3191779"/>
                  <a:pt x="54864" y="3200400"/>
                </a:cubicBezTo>
                <a:cubicBezTo>
                  <a:pt x="59779" y="3210230"/>
                  <a:pt x="68237" y="3218002"/>
                  <a:pt x="73152" y="3227832"/>
                </a:cubicBezTo>
                <a:cubicBezTo>
                  <a:pt x="96892" y="3275313"/>
                  <a:pt x="64863" y="3237831"/>
                  <a:pt x="100584" y="3273552"/>
                </a:cubicBezTo>
              </a:path>
            </a:pathLst>
          </a:custGeom>
          <a:ln w="15875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362200" y="3200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Ionized gas 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514600" y="2057400"/>
            <a:ext cx="9017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Interstellar</a:t>
            </a:r>
          </a:p>
          <a:p>
            <a:r>
              <a:rPr lang="en-US" sz="1200"/>
              <a:t> medium</a:t>
            </a:r>
          </a:p>
        </p:txBody>
      </p:sp>
      <p:sp>
        <p:nvSpPr>
          <p:cNvPr id="8" name="Oval 7"/>
          <p:cNvSpPr/>
          <p:nvPr/>
        </p:nvSpPr>
        <p:spPr>
          <a:xfrm rot="1048060">
            <a:off x="3937000" y="2760663"/>
            <a:ext cx="1368425" cy="1563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752038">
            <a:off x="3983038" y="2046288"/>
            <a:ext cx="1076325" cy="2398712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3471863"/>
            <a:ext cx="457200" cy="1462087"/>
            <a:chOff x="5029200" y="3471365"/>
            <a:chExt cx="457200" cy="1463347"/>
          </a:xfrm>
        </p:grpSpPr>
        <p:sp>
          <p:nvSpPr>
            <p:cNvPr id="11" name="Isosceles Triangle 10"/>
            <p:cNvSpPr/>
            <p:nvPr/>
          </p:nvSpPr>
          <p:spPr>
            <a:xfrm>
              <a:off x="5029200" y="3792316"/>
              <a:ext cx="457200" cy="114239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2759781">
              <a:off x="5071117" y="3515173"/>
              <a:ext cx="352729" cy="26511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104" name="Picture 2" descr="C:\Documents and Settings\gbtclab\Desktop\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14620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urved Connector 18"/>
          <p:cNvCxnSpPr/>
          <p:nvPr/>
        </p:nvCxnSpPr>
        <p:spPr>
          <a:xfrm>
            <a:off x="1524000" y="3810000"/>
            <a:ext cx="1219200" cy="6096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5"/>
          </p:cNvCxnSpPr>
          <p:nvPr/>
        </p:nvCxnSpPr>
        <p:spPr>
          <a:xfrm flipV="1">
            <a:off x="2928938" y="3810000"/>
            <a:ext cx="2100262" cy="6619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6400" y="3733800"/>
            <a:ext cx="3429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1600200" y="2971800"/>
            <a:ext cx="1295400" cy="6858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2"/>
          </p:cNvCxnSpPr>
          <p:nvPr/>
        </p:nvCxnSpPr>
        <p:spPr>
          <a:xfrm>
            <a:off x="2971800" y="2971800"/>
            <a:ext cx="2057400" cy="641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75263" y="3867150"/>
            <a:ext cx="1277937" cy="1466850"/>
            <a:chOff x="5274570" y="3866932"/>
            <a:chExt cx="1278630" cy="1467068"/>
          </a:xfrm>
        </p:grpSpPr>
        <p:cxnSp>
          <p:nvCxnSpPr>
            <p:cNvPr id="37" name="Straight Connector 36"/>
            <p:cNvCxnSpPr>
              <a:stCxn id="12" idx="4"/>
            </p:cNvCxnSpPr>
            <p:nvPr/>
          </p:nvCxnSpPr>
          <p:spPr>
            <a:xfrm rot="10800000" flipH="1" flipV="1">
              <a:off x="5274570" y="3866932"/>
              <a:ext cx="668699" cy="19053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5638800" y="3886200"/>
              <a:ext cx="914400" cy="1447800"/>
              <a:chOff x="5638800" y="3886200"/>
              <a:chExt cx="914400" cy="14478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752741" y="4076513"/>
                <a:ext cx="381057" cy="0"/>
              </a:xfrm>
              <a:prstGeom prst="line">
                <a:avLst/>
              </a:prstGeom>
              <a:ln w="127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5638304" y="4267042"/>
                <a:ext cx="914896" cy="10669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867028" y="4343253"/>
                <a:ext cx="457448" cy="377881"/>
              </a:xfrm>
              <a:custGeom>
                <a:avLst/>
                <a:gdLst>
                  <a:gd name="connsiteX0" fmla="*/ 0 w 592836"/>
                  <a:gd name="connsiteY0" fmla="*/ 269748 h 377952"/>
                  <a:gd name="connsiteX1" fmla="*/ 82296 w 592836"/>
                  <a:gd name="connsiteY1" fmla="*/ 13716 h 377952"/>
                  <a:gd name="connsiteX2" fmla="*/ 347472 w 592836"/>
                  <a:gd name="connsiteY2" fmla="*/ 352044 h 377952"/>
                  <a:gd name="connsiteX3" fmla="*/ 557784 w 592836"/>
                  <a:gd name="connsiteY3" fmla="*/ 169164 h 377952"/>
                  <a:gd name="connsiteX4" fmla="*/ 557784 w 592836"/>
                  <a:gd name="connsiteY4" fmla="*/ 141732 h 377952"/>
                  <a:gd name="connsiteX5" fmla="*/ 548640 w 592836"/>
                  <a:gd name="connsiteY5" fmla="*/ 150876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836" h="377952">
                    <a:moveTo>
                      <a:pt x="0" y="269748"/>
                    </a:moveTo>
                    <a:cubicBezTo>
                      <a:pt x="12192" y="134874"/>
                      <a:pt x="24384" y="0"/>
                      <a:pt x="82296" y="13716"/>
                    </a:cubicBezTo>
                    <a:cubicBezTo>
                      <a:pt x="140208" y="27432"/>
                      <a:pt x="268224" y="326136"/>
                      <a:pt x="347472" y="352044"/>
                    </a:cubicBezTo>
                    <a:cubicBezTo>
                      <a:pt x="426720" y="377952"/>
                      <a:pt x="522732" y="204216"/>
                      <a:pt x="557784" y="169164"/>
                    </a:cubicBezTo>
                    <a:cubicBezTo>
                      <a:pt x="592836" y="134112"/>
                      <a:pt x="559308" y="144780"/>
                      <a:pt x="557784" y="141732"/>
                    </a:cubicBezTo>
                    <a:cubicBezTo>
                      <a:pt x="556260" y="138684"/>
                      <a:pt x="552450" y="144780"/>
                      <a:pt x="548640" y="150876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890854" y="4760828"/>
                <a:ext cx="482862" cy="377881"/>
              </a:xfrm>
              <a:custGeom>
                <a:avLst/>
                <a:gdLst>
                  <a:gd name="connsiteX0" fmla="*/ 0 w 592836"/>
                  <a:gd name="connsiteY0" fmla="*/ 269748 h 377952"/>
                  <a:gd name="connsiteX1" fmla="*/ 82296 w 592836"/>
                  <a:gd name="connsiteY1" fmla="*/ 13716 h 377952"/>
                  <a:gd name="connsiteX2" fmla="*/ 347472 w 592836"/>
                  <a:gd name="connsiteY2" fmla="*/ 352044 h 377952"/>
                  <a:gd name="connsiteX3" fmla="*/ 557784 w 592836"/>
                  <a:gd name="connsiteY3" fmla="*/ 169164 h 377952"/>
                  <a:gd name="connsiteX4" fmla="*/ 557784 w 592836"/>
                  <a:gd name="connsiteY4" fmla="*/ 141732 h 377952"/>
                  <a:gd name="connsiteX5" fmla="*/ 548640 w 592836"/>
                  <a:gd name="connsiteY5" fmla="*/ 150876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836" h="377952">
                    <a:moveTo>
                      <a:pt x="0" y="269748"/>
                    </a:moveTo>
                    <a:cubicBezTo>
                      <a:pt x="12192" y="134874"/>
                      <a:pt x="24384" y="0"/>
                      <a:pt x="82296" y="13716"/>
                    </a:cubicBezTo>
                    <a:cubicBezTo>
                      <a:pt x="140208" y="27432"/>
                      <a:pt x="268224" y="326136"/>
                      <a:pt x="347472" y="352044"/>
                    </a:cubicBezTo>
                    <a:cubicBezTo>
                      <a:pt x="426720" y="377952"/>
                      <a:pt x="522732" y="204216"/>
                      <a:pt x="557784" y="169164"/>
                    </a:cubicBezTo>
                    <a:cubicBezTo>
                      <a:pt x="592836" y="134112"/>
                      <a:pt x="559308" y="144780"/>
                      <a:pt x="557784" y="141732"/>
                    </a:cubicBezTo>
                    <a:cubicBezTo>
                      <a:pt x="556260" y="138684"/>
                      <a:pt x="552450" y="144780"/>
                      <a:pt x="548640" y="150876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111" name="TextBox 47"/>
          <p:cNvSpPr txBox="1">
            <a:spLocks noChangeArrowheads="1"/>
          </p:cNvSpPr>
          <p:nvPr/>
        </p:nvSpPr>
        <p:spPr bwMode="auto">
          <a:xfrm>
            <a:off x="5943600" y="3657600"/>
            <a:ext cx="1143000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Amplified</a:t>
            </a:r>
          </a:p>
        </p:txBody>
      </p:sp>
      <p:cxnSp>
        <p:nvCxnSpPr>
          <p:cNvPr id="26" name="Straight Connector 25"/>
          <p:cNvCxnSpPr>
            <a:stCxn id="41" idx="3"/>
          </p:cNvCxnSpPr>
          <p:nvPr/>
        </p:nvCxnSpPr>
        <p:spPr>
          <a:xfrm>
            <a:off x="6553200" y="4800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6781801" y="4038600"/>
            <a:ext cx="1524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TextBox 47"/>
          <p:cNvSpPr txBox="1">
            <a:spLocks noChangeArrowheads="1"/>
          </p:cNvSpPr>
          <p:nvPr/>
        </p:nvSpPr>
        <p:spPr bwMode="auto">
          <a:xfrm>
            <a:off x="7620000" y="3048000"/>
            <a:ext cx="1295400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De-dispersion</a:t>
            </a:r>
          </a:p>
          <a:p>
            <a:r>
              <a:rPr lang="en-US"/>
              <a:t>And on-line folding</a:t>
            </a:r>
          </a:p>
        </p:txBody>
      </p:sp>
      <p:cxnSp>
        <p:nvCxnSpPr>
          <p:cNvPr id="34" name="Straight Connector 33"/>
          <p:cNvCxnSpPr>
            <a:stCxn id="4120" idx="0"/>
          </p:cNvCxnSpPr>
          <p:nvPr/>
        </p:nvCxnSpPr>
        <p:spPr>
          <a:xfrm rot="16200000" flipV="1">
            <a:off x="7317582" y="1369218"/>
            <a:ext cx="457200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400800" y="1143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953000" y="381000"/>
            <a:ext cx="1447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9" name="TextBox 47"/>
          <p:cNvSpPr txBox="1">
            <a:spLocks noChangeArrowheads="1"/>
          </p:cNvSpPr>
          <p:nvPr/>
        </p:nvSpPr>
        <p:spPr bwMode="auto">
          <a:xfrm>
            <a:off x="6477000" y="381000"/>
            <a:ext cx="1981200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Prepfold plot/</a:t>
            </a:r>
          </a:p>
          <a:p>
            <a:r>
              <a:rPr lang="en-US"/>
              <a:t>Single-pulse plot</a:t>
            </a:r>
          </a:p>
        </p:txBody>
      </p:sp>
      <p:sp>
        <p:nvSpPr>
          <p:cNvPr id="4120" name="TextBox 47"/>
          <p:cNvSpPr txBox="1">
            <a:spLocks noChangeArrowheads="1"/>
          </p:cNvSpPr>
          <p:nvPr/>
        </p:nvSpPr>
        <p:spPr bwMode="auto">
          <a:xfrm>
            <a:off x="4906963" y="1401763"/>
            <a:ext cx="1524000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Pulse profile</a:t>
            </a:r>
          </a:p>
        </p:txBody>
      </p:sp>
      <p:sp>
        <p:nvSpPr>
          <p:cNvPr id="45" name="Freeform 44"/>
          <p:cNvSpPr/>
          <p:nvPr/>
        </p:nvSpPr>
        <p:spPr>
          <a:xfrm>
            <a:off x="5181600" y="457200"/>
            <a:ext cx="976313" cy="871538"/>
          </a:xfrm>
          <a:custGeom>
            <a:avLst/>
            <a:gdLst>
              <a:gd name="connsiteX0" fmla="*/ 0 w 976884"/>
              <a:gd name="connsiteY0" fmla="*/ 742188 h 871728"/>
              <a:gd name="connsiteX1" fmla="*/ 137160 w 976884"/>
              <a:gd name="connsiteY1" fmla="*/ 614172 h 871728"/>
              <a:gd name="connsiteX2" fmla="*/ 173736 w 976884"/>
              <a:gd name="connsiteY2" fmla="*/ 705612 h 871728"/>
              <a:gd name="connsiteX3" fmla="*/ 228600 w 976884"/>
              <a:gd name="connsiteY3" fmla="*/ 723900 h 871728"/>
              <a:gd name="connsiteX4" fmla="*/ 301752 w 976884"/>
              <a:gd name="connsiteY4" fmla="*/ 751332 h 871728"/>
              <a:gd name="connsiteX5" fmla="*/ 466344 w 976884"/>
              <a:gd name="connsiteY5" fmla="*/ 1524 h 871728"/>
              <a:gd name="connsiteX6" fmla="*/ 512064 w 976884"/>
              <a:gd name="connsiteY6" fmla="*/ 760476 h 871728"/>
              <a:gd name="connsiteX7" fmla="*/ 594360 w 976884"/>
              <a:gd name="connsiteY7" fmla="*/ 605028 h 871728"/>
              <a:gd name="connsiteX8" fmla="*/ 667512 w 976884"/>
              <a:gd name="connsiteY8" fmla="*/ 696468 h 871728"/>
              <a:gd name="connsiteX9" fmla="*/ 786384 w 976884"/>
              <a:gd name="connsiteY9" fmla="*/ 650748 h 871728"/>
              <a:gd name="connsiteX10" fmla="*/ 832104 w 976884"/>
              <a:gd name="connsiteY10" fmla="*/ 714756 h 871728"/>
              <a:gd name="connsiteX11" fmla="*/ 960120 w 976884"/>
              <a:gd name="connsiteY11" fmla="*/ 641604 h 871728"/>
              <a:gd name="connsiteX12" fmla="*/ 932688 w 976884"/>
              <a:gd name="connsiteY12" fmla="*/ 641604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884" h="871728">
                <a:moveTo>
                  <a:pt x="0" y="742188"/>
                </a:moveTo>
                <a:cubicBezTo>
                  <a:pt x="54102" y="681228"/>
                  <a:pt x="108204" y="620268"/>
                  <a:pt x="137160" y="614172"/>
                </a:cubicBezTo>
                <a:cubicBezTo>
                  <a:pt x="166116" y="608076"/>
                  <a:pt x="158496" y="687324"/>
                  <a:pt x="173736" y="705612"/>
                </a:cubicBezTo>
                <a:cubicBezTo>
                  <a:pt x="188976" y="723900"/>
                  <a:pt x="207264" y="716280"/>
                  <a:pt x="228600" y="723900"/>
                </a:cubicBezTo>
                <a:cubicBezTo>
                  <a:pt x="249936" y="731520"/>
                  <a:pt x="262128" y="871728"/>
                  <a:pt x="301752" y="751332"/>
                </a:cubicBezTo>
                <a:cubicBezTo>
                  <a:pt x="341376" y="630936"/>
                  <a:pt x="431292" y="0"/>
                  <a:pt x="466344" y="1524"/>
                </a:cubicBezTo>
                <a:cubicBezTo>
                  <a:pt x="501396" y="3048"/>
                  <a:pt x="490728" y="659892"/>
                  <a:pt x="512064" y="760476"/>
                </a:cubicBezTo>
                <a:cubicBezTo>
                  <a:pt x="533400" y="861060"/>
                  <a:pt x="568452" y="615696"/>
                  <a:pt x="594360" y="605028"/>
                </a:cubicBezTo>
                <a:cubicBezTo>
                  <a:pt x="620268" y="594360"/>
                  <a:pt x="635508" y="688848"/>
                  <a:pt x="667512" y="696468"/>
                </a:cubicBezTo>
                <a:cubicBezTo>
                  <a:pt x="699516" y="704088"/>
                  <a:pt x="758952" y="647700"/>
                  <a:pt x="786384" y="650748"/>
                </a:cubicBezTo>
                <a:cubicBezTo>
                  <a:pt x="813816" y="653796"/>
                  <a:pt x="803148" y="716280"/>
                  <a:pt x="832104" y="714756"/>
                </a:cubicBezTo>
                <a:cubicBezTo>
                  <a:pt x="861060" y="713232"/>
                  <a:pt x="943356" y="653796"/>
                  <a:pt x="960120" y="641604"/>
                </a:cubicBezTo>
                <a:cubicBezTo>
                  <a:pt x="976884" y="629412"/>
                  <a:pt x="954786" y="635508"/>
                  <a:pt x="932688" y="64160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22" name="TextBox 47"/>
          <p:cNvSpPr txBox="1">
            <a:spLocks noChangeArrowheads="1"/>
          </p:cNvSpPr>
          <p:nvPr/>
        </p:nvSpPr>
        <p:spPr bwMode="auto">
          <a:xfrm>
            <a:off x="4446588" y="2709863"/>
            <a:ext cx="685800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TOA</a:t>
            </a:r>
          </a:p>
        </p:txBody>
      </p:sp>
      <p:sp>
        <p:nvSpPr>
          <p:cNvPr id="4123" name="TextBox 46"/>
          <p:cNvSpPr txBox="1">
            <a:spLocks noChangeArrowheads="1"/>
          </p:cNvSpPr>
          <p:nvPr/>
        </p:nvSpPr>
        <p:spPr bwMode="auto">
          <a:xfrm>
            <a:off x="533400" y="457200"/>
            <a:ext cx="4114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INTRODUCTION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PULSAR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MECHANISM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4953000"/>
            <a:ext cx="226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Telescope receives</a:t>
            </a:r>
          </a:p>
          <a:p>
            <a:pPr marL="342900" indent="-342900"/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5715000"/>
            <a:ext cx="202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Analog to Digital </a:t>
            </a:r>
          </a:p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67000" y="4953000"/>
            <a:ext cx="27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3)Data Acquisition by</a:t>
            </a:r>
          </a:p>
          <a:p>
            <a:r>
              <a:rPr lang="en-US" dirty="0" smtClean="0"/>
              <a:t>monitor and control system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67000" y="5715000"/>
            <a:ext cx="205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 First level data</a:t>
            </a:r>
          </a:p>
          <a:p>
            <a:r>
              <a:rPr lang="en-US" dirty="0" smtClean="0"/>
              <a:t>processing software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38800" y="5486400"/>
            <a:ext cx="354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5) Change what data is recorded by </a:t>
            </a:r>
          </a:p>
          <a:p>
            <a:r>
              <a:rPr lang="en-US" dirty="0" smtClean="0"/>
              <a:t>monitor and control software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38800" y="6096000"/>
            <a:ext cx="290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6) Second level data analysis 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" y="64008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Permission given by Ferdinand </a:t>
            </a:r>
            <a:r>
              <a:rPr lang="en-US" sz="1200" dirty="0" err="1" smtClean="0"/>
              <a:t>Camarote</a:t>
            </a:r>
            <a:endParaRPr lang="en-US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GBT </a:t>
            </a:r>
            <a:r>
              <a:rPr lang="en-US" dirty="0" smtClean="0">
                <a:solidFill>
                  <a:schemeClr val="bg1"/>
                </a:solidFill>
              </a:rPr>
              <a:t>Data      </a:t>
            </a:r>
            <a:r>
              <a:rPr lang="en-US" dirty="0" smtClean="0">
                <a:solidFill>
                  <a:schemeClr val="bg1"/>
                </a:solidFill>
              </a:rPr>
              <a:t>2045-1344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295400"/>
            <a:ext cx="72235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Candidate Test Data     2100-1315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0556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GBT Data        2100-1315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51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Mathematical Calculations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162800" cy="55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53000" y="6019800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http://www.calnewport.com/blog/?p=115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52800" y="1447800"/>
            <a:ext cx="4343400" cy="1752600"/>
          </a:xfrm>
          <a:prstGeom prst="wedgeEllipseCallout">
            <a:avLst>
              <a:gd name="adj1" fmla="val -45958"/>
              <a:gd name="adj2" fmla="val 62671"/>
            </a:avLst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1905000"/>
            <a:ext cx="415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James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is on his way 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o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becoming an astrophysicist.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524000" y="22098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cv.nrao.edu/course/astr534/jsMath/fonts/cmmi10/alpha/173/char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18338"/>
            <a:ext cx="130175" cy="120162"/>
          </a:xfrm>
          <a:prstGeom prst="rect">
            <a:avLst/>
          </a:prstGeom>
          <a:noFill/>
        </p:spPr>
      </p:pic>
      <p:pic>
        <p:nvPicPr>
          <p:cNvPr id="1027" name="Picture 3" descr="http://www.cv.nrao.edu/course/astr534/jsMath/fonts/cmsy10/alpha/173/char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24200"/>
            <a:ext cx="171450" cy="114300"/>
          </a:xfrm>
          <a:prstGeom prst="rect">
            <a:avLst/>
          </a:prstGeom>
          <a:noFill/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600200" y="2819400"/>
          <a:ext cx="381000" cy="590550"/>
        </p:xfrm>
        <a:graphic>
          <a:graphicData uri="http://schemas.openxmlformats.org/presentationml/2006/ole">
            <p:oleObj spid="_x0000_s5122" name="Equation" r:id="rId5" imgW="253800" imgH="3934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219200" y="1752600"/>
          <a:ext cx="1193223" cy="742950"/>
        </p:xfrm>
        <a:graphic>
          <a:graphicData uri="http://schemas.openxmlformats.org/presentationml/2006/ole">
            <p:oleObj spid="_x0000_s5123" name="Equation" r:id="rId6" imgW="672840" imgH="4190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143000" y="3657600"/>
          <a:ext cx="2248478" cy="520700"/>
        </p:xfrm>
        <a:graphic>
          <a:graphicData uri="http://schemas.openxmlformats.org/presentationml/2006/ole">
            <p:oleObj spid="_x0000_s5124" name="Equation" r:id="rId7" imgW="1206360" imgH="27936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143000" y="4419600"/>
          <a:ext cx="965814" cy="730250"/>
        </p:xfrm>
        <a:graphic>
          <a:graphicData uri="http://schemas.openxmlformats.org/presentationml/2006/ole">
            <p:oleObj spid="_x0000_s5125" name="Equation" r:id="rId8" imgW="520560" imgH="39348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066800" y="5257800"/>
          <a:ext cx="1999762" cy="611692"/>
        </p:xfrm>
        <a:graphic>
          <a:graphicData uri="http://schemas.openxmlformats.org/presentationml/2006/ole">
            <p:oleObj spid="_x0000_s5126" name="Equation" r:id="rId9" imgW="107928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399"/>
            <a:ext cx="7239000" cy="54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James’ Pulsar for Tonight!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James’ </a:t>
            </a:r>
            <a:r>
              <a:rPr lang="en-US" dirty="0" smtClean="0"/>
              <a:t>Pulsar Found in Data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38200" y="3962400"/>
          <a:ext cx="4038600" cy="514350"/>
        </p:xfrm>
        <a:graphic>
          <a:graphicData uri="http://schemas.openxmlformats.org/presentationml/2006/ole">
            <p:oleObj spid="_x0000_s6146" name="Equation" r:id="rId3" imgW="2984400" imgH="4190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62000" y="2514600"/>
          <a:ext cx="6172200" cy="533400"/>
        </p:xfrm>
        <a:graphic>
          <a:graphicData uri="http://schemas.openxmlformats.org/presentationml/2006/ole">
            <p:oleObj spid="_x0000_s6147" name="Equation" r:id="rId4" imgW="4343400" imgH="39348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90600" y="3200400"/>
          <a:ext cx="3581400" cy="562791"/>
        </p:xfrm>
        <a:graphic>
          <a:graphicData uri="http://schemas.openxmlformats.org/presentationml/2006/ole">
            <p:oleObj spid="_x0000_s6148" name="Equation" r:id="rId5" imgW="2222280" imgH="419040" progId="Equation.3">
              <p:embed/>
            </p:oleObj>
          </a:graphicData>
        </a:graphic>
      </p:graphicFrame>
      <p:pic>
        <p:nvPicPr>
          <p:cNvPr id="8" name="Picture 2" descr="http://www.cv.nrao.edu/course/astr534/jsMath/fonts/cmmi10/alpha/173/char1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429000"/>
            <a:ext cx="130175" cy="120162"/>
          </a:xfrm>
          <a:prstGeom prst="rect">
            <a:avLst/>
          </a:prstGeom>
          <a:noFill/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62000" y="4495800"/>
          <a:ext cx="6858000" cy="447704"/>
        </p:xfrm>
        <a:graphic>
          <a:graphicData uri="http://schemas.openxmlformats.org/presentationml/2006/ole">
            <p:oleObj spid="_x0000_s6149" name="Equation" r:id="rId7" imgW="4279680" imgH="27936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02100" y="3340100"/>
          <a:ext cx="939800" cy="177800"/>
        </p:xfrm>
        <a:graphic>
          <a:graphicData uri="http://schemas.openxmlformats.org/presentationml/2006/ole">
            <p:oleObj spid="_x0000_s6150" name="Equation" r:id="rId8" imgW="939600" imgH="17748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762000" y="5791200"/>
          <a:ext cx="990600" cy="330200"/>
        </p:xfrm>
        <a:graphic>
          <a:graphicData uri="http://schemas.openxmlformats.org/presentationml/2006/ole">
            <p:oleObj spid="_x0000_s6151" name="Equation" r:id="rId9" imgW="609480" imgH="20304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762000" y="5181600"/>
          <a:ext cx="2286000" cy="381000"/>
        </p:xfrm>
        <a:graphic>
          <a:graphicData uri="http://schemas.openxmlformats.org/presentationml/2006/ole">
            <p:oleObj spid="_x0000_s6152" name="Equation" r:id="rId10" imgW="1371600" imgH="22860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62000" y="1905000"/>
          <a:ext cx="1905001" cy="360406"/>
        </p:xfrm>
        <a:graphic>
          <a:graphicData uri="http://schemas.openxmlformats.org/presentationml/2006/ole">
            <p:oleObj spid="_x0000_s6153" name="Equation" r:id="rId11" imgW="9396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 </a:t>
            </a:r>
            <a:r>
              <a:rPr lang="en-US" dirty="0" err="1" smtClean="0"/>
              <a:t>P</a:t>
            </a:r>
            <a:r>
              <a:rPr lang="en-US" dirty="0" smtClean="0"/>
              <a:t>-dot Diagram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029200" cy="57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3914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TEAM HULSE WOULD LIKE TO THANK THE FOLLOWING: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Sue Ann </a:t>
            </a:r>
            <a:r>
              <a:rPr lang="en-US" sz="3600" dirty="0" err="1" smtClean="0">
                <a:solidFill>
                  <a:schemeClr val="bg1"/>
                </a:solidFill>
              </a:rPr>
              <a:t>Heatherly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Dr. Rachel Rosen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Dr. Maura McLaughlin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Dr. Duncan </a:t>
            </a:r>
            <a:r>
              <a:rPr lang="en-US" sz="3600" dirty="0" err="1" smtClean="0">
                <a:solidFill>
                  <a:schemeClr val="bg1"/>
                </a:solidFill>
              </a:rPr>
              <a:t>Lorimer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Ryan Lynch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Joe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PSC Teachers &amp; Student Mentors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NRAO Staff</a:t>
            </a:r>
          </a:p>
          <a:p>
            <a:pPr>
              <a:buFont typeface="Wingdings" pitchFamily="2" charset="2"/>
              <a:buChar char="v"/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 Candidate J1937+2134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04" y="876668"/>
            <a:ext cx="7800096" cy="583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2133600"/>
            <a:ext cx="990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957" y="1905000"/>
            <a:ext cx="627604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3622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the same pulsar, but from the European data archive. It was taken with the Arecibo telescope.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641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Test Candidate J1937+2134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Double Pulses?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7600" y="1524000"/>
            <a:ext cx="52529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6910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axis on this pulsar is tilted in a way that the rotation axis is pointed towards but slightly off to one side. So when it rotates we pick up the inter-pulse.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52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Test Candidate J1937+2134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First Candidate 19:03-08:48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845529" cy="43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257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 believe this is a very good candidate because there is a very </a:t>
            </a:r>
            <a:r>
              <a:rPr lang="en-US" sz="2800" u="sng" dirty="0" smtClean="0">
                <a:solidFill>
                  <a:schemeClr val="bg1"/>
                </a:solidFill>
              </a:rPr>
              <a:t>nice pulse </a:t>
            </a:r>
            <a:r>
              <a:rPr lang="en-US" sz="2800" dirty="0" smtClean="0">
                <a:solidFill>
                  <a:schemeClr val="bg1"/>
                </a:solidFill>
              </a:rPr>
              <a:t>and in the time vs. phase you can see a </a:t>
            </a:r>
            <a:r>
              <a:rPr lang="en-US" sz="2800" u="sng" dirty="0" smtClean="0">
                <a:solidFill>
                  <a:schemeClr val="bg1"/>
                </a:solidFill>
              </a:rPr>
              <a:t>great signal </a:t>
            </a:r>
            <a:r>
              <a:rPr lang="en-US" sz="2800" dirty="0" smtClean="0">
                <a:solidFill>
                  <a:schemeClr val="bg1"/>
                </a:solidFill>
              </a:rPr>
              <a:t>and the </a:t>
            </a:r>
            <a:r>
              <a:rPr lang="en-US" sz="2800" dirty="0" smtClean="0">
                <a:solidFill>
                  <a:schemeClr val="bg1"/>
                </a:solidFill>
              </a:rPr>
              <a:t>DM </a:t>
            </a:r>
            <a:r>
              <a:rPr lang="en-US" sz="2800" dirty="0" smtClean="0">
                <a:solidFill>
                  <a:schemeClr val="bg1"/>
                </a:solidFill>
              </a:rPr>
              <a:t>peak has a </a:t>
            </a:r>
            <a:r>
              <a:rPr lang="en-US" sz="2800" u="sng" dirty="0" smtClean="0">
                <a:solidFill>
                  <a:schemeClr val="bg1"/>
                </a:solidFill>
              </a:rPr>
              <a:t>clean peak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3581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00200" y="914400"/>
            <a:ext cx="1676400" cy="1143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105400" y="3429000"/>
            <a:ext cx="12192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124200"/>
            <a:ext cx="304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688" y="685799"/>
            <a:ext cx="7113312" cy="53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But this happens to be the same pulsar?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GBT Data   19:03-08:48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95800" y="3886200"/>
            <a:ext cx="4191000" cy="2209800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285750"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609600"/>
            <a:ext cx="7239000" cy="2590800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scene3d>
            <a:camera prst="orthographicFront">
              <a:rot lat="0" lon="21599965" rev="0"/>
            </a:camera>
            <a:lightRig rig="threePt" dir="t"/>
          </a:scene3d>
          <a:sp3d>
            <a:bevelT w="177800" h="273050" prst="angle"/>
            <a:bevelB w="2540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22320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- Team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Hulse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-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3962400"/>
            <a:ext cx="3266535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Binary pulsar</a:t>
            </a:r>
          </a:p>
          <a:p>
            <a:pPr algn="ctr"/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Shane Jay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http://www.daviddarling.info/images/binary_pul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371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What is a binary pulsar? 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248400"/>
            <a:ext cx="811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http://www.atnf.csiro.au/research/pulsar/array/images/PulsarsCurrent320x256.mpg</a:t>
            </a:r>
            <a:endParaRPr lang="en-US" dirty="0"/>
          </a:p>
        </p:txBody>
      </p:sp>
      <p:sp>
        <p:nvSpPr>
          <p:cNvPr id="8" name="U-Turn Arrow 7"/>
          <p:cNvSpPr/>
          <p:nvPr/>
        </p:nvSpPr>
        <p:spPr>
          <a:xfrm>
            <a:off x="838200" y="4876800"/>
            <a:ext cx="1752600" cy="1219200"/>
          </a:xfrm>
          <a:prstGeom prst="utur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tnf.csiro.au/research/pulsar/array/images/DoublePulsarEvo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729788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557</Words>
  <Application>Microsoft Office PowerPoint</Application>
  <PresentationFormat>On-screen Show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Team Hulse </vt:lpstr>
      <vt:lpstr>Slide 2</vt:lpstr>
      <vt:lpstr>Test Candidate J1937+2134</vt:lpstr>
      <vt:lpstr>Slide 4</vt:lpstr>
      <vt:lpstr>Double Pulses?</vt:lpstr>
      <vt:lpstr>Our First Candidate 19:03-08:48</vt:lpstr>
      <vt:lpstr>Slide 7</vt:lpstr>
      <vt:lpstr>- Team Hulse -</vt:lpstr>
      <vt:lpstr>    What is a binary pulsar? 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Pulsar Candidate Data: Noise</vt:lpstr>
      <vt:lpstr>Candidate Test Data  2045-1344</vt:lpstr>
      <vt:lpstr>GBT Data      2045-1344</vt:lpstr>
      <vt:lpstr>Candidate Test Data     2100-1315</vt:lpstr>
      <vt:lpstr>GBT Data        2100-1315</vt:lpstr>
      <vt:lpstr>Mathematical Calculations</vt:lpstr>
      <vt:lpstr>Formulas</vt:lpstr>
      <vt:lpstr>Slide 25</vt:lpstr>
      <vt:lpstr>James’ Pulsar Found in Data</vt:lpstr>
      <vt:lpstr>P P-dot Diagram</vt:lpstr>
      <vt:lpstr>Slide 28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Team Hulse -</dc:title>
  <dc:creator>gbtclab</dc:creator>
  <cp:lastModifiedBy>gbtclab</cp:lastModifiedBy>
  <cp:revision>45</cp:revision>
  <dcterms:created xsi:type="dcterms:W3CDTF">2010-07-29T18:21:20Z</dcterms:created>
  <dcterms:modified xsi:type="dcterms:W3CDTF">2010-07-30T23:31:39Z</dcterms:modified>
</cp:coreProperties>
</file>