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4" r:id="rId5"/>
    <p:sldId id="257" r:id="rId6"/>
    <p:sldId id="259" r:id="rId7"/>
    <p:sldId id="260" r:id="rId8"/>
    <p:sldId id="273" r:id="rId9"/>
    <p:sldId id="261" r:id="rId10"/>
    <p:sldId id="268" r:id="rId11"/>
    <p:sldId id="269" r:id="rId12"/>
    <p:sldId id="270" r:id="rId13"/>
    <p:sldId id="263" r:id="rId14"/>
    <p:sldId id="264" r:id="rId15"/>
    <p:sldId id="265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0D23-67B1-4619-8C4F-1D63575A0C5B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CC81C-9AF0-4F04-9FA5-0531CD81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CDEA-8D34-41D8-8E4E-BF7319DABF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CB8D-4AFC-4FAC-B90B-848AB7496303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F62E-B7F3-4E53-B5C4-A13D4D9C4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viddarling.info/encyclopedia/B/Black_Widow_Pulsar.html" TargetMode="External"/><Relationship Id="rId5" Type="http://schemas.openxmlformats.org/officeDocument/2006/relationships/hyperlink" Target="http://www.dailygalaxy.com/my_weblog/2010/04/image-of-the-day-the-black-widow-pulsar-.html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elativity.livingreviews.org/Articles/lrr-2008-8/fig_12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Team Taylor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en-US" dirty="0" smtClean="0"/>
              <a:t>Jesus, Jason, Eric, Carl, Franz, Austin, Joey, Greg, and Jennifer.</a:t>
            </a:r>
            <a:endParaRPr lang="en-US" dirty="0"/>
          </a:p>
        </p:txBody>
      </p:sp>
      <p:pic>
        <p:nvPicPr>
          <p:cNvPr id="17410" name="Picture 2" descr="http://en.academic.ru/pictures/enwiki/74/JosephTay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238125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352800"/>
            <a:ext cx="50292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Galactic longitude 28.3 degrees and latitude -22.0 degrees, and a dispersion measure of 36.1 cm</a:t>
            </a:r>
            <a:r>
              <a:rPr lang="en-US" b="1" baseline="30000" dirty="0" smtClean="0">
                <a:solidFill>
                  <a:srgbClr val="FF0000"/>
                </a:solidFill>
              </a:rPr>
              <a:t>-3</a:t>
            </a:r>
            <a:r>
              <a:rPr lang="en-US" b="1" dirty="0" smtClean="0">
                <a:solidFill>
                  <a:srgbClr val="FF0000"/>
                </a:solidFill>
              </a:rPr>
              <a:t> pc, the estimated distance to your source is 1.5 kpc. The maximum DM predicted by the model for this direction is </a:t>
            </a:r>
            <a:r>
              <a:rPr lang="en-US" b="1" dirty="0" smtClean="0">
                <a:solidFill>
                  <a:schemeClr val="bg1"/>
                </a:solidFill>
              </a:rPr>
              <a:t>86.5 cm</a:t>
            </a:r>
            <a:r>
              <a:rPr lang="en-US" b="1" baseline="30000" dirty="0" smtClean="0">
                <a:solidFill>
                  <a:schemeClr val="bg1"/>
                </a:solidFill>
              </a:rPr>
              <a:t>-3</a:t>
            </a:r>
            <a:r>
              <a:rPr lang="en-US" b="1" dirty="0" smtClean="0">
                <a:solidFill>
                  <a:schemeClr val="bg1"/>
                </a:solidFill>
              </a:rPr>
              <a:t> pc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18335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7384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http://sites.google.com/a/pulsarsearchcollaboratory.com/pulsar-search-collaboratory/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1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http://www.atnf.csiro.au/research/pulsar/psrcat/proc_form.php?table_top.x=58&amp;table_top.y=36&amp;JName=JName&amp;RaJ=RaJ&amp;DecJ=DecJ&amp;P0=P0&amp;DM=DM&amp;startUserDefined=true&amp;c1_val=&amp;c2_val=&amp;c3_val=&amp;c4_val=&amp;sort_attr=jname&amp;sort_order=asc&amp;condition=&amp;pulsar_names=&amp;ephemeris=short&amp;coords_unit=raj%2Fdecj&amp;radius=3&amp;coords_1=20%3A03%3A00&amp;coords_2=-13%3A44%3A00&amp;style=Short+without+errors&amp;no_value=*&amp;fsize=3&amp;x_axis=&amp;x_scale=linear&amp;y_axis=&amp;y_scale=linear&amp;state=query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807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gency FB" pitchFamily="34" charset="0"/>
              </a:rPr>
              <a:t>Initial Observation</a:t>
            </a:r>
            <a:endParaRPr lang="en-US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228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DM: 7.943 pc cm</a:t>
            </a:r>
            <a:r>
              <a:rPr lang="en-US" baseline="30000" dirty="0" smtClean="0"/>
              <a:t>-3</a:t>
            </a:r>
          </a:p>
          <a:p>
            <a:endParaRPr lang="en-US" baseline="30000" dirty="0" smtClean="0"/>
          </a:p>
          <a:p>
            <a:r>
              <a:rPr lang="en-US" dirty="0" smtClean="0"/>
              <a:t>Maximum DM for region: 39.5 pc cm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Reduced </a:t>
            </a:r>
            <a:r>
              <a:rPr lang="el-GR" dirty="0" smtClean="0"/>
              <a:t>Χ</a:t>
            </a:r>
            <a:r>
              <a:rPr lang="en-US" baseline="30000" dirty="0" smtClean="0"/>
              <a:t>2:</a:t>
            </a:r>
            <a:r>
              <a:rPr lang="en-US" dirty="0" smtClean="0"/>
              <a:t> 1.785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3716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http://www.pulsarsearchcollaboratory.com/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gency FB" pitchFamily="34" charset="0"/>
              </a:rPr>
              <a:t>Follow-up Observation </a:t>
            </a:r>
            <a:endParaRPr lang="en-US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topo</a:t>
            </a:r>
            <a:r>
              <a:rPr lang="en-US" dirty="0" smtClean="0"/>
              <a:t>(ms) ≈8.806</a:t>
            </a:r>
          </a:p>
          <a:p>
            <a:r>
              <a:rPr lang="en-US" dirty="0" smtClean="0"/>
              <a:t>(consistent </a:t>
            </a:r>
          </a:p>
          <a:p>
            <a:r>
              <a:rPr lang="en-US" dirty="0" smtClean="0"/>
              <a:t>with electrical interference)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itedwarfcompan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199"/>
            <a:ext cx="6172200" cy="4614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Dwarf Companion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295400"/>
            <a:ext cx="213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This pulsar is in orbit with a white dwarf.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is about 0.6 </a:t>
            </a:r>
            <a:r>
              <a:rPr lang="en-US" dirty="0" err="1" smtClean="0"/>
              <a:t>kpc</a:t>
            </a:r>
            <a:r>
              <a:rPr lang="en-US" dirty="0" smtClean="0"/>
              <a:t> or 1900 light-years away.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 the pulsar moves away from Earth its pulse becomes delayed, but begins to arrive earlier as its orbit starts to bring it back towards Earth.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white dwarf in orbit with this pulsar is extremely tiny even for a white dwarf.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 Pulsar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657600" cy="282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57200" y="64770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Credit: NASA/CXC/</a:t>
            </a:r>
            <a:r>
              <a:rPr lang="en-US" sz="900" dirty="0" err="1" smtClean="0"/>
              <a:t>M.Weiss</a:t>
            </a:r>
            <a:endParaRPr lang="en-US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143000"/>
            <a:ext cx="31565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1295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It is believed that extreme conditions on the pulsar generate high-energy particle winds that blast the surface of the white dwarf, slowly evaporating it.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7432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1000" y="6172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5"/>
              </a:rPr>
              <a:t>http://www.dailygalaxy.com/my_weblog/2010/04/image-of-the-day-the-black-widow-pulsar-.html</a:t>
            </a:r>
            <a:endParaRPr lang="en-US" sz="900" dirty="0" smtClean="0"/>
          </a:p>
          <a:p>
            <a:r>
              <a:rPr lang="en-US" sz="900" dirty="0" smtClean="0">
                <a:hlinkClick r:id="rId6"/>
              </a:rPr>
              <a:t>http://www.daviddarling.info/encyclopedia/B/Black_Widow_Pulsar.html</a:t>
            </a:r>
            <a:endParaRPr lang="en-US" sz="900" dirty="0" smtClean="0"/>
          </a:p>
          <a:p>
            <a:r>
              <a:rPr lang="en-US" sz="900" dirty="0" smtClean="0"/>
              <a:t>B. W. </a:t>
            </a:r>
            <a:r>
              <a:rPr lang="en-US" sz="900" dirty="0" err="1" smtClean="0"/>
              <a:t>Stappers</a:t>
            </a:r>
            <a:r>
              <a:rPr lang="en-US" sz="900" dirty="0" smtClean="0"/>
              <a:t>, </a:t>
            </a:r>
            <a:r>
              <a:rPr lang="en-US" sz="900" i="1" dirty="0" smtClean="0"/>
              <a:t>et al.</a:t>
            </a:r>
            <a:r>
              <a:rPr lang="en-US" sz="900" dirty="0" smtClean="0"/>
              <a:t>,  </a:t>
            </a:r>
            <a:r>
              <a:rPr lang="en-US" sz="900" i="1" dirty="0" smtClean="0"/>
              <a:t>An x-ray nebula associated with the millisecond pulsar b1957 + 20 Science</a:t>
            </a:r>
            <a:r>
              <a:rPr lang="en-US" sz="900" dirty="0" smtClean="0"/>
              <a:t> </a:t>
            </a:r>
            <a:r>
              <a:rPr lang="en-US" sz="900" b="1" dirty="0" smtClean="0"/>
              <a:t>299 </a:t>
            </a:r>
            <a:r>
              <a:rPr lang="en-US" sz="900" dirty="0" smtClean="0"/>
              <a:t>:</a:t>
            </a:r>
            <a:r>
              <a:rPr lang="en-US" sz="900" i="1" dirty="0" smtClean="0"/>
              <a:t> 1372–1374 (2003).</a:t>
            </a:r>
            <a:endParaRPr lang="en-US" sz="9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</a:t>
            </a:r>
            <a:endParaRPr lang="en-US" dirty="0"/>
          </a:p>
        </p:txBody>
      </p:sp>
      <p:pic>
        <p:nvPicPr>
          <p:cNvPr id="8194" name="Picture 2" descr="http://www.imageflash.org/walls5/wallpapers/wallpaper-7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52400"/>
            <a:ext cx="9753600" cy="738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gbtclab\My Documents\My Pictures\scan0001.jpg"/>
          <p:cNvPicPr>
            <a:picLocks noChangeAspect="1" noChangeArrowheads="1"/>
          </p:cNvPicPr>
          <p:nvPr/>
        </p:nvPicPr>
        <p:blipFill>
          <a:blip r:embed="rId2" cstate="print"/>
          <a:srcRect b="13559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gbtclab\My Documents\My Pictures\s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70519"/>
            <a:ext cx="7086600" cy="690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gbtclab\My Documents\My Pictures\scan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559"/>
          <a:stretch>
            <a:fillRect/>
          </a:stretch>
        </p:blipFill>
        <p:spPr bwMode="auto">
          <a:xfrm>
            <a:off x="609600" y="71660"/>
            <a:ext cx="7086600" cy="678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b.nrao.edu/~rrosen/psc/2010/StudentTeams/Taylor/GUPPI_1854-0649_100729_PSR_1852-06.pfd.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513"/>
            <a:ext cx="9144000" cy="661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309159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gb.nrao.edu/~rrosen/psc/2010/StudentTeams/Taylor/GUPPI_B1859+03_100729_PSR_1859+03.pfd.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220067" cy="45654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259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known pulsar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pulse profile has exact characteristics as the one below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Pulsar distance from earth: 24090 light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Galactic latitude: -0.5 degrees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Galactic longitude: 37.2 degrees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Epn</a:t>
            </a:r>
            <a:r>
              <a:rPr lang="en-US" dirty="0" smtClean="0"/>
              <a:t> source (one below) is at .4 GHz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Source on right is at 350 MHz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Maximum DM: 1037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gure 12"/>
          <p:cNvPicPr>
            <a:picLocks noChangeAspect="1" noChangeArrowheads="1"/>
          </p:cNvPicPr>
          <p:nvPr/>
        </p:nvPicPr>
        <p:blipFill>
          <a:blip r:embed="rId2" cstate="print"/>
          <a:srcRect r="47692"/>
          <a:stretch>
            <a:fillRect/>
          </a:stretch>
        </p:blipFill>
        <p:spPr bwMode="auto">
          <a:xfrm>
            <a:off x="228600" y="914400"/>
            <a:ext cx="4813578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5257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There is no way to fix or correct scattering.</a:t>
            </a:r>
            <a:endParaRPr lang="en-US" dirty="0"/>
          </a:p>
        </p:txBody>
      </p:sp>
      <p:pic>
        <p:nvPicPr>
          <p:cNvPr id="11" name="Picture 2" descr="http://www.gb.nrao.edu/~rrosen/psc/2010/StudentTeams/Taylor/GUPPI_B1859+03_100729_PSR_1859+03.pfd.ps.png"/>
          <p:cNvPicPr>
            <a:picLocks noChangeAspect="1" noChangeArrowheads="1"/>
          </p:cNvPicPr>
          <p:nvPr/>
        </p:nvPicPr>
        <p:blipFill>
          <a:blip r:embed="rId3" cstate="print"/>
          <a:srcRect r="72414" b="73432"/>
          <a:stretch>
            <a:fillRect/>
          </a:stretch>
        </p:blipFill>
        <p:spPr bwMode="auto">
          <a:xfrm>
            <a:off x="5105399" y="914400"/>
            <a:ext cx="4021667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3236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http://relativity.livingreviews.org/Articles/lrr-2008-8/fig_12.html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/>
              <a:t>EPN</a:t>
            </a:r>
          </a:p>
          <a:p>
            <a:r>
              <a:rPr lang="en-US" sz="2000" dirty="0" smtClean="0"/>
              <a:t>ATNF pulsar catalog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solidFill>
                  <a:schemeClr val="bg2"/>
                </a:solidFill>
                <a:hlinkClick r:id="rId2"/>
              </a:rPr>
              <a:t>://relativity.livingreviews.org/Articles/lrr-2008-8/fig_12.html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1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334</Words>
  <Application>Microsoft Office PowerPoint</Application>
  <PresentationFormat>On-screen Show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Team Taylor</vt:lpstr>
      <vt:lpstr>Slide 2</vt:lpstr>
      <vt:lpstr>Slide 3</vt:lpstr>
      <vt:lpstr>Slide 4</vt:lpstr>
      <vt:lpstr>Slide 5</vt:lpstr>
      <vt:lpstr>Slide 6</vt:lpstr>
      <vt:lpstr>Slide 7</vt:lpstr>
      <vt:lpstr>Sources</vt:lpstr>
      <vt:lpstr>Franz</vt:lpstr>
      <vt:lpstr>Slide 10</vt:lpstr>
      <vt:lpstr>Slide 11</vt:lpstr>
      <vt:lpstr>Slide 12</vt:lpstr>
      <vt:lpstr>Initial Observation</vt:lpstr>
      <vt:lpstr>Follow-up Observation </vt:lpstr>
      <vt:lpstr>White Dwarf Companion</vt:lpstr>
      <vt:lpstr>Black Widow Pulsar</vt:lpstr>
      <vt:lpstr>Supernova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Taylor</dc:title>
  <dc:creator>gbtclab</dc:creator>
  <cp:lastModifiedBy>gbtclab</cp:lastModifiedBy>
  <cp:revision>11</cp:revision>
  <dcterms:created xsi:type="dcterms:W3CDTF">2010-07-29T16:09:10Z</dcterms:created>
  <dcterms:modified xsi:type="dcterms:W3CDTF">2010-07-30T16:15:45Z</dcterms:modified>
</cp:coreProperties>
</file>