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4" r:id="rId4"/>
    <p:sldId id="266" r:id="rId5"/>
    <p:sldId id="262" r:id="rId6"/>
    <p:sldId id="259" r:id="rId7"/>
    <p:sldId id="263" r:id="rId8"/>
    <p:sldId id="260" r:id="rId9"/>
    <p:sldId id="265" r:id="rId10"/>
    <p:sldId id="258" r:id="rId11"/>
    <p:sldId id="269" r:id="rId12"/>
    <p:sldId id="270" r:id="rId13"/>
    <p:sldId id="273" r:id="rId14"/>
    <p:sldId id="271" r:id="rId15"/>
    <p:sldId id="268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747" autoAdjust="0"/>
  </p:normalViewPr>
  <p:slideViewPr>
    <p:cSldViewPr>
      <p:cViewPr>
        <p:scale>
          <a:sx n="82" d="100"/>
          <a:sy n="82" d="100"/>
        </p:scale>
        <p:origin x="-80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547F9-DD9F-4659-9EC6-7CA5906F577A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3EB4-7C31-4E6F-A891-CE5176721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F72DB-8EC2-474A-B18F-86C9EC3D0028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82F3-2B6A-4394-B104-7A20BB782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pulsarsearchcollaboratory.com/2010-student-teams/home/hewish/23-57-13-45/GUPPI_2357-1345_100729_1.29ms_Cand.pfd.ps.png?attredirects=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pulsarsearchcollaboratory.com/2010-student-teams/home/hewish/b0031-07/bob1.gif?attredirects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ites.google.com/a/pulsarsearchcollaboratory.com/2010-student-teams/home/hewish/20-48-16-16/GUPPI_B2045-16_100729_PSR_2045-16.pfd.ps.png?attredirects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sites.google.com/a/pulsarsearchcollaboratory.com/2010-student-teams/home/hewish/20-48-16-16/bob2.gif?attredirects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ites.google.com/a/pulsarsearchcollaboratory.com/2010-student-teams/home/hewish/p-pdot/P-Pdot.gif?attredirects=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Team </a:t>
            </a:r>
            <a:r>
              <a:rPr lang="en-US" sz="7200" b="1" dirty="0" smtClean="0"/>
              <a:t>Hewish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Dustin, Dezmond, Dakota, </a:t>
            </a:r>
          </a:p>
          <a:p>
            <a:r>
              <a:rPr lang="en-US" b="1" dirty="0" smtClean="0"/>
              <a:t>Michael, Austin</a:t>
            </a:r>
            <a:endParaRPr lang="en-US" b="1" dirty="0"/>
          </a:p>
        </p:txBody>
      </p:sp>
      <p:pic>
        <p:nvPicPr>
          <p:cNvPr id="10242" name="Picture 2" descr="http://nobelprize.org/nobel_prizes/physics/laureates/1974/hew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1543050" cy="2162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493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RA 23:57 DEC -13:45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47801"/>
            <a:ext cx="30083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/>
              <a:t>Wondering about the period because it’s kind of low…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https://sites.google.com/a/pulsarsearchcollaboratory.com/2010-student-teams/_/rsrc/1280427490397/home/hewish/23-57-13-45/GUPPI_2357-1345_100729_1.29ms_Cand.pfd.p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4357424" cy="3257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548640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GBT data taken on 07/27/10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Candidate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 = 1.2882 ms     DM = 57.370 pc/cm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62600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CONCLUSION:  Not a pulsar; just noise!</a:t>
            </a:r>
            <a:endParaRPr lang="en-US" b="1" baseline="30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 = 1.288 ms     DM = 57.401 pc/cm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5715000" cy="14478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B0F0"/>
                </a:solidFill>
              </a:rPr>
              <a:t>Intended Candidate</a:t>
            </a:r>
            <a:r>
              <a:rPr lang="en-US" sz="4800" b="1" dirty="0" smtClean="0">
                <a:solidFill>
                  <a:srgbClr val="00B0F0"/>
                </a:solidFill>
              </a:rPr>
              <a:t/>
            </a:r>
            <a:br>
              <a:rPr lang="en-US" sz="4800" b="1" dirty="0" smtClean="0">
                <a:solidFill>
                  <a:srgbClr val="00B0F0"/>
                </a:solidFill>
              </a:rPr>
            </a:br>
            <a:r>
              <a:rPr lang="en-US" sz="4000" b="1" dirty="0" smtClean="0">
                <a:solidFill>
                  <a:srgbClr val="00B0F0"/>
                </a:solidFill>
              </a:rPr>
              <a:t>RA 23:52  Dec -13:45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05000" y="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Actual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		             2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1447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looks really promising!</a:t>
            </a:r>
            <a:endParaRPr 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7778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724400" y="609600"/>
            <a:ext cx="2362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7566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685800"/>
            <a:ext cx="2286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1934"/>
            <a:ext cx="8624378" cy="644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648200" y="609600"/>
            <a:ext cx="2438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43000" y="685800"/>
            <a:ext cx="6324600" cy="5791200"/>
            <a:chOff x="1143000" y="685800"/>
            <a:chExt cx="6324600" cy="5791200"/>
          </a:xfrm>
        </p:grpSpPr>
        <p:sp>
          <p:nvSpPr>
            <p:cNvPr id="4" name="&quot;No&quot; Symbol 3"/>
            <p:cNvSpPr/>
            <p:nvPr/>
          </p:nvSpPr>
          <p:spPr>
            <a:xfrm>
              <a:off x="1143000" y="685800"/>
              <a:ext cx="6324600" cy="57912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2513008">
              <a:off x="2616307" y="3007310"/>
              <a:ext cx="35333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/>
                <a:t>RFI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conclusion we discovered that chart 14 is actually not a pulsar it’s RFI </a:t>
            </a:r>
          </a:p>
          <a:p>
            <a:r>
              <a:rPr lang="en-US" sz="2400" dirty="0" smtClean="0"/>
              <a:t>Yes, because the galaxy is 100,000 light years wide and the Earth is 26,000 light-years away from the center of the Milky Way </a:t>
            </a:r>
          </a:p>
          <a:p>
            <a:r>
              <a:rPr lang="en-US" sz="2400" dirty="0" smtClean="0"/>
              <a:t>The longer you observe the clearer the plot </a:t>
            </a:r>
          </a:p>
          <a:p>
            <a:r>
              <a:rPr lang="en-US" sz="2400" dirty="0" smtClean="0"/>
              <a:t>Pulsars have consistent periods </a:t>
            </a:r>
          </a:p>
          <a:p>
            <a:r>
              <a:rPr lang="en-US" sz="2400" dirty="0" smtClean="0"/>
              <a:t>Electrons accelerating around a magnetic field produce light (radio waves)</a:t>
            </a:r>
          </a:p>
          <a:p>
            <a:r>
              <a:rPr lang="en-US" sz="2400" dirty="0" smtClean="0"/>
              <a:t>The further away the pulsar is the more the ISM it travel through and produces a higher DM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astro.keele.ac.uk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cse.ssl.berkeley.edu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infosyncratic.nl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phys.ncku.edu.tw/~</a:t>
            </a:r>
            <a:r>
              <a:rPr lang="en-US" dirty="0" err="1" smtClean="0"/>
              <a:t>astrolab</a:t>
            </a:r>
            <a:r>
              <a:rPr lang="en-US" dirty="0" smtClean="0"/>
              <a:t>/mirrors/</a:t>
            </a:r>
            <a:r>
              <a:rPr lang="en-US" dirty="0" err="1" smtClean="0"/>
              <a:t>apod_e</a:t>
            </a:r>
            <a:r>
              <a:rPr lang="en-US" dirty="0" smtClean="0"/>
              <a:t>/ap050104.html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sciops.esa.int/</a:t>
            </a:r>
            <a:r>
              <a:rPr lang="en-US" dirty="0" err="1" smtClean="0"/>
              <a:t>index.php?project</a:t>
            </a:r>
            <a:r>
              <a:rPr lang="en-US" dirty="0" smtClean="0"/>
              <a:t>=</a:t>
            </a:r>
            <a:r>
              <a:rPr lang="en-US" dirty="0" err="1" smtClean="0"/>
              <a:t>integral&amp;page</a:t>
            </a:r>
            <a:r>
              <a:rPr lang="en-US" dirty="0" smtClean="0"/>
              <a:t>=</a:t>
            </a:r>
            <a:r>
              <a:rPr lang="en-US" dirty="0" err="1" smtClean="0"/>
              <a:t>about_integral_science_compact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Thanks to . . .</a:t>
            </a:r>
          </a:p>
          <a:p>
            <a:r>
              <a:rPr lang="en-US" dirty="0" smtClean="0"/>
              <a:t>Dr. Rachel Rosen </a:t>
            </a:r>
          </a:p>
          <a:p>
            <a:r>
              <a:rPr lang="en-US" dirty="0" smtClean="0"/>
              <a:t>Sue Ann Heatherly</a:t>
            </a:r>
          </a:p>
          <a:p>
            <a:r>
              <a:rPr lang="en-US" dirty="0" smtClean="0"/>
              <a:t>Ryan Lynch </a:t>
            </a:r>
          </a:p>
          <a:p>
            <a:r>
              <a:rPr lang="en-US" dirty="0" smtClean="0"/>
              <a:t>Duncan Lorimer and Maura McLaughlin</a:t>
            </a:r>
          </a:p>
          <a:p>
            <a:r>
              <a:rPr lang="en-US" dirty="0" smtClean="0"/>
              <a:t>Carolyn and </a:t>
            </a:r>
            <a:r>
              <a:rPr lang="en-US" dirty="0" err="1" smtClean="0"/>
              <a:t>Chelen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Pulsars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Pulsars are neutron stars that spin rapidly in space because of its magnetic field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Once a star leaves its main source it follows a certain path depending on its mass level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6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743200" cy="20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696789"/>
            <a:ext cx="2743200" cy="31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05372"/>
            <a:ext cx="2895600" cy="30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0" y="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752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Does it make sense given what we know about the galaxy?</a:t>
            </a:r>
          </a:p>
          <a:p>
            <a:endParaRPr lang="en-US" sz="2400" dirty="0" smtClean="0"/>
          </a:p>
          <a:p>
            <a:r>
              <a:rPr lang="en-US" sz="2400" dirty="0" smtClean="0"/>
              <a:t>What interesting time/frequency structure do you see? </a:t>
            </a:r>
          </a:p>
          <a:p>
            <a:endParaRPr lang="en-US" sz="2400" dirty="0" smtClean="0"/>
          </a:p>
          <a:p>
            <a:r>
              <a:rPr lang="en-US" sz="2400" dirty="0" smtClean="0"/>
              <a:t>What structures are intrinsic to the pulsar and what might be extrinsic?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http://www.nasa.gov/images/content/178493main_sig07-009-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1"/>
            <a:ext cx="5105400" cy="3429000"/>
          </a:xfrm>
          <a:prstGeom prst="rect">
            <a:avLst/>
          </a:prstGeom>
          <a:noFill/>
        </p:spPr>
      </p:pic>
      <p:pic>
        <p:nvPicPr>
          <p:cNvPr id="24580" name="Picture 4" descr="http://sci.esa.int/science-e-media/img/17/xray%20pul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51054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63000" y="38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63000" y="4267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kpc</a:t>
            </a:r>
            <a:r>
              <a:rPr lang="en-US" dirty="0" smtClean="0"/>
              <a:t> = 3260 light years</a:t>
            </a:r>
          </a:p>
          <a:p>
            <a:r>
              <a:rPr lang="en-US" dirty="0" smtClean="0"/>
              <a:t>1 km= 0.62 miles</a:t>
            </a:r>
          </a:p>
          <a:p>
            <a:r>
              <a:rPr lang="en-US" dirty="0" smtClean="0"/>
              <a:t>Pulsar age = 15.8 </a:t>
            </a:r>
            <a:r>
              <a:rPr lang="en-US" dirty="0" err="1" smtClean="0"/>
              <a:t>Myr</a:t>
            </a:r>
            <a:r>
              <a:rPr lang="en-US" dirty="0" smtClean="0"/>
              <a:t> * P * 10</a:t>
            </a:r>
            <a:r>
              <a:rPr lang="en-US" baseline="30000" dirty="0" smtClean="0"/>
              <a:t>-15</a:t>
            </a:r>
            <a:r>
              <a:rPr lang="en-US" dirty="0" smtClean="0"/>
              <a:t>/P-dot</a:t>
            </a:r>
          </a:p>
          <a:p>
            <a:r>
              <a:rPr lang="en-US" dirty="0" smtClean="0"/>
              <a:t>Radius of light cylinder   R</a:t>
            </a:r>
            <a:r>
              <a:rPr lang="en-US" baseline="-25000" dirty="0" smtClean="0"/>
              <a:t>LC</a:t>
            </a:r>
            <a:r>
              <a:rPr lang="en-US" dirty="0" smtClean="0"/>
              <a:t>= Pc/2</a:t>
            </a:r>
            <a:r>
              <a:rPr lang="el-GR" dirty="0" smtClean="0"/>
              <a:t>π </a:t>
            </a:r>
            <a:r>
              <a:rPr lang="en-US" dirty="0" smtClean="0"/>
              <a:t>               (c=3 x 10</a:t>
            </a:r>
            <a:r>
              <a:rPr lang="en-US" baseline="30000" dirty="0" smtClean="0"/>
              <a:t>8</a:t>
            </a:r>
            <a:r>
              <a:rPr lang="en-US" dirty="0" smtClean="0"/>
              <a:t> m/sec; speed of light)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255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B0031-07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4267200" cy="16128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This pulsar was listed in both the European Pulsar Network and the ATNF.  It is about </a:t>
            </a:r>
            <a:r>
              <a:rPr lang="en-US" sz="2400" b="1" dirty="0" smtClean="0">
                <a:solidFill>
                  <a:srgbClr val="FFC000"/>
                </a:solidFill>
              </a:rPr>
              <a:t>1304 light years </a:t>
            </a:r>
            <a:r>
              <a:rPr lang="en-US" sz="2400" b="1" dirty="0" smtClean="0"/>
              <a:t>away (0.4kpc). This was given to us by Rachel.</a:t>
            </a:r>
          </a:p>
          <a:p>
            <a:r>
              <a:rPr lang="en-US" sz="2400" b="1" dirty="0" smtClean="0"/>
              <a:t>RA 00:34:08    Dec -07:21:53</a:t>
            </a:r>
            <a:endParaRPr lang="en-US" sz="2400" dirty="0" smtClean="0"/>
          </a:p>
          <a:p>
            <a:r>
              <a:rPr lang="en-US" sz="2400" b="1" dirty="0" smtClean="0"/>
              <a:t>l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4121150" cy="308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sites.google.com/a/pulsarsearchcollaboratory.com/2010-student-teams/_/rsrc/1280495983533/home/hewish/b0031-07/bob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14400"/>
            <a:ext cx="46482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137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4267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plots are from the European Pulsar Network from 1990 (1408 MHz).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029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age of this pulsar is 36.5million years</a:t>
            </a:r>
          </a:p>
          <a:p>
            <a:r>
              <a:rPr lang="en-US" dirty="0" smtClean="0"/>
              <a:t>The radius of the light cylinder is 29266 miles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 = 942.8 ms     DM = 10.868 pc/cm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85725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J2317+1439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749300"/>
            <a:ext cx="4191000" cy="4699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1800" b="1" dirty="0" smtClean="0"/>
              <a:t>This millisecond pulsar was given to us by Rachel.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44080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426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Pulsar age is 1.42  billion years</a:t>
            </a:r>
          </a:p>
          <a:p>
            <a:r>
              <a:rPr lang="en-US" dirty="0" smtClean="0"/>
              <a:t>The radius of the light cylinder is 9320 miles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24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 = 3.45 ms     DM = 21.906 pc/cm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B2045-16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ites.google.com/a/pulsarsearchcollaboratory.com/2010-student-teams/_/rsrc/1280428619670/home/hewish/20-48-16-16/GUPPI_B2045-16_100729_PSR_2045-16.pfd.p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4892546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0668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Rachel gave us this known pulsar listed in the ATNF catalog at approximately </a:t>
            </a:r>
            <a:r>
              <a:rPr lang="en-US" b="1" dirty="0" smtClean="0">
                <a:solidFill>
                  <a:srgbClr val="FFC000"/>
                </a:solidFill>
              </a:rPr>
              <a:t>1956 light years </a:t>
            </a:r>
            <a:r>
              <a:rPr lang="en-US" b="1" dirty="0" smtClean="0"/>
              <a:t>away (0.6 </a:t>
            </a:r>
            <a:r>
              <a:rPr lang="en-US" b="1" dirty="0" err="1" smtClean="0"/>
              <a:t>kpc</a:t>
            </a:r>
            <a:r>
              <a:rPr lang="en-US" b="1" dirty="0" smtClean="0"/>
              <a:t>).</a:t>
            </a:r>
          </a:p>
          <a:p>
            <a:r>
              <a:rPr lang="en-US" b="1" dirty="0" smtClean="0"/>
              <a:t>RA 20:48:35    Dec -16:16:42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8" name="Picture 4" descr="https://sites.google.com/a/pulsarsearchcollaboratory.com/2010-student-teams/_/rsrc/1280497308803/home/hewish/20-48-16-16/bob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19200"/>
            <a:ext cx="3805035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4876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Pulsar age is 2.83 million years</a:t>
            </a:r>
          </a:p>
          <a:p>
            <a:endParaRPr lang="en-US" dirty="0" smtClean="0"/>
          </a:p>
          <a:p>
            <a:r>
              <a:rPr lang="en-US" dirty="0" smtClean="0"/>
              <a:t>Light cylinder radius is 6089 miles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3905071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From European Pulsar Network - 1990  (1408 MHz)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 = 1961.6 ms     DM = 11.305 pc/cm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RA 20:13 DEC -06:50 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68362"/>
            <a:ext cx="4343400" cy="39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878" y="868362"/>
            <a:ext cx="430572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4876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Known pulsar discovered by an astronomer from 2008 GBT drift scan survey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876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Due to our longer observation on the GBT, our plot more clearly shows that this is a pulsar.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486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cylinder radius is 10,811 miles.</a:t>
            </a:r>
          </a:p>
          <a:p>
            <a:r>
              <a:rPr lang="en-US" b="1" dirty="0" smtClean="0"/>
              <a:t>Estimated distance is </a:t>
            </a:r>
            <a:r>
              <a:rPr lang="en-US" b="1" dirty="0" smtClean="0">
                <a:solidFill>
                  <a:srgbClr val="FFC000"/>
                </a:solidFill>
              </a:rPr>
              <a:t>9784 LY </a:t>
            </a:r>
            <a:r>
              <a:rPr lang="en-US" b="1" dirty="0" smtClean="0"/>
              <a:t>(3.0 </a:t>
            </a:r>
            <a:r>
              <a:rPr lang="en-US" b="1" dirty="0" err="1" smtClean="0"/>
              <a:t>kpc</a:t>
            </a:r>
            <a:r>
              <a:rPr lang="en-US" b="1" dirty="0" smtClean="0"/>
              <a:t>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61838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 = 580.190 ms     DM = 64.129 pc/cm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 = 580.18 ms     DM = 62.917 pc/cm</a:t>
            </a:r>
            <a:r>
              <a:rPr lang="en-US" b="1" baseline="30000" dirty="0" smtClean="0">
                <a:solidFill>
                  <a:srgbClr val="FFC000"/>
                </a:solidFill>
              </a:rPr>
              <a:t>3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133600" y="152400"/>
            <a:ext cx="6477000" cy="6629400"/>
            <a:chOff x="914400" y="0"/>
            <a:chExt cx="5943600" cy="7162800"/>
          </a:xfrm>
        </p:grpSpPr>
        <p:pic>
          <p:nvPicPr>
            <p:cNvPr id="25602" name="Picture 2" descr="https://sites.google.com/a/pulsarsearchcollaboratory.com/2010-student-teams/_/rsrc/1280497786283/home/hewish/p-pdot/P-Pdot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0"/>
              <a:ext cx="5943600" cy="7162800"/>
            </a:xfrm>
            <a:prstGeom prst="rect">
              <a:avLst/>
            </a:prstGeom>
            <a:noFill/>
          </p:spPr>
        </p:pic>
        <p:sp>
          <p:nvSpPr>
            <p:cNvPr id="7" name="5-Point Star 6"/>
            <p:cNvSpPr/>
            <p:nvPr/>
          </p:nvSpPr>
          <p:spPr>
            <a:xfrm>
              <a:off x="5105400" y="3048000"/>
              <a:ext cx="228600" cy="228600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562600" y="2438400"/>
              <a:ext cx="228600" cy="2286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362200" y="5791200"/>
              <a:ext cx="228600" cy="228600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5-Point Star 10"/>
          <p:cNvSpPr/>
          <p:nvPr/>
        </p:nvSpPr>
        <p:spPr>
          <a:xfrm>
            <a:off x="228600" y="685800"/>
            <a:ext cx="249115" cy="21157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60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J2317+1439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154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B0031-07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1688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B2045-16</a:t>
            </a: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228600" y="1219200"/>
            <a:ext cx="249115" cy="211577"/>
          </a:xfrm>
          <a:prstGeom prst="star5">
            <a:avLst>
              <a:gd name="adj" fmla="val 26334"/>
              <a:gd name="hf" fmla="val 105146"/>
              <a:gd name="vf" fmla="val 11055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28600" y="1752600"/>
            <a:ext cx="249115" cy="21157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519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Team Hewish</vt:lpstr>
      <vt:lpstr>Pulsars</vt:lpstr>
      <vt:lpstr>Questions</vt:lpstr>
      <vt:lpstr>Formulas </vt:lpstr>
      <vt:lpstr>B0031-07</vt:lpstr>
      <vt:lpstr>J2317+1439</vt:lpstr>
      <vt:lpstr>B2045-16</vt:lpstr>
      <vt:lpstr>RA 20:13 DEC -06:50  </vt:lpstr>
      <vt:lpstr>Slide 9</vt:lpstr>
      <vt:lpstr>RA 23:57 DEC -13:45</vt:lpstr>
      <vt:lpstr>Intended Candidate RA 23:52  Dec -13:45</vt:lpstr>
      <vt:lpstr>Slide 12</vt:lpstr>
      <vt:lpstr>Slide 13</vt:lpstr>
      <vt:lpstr>Slide 14</vt:lpstr>
      <vt:lpstr>Conclusion</vt:lpstr>
      <vt:lpstr>Images </vt:lpstr>
      <vt:lpstr>ACKNOWLEDGEMENTS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Hewish</dc:title>
  <dc:creator>gbtclab</dc:creator>
  <cp:lastModifiedBy>gbtclab</cp:lastModifiedBy>
  <cp:revision>76</cp:revision>
  <dcterms:created xsi:type="dcterms:W3CDTF">2010-07-29T17:59:10Z</dcterms:created>
  <dcterms:modified xsi:type="dcterms:W3CDTF">2010-07-30T23:32:23Z</dcterms:modified>
</cp:coreProperties>
</file>