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4" r:id="rId3"/>
    <p:sldId id="265" r:id="rId4"/>
    <p:sldId id="257" r:id="rId5"/>
    <p:sldId id="267" r:id="rId6"/>
    <p:sldId id="258" r:id="rId7"/>
    <p:sldId id="266" r:id="rId8"/>
    <p:sldId id="268" r:id="rId9"/>
    <p:sldId id="259" r:id="rId10"/>
    <p:sldId id="260" r:id="rId11"/>
    <p:sldId id="270" r:id="rId12"/>
    <p:sldId id="271" r:id="rId13"/>
    <p:sldId id="262" r:id="rId14"/>
    <p:sldId id="272" r:id="rId15"/>
    <p:sldId id="273"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53"/>
    <a:srgbClr val="DEDED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3" autoAdjust="0"/>
    <p:restoredTop sz="94660"/>
  </p:normalViewPr>
  <p:slideViewPr>
    <p:cSldViewPr>
      <p:cViewPr varScale="1">
        <p:scale>
          <a:sx n="107" d="100"/>
          <a:sy n="107" d="100"/>
        </p:scale>
        <p:origin x="-9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FEFA19B-DE5B-44E7-9B8E-3887F01EE006}" type="datetimeFigureOut">
              <a:rPr lang="en-US" smtClean="0"/>
              <a:pPr/>
              <a:t>7/30/2010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F58B8DB-C5F6-4FD3-A6D0-F999D525183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EFA19B-DE5B-44E7-9B8E-3887F01EE006}" type="datetimeFigureOut">
              <a:rPr lang="en-US" smtClean="0"/>
              <a:pPr/>
              <a:t>7/30/2010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8B8DB-C5F6-4FD3-A6D0-F999D52518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EFA19B-DE5B-44E7-9B8E-3887F01EE006}" type="datetimeFigureOut">
              <a:rPr lang="en-US" smtClean="0"/>
              <a:pPr/>
              <a:t>7/30/2010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8B8DB-C5F6-4FD3-A6D0-F999D525183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EFA19B-DE5B-44E7-9B8E-3887F01EE006}" type="datetimeFigureOut">
              <a:rPr lang="en-US" smtClean="0"/>
              <a:pPr/>
              <a:t>7/30/2010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8B8DB-C5F6-4FD3-A6D0-F999D52518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FEFA19B-DE5B-44E7-9B8E-3887F01EE006}" type="datetimeFigureOut">
              <a:rPr lang="en-US" smtClean="0"/>
              <a:pPr/>
              <a:t>7/30/2010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8B8DB-C5F6-4FD3-A6D0-F999D525183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EFA19B-DE5B-44E7-9B8E-3887F01EE006}" type="datetimeFigureOut">
              <a:rPr lang="en-US" smtClean="0"/>
              <a:pPr/>
              <a:t>7/30/2010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8B8DB-C5F6-4FD3-A6D0-F999D525183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FEFA19B-DE5B-44E7-9B8E-3887F01EE006}" type="datetimeFigureOut">
              <a:rPr lang="en-US" smtClean="0"/>
              <a:pPr/>
              <a:t>7/30/2010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58B8DB-C5F6-4FD3-A6D0-F999D525183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EFA19B-DE5B-44E7-9B8E-3887F01EE006}" type="datetimeFigureOut">
              <a:rPr lang="en-US" smtClean="0"/>
              <a:pPr/>
              <a:t>7/30/2010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58B8DB-C5F6-4FD3-A6D0-F999D52518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FA19B-DE5B-44E7-9B8E-3887F01EE006}" type="datetimeFigureOut">
              <a:rPr lang="en-US" smtClean="0"/>
              <a:pPr/>
              <a:t>7/30/2010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58B8DB-C5F6-4FD3-A6D0-F999D52518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EFA19B-DE5B-44E7-9B8E-3887F01EE006}" type="datetimeFigureOut">
              <a:rPr lang="en-US" smtClean="0"/>
              <a:pPr/>
              <a:t>7/30/2010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8B8DB-C5F6-4FD3-A6D0-F999D52518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EFA19B-DE5B-44E7-9B8E-3887F01EE006}" type="datetimeFigureOut">
              <a:rPr lang="en-US" smtClean="0"/>
              <a:pPr/>
              <a:t>7/30/2010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F58B8DB-C5F6-4FD3-A6D0-F999D525183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FEFA19B-DE5B-44E7-9B8E-3887F01EE006}" type="datetimeFigureOut">
              <a:rPr lang="en-US" smtClean="0"/>
              <a:pPr/>
              <a:t>7/30/2010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F58B8DB-C5F6-4FD3-A6D0-F999D525183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noAutofit/>
          </a:bodyPr>
          <a:lstStyle/>
          <a:p>
            <a:r>
              <a:rPr lang="en-US" sz="8000" dirty="0" smtClean="0"/>
              <a:t>Pulsars in Focus</a:t>
            </a:r>
            <a:br>
              <a:rPr lang="en-US" sz="8000" dirty="0" smtClean="0"/>
            </a:br>
            <a:endParaRPr lang="en-US" sz="8000" dirty="0"/>
          </a:p>
        </p:txBody>
      </p:sp>
      <p:sp>
        <p:nvSpPr>
          <p:cNvPr id="3" name="Subtitle 2"/>
          <p:cNvSpPr>
            <a:spLocks noGrp="1"/>
          </p:cNvSpPr>
          <p:nvPr>
            <p:ph type="subTitle" idx="1"/>
          </p:nvPr>
        </p:nvSpPr>
        <p:spPr>
          <a:xfrm>
            <a:off x="1371600" y="3352800"/>
            <a:ext cx="6400800" cy="1752600"/>
          </a:xfrm>
        </p:spPr>
        <p:txBody>
          <a:bodyPr/>
          <a:lstStyle/>
          <a:p>
            <a:r>
              <a:rPr lang="en-US" dirty="0" smtClean="0"/>
              <a:t>Team Bell</a:t>
            </a:r>
          </a:p>
          <a:p>
            <a:r>
              <a:rPr lang="en-US" dirty="0" smtClean="0"/>
              <a:t>Anna, Kris, Cassie, Chandler, Ellen, </a:t>
            </a:r>
            <a:r>
              <a:rPr lang="en-US" dirty="0" err="1" smtClean="0"/>
              <a:t>Firas</a:t>
            </a:r>
            <a:r>
              <a:rPr lang="en-US" dirty="0" smtClean="0"/>
              <a:t>, Tessa, and Josh</a:t>
            </a:r>
            <a:endParaRPr lang="en-US" dirty="0"/>
          </a:p>
        </p:txBody>
      </p:sp>
      <p:sp>
        <p:nvSpPr>
          <p:cNvPr id="4" name="TextBox 3"/>
          <p:cNvSpPr txBox="1"/>
          <p:nvPr/>
        </p:nvSpPr>
        <p:spPr>
          <a:xfrm>
            <a:off x="1143000" y="2057400"/>
            <a:ext cx="6629400" cy="830997"/>
          </a:xfrm>
          <a:prstGeom prst="rect">
            <a:avLst/>
          </a:prstGeom>
          <a:noFill/>
        </p:spPr>
        <p:txBody>
          <a:bodyPr wrap="square" rtlCol="0">
            <a:spAutoFit/>
          </a:bodyPr>
          <a:lstStyle/>
          <a:p>
            <a:pPr algn="ctr"/>
            <a:r>
              <a:rPr lang="en-US" sz="2400" dirty="0" smtClean="0"/>
              <a:t>An investigation into Pulsar Data collected by the Green Bank Telescope.</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8229600" cy="685800"/>
          </a:xfrm>
        </p:spPr>
        <p:txBody>
          <a:bodyPr>
            <a:normAutofit fontScale="90000"/>
          </a:bodyPr>
          <a:lstStyle/>
          <a:p>
            <a:r>
              <a:rPr lang="en-US" dirty="0" smtClean="0"/>
              <a:t>Comparing North America to 							    Europe</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0" y="838200"/>
            <a:ext cx="5105400" cy="3816727"/>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343400" y="3733800"/>
            <a:ext cx="4800600" cy="2884117"/>
          </a:xfrm>
          <a:prstGeom prst="rect">
            <a:avLst/>
          </a:prstGeom>
          <a:noFill/>
          <a:ln w="9525">
            <a:noFill/>
            <a:miter lim="800000"/>
            <a:headEnd/>
            <a:tailEnd/>
          </a:ln>
        </p:spPr>
      </p:pic>
      <p:sp>
        <p:nvSpPr>
          <p:cNvPr id="12" name="TextBox 11"/>
          <p:cNvSpPr txBox="1"/>
          <p:nvPr/>
        </p:nvSpPr>
        <p:spPr>
          <a:xfrm>
            <a:off x="0" y="5029200"/>
            <a:ext cx="4343400" cy="1200329"/>
          </a:xfrm>
          <a:prstGeom prst="rect">
            <a:avLst/>
          </a:prstGeom>
          <a:noFill/>
        </p:spPr>
        <p:txBody>
          <a:bodyPr wrap="square" rtlCol="0">
            <a:spAutoFit/>
          </a:bodyPr>
          <a:lstStyle/>
          <a:p>
            <a:r>
              <a:rPr lang="en-US" dirty="0" smtClean="0"/>
              <a:t>Different countries use different systems to look at data. By comparing the same data from two different sources we can learn how to understand other countries systems.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562600" y="990600"/>
            <a:ext cx="3581400" cy="184665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buFont typeface="Wingdings" pitchFamily="2" charset="2"/>
              <a:buChar char="Ø"/>
            </a:pPr>
            <a:r>
              <a:rPr lang="en-US" sz="2400" dirty="0" smtClean="0"/>
              <a:t>Similarities </a:t>
            </a:r>
          </a:p>
          <a:p>
            <a:pPr lvl="1">
              <a:buFont typeface="Arial" pitchFamily="34" charset="0"/>
              <a:buChar char="•"/>
            </a:pPr>
            <a:r>
              <a:rPr lang="en-US" sz="2400" dirty="0" smtClean="0"/>
              <a:t>Pulse Profile</a:t>
            </a:r>
          </a:p>
          <a:p>
            <a:pPr lvl="1">
              <a:buFont typeface="Arial" pitchFamily="34" charset="0"/>
              <a:buChar char="•"/>
            </a:pPr>
            <a:r>
              <a:rPr lang="en-US" sz="2400" dirty="0" smtClean="0"/>
              <a:t>Noise level</a:t>
            </a:r>
          </a:p>
          <a:p>
            <a:pPr lvl="1">
              <a:buFont typeface="Arial" pitchFamily="34" charset="0"/>
              <a:buChar char="•"/>
            </a:pPr>
            <a:r>
              <a:rPr lang="en-US" sz="2400" dirty="0" smtClean="0"/>
              <a:t>Dispersion Measures </a:t>
            </a:r>
          </a:p>
          <a:p>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0" y="934370"/>
            <a:ext cx="4876800" cy="3645827"/>
          </a:xfrm>
          <a:prstGeom prst="rect">
            <a:avLst/>
          </a:prstGeom>
          <a:noFill/>
          <a:ln w="9525">
            <a:noFill/>
            <a:miter lim="800000"/>
            <a:headEnd/>
            <a:tailEnd/>
          </a:ln>
        </p:spPr>
      </p:pic>
      <p:sp>
        <p:nvSpPr>
          <p:cNvPr id="2" name="Title 1"/>
          <p:cNvSpPr>
            <a:spLocks noGrp="1"/>
          </p:cNvSpPr>
          <p:nvPr>
            <p:ph type="title"/>
          </p:nvPr>
        </p:nvSpPr>
        <p:spPr>
          <a:xfrm>
            <a:off x="457200" y="0"/>
            <a:ext cx="8229600" cy="838200"/>
          </a:xfrm>
        </p:spPr>
        <p:txBody>
          <a:bodyPr>
            <a:noAutofit/>
          </a:bodyPr>
          <a:lstStyle/>
          <a:p>
            <a:r>
              <a:rPr lang="en-US" sz="4200" dirty="0" smtClean="0"/>
              <a:t>Comparing the “Crab” to a Candidate</a:t>
            </a:r>
            <a:endParaRPr lang="en-US" sz="4200" dirty="0"/>
          </a:p>
        </p:txBody>
      </p:sp>
      <p:sp>
        <p:nvSpPr>
          <p:cNvPr id="3" name="Text Placeholder 2"/>
          <p:cNvSpPr>
            <a:spLocks noGrp="1"/>
          </p:cNvSpPr>
          <p:nvPr>
            <p:ph type="body" idx="1"/>
          </p:nvPr>
        </p:nvSpPr>
        <p:spPr>
          <a:xfrm>
            <a:off x="1752600" y="4419600"/>
            <a:ext cx="4040188" cy="304800"/>
          </a:xfrm>
        </p:spPr>
        <p:txBody>
          <a:bodyPr>
            <a:normAutofit/>
          </a:bodyPr>
          <a:lstStyle/>
          <a:p>
            <a:r>
              <a:rPr lang="en-US" sz="1300" dirty="0" smtClean="0"/>
              <a:t>Crab Pulsar J0534-2200 </a:t>
            </a:r>
            <a:endParaRPr lang="en-US" sz="1300" dirty="0"/>
          </a:p>
        </p:txBody>
      </p:sp>
      <p:sp>
        <p:nvSpPr>
          <p:cNvPr id="5" name="Text Placeholder 4"/>
          <p:cNvSpPr>
            <a:spLocks noGrp="1"/>
          </p:cNvSpPr>
          <p:nvPr>
            <p:ph type="body" sz="half" idx="3"/>
          </p:nvPr>
        </p:nvSpPr>
        <p:spPr>
          <a:xfrm>
            <a:off x="6934200" y="2895600"/>
            <a:ext cx="1831975" cy="334962"/>
          </a:xfrm>
        </p:spPr>
        <p:txBody>
          <a:bodyPr>
            <a:normAutofit fontScale="55000" lnSpcReduction="20000"/>
          </a:bodyPr>
          <a:lstStyle/>
          <a:p>
            <a:r>
              <a:rPr lang="en-US" dirty="0" smtClean="0"/>
              <a:t>Candidate J0205-1315 </a:t>
            </a:r>
            <a:endParaRPr lang="en-US" dirty="0"/>
          </a:p>
        </p:txBody>
      </p:sp>
      <p:pic>
        <p:nvPicPr>
          <p:cNvPr id="1026" name="Picture 2"/>
          <p:cNvPicPr>
            <a:picLocks noGrp="1" noChangeAspect="1" noChangeArrowheads="1"/>
          </p:cNvPicPr>
          <p:nvPr>
            <p:ph sz="quarter" idx="2"/>
          </p:nvPr>
        </p:nvPicPr>
        <p:blipFill>
          <a:blip r:embed="rId3" cstate="print"/>
          <a:stretch>
            <a:fillRect/>
          </a:stretch>
        </p:blipFill>
        <p:spPr bwMode="auto">
          <a:xfrm>
            <a:off x="4335638" y="3276601"/>
            <a:ext cx="4808362" cy="3581400"/>
          </a:xfrm>
          <a:prstGeom prst="rect">
            <a:avLst/>
          </a:prstGeom>
          <a:noFill/>
          <a:ln w="9525">
            <a:noFill/>
            <a:miter lim="800000"/>
            <a:headEnd/>
            <a:tailEnd/>
          </a:ln>
        </p:spPr>
      </p:pic>
      <p:sp>
        <p:nvSpPr>
          <p:cNvPr id="10" name="TextBox 9"/>
          <p:cNvSpPr txBox="1"/>
          <p:nvPr/>
        </p:nvSpPr>
        <p:spPr>
          <a:xfrm>
            <a:off x="381000" y="4919008"/>
            <a:ext cx="3352800" cy="1938992"/>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buFont typeface="Wingdings" pitchFamily="2" charset="2"/>
              <a:buChar char="Ø"/>
            </a:pPr>
            <a:r>
              <a:rPr lang="en-US" sz="2400" dirty="0" smtClean="0"/>
              <a:t>Differences</a:t>
            </a:r>
          </a:p>
          <a:p>
            <a:pPr lvl="1">
              <a:buFont typeface="Arial" pitchFamily="34" charset="0"/>
              <a:buChar char="•"/>
            </a:pPr>
            <a:r>
              <a:rPr lang="en-US" sz="2400" dirty="0" smtClean="0"/>
              <a:t>Time Series</a:t>
            </a:r>
          </a:p>
          <a:p>
            <a:pPr lvl="1">
              <a:buFont typeface="Arial" pitchFamily="34" charset="0"/>
              <a:buChar char="•"/>
            </a:pPr>
            <a:r>
              <a:rPr lang="en-US" sz="2400" dirty="0" smtClean="0"/>
              <a:t>Sub-band Plot</a:t>
            </a:r>
          </a:p>
          <a:p>
            <a:pPr lvl="1">
              <a:buFont typeface="Arial" pitchFamily="34" charset="0"/>
              <a:buChar char="•"/>
            </a:pPr>
            <a:r>
              <a:rPr lang="en-US" sz="2400" dirty="0" smtClean="0"/>
              <a:t>Period</a:t>
            </a:r>
          </a:p>
          <a:p>
            <a:pPr lvl="1">
              <a:buFont typeface="Arial" pitchFamily="34" charset="0"/>
              <a:buChar char="•"/>
            </a:pPr>
            <a:r>
              <a:rPr lang="en-US" sz="2400" dirty="0" smtClean="0"/>
              <a:t>P-dot </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228600"/>
            <a:ext cx="5029200" cy="487362"/>
          </a:xfrm>
        </p:spPr>
        <p:txBody>
          <a:bodyPr>
            <a:normAutofit fontScale="90000"/>
          </a:bodyPr>
          <a:lstStyle/>
          <a:p>
            <a:r>
              <a:rPr lang="en-US" dirty="0" smtClean="0"/>
              <a:t>Pulsar to RFI</a:t>
            </a:r>
            <a:endParaRPr lang="en-US" dirty="0"/>
          </a:p>
        </p:txBody>
      </p:sp>
      <p:sp>
        <p:nvSpPr>
          <p:cNvPr id="3" name="Text Placeholder 2"/>
          <p:cNvSpPr>
            <a:spLocks noGrp="1"/>
          </p:cNvSpPr>
          <p:nvPr>
            <p:ph type="body" idx="1"/>
          </p:nvPr>
        </p:nvSpPr>
        <p:spPr>
          <a:xfrm>
            <a:off x="228600" y="3733800"/>
            <a:ext cx="4040188" cy="1828800"/>
          </a:xfrm>
          <a:ln>
            <a:solidFill>
              <a:schemeClr val="bg1"/>
            </a:solidFill>
          </a:ln>
        </p:spPr>
        <p:style>
          <a:lnRef idx="2">
            <a:schemeClr val="accent3"/>
          </a:lnRef>
          <a:fillRef idx="1">
            <a:schemeClr val="lt1"/>
          </a:fillRef>
          <a:effectRef idx="0">
            <a:schemeClr val="accent3"/>
          </a:effectRef>
          <a:fontRef idx="minor">
            <a:schemeClr val="dk1"/>
          </a:fontRef>
        </p:style>
        <p:txBody>
          <a:bodyPr>
            <a:normAutofit/>
          </a:bodyPr>
          <a:lstStyle/>
          <a:p>
            <a:r>
              <a:rPr lang="en-US" dirty="0" smtClean="0"/>
              <a:t>RFI</a:t>
            </a:r>
          </a:p>
          <a:p>
            <a:pPr>
              <a:buFont typeface="Arial" pitchFamily="34" charset="0"/>
              <a:buChar char="•"/>
            </a:pPr>
            <a:r>
              <a:rPr lang="en-US" sz="1600" dirty="0" smtClean="0"/>
              <a:t>No peaks in Pulse Profile</a:t>
            </a:r>
          </a:p>
          <a:p>
            <a:pPr>
              <a:buFont typeface="Arial" pitchFamily="34" charset="0"/>
              <a:buChar char="•"/>
            </a:pPr>
            <a:r>
              <a:rPr lang="en-US" sz="1600" dirty="0" smtClean="0"/>
              <a:t>No lines in </a:t>
            </a:r>
            <a:r>
              <a:rPr lang="en-US" sz="1600" dirty="0"/>
              <a:t>T</a:t>
            </a:r>
            <a:r>
              <a:rPr lang="en-US" sz="1600" dirty="0" smtClean="0"/>
              <a:t>ime Phase or Sub-Band</a:t>
            </a:r>
          </a:p>
          <a:p>
            <a:pPr>
              <a:buFont typeface="Arial" pitchFamily="34" charset="0"/>
              <a:buChar char="•"/>
            </a:pPr>
            <a:r>
              <a:rPr lang="en-US" sz="1600" dirty="0" smtClean="0"/>
              <a:t>DM peaks at zero</a:t>
            </a:r>
          </a:p>
          <a:p>
            <a:pPr>
              <a:buFont typeface="Arial" pitchFamily="34" charset="0"/>
              <a:buChar char="•"/>
            </a:pPr>
            <a:r>
              <a:rPr lang="en-US" sz="1600" dirty="0" smtClean="0"/>
              <a:t>Period and P-dot are very unclear</a:t>
            </a:r>
            <a:endParaRPr lang="en-US" sz="1600" dirty="0"/>
          </a:p>
        </p:txBody>
      </p:sp>
      <p:sp>
        <p:nvSpPr>
          <p:cNvPr id="5" name="Text Placeholder 4"/>
          <p:cNvSpPr>
            <a:spLocks noGrp="1"/>
          </p:cNvSpPr>
          <p:nvPr>
            <p:ph type="body" sz="half" idx="3"/>
          </p:nvPr>
        </p:nvSpPr>
        <p:spPr>
          <a:xfrm>
            <a:off x="4495800" y="838200"/>
            <a:ext cx="4419600" cy="2209800"/>
          </a:xfrm>
          <a:ln>
            <a:solidFill>
              <a:schemeClr val="bg1"/>
            </a:solidFill>
          </a:ln>
        </p:spPr>
        <p:style>
          <a:lnRef idx="2">
            <a:schemeClr val="accent5"/>
          </a:lnRef>
          <a:fillRef idx="1">
            <a:schemeClr val="lt1"/>
          </a:fillRef>
          <a:effectRef idx="0">
            <a:schemeClr val="accent5"/>
          </a:effectRef>
          <a:fontRef idx="minor">
            <a:schemeClr val="dk1"/>
          </a:fontRef>
        </p:style>
        <p:txBody>
          <a:bodyPr>
            <a:normAutofit fontScale="32500" lnSpcReduction="20000"/>
          </a:bodyPr>
          <a:lstStyle/>
          <a:p>
            <a:r>
              <a:rPr lang="en-US" sz="5800" dirty="0" smtClean="0">
                <a:solidFill>
                  <a:schemeClr val="tx1"/>
                </a:solidFill>
              </a:rPr>
              <a:t>Crab</a:t>
            </a:r>
          </a:p>
          <a:p>
            <a:pPr>
              <a:buFont typeface="Arial" pitchFamily="34" charset="0"/>
              <a:buChar char="•"/>
            </a:pPr>
            <a:r>
              <a:rPr lang="en-US" sz="5800" b="0" dirty="0" smtClean="0">
                <a:solidFill>
                  <a:schemeClr val="tx1"/>
                </a:solidFill>
              </a:rPr>
              <a:t>Nice peaks in Pulse Profile</a:t>
            </a:r>
          </a:p>
          <a:p>
            <a:pPr>
              <a:buFont typeface="Arial" pitchFamily="34" charset="0"/>
              <a:buChar char="•"/>
            </a:pPr>
            <a:r>
              <a:rPr lang="en-US" sz="5800" b="0" dirty="0" smtClean="0">
                <a:solidFill>
                  <a:schemeClr val="tx1"/>
                </a:solidFill>
              </a:rPr>
              <a:t>Nice dark and distinct lines in Time Phase and Sub-Band plot</a:t>
            </a:r>
          </a:p>
          <a:p>
            <a:pPr>
              <a:buFont typeface="Arial" pitchFamily="34" charset="0"/>
              <a:buChar char="•"/>
            </a:pPr>
            <a:r>
              <a:rPr lang="en-US" sz="5800" b="0" dirty="0" smtClean="0">
                <a:solidFill>
                  <a:schemeClr val="tx1"/>
                </a:solidFill>
              </a:rPr>
              <a:t>DM has a peak</a:t>
            </a:r>
          </a:p>
          <a:p>
            <a:pPr>
              <a:buFont typeface="Arial" pitchFamily="34" charset="0"/>
              <a:buChar char="•"/>
            </a:pPr>
            <a:r>
              <a:rPr lang="en-US" sz="5800" b="0" dirty="0" smtClean="0">
                <a:solidFill>
                  <a:schemeClr val="tx1"/>
                </a:solidFill>
              </a:rPr>
              <a:t>The period and the P-dot are clear</a:t>
            </a:r>
          </a:p>
          <a:p>
            <a:pPr>
              <a:buFont typeface="Arial" pitchFamily="34" charset="0"/>
              <a:buChar char="•"/>
            </a:pPr>
            <a:endParaRPr lang="en-US" sz="2900" b="0" dirty="0" smtClean="0">
              <a:solidFill>
                <a:schemeClr val="tx1"/>
              </a:solidFill>
            </a:endParaRPr>
          </a:p>
          <a:p>
            <a:pPr>
              <a:buFont typeface="Arial" pitchFamily="34" charset="0"/>
              <a:buChar char="•"/>
            </a:pPr>
            <a:endParaRPr lang="en-US" sz="2600" b="0" dirty="0">
              <a:solidFill>
                <a:schemeClr val="tx1"/>
              </a:solidFill>
            </a:endParaRPr>
          </a:p>
        </p:txBody>
      </p:sp>
      <p:pic>
        <p:nvPicPr>
          <p:cNvPr id="2050" name="Picture 2"/>
          <p:cNvPicPr>
            <a:picLocks noGrp="1" noChangeAspect="1" noChangeArrowheads="1"/>
          </p:cNvPicPr>
          <p:nvPr>
            <p:ph sz="quarter" idx="2"/>
          </p:nvPr>
        </p:nvPicPr>
        <p:blipFill>
          <a:blip r:embed="rId2" cstate="print"/>
          <a:stretch>
            <a:fillRect/>
          </a:stretch>
        </p:blipFill>
        <p:spPr bwMode="auto">
          <a:xfrm>
            <a:off x="4495800" y="3383071"/>
            <a:ext cx="4648200" cy="3474930"/>
          </a:xfrm>
          <a:prstGeom prst="rect">
            <a:avLst/>
          </a:prstGeom>
          <a:noFill/>
          <a:ln w="9525">
            <a:noFill/>
            <a:miter lim="800000"/>
            <a:headEnd/>
            <a:tailEnd/>
          </a:ln>
        </p:spPr>
      </p:pic>
      <p:pic>
        <p:nvPicPr>
          <p:cNvPr id="2051" name="Picture 3"/>
          <p:cNvPicPr>
            <a:picLocks noGrp="1" noChangeAspect="1" noChangeArrowheads="1"/>
          </p:cNvPicPr>
          <p:nvPr>
            <p:ph sz="quarter" idx="4"/>
          </p:nvPr>
        </p:nvPicPr>
        <p:blipFill>
          <a:blip r:embed="rId3" cstate="print"/>
          <a:srcRect/>
          <a:stretch>
            <a:fillRect/>
          </a:stretch>
        </p:blipFill>
        <p:spPr bwMode="auto">
          <a:xfrm>
            <a:off x="228600" y="533400"/>
            <a:ext cx="4267200" cy="3190099"/>
          </a:xfrm>
          <a:prstGeom prst="rect">
            <a:avLst/>
          </a:prstGeom>
          <a:noFill/>
          <a:ln w="9525">
            <a:noFill/>
            <a:miter lim="800000"/>
            <a:headEnd/>
            <a:tailEnd/>
          </a:ln>
        </p:spPr>
      </p:pic>
      <p:sp>
        <p:nvSpPr>
          <p:cNvPr id="8" name="TextBox 7"/>
          <p:cNvSpPr txBox="1"/>
          <p:nvPr/>
        </p:nvSpPr>
        <p:spPr>
          <a:xfrm>
            <a:off x="381000" y="5486400"/>
            <a:ext cx="38100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We can use the plots that we gather from known pulsars to know if a candidate is a real pulsar or simply RFI.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914400"/>
            <a:ext cx="4519449" cy="3276600"/>
          </a:xfrm>
          <a:prstGeom prst="rect">
            <a:avLst/>
          </a:prstGeom>
          <a:noFill/>
          <a:ln w="9525">
            <a:noFill/>
            <a:miter lim="800000"/>
            <a:headEnd/>
            <a:tailEnd/>
          </a:ln>
        </p:spPr>
      </p:pic>
      <p:sp>
        <p:nvSpPr>
          <p:cNvPr id="2" name="Title 1"/>
          <p:cNvSpPr>
            <a:spLocks noGrp="1"/>
          </p:cNvSpPr>
          <p:nvPr>
            <p:ph type="title"/>
          </p:nvPr>
        </p:nvSpPr>
        <p:spPr>
          <a:xfrm>
            <a:off x="381000" y="0"/>
            <a:ext cx="8229600" cy="1143000"/>
          </a:xfrm>
        </p:spPr>
        <p:txBody>
          <a:bodyPr>
            <a:noAutofit/>
          </a:bodyPr>
          <a:lstStyle/>
          <a:p>
            <a:r>
              <a:rPr lang="en-US" sz="4200" dirty="0" smtClean="0"/>
              <a:t>Comparing the “Crab” to a Single-Pulse Candidate</a:t>
            </a:r>
            <a:endParaRPr lang="en-US" sz="4200" dirty="0"/>
          </a:p>
        </p:txBody>
      </p:sp>
      <p:pic>
        <p:nvPicPr>
          <p:cNvPr id="5122" name="Picture 2"/>
          <p:cNvPicPr>
            <a:picLocks noChangeAspect="1" noChangeArrowheads="1"/>
          </p:cNvPicPr>
          <p:nvPr/>
        </p:nvPicPr>
        <p:blipFill>
          <a:blip r:embed="rId3" cstate="print"/>
          <a:srcRect/>
          <a:stretch>
            <a:fillRect/>
          </a:stretch>
        </p:blipFill>
        <p:spPr bwMode="auto">
          <a:xfrm>
            <a:off x="4953000" y="2660552"/>
            <a:ext cx="4191000" cy="4197448"/>
          </a:xfrm>
          <a:prstGeom prst="rect">
            <a:avLst/>
          </a:prstGeom>
          <a:noFill/>
          <a:ln w="9525">
            <a:noFill/>
            <a:miter lim="800000"/>
            <a:headEnd/>
            <a:tailEnd/>
          </a:ln>
        </p:spPr>
      </p:pic>
      <p:sp>
        <p:nvSpPr>
          <p:cNvPr id="6" name="TextBox 5"/>
          <p:cNvSpPr txBox="1"/>
          <p:nvPr/>
        </p:nvSpPr>
        <p:spPr>
          <a:xfrm>
            <a:off x="4191000" y="914400"/>
            <a:ext cx="4724400" cy="1569660"/>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buFont typeface="Arial" pitchFamily="34" charset="0"/>
              <a:buChar char="•"/>
            </a:pPr>
            <a:r>
              <a:rPr lang="en-US" sz="2400" dirty="0" smtClean="0"/>
              <a:t>The signal-to-noise vs. # of pulses of the crab has a distinct downward slope while the other has a low signal to noise and very little slope.</a:t>
            </a:r>
          </a:p>
        </p:txBody>
      </p:sp>
      <p:sp>
        <p:nvSpPr>
          <p:cNvPr id="7" name="TextBox 6"/>
          <p:cNvSpPr txBox="1"/>
          <p:nvPr/>
        </p:nvSpPr>
        <p:spPr>
          <a:xfrm>
            <a:off x="381000" y="4267200"/>
            <a:ext cx="4191000" cy="2215991"/>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buFont typeface="Arial" pitchFamily="34" charset="0"/>
              <a:buChar char="•"/>
            </a:pPr>
            <a:r>
              <a:rPr lang="en-US" sz="2400" dirty="0" smtClean="0"/>
              <a:t>DM is clear in both but extremely distinct in the Crab.</a:t>
            </a:r>
          </a:p>
          <a:p>
            <a:pPr>
              <a:buFont typeface="Arial" pitchFamily="34" charset="0"/>
              <a:buChar char="•"/>
            </a:pPr>
            <a:r>
              <a:rPr lang="en-US" sz="2400" dirty="0" smtClean="0"/>
              <a:t>Time vs. DM is very clear in crab while just barely showing in candidate.</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8229600" cy="1143000"/>
          </a:xfrm>
        </p:spPr>
        <p:txBody>
          <a:bodyPr/>
          <a:lstStyle/>
          <a:p>
            <a:r>
              <a:rPr lang="en-US" dirty="0" smtClean="0"/>
              <a:t>Pulsar to NOISE</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4419600" y="2362200"/>
            <a:ext cx="4495800" cy="44958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0" y="762000"/>
            <a:ext cx="4624552" cy="3352800"/>
          </a:xfrm>
          <a:prstGeom prst="rect">
            <a:avLst/>
          </a:prstGeom>
          <a:noFill/>
          <a:ln w="9525">
            <a:noFill/>
            <a:miter lim="800000"/>
            <a:headEnd/>
            <a:tailEnd/>
          </a:ln>
        </p:spPr>
      </p:pic>
      <p:sp>
        <p:nvSpPr>
          <p:cNvPr id="8" name="TextBox 7"/>
          <p:cNvSpPr txBox="1"/>
          <p:nvPr/>
        </p:nvSpPr>
        <p:spPr>
          <a:xfrm>
            <a:off x="0" y="4343400"/>
            <a:ext cx="4343400" cy="2308324"/>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t>Obviously, this is not the pulsar we hoped for</a:t>
            </a:r>
            <a:endParaRPr lang="en-US" dirty="0" smtClean="0">
              <a:sym typeface="Wingdings" pitchFamily="2" charset="2"/>
            </a:endParaRPr>
          </a:p>
          <a:p>
            <a:pPr>
              <a:buFont typeface="Arial" pitchFamily="34" charset="0"/>
              <a:buChar char="•"/>
            </a:pPr>
            <a:r>
              <a:rPr lang="en-US" dirty="0" smtClean="0"/>
              <a:t>The signal-to-noise vs. # of pulses plot looks good on the candidate, but the rest has no coherence to the Crab.</a:t>
            </a:r>
          </a:p>
          <a:p>
            <a:pPr>
              <a:buFont typeface="Arial" pitchFamily="34" charset="0"/>
              <a:buChar char="•"/>
            </a:pPr>
            <a:r>
              <a:rPr lang="en-US" dirty="0" smtClean="0"/>
              <a:t>The time vs. DM plot does show distinct lines multiple times, but the DM is overly spaced over a variation of DMs.</a:t>
            </a:r>
            <a:endParaRPr lang="en-US" dirty="0"/>
          </a:p>
        </p:txBody>
      </p:sp>
      <p:sp>
        <p:nvSpPr>
          <p:cNvPr id="9" name="TextBox 8"/>
          <p:cNvSpPr txBox="1"/>
          <p:nvPr/>
        </p:nvSpPr>
        <p:spPr>
          <a:xfrm>
            <a:off x="4800600" y="838200"/>
            <a:ext cx="41910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Again, we can use the plots that we gather from known pulsars to know if a candidate is a real pulsar or simply RFI.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We looked through all the possible data that fit our time slot but found no new pulsars. We found four known pulsars including the crab pulsar.</a:t>
            </a:r>
          </a:p>
          <a:p>
            <a:r>
              <a:rPr lang="en-US" dirty="0" smtClean="0"/>
              <a:t>Having another session with the GBT would give us the chance to take a second look at some of our pointings that came back as RFI.</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Special Thanks To…</a:t>
            </a:r>
            <a:endParaRPr lang="en-US" dirty="0"/>
          </a:p>
        </p:txBody>
      </p:sp>
      <p:sp>
        <p:nvSpPr>
          <p:cNvPr id="3" name="Content Placeholder 2"/>
          <p:cNvSpPr>
            <a:spLocks noGrp="1"/>
          </p:cNvSpPr>
          <p:nvPr>
            <p:ph idx="1"/>
          </p:nvPr>
        </p:nvSpPr>
        <p:spPr>
          <a:xfrm>
            <a:off x="381000" y="1524000"/>
            <a:ext cx="8229600" cy="4389120"/>
          </a:xfrm>
        </p:spPr>
        <p:txBody>
          <a:bodyPr>
            <a:normAutofit lnSpcReduction="10000"/>
          </a:bodyPr>
          <a:lstStyle/>
          <a:p>
            <a:r>
              <a:rPr lang="en-US" dirty="0" smtClean="0"/>
              <a:t>Student Mentors </a:t>
            </a:r>
          </a:p>
          <a:p>
            <a:r>
              <a:rPr lang="en-US" dirty="0" smtClean="0"/>
              <a:t>Teachers</a:t>
            </a:r>
          </a:p>
          <a:p>
            <a:pPr lvl="1"/>
            <a:r>
              <a:rPr lang="en-US" dirty="0" smtClean="0"/>
              <a:t>Especially Mot And Christine!</a:t>
            </a:r>
          </a:p>
          <a:p>
            <a:r>
              <a:rPr lang="en-US" dirty="0" smtClean="0"/>
              <a:t>Scientists </a:t>
            </a:r>
          </a:p>
          <a:p>
            <a:pPr lvl="1"/>
            <a:r>
              <a:rPr lang="en-US" dirty="0" smtClean="0"/>
              <a:t>Rachel Rosen</a:t>
            </a:r>
            <a:endParaRPr lang="en-US" dirty="0" smtClean="0"/>
          </a:p>
          <a:p>
            <a:pPr lvl="1"/>
            <a:r>
              <a:rPr lang="en-US" dirty="0" smtClean="0"/>
              <a:t>Ryan Lynch</a:t>
            </a:r>
            <a:endParaRPr lang="en-US" dirty="0" smtClean="0"/>
          </a:p>
          <a:p>
            <a:pPr lvl="1"/>
            <a:r>
              <a:rPr lang="en-US" dirty="0" smtClean="0"/>
              <a:t>Sue </a:t>
            </a:r>
            <a:r>
              <a:rPr lang="en-US" dirty="0" smtClean="0"/>
              <a:t>Ann </a:t>
            </a:r>
            <a:r>
              <a:rPr lang="en-US" dirty="0" err="1" smtClean="0"/>
              <a:t>Heatherly</a:t>
            </a:r>
            <a:r>
              <a:rPr lang="en-US" dirty="0" smtClean="0"/>
              <a:t>  </a:t>
            </a:r>
            <a:endParaRPr lang="en-US" dirty="0" smtClean="0"/>
          </a:p>
          <a:p>
            <a:pPr lvl="1"/>
            <a:r>
              <a:rPr lang="en-US" dirty="0" smtClean="0"/>
              <a:t>Maura McLaughlin</a:t>
            </a:r>
            <a:endParaRPr lang="en-US" dirty="0" smtClean="0"/>
          </a:p>
          <a:p>
            <a:pPr lvl="1"/>
            <a:r>
              <a:rPr lang="en-US" dirty="0" smtClean="0"/>
              <a:t>Duncan </a:t>
            </a:r>
            <a:r>
              <a:rPr lang="en-US" dirty="0" err="1" smtClean="0"/>
              <a:t>Lorimer</a:t>
            </a:r>
            <a:endParaRPr lang="en-US" dirty="0" smtClean="0"/>
          </a:p>
          <a:p>
            <a:r>
              <a:rPr lang="en-US" dirty="0" smtClean="0"/>
              <a:t>And Jocelyn Bell for starting it all!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pPr>
              <a:buNone/>
            </a:pPr>
            <a:r>
              <a:rPr lang="en-US" dirty="0" smtClean="0"/>
              <a:t>	In this presentation, we will explore not only the data we collected during our 5:45 a.m. time slot at the Green Bank Telescope, but we will also compare and contrast findings of the Crab Pulsar from the American and European databases. The data we have collected consists of our potential candidates as well as two known pulsars.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solidFill>
                  <a:schemeClr val="bg1"/>
                </a:solidFill>
              </a:rPr>
              <a:t>Crab Pulsar</a:t>
            </a:r>
            <a:endParaRPr lang="en-US" sz="8000" dirty="0">
              <a:solidFill>
                <a:schemeClr val="bg1"/>
              </a:solidFill>
            </a:endParaRPr>
          </a:p>
        </p:txBody>
      </p:sp>
      <p:pic>
        <p:nvPicPr>
          <p:cNvPr id="4" name="Picture 2" descr="C:\Documents and Settings\gbtclab\Local Settings\Temporary Internet Files\Content.IE5\UKW14KEV\MC900438048[1].png"/>
          <p:cNvPicPr>
            <a:picLocks noGrp="1" noChangeAspect="1" noChangeArrowheads="1"/>
          </p:cNvPicPr>
          <p:nvPr>
            <p:ph idx="1"/>
          </p:nvPr>
        </p:nvPicPr>
        <p:blipFill>
          <a:blip r:embed="rId3" cstate="print">
            <a:lum bright="40000"/>
          </a:blip>
          <a:srcRect/>
          <a:stretch>
            <a:fillRect/>
          </a:stretch>
        </p:blipFill>
        <p:spPr bwMode="auto">
          <a:xfrm rot="1408882">
            <a:off x="2744502" y="2211102"/>
            <a:ext cx="4353703" cy="4353703"/>
          </a:xfrm>
          <a:prstGeom prst="rect">
            <a:avLst/>
          </a:prstGeom>
          <a:noFill/>
          <a:ln>
            <a:solidFill>
              <a:srgbClr val="FF7453"/>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chemeClr val="accent4">
                    <a:lumMod val="40000"/>
                    <a:lumOff val="60000"/>
                  </a:schemeClr>
                </a:solidFill>
              </a:rPr>
              <a:t>Background Information</a:t>
            </a:r>
            <a:endParaRPr lang="en-US" dirty="0">
              <a:solidFill>
                <a:schemeClr val="accent4">
                  <a:lumMod val="40000"/>
                  <a:lumOff val="60000"/>
                </a:schemeClr>
              </a:solidFill>
            </a:endParaRPr>
          </a:p>
        </p:txBody>
      </p:sp>
      <p:sp>
        <p:nvSpPr>
          <p:cNvPr id="3" name="Content Placeholder 2"/>
          <p:cNvSpPr>
            <a:spLocks noGrp="1"/>
          </p:cNvSpPr>
          <p:nvPr>
            <p:ph idx="1"/>
          </p:nvPr>
        </p:nvSpPr>
        <p:spPr>
          <a:xfrm>
            <a:off x="457200" y="1371600"/>
            <a:ext cx="8229600" cy="5257800"/>
          </a:xfrm>
        </p:spPr>
        <p:txBody>
          <a:bodyPr>
            <a:normAutofit/>
          </a:bodyPr>
          <a:lstStyle/>
          <a:p>
            <a:r>
              <a:rPr lang="en-US" dirty="0" smtClean="0">
                <a:solidFill>
                  <a:schemeClr val="accent4">
                    <a:lumMod val="40000"/>
                    <a:lumOff val="60000"/>
                  </a:schemeClr>
                </a:solidFill>
              </a:rPr>
              <a:t>The crab pulsar is located within the Crab Nebula, which is located at RA:  5h 34m 40s and Dec: +22° 1' 10“.  </a:t>
            </a:r>
          </a:p>
          <a:p>
            <a:r>
              <a:rPr lang="en-US" dirty="0" smtClean="0">
                <a:solidFill>
                  <a:schemeClr val="accent4">
                    <a:lumMod val="40000"/>
                    <a:lumOff val="60000"/>
                  </a:schemeClr>
                </a:solidFill>
              </a:rPr>
              <a:t>The nebula is 6,000 light years away from Earth, or  1,900 parsecs, and is located in the Taurus constellation.</a:t>
            </a:r>
          </a:p>
          <a:p>
            <a:r>
              <a:rPr lang="en-US" dirty="0" smtClean="0">
                <a:solidFill>
                  <a:schemeClr val="accent4">
                    <a:lumMod val="40000"/>
                    <a:lumOff val="60000"/>
                  </a:schemeClr>
                </a:solidFill>
              </a:rPr>
              <a:t>The Crab Pulsar is 956 yrs. old.</a:t>
            </a:r>
          </a:p>
          <a:p>
            <a:r>
              <a:rPr lang="pt-BR" dirty="0" smtClean="0">
                <a:solidFill>
                  <a:schemeClr val="accent4">
                    <a:lumMod val="40000"/>
                    <a:lumOff val="60000"/>
                  </a:schemeClr>
                </a:solidFill>
              </a:rPr>
              <a:t>The pulsar is located at RA: 05h 34m 32s and Dec:  +22° 0.0' 52 and is 5,545.4 light years </a:t>
            </a:r>
            <a:r>
              <a:rPr lang="pt-BR" smtClean="0">
                <a:solidFill>
                  <a:schemeClr val="accent4">
                    <a:lumMod val="40000"/>
                    <a:lumOff val="60000"/>
                  </a:schemeClr>
                </a:solidFill>
              </a:rPr>
              <a:t>or </a:t>
            </a:r>
            <a:r>
              <a:rPr lang="pt-BR" smtClean="0">
                <a:solidFill>
                  <a:schemeClr val="accent4">
                    <a:lumMod val="40000"/>
                    <a:lumOff val="60000"/>
                  </a:schemeClr>
                </a:solidFill>
              </a:rPr>
              <a:t>1.9 </a:t>
            </a:r>
            <a:r>
              <a:rPr lang="pt-BR" dirty="0" smtClean="0">
                <a:solidFill>
                  <a:schemeClr val="accent4">
                    <a:lumMod val="40000"/>
                    <a:lumOff val="60000"/>
                  </a:schemeClr>
                </a:solidFill>
              </a:rPr>
              <a:t>kpc from Earth.</a:t>
            </a:r>
            <a:endParaRPr lang="en-US" dirty="0" smtClean="0">
              <a:solidFill>
                <a:schemeClr val="accent4">
                  <a:lumMod val="40000"/>
                  <a:lumOff val="60000"/>
                </a:schemeClr>
              </a:solidFill>
            </a:endParaRPr>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Location in our Galaxy</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1905000" y="1428750"/>
            <a:ext cx="7239000" cy="5429250"/>
          </a:xfrm>
          <a:prstGeom prst="rect">
            <a:avLst/>
          </a:prstGeom>
          <a:noFill/>
          <a:ln w="9525">
            <a:noFill/>
            <a:miter lim="800000"/>
            <a:headEnd/>
            <a:tailEnd/>
          </a:ln>
        </p:spPr>
      </p:pic>
      <p:cxnSp>
        <p:nvCxnSpPr>
          <p:cNvPr id="6" name="Straight Arrow Connector 5"/>
          <p:cNvCxnSpPr/>
          <p:nvPr/>
        </p:nvCxnSpPr>
        <p:spPr>
          <a:xfrm>
            <a:off x="1524000" y="1905000"/>
            <a:ext cx="43434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5800" y="1676400"/>
            <a:ext cx="1143000" cy="369332"/>
          </a:xfrm>
          <a:prstGeom prst="rect">
            <a:avLst/>
          </a:prstGeom>
          <a:noFill/>
        </p:spPr>
        <p:txBody>
          <a:bodyPr wrap="square" rtlCol="0">
            <a:spAutoFit/>
          </a:bodyPr>
          <a:lstStyle/>
          <a:p>
            <a:r>
              <a:rPr lang="en-US" dirty="0" smtClean="0"/>
              <a:t>Here it is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a:noFill/>
        </p:spPr>
        <p:txBody>
          <a:bodyPr/>
          <a:lstStyle/>
          <a:p>
            <a:r>
              <a:rPr lang="en-US" dirty="0" smtClean="0">
                <a:solidFill>
                  <a:schemeClr val="bg1"/>
                </a:solidFill>
              </a:rPr>
              <a:t>History of Crab Nebula</a:t>
            </a:r>
            <a:endParaRPr lang="en-US" dirty="0">
              <a:solidFill>
                <a:schemeClr val="bg1"/>
              </a:solidFill>
            </a:endParaRPr>
          </a:p>
        </p:txBody>
      </p:sp>
      <p:sp>
        <p:nvSpPr>
          <p:cNvPr id="5" name="Content Placeholder 4"/>
          <p:cNvSpPr>
            <a:spLocks noGrp="1"/>
          </p:cNvSpPr>
          <p:nvPr>
            <p:ph idx="1"/>
          </p:nvPr>
        </p:nvSpPr>
        <p:spPr>
          <a:xfrm>
            <a:off x="457200" y="1600200"/>
            <a:ext cx="8458200" cy="4953000"/>
          </a:xfrm>
        </p:spPr>
        <p:txBody>
          <a:bodyPr>
            <a:normAutofit/>
          </a:bodyPr>
          <a:lstStyle/>
          <a:p>
            <a:r>
              <a:rPr lang="en-US" dirty="0" smtClean="0">
                <a:solidFill>
                  <a:schemeClr val="bg1"/>
                </a:solidFill>
              </a:rPr>
              <a:t>July 5, 1054</a:t>
            </a:r>
          </a:p>
          <a:p>
            <a:r>
              <a:rPr lang="en-US" dirty="0" smtClean="0">
                <a:solidFill>
                  <a:schemeClr val="bg1"/>
                </a:solidFill>
              </a:rPr>
              <a:t>Seen and Recorded by Chinese astronomers as a Guest Star</a:t>
            </a:r>
          </a:p>
          <a:p>
            <a:r>
              <a:rPr lang="en-US" dirty="0" smtClean="0">
                <a:solidFill>
                  <a:schemeClr val="bg1"/>
                </a:solidFill>
              </a:rPr>
              <a:t>Depicted by Native Americans in Arizona.</a:t>
            </a:r>
          </a:p>
          <a:p>
            <a:r>
              <a:rPr lang="en-US" dirty="0" smtClean="0">
                <a:solidFill>
                  <a:schemeClr val="bg1"/>
                </a:solidFill>
              </a:rPr>
              <a:t>Forgotten for six hundred years.</a:t>
            </a:r>
          </a:p>
          <a:p>
            <a:r>
              <a:rPr lang="en-US" dirty="0" smtClean="0">
                <a:solidFill>
                  <a:schemeClr val="bg1"/>
                </a:solidFill>
              </a:rPr>
              <a:t>Later observed by John Bevis (1731) and Charles Messier (1738)</a:t>
            </a:r>
          </a:p>
          <a:p>
            <a:r>
              <a:rPr lang="en-US" dirty="0" smtClean="0">
                <a:solidFill>
                  <a:schemeClr val="bg1"/>
                </a:solidFill>
              </a:rPr>
              <a:t>Named “Crab” by Lord-</a:t>
            </a:r>
            <a:r>
              <a:rPr lang="en-US" dirty="0" err="1" smtClean="0">
                <a:solidFill>
                  <a:schemeClr val="bg1"/>
                </a:solidFill>
              </a:rPr>
              <a:t>Rosse</a:t>
            </a:r>
            <a:r>
              <a:rPr lang="en-US" dirty="0" smtClean="0">
                <a:solidFill>
                  <a:schemeClr val="bg1"/>
                </a:solidFill>
              </a:rPr>
              <a:t> (1844) for structure.</a:t>
            </a: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The “Crab” Pulsar Fun FACTS! </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The Crab pulsar was officially discovered in 1968 by David H. </a:t>
            </a:r>
            <a:r>
              <a:rPr lang="en-US" dirty="0" err="1" smtClean="0"/>
              <a:t>Staelin</a:t>
            </a:r>
            <a:r>
              <a:rPr lang="en-US" dirty="0" smtClean="0"/>
              <a:t> and Edward C. </a:t>
            </a:r>
            <a:r>
              <a:rPr lang="en-US" dirty="0" err="1" smtClean="0"/>
              <a:t>Reifenstin</a:t>
            </a:r>
            <a:r>
              <a:rPr lang="en-US" dirty="0" smtClean="0"/>
              <a:t> III</a:t>
            </a:r>
          </a:p>
          <a:p>
            <a:r>
              <a:rPr lang="en-US" dirty="0" smtClean="0"/>
              <a:t>The Pulsar is 25km in diameter</a:t>
            </a:r>
          </a:p>
          <a:p>
            <a:r>
              <a:rPr lang="en-US" dirty="0" smtClean="0"/>
              <a:t>Rotates once every 33ms or 30 times a sec.</a:t>
            </a:r>
          </a:p>
          <a:p>
            <a:r>
              <a:rPr lang="en-US" dirty="0" smtClean="0"/>
              <a:t>The pulsar is slowing down by 38 ns every day due to large amounts of energy being given out. </a:t>
            </a:r>
          </a:p>
          <a:p>
            <a:r>
              <a:rPr lang="en-US" dirty="0" smtClean="0"/>
              <a:t>The approximate mass and luminosity could not be calculated. </a:t>
            </a:r>
          </a:p>
          <a:p>
            <a:endParaRPr lang="en-US" dirty="0"/>
          </a:p>
        </p:txBody>
      </p:sp>
      <p:sp>
        <p:nvSpPr>
          <p:cNvPr id="4" name="TextBox 3"/>
          <p:cNvSpPr txBox="1"/>
          <p:nvPr/>
        </p:nvSpPr>
        <p:spPr>
          <a:xfrm>
            <a:off x="2667000" y="1143000"/>
            <a:ext cx="320040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smtClean="0"/>
              <a:t>Yes, science can be fun </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09600"/>
          </a:xfrm>
        </p:spPr>
        <p:txBody>
          <a:bodyPr>
            <a:normAutofit fontScale="90000"/>
          </a:bodyPr>
          <a:lstStyle/>
          <a:p>
            <a:r>
              <a:rPr lang="en-US" dirty="0" smtClean="0"/>
              <a:t>			</a:t>
            </a:r>
            <a:r>
              <a:rPr lang="en-US" u="sng" dirty="0" smtClean="0"/>
              <a:t>Formulas </a:t>
            </a:r>
            <a:endParaRPr lang="en-US" u="sng"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0" y="1676400"/>
            <a:ext cx="4562475" cy="1628775"/>
          </a:xfrm>
          <a:prstGeom prst="rect">
            <a:avLst/>
          </a:prstGeom>
          <a:noFill/>
          <a:ln w="9525">
            <a:noFill/>
            <a:miter lim="800000"/>
            <a:headEnd/>
            <a:tailEnd/>
          </a:ln>
        </p:spPr>
      </p:pic>
      <p:sp>
        <p:nvSpPr>
          <p:cNvPr id="5" name="TextBox 4"/>
          <p:cNvSpPr txBox="1"/>
          <p:nvPr/>
        </p:nvSpPr>
        <p:spPr>
          <a:xfrm>
            <a:off x="152400" y="3276600"/>
            <a:ext cx="3962400" cy="1477328"/>
          </a:xfrm>
          <a:prstGeom prst="rect">
            <a:avLst/>
          </a:prstGeom>
          <a:noFill/>
        </p:spPr>
        <p:txBody>
          <a:bodyPr wrap="square" rtlCol="0">
            <a:spAutoFit/>
          </a:bodyPr>
          <a:lstStyle/>
          <a:p>
            <a:r>
              <a:rPr lang="en-US" dirty="0" smtClean="0"/>
              <a:t>Estimated Characteristic Age - 1.24e+03 Mega years according  to the ATNF catalog. </a:t>
            </a:r>
          </a:p>
          <a:p>
            <a:r>
              <a:rPr lang="en-US" dirty="0" smtClean="0"/>
              <a:t> </a:t>
            </a:r>
          </a:p>
          <a:p>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5105400" y="1905000"/>
            <a:ext cx="2971800" cy="866775"/>
          </a:xfrm>
          <a:prstGeom prst="rect">
            <a:avLst/>
          </a:prstGeom>
          <a:noFill/>
          <a:ln w="9525">
            <a:noFill/>
            <a:miter lim="800000"/>
            <a:headEnd/>
            <a:tailEnd/>
          </a:ln>
        </p:spPr>
      </p:pic>
      <p:sp>
        <p:nvSpPr>
          <p:cNvPr id="7" name="TextBox 6"/>
          <p:cNvSpPr txBox="1"/>
          <p:nvPr/>
        </p:nvSpPr>
        <p:spPr>
          <a:xfrm>
            <a:off x="5181600" y="3352800"/>
            <a:ext cx="3048000" cy="923330"/>
          </a:xfrm>
          <a:prstGeom prst="rect">
            <a:avLst/>
          </a:prstGeom>
          <a:noFill/>
        </p:spPr>
        <p:txBody>
          <a:bodyPr wrap="square" rtlCol="0">
            <a:spAutoFit/>
          </a:bodyPr>
          <a:lstStyle/>
          <a:p>
            <a:r>
              <a:rPr lang="en-US" dirty="0" smtClean="0"/>
              <a:t>Estimated Characteristic Magnetic Field – 3.78e+12 G according to the ATNF catalog. </a:t>
            </a:r>
            <a:endParaRPr lang="en-US" dirty="0"/>
          </a:p>
        </p:txBody>
      </p:sp>
      <p:sp>
        <p:nvSpPr>
          <p:cNvPr id="8" name="TextBox 7"/>
          <p:cNvSpPr txBox="1"/>
          <p:nvPr/>
        </p:nvSpPr>
        <p:spPr>
          <a:xfrm>
            <a:off x="0" y="5486400"/>
            <a:ext cx="9144000" cy="646331"/>
          </a:xfrm>
          <a:prstGeom prst="rect">
            <a:avLst/>
          </a:prstGeom>
          <a:noFill/>
        </p:spPr>
        <p:txBody>
          <a:bodyPr wrap="square" rtlCol="0">
            <a:spAutoFit/>
          </a:bodyPr>
          <a:lstStyle/>
          <a:p>
            <a:r>
              <a:rPr lang="en-US" dirty="0" smtClean="0"/>
              <a:t>*Our team attempted our own calculation to double check the catalog, but we love math to the extent that we decided to trust the astronomers </a:t>
            </a:r>
            <a:r>
              <a:rPr lang="en-US" dirty="0" smtClean="0">
                <a:sym typeface="Wingdings" pitchFamily="2" charset="2"/>
              </a:rPr>
              <a:t></a:t>
            </a:r>
            <a:endParaRPr lang="en-US" dirty="0"/>
          </a:p>
        </p:txBody>
      </p:sp>
      <p:sp>
        <p:nvSpPr>
          <p:cNvPr id="9" name="TextBox 8"/>
          <p:cNvSpPr txBox="1"/>
          <p:nvPr/>
        </p:nvSpPr>
        <p:spPr>
          <a:xfrm rot="20982546">
            <a:off x="754152" y="627162"/>
            <a:ext cx="1861484" cy="10156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6000" dirty="0" smtClean="0"/>
              <a:t>AGE</a:t>
            </a:r>
            <a:endParaRPr lang="en-US" sz="6000" dirty="0"/>
          </a:p>
        </p:txBody>
      </p:sp>
      <p:sp>
        <p:nvSpPr>
          <p:cNvPr id="10" name="TextBox 9"/>
          <p:cNvSpPr txBox="1"/>
          <p:nvPr/>
        </p:nvSpPr>
        <p:spPr>
          <a:xfrm rot="568676">
            <a:off x="5976874" y="380092"/>
            <a:ext cx="2895600" cy="15696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4800" dirty="0" smtClean="0"/>
              <a:t>Magnetic Field</a:t>
            </a:r>
            <a:endParaRPr lang="en-US" sz="4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Comparing the GBT to the 43m</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0" y="762000"/>
            <a:ext cx="3986212" cy="2980037"/>
          </a:xfrm>
          <a:prstGeom prst="rect">
            <a:avLst/>
          </a:prstGeom>
          <a:noFill/>
          <a:ln w="9525">
            <a:noFill/>
            <a:miter lim="800000"/>
            <a:headEnd/>
            <a:tailEnd/>
          </a:ln>
        </p:spPr>
      </p:pic>
      <p:sp>
        <p:nvSpPr>
          <p:cNvPr id="8" name="TextBox 7"/>
          <p:cNvSpPr txBox="1"/>
          <p:nvPr/>
        </p:nvSpPr>
        <p:spPr>
          <a:xfrm>
            <a:off x="76200" y="3810000"/>
            <a:ext cx="3276600" cy="307777"/>
          </a:xfrm>
          <a:prstGeom prst="rect">
            <a:avLst/>
          </a:prstGeom>
          <a:noFill/>
        </p:spPr>
        <p:txBody>
          <a:bodyPr wrap="square" rtlCol="0">
            <a:spAutoFit/>
          </a:bodyPr>
          <a:lstStyle/>
          <a:p>
            <a:pPr algn="ctr"/>
            <a:r>
              <a:rPr lang="en-US" sz="1400" dirty="0" smtClean="0"/>
              <a:t>Recorded by GBT</a:t>
            </a:r>
            <a:endParaRPr lang="en-US" sz="1400" dirty="0"/>
          </a:p>
        </p:txBody>
      </p:sp>
      <p:sp>
        <p:nvSpPr>
          <p:cNvPr id="9" name="TextBox 8"/>
          <p:cNvSpPr txBox="1"/>
          <p:nvPr/>
        </p:nvSpPr>
        <p:spPr>
          <a:xfrm>
            <a:off x="5943600" y="3276600"/>
            <a:ext cx="1981200" cy="307777"/>
          </a:xfrm>
          <a:prstGeom prst="rect">
            <a:avLst/>
          </a:prstGeom>
          <a:noFill/>
        </p:spPr>
        <p:txBody>
          <a:bodyPr wrap="square" rtlCol="0">
            <a:spAutoFit/>
          </a:bodyPr>
          <a:lstStyle/>
          <a:p>
            <a:r>
              <a:rPr lang="en-US" sz="1400" dirty="0" smtClean="0"/>
              <a:t>Recorded by 43m</a:t>
            </a:r>
            <a:endParaRPr lang="en-US" sz="1400" dirty="0"/>
          </a:p>
        </p:txBody>
      </p:sp>
      <p:sp>
        <p:nvSpPr>
          <p:cNvPr id="10" name="TextBox 9"/>
          <p:cNvSpPr txBox="1"/>
          <p:nvPr/>
        </p:nvSpPr>
        <p:spPr>
          <a:xfrm>
            <a:off x="4495800" y="762000"/>
            <a:ext cx="4038600" cy="3416320"/>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buFont typeface="Arial" pitchFamily="34" charset="0"/>
              <a:buChar char="•"/>
            </a:pPr>
            <a:r>
              <a:rPr lang="en-US" dirty="0" smtClean="0"/>
              <a:t>RA, DEC and DM are the same</a:t>
            </a:r>
          </a:p>
          <a:p>
            <a:pPr>
              <a:buFont typeface="Arial" pitchFamily="34" charset="0"/>
              <a:buChar char="•"/>
            </a:pPr>
            <a:r>
              <a:rPr lang="en-US" dirty="0" smtClean="0"/>
              <a:t>Frequencies are the same</a:t>
            </a:r>
          </a:p>
          <a:p>
            <a:pPr>
              <a:buFont typeface="Arial" pitchFamily="34" charset="0"/>
              <a:buChar char="•"/>
            </a:pPr>
            <a:r>
              <a:rPr lang="en-US" dirty="0" smtClean="0"/>
              <a:t>Pulses from the 43m are fainter</a:t>
            </a:r>
          </a:p>
          <a:p>
            <a:pPr>
              <a:buFont typeface="Arial" pitchFamily="34" charset="0"/>
              <a:buChar char="•"/>
            </a:pPr>
            <a:r>
              <a:rPr lang="en-US" dirty="0" smtClean="0"/>
              <a:t>GBT pulses arrived later</a:t>
            </a:r>
          </a:p>
          <a:p>
            <a:pPr>
              <a:buFont typeface="Arial" pitchFamily="34" charset="0"/>
              <a:buChar char="•"/>
            </a:pPr>
            <a:r>
              <a:rPr lang="en-US" dirty="0" smtClean="0"/>
              <a:t>GBT DM peaked later but is more precise due to the folding method</a:t>
            </a:r>
          </a:p>
          <a:p>
            <a:pPr>
              <a:buFont typeface="Arial" pitchFamily="34" charset="0"/>
              <a:buChar char="•"/>
            </a:pPr>
            <a:r>
              <a:rPr lang="en-US" dirty="0" smtClean="0"/>
              <a:t>Time scale on GBT is by a factor of 100s while the factor on the 43m is 1000s. </a:t>
            </a:r>
          </a:p>
          <a:p>
            <a:pPr>
              <a:buFont typeface="Arial" pitchFamily="34" charset="0"/>
              <a:buChar char="•"/>
            </a:pPr>
            <a:r>
              <a:rPr lang="en-US" dirty="0" smtClean="0"/>
              <a:t>43m looked at pulsar longer. </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a:p>
        </p:txBody>
      </p:sp>
      <p:sp>
        <p:nvSpPr>
          <p:cNvPr id="12" name="TextBox 11"/>
          <p:cNvSpPr txBox="1"/>
          <p:nvPr/>
        </p:nvSpPr>
        <p:spPr>
          <a:xfrm>
            <a:off x="228600" y="3886200"/>
            <a:ext cx="4495800" cy="2384524"/>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Error that may have occurred includes:</a:t>
            </a:r>
          </a:p>
          <a:p>
            <a:pPr>
              <a:buFont typeface="Arial" pitchFamily="34" charset="0"/>
              <a:buChar char="•"/>
            </a:pPr>
            <a:r>
              <a:rPr lang="en-US" dirty="0" smtClean="0"/>
              <a:t>Instrumental error:</a:t>
            </a:r>
          </a:p>
          <a:p>
            <a:pPr lvl="1">
              <a:buFont typeface="Arial" pitchFamily="34" charset="0"/>
              <a:buChar char="•"/>
            </a:pPr>
            <a:r>
              <a:rPr lang="en-US" dirty="0" smtClean="0"/>
              <a:t>GBT slanted in time phase</a:t>
            </a:r>
          </a:p>
          <a:p>
            <a:pPr lvl="1">
              <a:buFont typeface="Arial" pitchFamily="34" charset="0"/>
              <a:buChar char="•"/>
            </a:pPr>
            <a:r>
              <a:rPr lang="en-US" dirty="0" smtClean="0"/>
              <a:t>43m slanted in the sub-band </a:t>
            </a:r>
          </a:p>
          <a:p>
            <a:pPr>
              <a:buFont typeface="Arial" pitchFamily="34" charset="0"/>
              <a:buChar char="•"/>
            </a:pPr>
            <a:r>
              <a:rPr lang="en-US" dirty="0" smtClean="0"/>
              <a:t>GBT pointed directly at the pulsar while the 43m missed it by a tiny bit-&gt; may explain sub-band plot.</a:t>
            </a:r>
          </a:p>
          <a:p>
            <a:pPr lvl="1"/>
            <a:r>
              <a:rPr lang="en-US" dirty="0" smtClean="0"/>
              <a:t> </a:t>
            </a:r>
            <a:endParaRPr lang="en-US" dirty="0"/>
          </a:p>
        </p:txBody>
      </p:sp>
      <p:sp>
        <p:nvSpPr>
          <p:cNvPr id="13" name="TextBox 12"/>
          <p:cNvSpPr txBox="1"/>
          <p:nvPr/>
        </p:nvSpPr>
        <p:spPr>
          <a:xfrm>
            <a:off x="228600" y="5943600"/>
            <a:ext cx="3810000" cy="64633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Probable explanations include:</a:t>
            </a:r>
          </a:p>
          <a:p>
            <a:pPr>
              <a:buFont typeface="Arial" pitchFamily="34" charset="0"/>
              <a:buChar char="•"/>
            </a:pPr>
            <a:r>
              <a:rPr lang="en-US" dirty="0" smtClean="0"/>
              <a:t>Folding differences!</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4572000" y="3276600"/>
            <a:ext cx="4295775" cy="3318116"/>
          </a:xfrm>
          <a:prstGeom prst="rect">
            <a:avLst/>
          </a:prstGeom>
          <a:noFill/>
          <a:ln w="9525">
            <a:noFill/>
            <a:miter lim="800000"/>
            <a:headEnd/>
            <a:tailEnd/>
          </a:ln>
        </p:spPr>
      </p:pic>
      <p:sp>
        <p:nvSpPr>
          <p:cNvPr id="14" name="TextBox 13"/>
          <p:cNvSpPr txBox="1"/>
          <p:nvPr/>
        </p:nvSpPr>
        <p:spPr>
          <a:xfrm>
            <a:off x="0" y="381000"/>
            <a:ext cx="1295400" cy="369332"/>
          </a:xfrm>
          <a:prstGeom prst="rect">
            <a:avLst/>
          </a:prstGeom>
          <a:noFill/>
        </p:spPr>
        <p:txBody>
          <a:bodyPr wrap="square" rtlCol="0">
            <a:spAutoFit/>
          </a:bodyPr>
          <a:lstStyle/>
          <a:p>
            <a:r>
              <a:rPr lang="en-US" dirty="0" smtClean="0"/>
              <a:t>GBT plot</a:t>
            </a:r>
            <a:endParaRPr lang="en-US" dirty="0"/>
          </a:p>
        </p:txBody>
      </p:sp>
      <p:sp>
        <p:nvSpPr>
          <p:cNvPr id="15" name="TextBox 14"/>
          <p:cNvSpPr txBox="1"/>
          <p:nvPr/>
        </p:nvSpPr>
        <p:spPr>
          <a:xfrm>
            <a:off x="7696200" y="3124200"/>
            <a:ext cx="1143000" cy="369332"/>
          </a:xfrm>
          <a:prstGeom prst="rect">
            <a:avLst/>
          </a:prstGeom>
          <a:noFill/>
        </p:spPr>
        <p:txBody>
          <a:bodyPr wrap="square" rtlCol="0">
            <a:spAutoFit/>
          </a:bodyPr>
          <a:lstStyle/>
          <a:p>
            <a:r>
              <a:rPr lang="en-US" dirty="0" smtClean="0"/>
              <a:t>43m plot</a:t>
            </a:r>
            <a:endParaRPr lang="en-US" dirty="0"/>
          </a:p>
        </p:txBody>
      </p:sp>
      <p:pic>
        <p:nvPicPr>
          <p:cNvPr id="16" name="Picture 2"/>
          <p:cNvPicPr>
            <a:picLocks noChangeAspect="1" noChangeArrowheads="1"/>
          </p:cNvPicPr>
          <p:nvPr/>
        </p:nvPicPr>
        <p:blipFill>
          <a:blip r:embed="rId2" cstate="print"/>
          <a:srcRect/>
          <a:stretch>
            <a:fillRect/>
          </a:stretch>
        </p:blipFill>
        <p:spPr bwMode="auto">
          <a:xfrm>
            <a:off x="152400" y="914400"/>
            <a:ext cx="3986212" cy="2980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328</TotalTime>
  <Words>749</Words>
  <Application>Microsoft Office PowerPoint</Application>
  <PresentationFormat>On-screen Show (4:3)</PresentationFormat>
  <Paragraphs>106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Flow</vt:lpstr>
      <vt:lpstr>Pulsars in Focus </vt:lpstr>
      <vt:lpstr>Introduction</vt:lpstr>
      <vt:lpstr>Crab Pulsar</vt:lpstr>
      <vt:lpstr>Background Information</vt:lpstr>
      <vt:lpstr>Location in our Galaxy</vt:lpstr>
      <vt:lpstr>History of Crab Nebula</vt:lpstr>
      <vt:lpstr>The “Crab” Pulsar Fun FACTS! </vt:lpstr>
      <vt:lpstr>   Formulas </vt:lpstr>
      <vt:lpstr>Comparing the GBT to the 43m</vt:lpstr>
      <vt:lpstr>Comparing North America to            Europe</vt:lpstr>
      <vt:lpstr>Comparing the “Crab” to a Candidate</vt:lpstr>
      <vt:lpstr>Pulsar to RFI</vt:lpstr>
      <vt:lpstr>Comparing the “Crab” to a Single-Pulse Candidate</vt:lpstr>
      <vt:lpstr>Pulsar to NOISE</vt:lpstr>
      <vt:lpstr>Conclusion</vt:lpstr>
      <vt:lpstr>Special Thanks To…</vt:lpstr>
    </vt:vector>
  </TitlesOfParts>
  <Company>NRAO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Pulsars in Focus </dc:title>
  <dc:creator>gbtclab</dc:creator>
  <cp:lastModifiedBy>gbtclab</cp:lastModifiedBy>
  <cp:revision>34</cp:revision>
  <dcterms:created xsi:type="dcterms:W3CDTF">2010-07-29T16:10:48Z</dcterms:created>
  <dcterms:modified xsi:type="dcterms:W3CDTF">2010-07-30T23:19:04Z</dcterms:modified>
</cp:coreProperties>
</file>