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58" r:id="rId3"/>
    <p:sldId id="276" r:id="rId4"/>
    <p:sldId id="270" r:id="rId5"/>
    <p:sldId id="269" r:id="rId6"/>
    <p:sldId id="259" r:id="rId7"/>
    <p:sldId id="279" r:id="rId8"/>
    <p:sldId id="277" r:id="rId9"/>
    <p:sldId id="263" r:id="rId10"/>
    <p:sldId id="261" r:id="rId11"/>
    <p:sldId id="264" r:id="rId12"/>
    <p:sldId id="265" r:id="rId13"/>
    <p:sldId id="266" r:id="rId14"/>
    <p:sldId id="267" r:id="rId15"/>
    <p:sldId id="268" r:id="rId16"/>
    <p:sldId id="271" r:id="rId17"/>
    <p:sldId id="272" r:id="rId18"/>
    <p:sldId id="273" r:id="rId19"/>
    <p:sldId id="274" r:id="rId20"/>
    <p:sldId id="275" r:id="rId21"/>
    <p:sldId id="278" r:id="rId22"/>
    <p:sldId id="260"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FF4969A-BAF6-441E-9C3A-F957698C8863}" type="datetimeFigureOut">
              <a:rPr lang="en-US"/>
              <a:pPr>
                <a:defRPr/>
              </a:pPr>
              <a:t>7/30/2010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1AFC9B7-6C98-4037-A3B2-A76410448E9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F68DC5-C963-4218-BD54-19E8E6ABA1E0}" type="slidenum">
              <a:rPr lang="en-US">
                <a:cs typeface="Arial" pitchFamily="34" charset="0"/>
              </a:rPr>
              <a:pPr fontAlgn="base">
                <a:spcBef>
                  <a:spcPct val="0"/>
                </a:spcBef>
                <a:spcAft>
                  <a:spcPct val="0"/>
                </a:spcAft>
              </a:pPr>
              <a:t>20</a:t>
            </a:fld>
            <a:endParaRPr lang="en-US">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6"/>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540544" y="776288"/>
            <a:ext cx="8062912" cy="1470025"/>
          </a:xfrm>
        </p:spPr>
        <p:txBody>
          <a:bodyPr anchor="b"/>
          <a:lstStyle>
            <a:lvl1pPr algn="r">
              <a:defRPr sz="4400"/>
            </a:lvl1pPr>
          </a:lstStyle>
          <a:p>
            <a:r>
              <a:rPr lang="en-US" smtClean="0"/>
              <a:t>Click to edit Master title style</a:t>
            </a:r>
            <a:endParaRPr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27"/>
          <p:cNvSpPr>
            <a:spLocks noGrp="1"/>
          </p:cNvSpPr>
          <p:nvPr>
            <p:ph type="dt" sz="half" idx="10"/>
          </p:nvPr>
        </p:nvSpPr>
        <p:spPr>
          <a:xfrm>
            <a:off x="1371600" y="6011863"/>
            <a:ext cx="5791200" cy="365125"/>
          </a:xfrm>
        </p:spPr>
        <p:txBody>
          <a:bodyPr tIns="0" bIns="0" anchor="t"/>
          <a:lstStyle>
            <a:lvl1pPr algn="r">
              <a:defRPr sz="1000" smtClean="0"/>
            </a:lvl1pPr>
          </a:lstStyle>
          <a:p>
            <a:pPr>
              <a:defRPr/>
            </a:pPr>
            <a:fld id="{CDBC8EF0-874F-415F-9D71-45AFBD82AE4C}" type="datetimeFigureOut">
              <a:rPr lang="en-US"/>
              <a:pPr>
                <a:defRPr/>
              </a:pPr>
              <a:t>7/30/2010</a:t>
            </a:fld>
            <a:endParaRPr lang="en-US" dirty="0"/>
          </a:p>
        </p:txBody>
      </p:sp>
      <p:sp>
        <p:nvSpPr>
          <p:cNvPr id="6" name="Footer Placeholder 16"/>
          <p:cNvSpPr>
            <a:spLocks noGrp="1"/>
          </p:cNvSpPr>
          <p:nvPr>
            <p:ph type="ftr" sz="quarter" idx="11"/>
          </p:nvPr>
        </p:nvSpPr>
        <p:spPr>
          <a:xfrm>
            <a:off x="1371600" y="5649913"/>
            <a:ext cx="5791200" cy="365125"/>
          </a:xfrm>
        </p:spPr>
        <p:txBody>
          <a:bodyPr tIns="0" bIns="0"/>
          <a:lstStyle>
            <a:lvl1pPr algn="r">
              <a:defRPr sz="1100" dirty="0"/>
            </a:lvl1pPr>
          </a:lstStyle>
          <a:p>
            <a:pPr>
              <a:defRPr/>
            </a:pPr>
            <a:endParaRPr lang="en-US"/>
          </a:p>
        </p:txBody>
      </p:sp>
      <p:sp>
        <p:nvSpPr>
          <p:cNvPr id="7" name="Slide Number Placeholder 28"/>
          <p:cNvSpPr>
            <a:spLocks noGrp="1"/>
          </p:cNvSpPr>
          <p:nvPr>
            <p:ph type="sldNum" sz="quarter" idx="12"/>
          </p:nvPr>
        </p:nvSpPr>
        <p:spPr>
          <a:xfrm>
            <a:off x="8391525" y="5753100"/>
            <a:ext cx="503238" cy="365125"/>
          </a:xfrm>
        </p:spPr>
        <p:txBody>
          <a:bodyPr anchor="ctr"/>
          <a:lstStyle>
            <a:lvl1pPr algn="ctr">
              <a:defRPr sz="1300" smtClean="0">
                <a:solidFill>
                  <a:srgbClr val="FFFFFF"/>
                </a:solidFill>
              </a:defRPr>
            </a:lvl1pPr>
          </a:lstStyle>
          <a:p>
            <a:pPr>
              <a:defRPr/>
            </a:pPr>
            <a:fld id="{55BFE6DE-BAC5-4EB1-A67A-99E35969DEF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ED1AD73-0B7E-42DD-B3B0-60AF13F6EC0A}" type="datetimeFigureOut">
              <a:rPr lang="en-US"/>
              <a:pPr>
                <a:defRPr/>
              </a:pPr>
              <a:t>7/30/2010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86302A3-BCF4-41A9-9934-AD892BBFBD4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D286097-81B0-4161-A303-4406DAAAA93B}" type="datetimeFigureOut">
              <a:rPr lang="en-US"/>
              <a:pPr>
                <a:defRPr/>
              </a:pPr>
              <a:t>7/30/2010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ECD881A-967F-4A7E-9F1A-E90DB1828C4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82808"/>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91075" y="6480175"/>
            <a:ext cx="2133600" cy="301625"/>
          </a:xfrm>
        </p:spPr>
        <p:txBody>
          <a:bodyPr/>
          <a:lstStyle>
            <a:lvl1pPr>
              <a:defRPr/>
            </a:lvl1pPr>
          </a:lstStyle>
          <a:p>
            <a:pPr>
              <a:defRPr/>
            </a:pPr>
            <a:fld id="{06436053-09ED-43D9-8A5A-14DFD7CC87A5}" type="datetimeFigureOut">
              <a:rPr lang="en-US"/>
              <a:pPr>
                <a:defRPr/>
              </a:pPr>
              <a:t>7/30/2010</a:t>
            </a:fld>
            <a:endParaRPr lang="en-US" dirty="0"/>
          </a:p>
        </p:txBody>
      </p:sp>
      <p:sp>
        <p:nvSpPr>
          <p:cNvPr id="5" name="Footer Placeholder 4"/>
          <p:cNvSpPr>
            <a:spLocks noGrp="1"/>
          </p:cNvSpPr>
          <p:nvPr>
            <p:ph type="ftr" sz="quarter" idx="11"/>
          </p:nvPr>
        </p:nvSpPr>
        <p:spPr>
          <a:xfrm>
            <a:off x="457200" y="6481763"/>
            <a:ext cx="4259263" cy="300037"/>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83023C-4EEC-414A-811C-C78A135F5C7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4" name="Right Triangle 8"/>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Isosceles Triangle 7"/>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 name="Straight Connector 10"/>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9"/>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lstStyle>
            <a:lvl1pPr marL="0" algn="l">
              <a:buNone/>
              <a:defRPr sz="3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a:xfrm>
            <a:off x="6956425" y="6477000"/>
            <a:ext cx="2133600" cy="304800"/>
          </a:xfrm>
        </p:spPr>
        <p:txBody>
          <a:bodyPr/>
          <a:lstStyle>
            <a:lvl1pPr>
              <a:defRPr/>
            </a:lvl1pPr>
          </a:lstStyle>
          <a:p>
            <a:pPr>
              <a:defRPr/>
            </a:pPr>
            <a:fld id="{4115DE92-5566-4144-B858-B93271A40695}" type="datetimeFigureOut">
              <a:rPr lang="en-US"/>
              <a:pPr>
                <a:defRPr/>
              </a:pPr>
              <a:t>7/30/2010</a:t>
            </a:fld>
            <a:endParaRPr lang="en-US" dirty="0"/>
          </a:p>
        </p:txBody>
      </p:sp>
      <p:sp>
        <p:nvSpPr>
          <p:cNvPr id="9" name="Footer Placeholder 4"/>
          <p:cNvSpPr>
            <a:spLocks noGrp="1"/>
          </p:cNvSpPr>
          <p:nvPr>
            <p:ph type="ftr" sz="quarter" idx="11"/>
          </p:nvPr>
        </p:nvSpPr>
        <p:spPr>
          <a:xfrm>
            <a:off x="2619375" y="6481763"/>
            <a:ext cx="4260850" cy="300037"/>
          </a:xfrm>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8450263" y="809625"/>
            <a:ext cx="503237" cy="300038"/>
          </a:xfrm>
        </p:spPr>
        <p:txBody>
          <a:bodyPr/>
          <a:lstStyle>
            <a:lvl1pPr>
              <a:defRPr/>
            </a:lvl1pPr>
          </a:lstStyle>
          <a:p>
            <a:pPr>
              <a:defRPr/>
            </a:pPr>
            <a:fld id="{28E77829-7A9F-45A5-9120-0DD3CC9D6320}"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D5C07E5F-4C8F-4E1D-9513-A73A54BFE503}" type="datetimeFigureOut">
              <a:rPr lang="en-US"/>
              <a:pPr>
                <a:defRPr/>
              </a:pPr>
              <a:t>7/30/2010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D2C1A9D-9201-4D2F-87CE-942557FD180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91075" y="6481763"/>
            <a:ext cx="2130425" cy="301625"/>
          </a:xfrm>
        </p:spPr>
        <p:txBody>
          <a:bodyPr/>
          <a:lstStyle>
            <a:lvl1pPr>
              <a:defRPr/>
            </a:lvl1pPr>
          </a:lstStyle>
          <a:p>
            <a:pPr>
              <a:defRPr/>
            </a:pPr>
            <a:fld id="{A019C7CE-1F10-4F86-836D-607D8860A37D}" type="datetimeFigureOut">
              <a:rPr lang="en-US"/>
              <a:pPr>
                <a:defRPr/>
              </a:pPr>
              <a:t>7/30/2010</a:t>
            </a:fld>
            <a:endParaRPr lang="en-US" dirty="0"/>
          </a:p>
        </p:txBody>
      </p:sp>
      <p:sp>
        <p:nvSpPr>
          <p:cNvPr id="8" name="Footer Placeholder 7"/>
          <p:cNvSpPr>
            <a:spLocks noGrp="1"/>
          </p:cNvSpPr>
          <p:nvPr>
            <p:ph type="ftr" sz="quarter" idx="11"/>
          </p:nvPr>
        </p:nvSpPr>
        <p:spPr>
          <a:xfrm>
            <a:off x="457200" y="6481763"/>
            <a:ext cx="4260850" cy="301625"/>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7589838" y="6483350"/>
            <a:ext cx="503237" cy="301625"/>
          </a:xfrm>
        </p:spPr>
        <p:txBody>
          <a:bodyPr/>
          <a:lstStyle>
            <a:lvl1pPr algn="ctr">
              <a:defRPr smtClean="0"/>
            </a:lvl1pPr>
          </a:lstStyle>
          <a:p>
            <a:pPr>
              <a:defRPr/>
            </a:pPr>
            <a:fld id="{802B3743-1233-4552-B214-4C7BAE2823DF}"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918385D6-C286-4403-B56B-86A12D3E53C7}" type="datetimeFigureOut">
              <a:rPr lang="en-US"/>
              <a:pPr>
                <a:defRPr/>
              </a:pPr>
              <a:t>7/30/2010</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53C40047-4137-49A7-A758-EF6ED012AB2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DE68F1D8-1919-4671-A6EE-FE17EA3F35E2}" type="datetimeFigureOut">
              <a:rPr lang="en-US"/>
              <a:pPr>
                <a:defRPr/>
              </a:pPr>
              <a:t>7/30/2010</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90DFAC88-B4D2-4E06-9EAC-19598722DBC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n-US" smtClean="0"/>
              <a:t>Click to edit Master title style</a:t>
            </a:r>
            <a:endParaRPr lang="en-US"/>
          </a:p>
        </p:txBody>
      </p:sp>
      <p:sp>
        <p:nvSpPr>
          <p:cNvPr id="3" name="Text Placeholder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78563" y="6556375"/>
            <a:ext cx="2133600" cy="301625"/>
          </a:xfrm>
        </p:spPr>
        <p:txBody>
          <a:bodyPr/>
          <a:lstStyle>
            <a:lvl1pPr>
              <a:defRPr sz="900" smtClean="0"/>
            </a:lvl1pPr>
          </a:lstStyle>
          <a:p>
            <a:pPr>
              <a:defRPr/>
            </a:pPr>
            <a:fld id="{B174911B-9E82-45B8-A428-41215DBF1095}" type="datetimeFigureOut">
              <a:rPr lang="en-US"/>
              <a:pPr>
                <a:defRPr/>
              </a:pPr>
              <a:t>7/30/2010</a:t>
            </a:fld>
            <a:endParaRPr lang="en-US" dirty="0"/>
          </a:p>
        </p:txBody>
      </p:sp>
      <p:sp>
        <p:nvSpPr>
          <p:cNvPr id="6" name="Footer Placeholder 5"/>
          <p:cNvSpPr>
            <a:spLocks noGrp="1"/>
          </p:cNvSpPr>
          <p:nvPr>
            <p:ph type="ftr" sz="quarter" idx="11"/>
          </p:nvPr>
        </p:nvSpPr>
        <p:spPr>
          <a:xfrm>
            <a:off x="1135063" y="6556375"/>
            <a:ext cx="5143500" cy="301625"/>
          </a:xfrm>
        </p:spPr>
        <p:txBody>
          <a:bodyPr/>
          <a:lstStyle>
            <a:lvl1pPr>
              <a:defRPr sz="900" dirty="0"/>
            </a:lvl1pPr>
          </a:lstStyle>
          <a:p>
            <a:pPr>
              <a:defRPr/>
            </a:pPr>
            <a:endParaRPr lang="en-US"/>
          </a:p>
        </p:txBody>
      </p:sp>
      <p:sp>
        <p:nvSpPr>
          <p:cNvPr id="7" name="Slide Number Placeholder 6"/>
          <p:cNvSpPr>
            <a:spLocks noGrp="1"/>
          </p:cNvSpPr>
          <p:nvPr>
            <p:ph type="sldNum" sz="quarter" idx="12"/>
          </p:nvPr>
        </p:nvSpPr>
        <p:spPr>
          <a:xfrm>
            <a:off x="8410575" y="6556375"/>
            <a:ext cx="503238" cy="301625"/>
          </a:xfrm>
        </p:spPr>
        <p:txBody>
          <a:bodyPr/>
          <a:lstStyle>
            <a:lvl1pPr>
              <a:defRPr sz="900" smtClean="0"/>
            </a:lvl1pPr>
          </a:lstStyle>
          <a:p>
            <a:pPr>
              <a:defRPr/>
            </a:pPr>
            <a:fld id="{19647B28-9D92-4E92-930A-E4346788E6CA}"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n-US" smtClean="0"/>
              <a:t>Click to edit Master title style</a:t>
            </a:r>
            <a:endParaRPr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a:xfrm>
            <a:off x="6108700" y="6556375"/>
            <a:ext cx="2101850" cy="301625"/>
          </a:xfrm>
        </p:spPr>
        <p:txBody>
          <a:bodyPr/>
          <a:lstStyle>
            <a:lvl1pPr>
              <a:defRPr sz="900" smtClean="0"/>
            </a:lvl1pPr>
          </a:lstStyle>
          <a:p>
            <a:pPr>
              <a:defRPr/>
            </a:pPr>
            <a:fld id="{0003F7FE-B946-42D2-B7FB-6C21CE8C895A}" type="datetimeFigureOut">
              <a:rPr lang="en-US"/>
              <a:pPr>
                <a:defRPr/>
              </a:pPr>
              <a:t>7/30/2010</a:t>
            </a:fld>
            <a:endParaRPr lang="en-US" dirty="0"/>
          </a:p>
        </p:txBody>
      </p:sp>
      <p:sp>
        <p:nvSpPr>
          <p:cNvPr id="6" name="Footer Placeholder 5"/>
          <p:cNvSpPr>
            <a:spLocks noGrp="1"/>
          </p:cNvSpPr>
          <p:nvPr>
            <p:ph type="ftr" sz="quarter" idx="11"/>
          </p:nvPr>
        </p:nvSpPr>
        <p:spPr>
          <a:xfrm>
            <a:off x="1169988" y="6557963"/>
            <a:ext cx="4948237" cy="301625"/>
          </a:xfrm>
        </p:spPr>
        <p:txBody>
          <a:bodyPr/>
          <a:lstStyle>
            <a:lvl1pPr>
              <a:defRPr sz="900" dirty="0"/>
            </a:lvl1pPr>
          </a:lstStyle>
          <a:p>
            <a:pPr>
              <a:defRPr/>
            </a:pPr>
            <a:endParaRPr lang="en-US"/>
          </a:p>
        </p:txBody>
      </p:sp>
      <p:sp>
        <p:nvSpPr>
          <p:cNvPr id="7" name="Slide Number Placeholder 6"/>
          <p:cNvSpPr>
            <a:spLocks noGrp="1"/>
          </p:cNvSpPr>
          <p:nvPr>
            <p:ph type="sldNum" sz="quarter" idx="12"/>
          </p:nvPr>
        </p:nvSpPr>
        <p:spPr>
          <a:xfrm>
            <a:off x="8216900" y="6556375"/>
            <a:ext cx="366713" cy="301625"/>
          </a:xfrm>
        </p:spPr>
        <p:txBody>
          <a:bodyPr/>
          <a:lstStyle>
            <a:lvl1pPr algn="ctr">
              <a:defRPr sz="900" smtClean="0"/>
            </a:lvl1pPr>
          </a:lstStyle>
          <a:p>
            <a:pPr>
              <a:defRPr/>
            </a:pPr>
            <a:fld id="{9C317CC6-A846-402B-BD9B-1ADD03F1459F}"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smtClean="0"/>
              <a:t>Click to edit Master title style</a:t>
            </a:r>
            <a:endParaRPr lang="en-US"/>
          </a:p>
        </p:txBody>
      </p:sp>
      <p:sp>
        <p:nvSpPr>
          <p:cNvPr id="1030" name="Text Placeholder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smtClean="0">
                <a:solidFill>
                  <a:schemeClr val="tx1"/>
                </a:solidFill>
                <a:latin typeface="+mn-lt"/>
                <a:cs typeface="+mn-cs"/>
              </a:defRPr>
            </a:lvl1pPr>
          </a:lstStyle>
          <a:p>
            <a:pPr>
              <a:defRPr/>
            </a:pPr>
            <a:fld id="{D8531EC3-BDAE-4A96-A86A-044067A3CBD4}" type="datetimeFigureOut">
              <a:rPr lang="en-US"/>
              <a:pPr>
                <a:defRPr/>
              </a:pPr>
              <a:t>7/30/2010</a:t>
            </a:fld>
            <a:endParaRPr lang="en-US" dirty="0"/>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dirty="0">
                <a:solidFill>
                  <a:schemeClr val="tx1"/>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anchor="b"/>
          <a:lstStyle>
            <a:lvl1pPr algn="ctr" eaLnBrk="1" fontAlgn="auto" latinLnBrk="0" hangingPunct="1">
              <a:spcBef>
                <a:spcPts val="0"/>
              </a:spcBef>
              <a:spcAft>
                <a:spcPts val="0"/>
              </a:spcAft>
              <a:defRPr kumimoji="0" sz="1200" smtClean="0">
                <a:solidFill>
                  <a:schemeClr val="tx1"/>
                </a:solidFill>
                <a:latin typeface="+mn-lt"/>
                <a:cs typeface="+mn-cs"/>
              </a:defRPr>
            </a:lvl1pPr>
          </a:lstStyle>
          <a:p>
            <a:pPr>
              <a:defRPr/>
            </a:pPr>
            <a:fld id="{0EB50590-48BE-42B3-9C89-7768BF3A5821}"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0" r:id="rId6"/>
    <p:sldLayoutId id="2147483681" r:id="rId7"/>
    <p:sldLayoutId id="2147483689" r:id="rId8"/>
    <p:sldLayoutId id="2147483690" r:id="rId9"/>
    <p:sldLayoutId id="2147483682" r:id="rId10"/>
    <p:sldLayoutId id="2147483683" r:id="rId11"/>
  </p:sldLayoutIdLst>
  <p:txStyles>
    <p:titleStyle>
      <a:lvl1pPr marL="484188" indent="-484188" algn="l" rtl="0" fontAlgn="base">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indent="-484188" algn="l" rtl="0" fontAlgn="base">
        <a:spcBef>
          <a:spcPct val="0"/>
        </a:spcBef>
        <a:spcAft>
          <a:spcPct val="0"/>
        </a:spcAft>
        <a:defRPr sz="4200">
          <a:solidFill>
            <a:srgbClr val="FF5C9C"/>
          </a:solidFill>
          <a:latin typeface="Century Gothic" pitchFamily="34" charset="0"/>
        </a:defRPr>
      </a:lvl2pPr>
      <a:lvl3pPr marL="484188" indent="-484188" algn="l" rtl="0" fontAlgn="base">
        <a:spcBef>
          <a:spcPct val="0"/>
        </a:spcBef>
        <a:spcAft>
          <a:spcPct val="0"/>
        </a:spcAft>
        <a:defRPr sz="4200">
          <a:solidFill>
            <a:srgbClr val="FF5C9C"/>
          </a:solidFill>
          <a:latin typeface="Century Gothic" pitchFamily="34" charset="0"/>
        </a:defRPr>
      </a:lvl3pPr>
      <a:lvl4pPr marL="484188" indent="-484188" algn="l" rtl="0" fontAlgn="base">
        <a:spcBef>
          <a:spcPct val="0"/>
        </a:spcBef>
        <a:spcAft>
          <a:spcPct val="0"/>
        </a:spcAft>
        <a:defRPr sz="4200">
          <a:solidFill>
            <a:srgbClr val="FF5C9C"/>
          </a:solidFill>
          <a:latin typeface="Century Gothic" pitchFamily="34" charset="0"/>
        </a:defRPr>
      </a:lvl4pPr>
      <a:lvl5pPr marL="484188" indent="-484188" algn="l" rtl="0" fontAlgn="base">
        <a:spcBef>
          <a:spcPct val="0"/>
        </a:spcBef>
        <a:spcAft>
          <a:spcPct val="0"/>
        </a:spcAft>
        <a:defRPr sz="4200">
          <a:solidFill>
            <a:srgbClr val="FF5C9C"/>
          </a:solidFill>
          <a:latin typeface="Century Gothic" pitchFamily="34" charset="0"/>
        </a:defRPr>
      </a:lvl5pPr>
      <a:lvl6pPr marL="941388" indent="-484188" algn="l" rtl="0" fontAlgn="base">
        <a:spcBef>
          <a:spcPct val="0"/>
        </a:spcBef>
        <a:spcAft>
          <a:spcPct val="0"/>
        </a:spcAft>
        <a:defRPr sz="4200">
          <a:solidFill>
            <a:srgbClr val="FF5C9C"/>
          </a:solidFill>
          <a:latin typeface="Century Gothic" pitchFamily="34" charset="0"/>
        </a:defRPr>
      </a:lvl6pPr>
      <a:lvl7pPr marL="1398588" indent="-484188" algn="l" rtl="0" fontAlgn="base">
        <a:spcBef>
          <a:spcPct val="0"/>
        </a:spcBef>
        <a:spcAft>
          <a:spcPct val="0"/>
        </a:spcAft>
        <a:defRPr sz="4200">
          <a:solidFill>
            <a:srgbClr val="FF5C9C"/>
          </a:solidFill>
          <a:latin typeface="Century Gothic" pitchFamily="34" charset="0"/>
        </a:defRPr>
      </a:lvl7pPr>
      <a:lvl8pPr marL="1855788" indent="-484188" algn="l" rtl="0" fontAlgn="base">
        <a:spcBef>
          <a:spcPct val="0"/>
        </a:spcBef>
        <a:spcAft>
          <a:spcPct val="0"/>
        </a:spcAft>
        <a:defRPr sz="4200">
          <a:solidFill>
            <a:srgbClr val="FF5C9C"/>
          </a:solidFill>
          <a:latin typeface="Century Gothic" pitchFamily="34" charset="0"/>
        </a:defRPr>
      </a:lvl8pPr>
      <a:lvl9pPr marL="2312988" indent="-484188" algn="l" rtl="0" fontAlgn="base">
        <a:spcBef>
          <a:spcPct val="0"/>
        </a:spcBef>
        <a:spcAft>
          <a:spcPct val="0"/>
        </a:spcAft>
        <a:defRPr sz="4200">
          <a:solidFill>
            <a:srgbClr val="FF5C9C"/>
          </a:solidFill>
          <a:latin typeface="Century Gothic" pitchFamily="34" charset="0"/>
        </a:defRPr>
      </a:lvl9pPr>
    </p:titleStyle>
    <p:bodyStyle>
      <a:lvl1pPr marL="447675"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fontAlgn="base">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fontAlgn="base">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fontAlgn="base">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fontAlgn="base">
        <a:spcBef>
          <a:spcPct val="20000"/>
        </a:spcBef>
        <a:spcAft>
          <a:spcPct val="0"/>
        </a:spcAft>
        <a:buClr>
          <a:srgbClr val="FF90B2"/>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4"/>
          <p:cNvPicPr>
            <a:picLocks noChangeAspect="1" noChangeArrowheads="1"/>
          </p:cNvPicPr>
          <p:nvPr/>
        </p:nvPicPr>
        <p:blipFill>
          <a:blip r:embed="rId2" cstate="print"/>
          <a:srcRect/>
          <a:stretch>
            <a:fillRect/>
          </a:stretch>
        </p:blipFill>
        <p:spPr bwMode="auto">
          <a:xfrm>
            <a:off x="0" y="2590800"/>
            <a:ext cx="1990725" cy="2295525"/>
          </a:xfrm>
          <a:prstGeom prst="rect">
            <a:avLst/>
          </a:prstGeom>
          <a:noFill/>
          <a:ln w="9525">
            <a:noFill/>
            <a:miter lim="800000"/>
            <a:headEnd/>
            <a:tailEnd/>
          </a:ln>
        </p:spPr>
      </p:pic>
      <p:sp>
        <p:nvSpPr>
          <p:cNvPr id="2" name="Title 1"/>
          <p:cNvSpPr>
            <a:spLocks noGrp="1"/>
          </p:cNvSpPr>
          <p:nvPr>
            <p:ph type="ctrTitle"/>
          </p:nvPr>
        </p:nvSpPr>
        <p:spPr>
          <a:xfrm>
            <a:off x="152400" y="228600"/>
            <a:ext cx="8763000" cy="2246313"/>
          </a:xfrm>
        </p:spPr>
        <p:txBody>
          <a:bodyPr/>
          <a:lstStyle/>
          <a:p>
            <a:pPr marL="484632" indent="0" algn="l" fontAlgn="auto">
              <a:spcAft>
                <a:spcPts val="0"/>
              </a:spcAft>
              <a:defRPr/>
            </a:pPr>
            <a:r>
              <a:rPr lang="en-US" dirty="0" smtClean="0">
                <a:solidFill>
                  <a:schemeClr val="accent1">
                    <a:tint val="83000"/>
                    <a:satMod val="150000"/>
                  </a:schemeClr>
                </a:solidFill>
              </a:rPr>
              <a:t> </a:t>
            </a:r>
            <a:r>
              <a:rPr lang="en-US" sz="6600" dirty="0" smtClean="0">
                <a:solidFill>
                  <a:schemeClr val="accent1">
                    <a:tint val="83000"/>
                    <a:satMod val="150000"/>
                  </a:schemeClr>
                </a:solidFill>
              </a:rPr>
              <a:t>*</a:t>
            </a:r>
            <a:r>
              <a:rPr lang="en-US" sz="6600" u="sng" dirty="0" smtClean="0">
                <a:solidFill>
                  <a:schemeClr val="accent1">
                    <a:tint val="83000"/>
                    <a:satMod val="150000"/>
                  </a:schemeClr>
                </a:solidFill>
              </a:rPr>
              <a:t>Pulsar Research</a:t>
            </a:r>
            <a:r>
              <a:rPr lang="en-US" sz="6600" dirty="0" smtClean="0">
                <a:solidFill>
                  <a:schemeClr val="accent1">
                    <a:tint val="83000"/>
                    <a:satMod val="150000"/>
                  </a:schemeClr>
                </a:solidFill>
              </a:rPr>
              <a:t>*</a:t>
            </a:r>
            <a:endParaRPr lang="en-US" sz="6600" dirty="0">
              <a:solidFill>
                <a:schemeClr val="accent1">
                  <a:tint val="83000"/>
                  <a:satMod val="150000"/>
                </a:schemeClr>
              </a:solidFill>
            </a:endParaRPr>
          </a:p>
        </p:txBody>
      </p:sp>
      <p:sp>
        <p:nvSpPr>
          <p:cNvPr id="3" name="Subtitle 2"/>
          <p:cNvSpPr>
            <a:spLocks noGrp="1"/>
          </p:cNvSpPr>
          <p:nvPr>
            <p:ph type="subTitle" idx="1"/>
          </p:nvPr>
        </p:nvSpPr>
        <p:spPr>
          <a:xfrm>
            <a:off x="0" y="2514457"/>
            <a:ext cx="8991600" cy="4337202"/>
          </a:xfrm>
        </p:spPr>
        <p:txBody>
          <a:bodyPr>
            <a:normAutofit/>
          </a:bodyPr>
          <a:lstStyle/>
          <a:p>
            <a:pPr algn="ctr" fontAlgn="auto">
              <a:spcAft>
                <a:spcPts val="0"/>
              </a:spcAft>
              <a:buFont typeface="Wingdings 2"/>
              <a:buNone/>
              <a:defRPr/>
            </a:pPr>
            <a:r>
              <a:rPr lang="en-US" sz="3600" dirty="0" smtClean="0">
                <a:effectLst>
                  <a:outerShdw blurRad="38100" dist="38100" dir="2700000" algn="tl">
                    <a:srgbClr val="000000">
                      <a:alpha val="43137"/>
                    </a:srgbClr>
                  </a:outerShdw>
                </a:effectLst>
              </a:rPr>
              <a:t>By: </a:t>
            </a:r>
            <a:r>
              <a:rPr lang="en-US" sz="3600" u="sng" dirty="0" smtClean="0">
                <a:effectLst>
                  <a:outerShdw blurRad="38100" dist="38100" dir="2700000" algn="tl">
                    <a:srgbClr val="000000">
                      <a:alpha val="43137"/>
                    </a:srgbClr>
                  </a:outerShdw>
                </a:effectLst>
              </a:rPr>
              <a:t>Team</a:t>
            </a:r>
            <a:r>
              <a:rPr lang="en-US" sz="3600" dirty="0" smtClean="0">
                <a:effectLst>
                  <a:outerShdw blurRad="38100" dist="38100" dir="2700000" algn="tl">
                    <a:srgbClr val="000000">
                      <a:alpha val="43137"/>
                    </a:srgbClr>
                  </a:outerShdw>
                </a:effectLst>
              </a:rPr>
              <a:t> </a:t>
            </a:r>
            <a:r>
              <a:rPr lang="en-US" sz="3600" u="sng" dirty="0" smtClean="0">
                <a:effectLst>
                  <a:outerShdw blurRad="38100" dist="38100" dir="2700000" algn="tl">
                    <a:srgbClr val="000000">
                      <a:alpha val="43137"/>
                    </a:srgbClr>
                  </a:outerShdw>
                </a:effectLst>
              </a:rPr>
              <a:t>Lyne</a:t>
            </a:r>
          </a:p>
          <a:p>
            <a:pPr algn="ctr" fontAlgn="auto">
              <a:spcAft>
                <a:spcPts val="0"/>
              </a:spcAft>
              <a:buFont typeface="Wingdings 2"/>
              <a:buNone/>
              <a:defRPr/>
            </a:pPr>
            <a:r>
              <a:rPr lang="en-US" sz="2400" dirty="0" smtClean="0">
                <a:effectLst>
                  <a:outerShdw blurRad="38100" dist="38100" dir="2700000" algn="tl">
                    <a:srgbClr val="000000">
                      <a:alpha val="43137"/>
                    </a:srgbClr>
                  </a:outerShdw>
                </a:effectLst>
              </a:rPr>
              <a:t>Debra “Lil Debbie” Edwards</a:t>
            </a:r>
          </a:p>
          <a:p>
            <a:pPr algn="ctr" fontAlgn="auto">
              <a:spcAft>
                <a:spcPts val="0"/>
              </a:spcAft>
              <a:buFont typeface="Wingdings 2"/>
              <a:buNone/>
              <a:defRPr/>
            </a:pPr>
            <a:r>
              <a:rPr lang="en-US" sz="2400" dirty="0" smtClean="0">
                <a:effectLst>
                  <a:outerShdw blurRad="38100" dist="38100" dir="2700000" algn="tl">
                    <a:srgbClr val="000000">
                      <a:alpha val="43137"/>
                    </a:srgbClr>
                  </a:outerShdw>
                </a:effectLst>
              </a:rPr>
              <a:t>Grace “Watermelon” Shin</a:t>
            </a:r>
          </a:p>
          <a:p>
            <a:pPr algn="ctr" fontAlgn="auto">
              <a:spcAft>
                <a:spcPts val="0"/>
              </a:spcAft>
              <a:buFont typeface="Wingdings 2"/>
              <a:buNone/>
              <a:defRPr/>
            </a:pPr>
            <a:r>
              <a:rPr lang="en-US" sz="2400" dirty="0" smtClean="0">
                <a:effectLst>
                  <a:outerShdw blurRad="38100" dist="38100" dir="2700000" algn="tl">
                    <a:srgbClr val="000000">
                      <a:alpha val="43137"/>
                    </a:srgbClr>
                  </a:outerShdw>
                </a:effectLst>
              </a:rPr>
              <a:t>Hannah “Gosnell” Gosnell</a:t>
            </a:r>
          </a:p>
          <a:p>
            <a:pPr algn="ctr" fontAlgn="auto">
              <a:spcAft>
                <a:spcPts val="0"/>
              </a:spcAft>
              <a:buFont typeface="Wingdings 2"/>
              <a:buNone/>
              <a:defRPr/>
            </a:pPr>
            <a:r>
              <a:rPr lang="en-US" sz="2400" dirty="0" smtClean="0">
                <a:effectLst>
                  <a:outerShdw blurRad="38100" dist="38100" dir="2700000" algn="tl">
                    <a:srgbClr val="000000">
                      <a:alpha val="43137"/>
                    </a:srgbClr>
                  </a:outerShdw>
                </a:effectLst>
              </a:rPr>
              <a:t>Allyson “Birthday Girl” Meadows</a:t>
            </a:r>
          </a:p>
          <a:p>
            <a:pPr algn="ctr" fontAlgn="auto">
              <a:spcAft>
                <a:spcPts val="0"/>
              </a:spcAft>
              <a:buFont typeface="Wingdings 2"/>
              <a:buNone/>
              <a:defRPr/>
            </a:pPr>
            <a:r>
              <a:rPr lang="en-US" sz="2400" dirty="0" smtClean="0">
                <a:effectLst>
                  <a:outerShdw blurRad="38100" dist="38100" dir="2700000" algn="tl">
                    <a:srgbClr val="000000">
                      <a:alpha val="43137"/>
                    </a:srgbClr>
                  </a:outerShdw>
                </a:effectLst>
              </a:rPr>
              <a:t>Carlie “Killa” Kelley</a:t>
            </a:r>
          </a:p>
          <a:p>
            <a:pPr algn="ctr" fontAlgn="auto">
              <a:spcAft>
                <a:spcPts val="0"/>
              </a:spcAft>
              <a:buFont typeface="Wingdings 2"/>
              <a:buNone/>
              <a:defRPr/>
            </a:pPr>
            <a:r>
              <a:rPr lang="en-US" sz="2400" dirty="0" smtClean="0">
                <a:effectLst>
                  <a:outerShdw blurRad="38100" dist="38100" dir="2700000" algn="tl">
                    <a:srgbClr val="000000">
                      <a:alpha val="43137"/>
                    </a:srgbClr>
                  </a:outerShdw>
                </a:effectLst>
              </a:rPr>
              <a:t>Katy “Butterfly” Super</a:t>
            </a:r>
          </a:p>
          <a:p>
            <a:pPr algn="ctr" fontAlgn="auto">
              <a:spcAft>
                <a:spcPts val="0"/>
              </a:spcAft>
              <a:buFont typeface="Wingdings 2"/>
              <a:buNone/>
              <a:defRPr/>
            </a:pPr>
            <a:r>
              <a:rPr lang="en-US" sz="2400" dirty="0" smtClean="0">
                <a:effectLst>
                  <a:outerShdw blurRad="38100" dist="38100" dir="2700000" algn="tl">
                    <a:srgbClr val="000000">
                      <a:alpha val="43137"/>
                    </a:srgbClr>
                  </a:outerShdw>
                </a:effectLst>
              </a:rPr>
              <a:t>Vanessa “Kitty” Sandoval </a:t>
            </a:r>
          </a:p>
          <a:p>
            <a:pPr algn="ctr" fontAlgn="auto">
              <a:spcAft>
                <a:spcPts val="0"/>
              </a:spcAft>
              <a:buFont typeface="Wingdings 2"/>
              <a:buNone/>
              <a:defRPr/>
            </a:pPr>
            <a:r>
              <a:rPr lang="en-US" sz="2400" dirty="0" smtClean="0">
                <a:effectLst>
                  <a:outerShdw blurRad="38100" dist="38100" dir="2700000" algn="tl">
                    <a:srgbClr val="000000">
                      <a:alpha val="43137"/>
                    </a:srgbClr>
                  </a:outerShdw>
                </a:effectLst>
              </a:rPr>
              <a:t>Madelyn “Speed” Thomas</a:t>
            </a:r>
          </a:p>
          <a:p>
            <a:pPr algn="ctr" fontAlgn="auto">
              <a:spcAft>
                <a:spcPts val="0"/>
              </a:spcAft>
              <a:buFont typeface="Wingdings 2"/>
              <a:buNone/>
              <a:defRPr/>
            </a:pPr>
            <a:r>
              <a:rPr lang="en-US" sz="2400" dirty="0" smtClean="0">
                <a:effectLst>
                  <a:outerShdw blurRad="38100" dist="38100" dir="2700000" algn="tl">
                    <a:srgbClr val="000000">
                      <a:alpha val="43137"/>
                    </a:srgbClr>
                  </a:outerShdw>
                </a:effectLst>
              </a:rPr>
              <a:t>Keana “Mafia“ Robinson</a:t>
            </a:r>
          </a:p>
          <a:p>
            <a:pPr algn="ctr" fontAlgn="auto">
              <a:spcAft>
                <a:spcPts val="0"/>
              </a:spcAft>
              <a:buFont typeface="Wingdings 2"/>
              <a:buNone/>
              <a:defRPr/>
            </a:pPr>
            <a:r>
              <a:rPr lang="en-US" sz="2400" dirty="0" smtClean="0">
                <a:effectLst>
                  <a:outerShdw blurRad="38100" dist="38100" dir="2700000" algn="tl">
                    <a:srgbClr val="000000">
                      <a:alpha val="43137"/>
                    </a:srgbClr>
                  </a:outerShdw>
                </a:effectLst>
              </a:rPr>
              <a:t>Ferdinand “Double D”/”Fergilicious” Camarote</a:t>
            </a:r>
            <a:endParaRPr lang="en-US" sz="1800" dirty="0" smtClean="0">
              <a:effectLst>
                <a:outerShdw blurRad="38100" dist="38100" dir="2700000" algn="tl">
                  <a:srgbClr val="000000">
                    <a:alpha val="43137"/>
                  </a:srgbClr>
                </a:outerShdw>
              </a:effectLst>
            </a:endParaRPr>
          </a:p>
          <a:p>
            <a:pPr algn="ctr" fontAlgn="auto">
              <a:spcAft>
                <a:spcPts val="0"/>
              </a:spcAft>
              <a:buFont typeface="Wingdings 2"/>
              <a:buNone/>
              <a:defRPr/>
            </a:pPr>
            <a:endParaRPr lang="en-US" sz="3200" dirty="0" smtClean="0">
              <a:effectLst>
                <a:outerShdw blurRad="38100" dist="38100" dir="2700000" algn="tl">
                  <a:srgbClr val="000000">
                    <a:alpha val="43137"/>
                  </a:srgbClr>
                </a:outerShdw>
              </a:effectLst>
            </a:endParaRPr>
          </a:p>
          <a:p>
            <a:pPr fontAlgn="auto">
              <a:spcAft>
                <a:spcPts val="0"/>
              </a:spcAft>
              <a:buFont typeface="Wingdings 2"/>
              <a:buNone/>
              <a:defRPr/>
            </a:pPr>
            <a:endParaRPr lang="en-US" dirty="0"/>
          </a:p>
        </p:txBody>
      </p:sp>
      <p:pic>
        <p:nvPicPr>
          <p:cNvPr id="14340" name="Picture 2"/>
          <p:cNvPicPr>
            <a:picLocks noChangeAspect="1" noChangeArrowheads="1"/>
          </p:cNvPicPr>
          <p:nvPr/>
        </p:nvPicPr>
        <p:blipFill>
          <a:blip r:embed="rId3" cstate="print"/>
          <a:srcRect/>
          <a:stretch>
            <a:fillRect/>
          </a:stretch>
        </p:blipFill>
        <p:spPr bwMode="auto">
          <a:xfrm>
            <a:off x="6781800" y="2438400"/>
            <a:ext cx="2362200" cy="176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fontAlgn="auto">
              <a:spcAft>
                <a:spcPts val="0"/>
              </a:spcAft>
              <a:defRPr/>
            </a:pPr>
            <a:r>
              <a:rPr lang="en-US" dirty="0" smtClean="0">
                <a:solidFill>
                  <a:schemeClr val="accent1">
                    <a:tint val="83000"/>
                    <a:satMod val="150000"/>
                  </a:schemeClr>
                </a:solidFill>
              </a:rPr>
              <a:t>*Candidate #1</a:t>
            </a:r>
            <a:endParaRPr lang="en-US" dirty="0">
              <a:solidFill>
                <a:schemeClr val="accent1">
                  <a:tint val="83000"/>
                  <a:satMod val="150000"/>
                </a:schemeClr>
              </a:solidFill>
            </a:endParaRPr>
          </a:p>
        </p:txBody>
      </p:sp>
      <p:sp>
        <p:nvSpPr>
          <p:cNvPr id="3" name="Text Placeholder 2"/>
          <p:cNvSpPr>
            <a:spLocks noGrp="1"/>
          </p:cNvSpPr>
          <p:nvPr>
            <p:ph type="body" idx="1"/>
          </p:nvPr>
        </p:nvSpPr>
        <p:spPr>
          <a:xfrm>
            <a:off x="228600" y="1295400"/>
            <a:ext cx="5410200" cy="5562600"/>
          </a:xfrm>
        </p:spPr>
        <p:txBody>
          <a:bodyPr>
            <a:normAutofit lnSpcReduction="10000"/>
          </a:bodyPr>
          <a:lstStyle/>
          <a:p>
            <a:pPr marL="53975">
              <a:lnSpc>
                <a:spcPct val="90000"/>
              </a:lnSpc>
              <a:buFont typeface="Wingdings 2" pitchFamily="18" charset="2"/>
              <a:buBlip>
                <a:blip r:embed="rId2"/>
              </a:buBlip>
            </a:pPr>
            <a:r>
              <a:rPr lang="en-US" sz="1800" b="1" dirty="0" smtClean="0">
                <a:solidFill>
                  <a:srgbClr val="FFFFFF"/>
                </a:solidFill>
              </a:rPr>
              <a:t>RA: 17:50</a:t>
            </a:r>
          </a:p>
          <a:p>
            <a:pPr marL="53975">
              <a:lnSpc>
                <a:spcPct val="90000"/>
              </a:lnSpc>
              <a:buFont typeface="Wingdings 2" pitchFamily="18" charset="2"/>
              <a:buBlip>
                <a:blip r:embed="rId2"/>
              </a:buBlip>
            </a:pPr>
            <a:r>
              <a:rPr lang="en-US" sz="1800" b="1" dirty="0" smtClean="0">
                <a:solidFill>
                  <a:srgbClr val="FFFFFF"/>
                </a:solidFill>
              </a:rPr>
              <a:t>DEC: -13:42</a:t>
            </a:r>
          </a:p>
          <a:p>
            <a:pPr marL="53975">
              <a:lnSpc>
                <a:spcPct val="90000"/>
              </a:lnSpc>
              <a:buFont typeface="Wingdings 2" pitchFamily="18" charset="2"/>
              <a:buBlip>
                <a:blip r:embed="rId2"/>
              </a:buBlip>
            </a:pPr>
            <a:r>
              <a:rPr lang="en-US" sz="1800" b="1" dirty="0" smtClean="0">
                <a:solidFill>
                  <a:srgbClr val="FFFFFF"/>
                </a:solidFill>
              </a:rPr>
              <a:t>DM maximum: 344</a:t>
            </a:r>
          </a:p>
          <a:p>
            <a:pPr marL="53975">
              <a:lnSpc>
                <a:spcPct val="90000"/>
              </a:lnSpc>
              <a:buFont typeface="Wingdings 2" pitchFamily="18" charset="2"/>
              <a:buBlip>
                <a:blip r:embed="rId2"/>
              </a:buBlip>
            </a:pPr>
            <a:r>
              <a:rPr lang="en-US" sz="1800" b="1" dirty="0" smtClean="0">
                <a:solidFill>
                  <a:srgbClr val="FFFFFF"/>
                </a:solidFill>
              </a:rPr>
              <a:t>Galactic Longitude:13.6 degrees</a:t>
            </a:r>
          </a:p>
          <a:p>
            <a:pPr marL="53975">
              <a:lnSpc>
                <a:spcPct val="90000"/>
              </a:lnSpc>
              <a:buFont typeface="Wingdings 2" pitchFamily="18" charset="2"/>
              <a:buBlip>
                <a:blip r:embed="rId2"/>
              </a:buBlip>
            </a:pPr>
            <a:r>
              <a:rPr lang="en-US" sz="1800" b="1" dirty="0" smtClean="0">
                <a:solidFill>
                  <a:srgbClr val="FFFFFF"/>
                </a:solidFill>
              </a:rPr>
              <a:t>Galactic Latitude: 7.0 degrees</a:t>
            </a:r>
          </a:p>
          <a:p>
            <a:pPr marL="53975">
              <a:lnSpc>
                <a:spcPct val="90000"/>
              </a:lnSpc>
            </a:pPr>
            <a:r>
              <a:rPr lang="en-US" sz="1800" b="1" dirty="0" smtClean="0">
                <a:solidFill>
                  <a:srgbClr val="FFFFFF"/>
                </a:solidFill>
              </a:rPr>
              <a:t> </a:t>
            </a:r>
          </a:p>
          <a:p>
            <a:pPr marL="53975">
              <a:lnSpc>
                <a:spcPct val="90000"/>
              </a:lnSpc>
              <a:buFont typeface="Wingdings 2" pitchFamily="18" charset="2"/>
              <a:buBlip>
                <a:blip r:embed="rId2"/>
              </a:buBlip>
            </a:pPr>
            <a:r>
              <a:rPr lang="en-US" sz="1800" b="1" dirty="0" smtClean="0">
                <a:solidFill>
                  <a:srgbClr val="FFFFFF"/>
                </a:solidFill>
              </a:rPr>
              <a:t>Single pulse plot </a:t>
            </a:r>
          </a:p>
          <a:p>
            <a:pPr marL="53975">
              <a:lnSpc>
                <a:spcPct val="90000"/>
              </a:lnSpc>
              <a:buFont typeface="Wingdings 2" pitchFamily="18" charset="2"/>
              <a:buBlip>
                <a:blip r:embed="rId2"/>
              </a:buBlip>
            </a:pPr>
            <a:endParaRPr lang="en-US" sz="1800" b="1" dirty="0" smtClean="0">
              <a:solidFill>
                <a:srgbClr val="FFFFFF"/>
              </a:solidFill>
            </a:endParaRPr>
          </a:p>
          <a:p>
            <a:pPr marL="53975">
              <a:lnSpc>
                <a:spcPct val="90000"/>
              </a:lnSpc>
              <a:buFont typeface="Wingdings 2" pitchFamily="18" charset="2"/>
              <a:buBlip>
                <a:blip r:embed="rId2"/>
              </a:buBlip>
            </a:pPr>
            <a:r>
              <a:rPr lang="en-US" sz="1800" b="1" dirty="0" smtClean="0">
                <a:solidFill>
                  <a:srgbClr val="FFFFFF"/>
                </a:solidFill>
              </a:rPr>
              <a:t>4.5 kpc=14625 light years away</a:t>
            </a:r>
          </a:p>
          <a:p>
            <a:pPr marL="53975">
              <a:lnSpc>
                <a:spcPct val="90000"/>
              </a:lnSpc>
              <a:buFont typeface="Wingdings 2" pitchFamily="18" charset="2"/>
              <a:buBlip>
                <a:blip r:embed="rId2"/>
              </a:buBlip>
            </a:pPr>
            <a:endParaRPr lang="en-US" sz="1800" b="1" dirty="0" smtClean="0">
              <a:solidFill>
                <a:srgbClr val="FFFFFF"/>
              </a:solidFill>
            </a:endParaRPr>
          </a:p>
          <a:p>
            <a:pPr marL="53975">
              <a:lnSpc>
                <a:spcPct val="90000"/>
              </a:lnSpc>
              <a:buFont typeface="Wingdings 2" pitchFamily="18" charset="2"/>
              <a:buBlip>
                <a:blip r:embed="rId2"/>
              </a:buBlip>
            </a:pPr>
            <a:r>
              <a:rPr lang="en-US" sz="1800" b="1" dirty="0" smtClean="0">
                <a:solidFill>
                  <a:srgbClr val="FFFFFF"/>
                </a:solidFill>
              </a:rPr>
              <a:t>Possibly a rotating transient-characterized by bright radio bursts, periodically related, but occur infrequently, unlike the pulses of a normal pulsar.</a:t>
            </a:r>
          </a:p>
          <a:p>
            <a:pPr marL="53975">
              <a:lnSpc>
                <a:spcPct val="90000"/>
              </a:lnSpc>
              <a:buFont typeface="Wingdings 2" pitchFamily="18" charset="2"/>
              <a:buBlip>
                <a:blip r:embed="rId2"/>
              </a:buBlip>
            </a:pPr>
            <a:endParaRPr lang="en-US" b="1" dirty="0" smtClean="0">
              <a:solidFill>
                <a:srgbClr val="FFFFFF"/>
              </a:solidFill>
            </a:endParaRPr>
          </a:p>
          <a:p>
            <a:pPr marL="53975">
              <a:lnSpc>
                <a:spcPct val="90000"/>
              </a:lnSpc>
              <a:buFont typeface="Wingdings 2" pitchFamily="18" charset="2"/>
              <a:buBlip>
                <a:blip r:embed="rId2"/>
              </a:buBlip>
            </a:pPr>
            <a:r>
              <a:rPr lang="en-US" sz="1800" b="1" dirty="0" smtClean="0">
                <a:solidFill>
                  <a:srgbClr val="FFFFFF"/>
                </a:solidFill>
              </a:rPr>
              <a:t>Only appears at one time in the 140 second time period, but there is interference.</a:t>
            </a:r>
          </a:p>
          <a:p>
            <a:pPr marL="53975">
              <a:lnSpc>
                <a:spcPct val="90000"/>
              </a:lnSpc>
              <a:buFont typeface="Wingdings 2" pitchFamily="18" charset="2"/>
              <a:buBlip>
                <a:blip r:embed="rId2"/>
              </a:buBlip>
            </a:pPr>
            <a:endParaRPr lang="en-US" sz="1800" b="1" dirty="0" smtClean="0">
              <a:solidFill>
                <a:srgbClr val="FFFFFF"/>
              </a:solidFill>
            </a:endParaRPr>
          </a:p>
          <a:p>
            <a:pPr marL="53975">
              <a:lnSpc>
                <a:spcPct val="90000"/>
              </a:lnSpc>
              <a:buFont typeface="Wingdings 2" pitchFamily="18" charset="2"/>
              <a:buBlip>
                <a:blip r:embed="rId2"/>
              </a:buBlip>
            </a:pPr>
            <a:r>
              <a:rPr lang="en-US" sz="1800" b="1" dirty="0" smtClean="0">
                <a:solidFill>
                  <a:srgbClr val="FFFFFF"/>
                </a:solidFill>
              </a:rPr>
              <a:t>The signal tapers at the ends and is thicker in the middle. This is why we chose it as our candidate. </a:t>
            </a:r>
          </a:p>
        </p:txBody>
      </p:sp>
      <p:pic>
        <p:nvPicPr>
          <p:cNvPr id="19459" name="Picture 3"/>
          <p:cNvPicPr>
            <a:picLocks noChangeAspect="1" noChangeArrowheads="1"/>
          </p:cNvPicPr>
          <p:nvPr/>
        </p:nvPicPr>
        <p:blipFill>
          <a:blip r:embed="rId3" cstate="print"/>
          <a:srcRect/>
          <a:stretch>
            <a:fillRect/>
          </a:stretch>
        </p:blipFill>
        <p:spPr bwMode="auto">
          <a:xfrm>
            <a:off x="5105400" y="533400"/>
            <a:ext cx="2373313" cy="2514600"/>
          </a:xfrm>
          <a:prstGeom prst="rect">
            <a:avLst/>
          </a:prstGeom>
          <a:noFill/>
          <a:ln w="9525">
            <a:noFill/>
            <a:miter lim="800000"/>
            <a:headEnd/>
            <a:tailEnd/>
          </a:ln>
        </p:spPr>
      </p:pic>
      <p:pic>
        <p:nvPicPr>
          <p:cNvPr id="19460" name="Picture 2"/>
          <p:cNvPicPr>
            <a:picLocks noChangeAspect="1" noChangeArrowheads="1"/>
          </p:cNvPicPr>
          <p:nvPr/>
        </p:nvPicPr>
        <p:blipFill>
          <a:blip r:embed="rId4" cstate="print"/>
          <a:srcRect/>
          <a:stretch>
            <a:fillRect/>
          </a:stretch>
        </p:blipFill>
        <p:spPr bwMode="auto">
          <a:xfrm>
            <a:off x="5562600" y="3657600"/>
            <a:ext cx="3581400" cy="268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2" cstate="print"/>
          <a:srcRect/>
          <a:stretch>
            <a:fillRect/>
          </a:stretch>
        </p:blipFill>
        <p:spPr bwMode="auto">
          <a:xfrm>
            <a:off x="1066800" y="304800"/>
            <a:ext cx="6905625" cy="5143500"/>
          </a:xfrm>
          <a:prstGeom prst="rect">
            <a:avLst/>
          </a:prstGeom>
          <a:noFill/>
          <a:ln w="9525">
            <a:noFill/>
            <a:miter lim="800000"/>
            <a:headEnd/>
            <a:tailEnd/>
          </a:ln>
        </p:spPr>
      </p:pic>
      <p:sp>
        <p:nvSpPr>
          <p:cNvPr id="21506" name="TextBox 3"/>
          <p:cNvSpPr txBox="1">
            <a:spLocks noChangeArrowheads="1"/>
          </p:cNvSpPr>
          <p:nvPr/>
        </p:nvSpPr>
        <p:spPr bwMode="auto">
          <a:xfrm>
            <a:off x="1600200" y="5562600"/>
            <a:ext cx="6019800" cy="1096963"/>
          </a:xfrm>
          <a:prstGeom prst="rect">
            <a:avLst/>
          </a:prstGeom>
          <a:noFill/>
          <a:ln w="9525">
            <a:noFill/>
            <a:miter lim="800000"/>
            <a:headEnd/>
            <a:tailEnd/>
          </a:ln>
        </p:spPr>
        <p:txBody>
          <a:bodyPr>
            <a:spAutoFit/>
          </a:bodyPr>
          <a:lstStyle/>
          <a:p>
            <a:pPr>
              <a:buFontTx/>
              <a:buBlip>
                <a:blip r:embed="rId3"/>
              </a:buBlip>
            </a:pPr>
            <a:r>
              <a:rPr lang="en-US" sz="2200" b="1">
                <a:latin typeface="Century Gothic" pitchFamily="34" charset="0"/>
              </a:rPr>
              <a:t>Our FFT plots for this RA and DEC are not very promising, but when we looked at the single pulse plot it resembled a RRAT.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p:cNvPicPr>
            <a:picLocks noChangeAspect="1" noChangeArrowheads="1"/>
          </p:cNvPicPr>
          <p:nvPr/>
        </p:nvPicPr>
        <p:blipFill>
          <a:blip r:embed="rId2" cstate="print"/>
          <a:srcRect/>
          <a:stretch>
            <a:fillRect/>
          </a:stretch>
        </p:blipFill>
        <p:spPr bwMode="auto">
          <a:xfrm>
            <a:off x="304800" y="152400"/>
            <a:ext cx="6705600" cy="6726238"/>
          </a:xfrm>
          <a:prstGeom prst="rect">
            <a:avLst/>
          </a:prstGeom>
          <a:noFill/>
          <a:ln w="9525">
            <a:noFill/>
            <a:miter lim="800000"/>
            <a:headEnd/>
            <a:tailEnd/>
          </a:ln>
        </p:spPr>
      </p:pic>
      <p:sp>
        <p:nvSpPr>
          <p:cNvPr id="5" name="Rectangle 4"/>
          <p:cNvSpPr/>
          <p:nvPr/>
        </p:nvSpPr>
        <p:spPr>
          <a:xfrm>
            <a:off x="2743200" y="2971800"/>
            <a:ext cx="381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1</a:t>
            </a:r>
          </a:p>
        </p:txBody>
      </p:sp>
      <p:sp>
        <p:nvSpPr>
          <p:cNvPr id="7" name="Rectangle 6"/>
          <p:cNvSpPr/>
          <p:nvPr/>
        </p:nvSpPr>
        <p:spPr>
          <a:xfrm>
            <a:off x="5029200" y="2971800"/>
            <a:ext cx="381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1</a:t>
            </a:r>
          </a:p>
        </p:txBody>
      </p:sp>
      <p:sp>
        <p:nvSpPr>
          <p:cNvPr id="8" name="Rectangle 7"/>
          <p:cNvSpPr/>
          <p:nvPr/>
        </p:nvSpPr>
        <p:spPr>
          <a:xfrm>
            <a:off x="838200" y="6324600"/>
            <a:ext cx="381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1</a:t>
            </a:r>
          </a:p>
        </p:txBody>
      </p:sp>
      <p:sp>
        <p:nvSpPr>
          <p:cNvPr id="22533" name="TextBox 8"/>
          <p:cNvSpPr txBox="1">
            <a:spLocks noChangeArrowheads="1"/>
          </p:cNvSpPr>
          <p:nvPr/>
        </p:nvSpPr>
        <p:spPr bwMode="auto">
          <a:xfrm>
            <a:off x="7010400" y="838200"/>
            <a:ext cx="1981200" cy="2771775"/>
          </a:xfrm>
          <a:prstGeom prst="rect">
            <a:avLst/>
          </a:prstGeom>
          <a:noFill/>
          <a:ln w="9525">
            <a:noFill/>
            <a:miter lim="800000"/>
            <a:headEnd/>
            <a:tailEnd/>
          </a:ln>
        </p:spPr>
        <p:txBody>
          <a:bodyPr>
            <a:spAutoFit/>
          </a:bodyPr>
          <a:lstStyle/>
          <a:p>
            <a:pPr>
              <a:buFontTx/>
              <a:buBlip>
                <a:blip r:embed="rId3"/>
              </a:buBlip>
            </a:pPr>
            <a:r>
              <a:rPr lang="en-US" sz="2200" b="1">
                <a:latin typeface="Century Gothic" pitchFamily="34" charset="0"/>
              </a:rPr>
              <a:t>We observed this July 29. From our observations, this is not a pulsar, it is noise.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ChangeAspect="1" noChangeArrowheads="1"/>
          </p:cNvPicPr>
          <p:nvPr/>
        </p:nvPicPr>
        <p:blipFill>
          <a:blip r:embed="rId2" cstate="print"/>
          <a:srcRect/>
          <a:stretch>
            <a:fillRect/>
          </a:stretch>
        </p:blipFill>
        <p:spPr bwMode="auto">
          <a:xfrm>
            <a:off x="304800" y="0"/>
            <a:ext cx="5251450" cy="5257800"/>
          </a:xfrm>
          <a:prstGeom prst="rect">
            <a:avLst/>
          </a:prstGeom>
          <a:noFill/>
          <a:ln w="9525">
            <a:noFill/>
            <a:miter lim="800000"/>
            <a:headEnd/>
            <a:tailEnd/>
          </a:ln>
        </p:spPr>
      </p:pic>
      <p:sp>
        <p:nvSpPr>
          <p:cNvPr id="23554" name="TextBox 5"/>
          <p:cNvSpPr txBox="1">
            <a:spLocks noChangeArrowheads="1"/>
          </p:cNvSpPr>
          <p:nvPr/>
        </p:nvSpPr>
        <p:spPr bwMode="auto">
          <a:xfrm>
            <a:off x="5638800" y="457200"/>
            <a:ext cx="3505200" cy="5273675"/>
          </a:xfrm>
          <a:prstGeom prst="rect">
            <a:avLst/>
          </a:prstGeom>
          <a:noFill/>
          <a:ln w="9525">
            <a:noFill/>
            <a:miter lim="800000"/>
            <a:headEnd/>
            <a:tailEnd/>
          </a:ln>
        </p:spPr>
        <p:txBody>
          <a:bodyPr>
            <a:spAutoFit/>
          </a:bodyPr>
          <a:lstStyle/>
          <a:p>
            <a:pPr>
              <a:buFontTx/>
              <a:buBlip>
                <a:blip r:embed="rId3"/>
              </a:buBlip>
            </a:pPr>
            <a:r>
              <a:rPr lang="en-US" sz="2000" b="1">
                <a:latin typeface="Century Gothic" pitchFamily="34" charset="0"/>
              </a:rPr>
              <a:t>We thought that this single pulse plot would be a good candidate for a pulsar because of the two darker spots corresponding  to each other. It also has fairly distinct peaks in the Number of Pulses and Signal-to Noise plots. At first glance, you might think this was RFI, but the lowest DM measure is actually  20. This candidate is about 3,912 light years away from us.</a:t>
            </a:r>
          </a:p>
          <a:p>
            <a:endParaRPr lang="en-US" sz="2000" b="1">
              <a:latin typeface="Century Gothic" pitchFamily="34" charset="0"/>
            </a:endParaRPr>
          </a:p>
        </p:txBody>
      </p:sp>
      <p:cxnSp>
        <p:nvCxnSpPr>
          <p:cNvPr id="16" name="Elbow Connector 15"/>
          <p:cNvCxnSpPr/>
          <p:nvPr/>
        </p:nvCxnSpPr>
        <p:spPr>
          <a:xfrm rot="10800000" flipV="1">
            <a:off x="762000" y="4267200"/>
            <a:ext cx="5029200" cy="12192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V="1">
            <a:off x="342900" y="5067300"/>
            <a:ext cx="609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3200400" y="762000"/>
            <a:ext cx="381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rPr>
              <a:t>2</a:t>
            </a:r>
          </a:p>
        </p:txBody>
      </p:sp>
      <p:sp>
        <p:nvSpPr>
          <p:cNvPr id="22" name="Oval 21"/>
          <p:cNvSpPr/>
          <p:nvPr/>
        </p:nvSpPr>
        <p:spPr>
          <a:xfrm>
            <a:off x="5029200" y="1295400"/>
            <a:ext cx="381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rPr>
              <a:t>2</a:t>
            </a:r>
          </a:p>
        </p:txBody>
      </p:sp>
      <p:sp>
        <p:nvSpPr>
          <p:cNvPr id="23" name="Oval 22"/>
          <p:cNvSpPr/>
          <p:nvPr/>
        </p:nvSpPr>
        <p:spPr>
          <a:xfrm>
            <a:off x="4267200" y="3352800"/>
            <a:ext cx="381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rPr>
              <a:t>2</a:t>
            </a:r>
          </a:p>
        </p:txBody>
      </p:sp>
      <p:sp>
        <p:nvSpPr>
          <p:cNvPr id="24" name="Rectangle 23"/>
          <p:cNvSpPr/>
          <p:nvPr/>
        </p:nvSpPr>
        <p:spPr>
          <a:xfrm>
            <a:off x="1219200" y="5791200"/>
            <a:ext cx="5867400" cy="7620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000" b="1">
                <a:solidFill>
                  <a:srgbClr val="FFFFFF"/>
                </a:solidFill>
                <a:cs typeface="Arial" pitchFamily="34" charset="0"/>
              </a:rPr>
              <a:t>Candidate Pulsar 1722-1342</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2"/>
          </p:nvPr>
        </p:nvSpPr>
        <p:spPr>
          <a:xfrm>
            <a:off x="0" y="304800"/>
            <a:ext cx="3048000" cy="6096000"/>
          </a:xfrm>
        </p:spPr>
        <p:txBody>
          <a:bodyPr>
            <a:normAutofit/>
          </a:bodyPr>
          <a:lstStyle/>
          <a:p>
            <a:pPr>
              <a:lnSpc>
                <a:spcPct val="90000"/>
              </a:lnSpc>
              <a:buFont typeface="Wingdings 2" pitchFamily="18" charset="2"/>
              <a:buBlip>
                <a:blip r:embed="rId2"/>
              </a:buBlip>
            </a:pPr>
            <a:r>
              <a:rPr lang="en-US" b="1" dirty="0" smtClean="0"/>
              <a:t>After our night at the GBT, this is what we discovered. We really didn’t find anything in this area.  All of these plots point to the fact </a:t>
            </a:r>
            <a:r>
              <a:rPr lang="en-US" b="1" dirty="0" smtClean="0"/>
              <a:t>that this </a:t>
            </a:r>
            <a:r>
              <a:rPr lang="en-US" b="1" dirty="0" smtClean="0"/>
              <a:t>is most likely noise. We concluded that this candidate was not a pulsar.</a:t>
            </a:r>
          </a:p>
        </p:txBody>
      </p:sp>
      <p:pic>
        <p:nvPicPr>
          <p:cNvPr id="24578" name="Picture 2"/>
          <p:cNvPicPr>
            <a:picLocks noGrp="1" noChangeAspect="1" noChangeArrowheads="1"/>
          </p:cNvPicPr>
          <p:nvPr>
            <p:ph sz="quarter" idx="4"/>
          </p:nvPr>
        </p:nvPicPr>
        <p:blipFill>
          <a:blip r:embed="rId3" cstate="print"/>
          <a:srcRect/>
          <a:stretch>
            <a:fillRect/>
          </a:stretch>
        </p:blipFill>
        <p:spPr>
          <a:xfrm>
            <a:off x="3524250" y="228600"/>
            <a:ext cx="5567363" cy="6629400"/>
          </a:xfrm>
          <a:ln w="25400">
            <a:solidFill>
              <a:schemeClr val="accent1"/>
            </a:solidFill>
          </a:ln>
        </p:spPr>
      </p:pic>
      <p:sp>
        <p:nvSpPr>
          <p:cNvPr id="9" name="Oval 8"/>
          <p:cNvSpPr/>
          <p:nvPr/>
        </p:nvSpPr>
        <p:spPr>
          <a:xfrm>
            <a:off x="6096000" y="2514600"/>
            <a:ext cx="381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rPr>
              <a:t>1</a:t>
            </a:r>
          </a:p>
        </p:txBody>
      </p:sp>
      <p:sp>
        <p:nvSpPr>
          <p:cNvPr id="10" name="Oval 9"/>
          <p:cNvSpPr/>
          <p:nvPr/>
        </p:nvSpPr>
        <p:spPr>
          <a:xfrm>
            <a:off x="8229600" y="1447800"/>
            <a:ext cx="381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rPr>
              <a:t>1</a:t>
            </a:r>
          </a:p>
        </p:txBody>
      </p:sp>
      <p:sp>
        <p:nvSpPr>
          <p:cNvPr id="11" name="Oval 10"/>
          <p:cNvSpPr/>
          <p:nvPr/>
        </p:nvSpPr>
        <p:spPr>
          <a:xfrm>
            <a:off x="8305800" y="5105400"/>
            <a:ext cx="381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rPr>
              <a:t>1</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28600" y="290513"/>
            <a:ext cx="4038600" cy="3017837"/>
          </a:xfrm>
        </p:spPr>
        <p:txBody>
          <a:bodyPr>
            <a:normAutofit/>
          </a:bodyPr>
          <a:lstStyle/>
          <a:p>
            <a:pPr fontAlgn="auto">
              <a:spcAft>
                <a:spcPts val="0"/>
              </a:spcAft>
              <a:buFont typeface="Wingdings 2"/>
              <a:buNone/>
              <a:defRPr/>
            </a:pPr>
            <a:endParaRPr lang="en-US" dirty="0"/>
          </a:p>
        </p:txBody>
      </p:sp>
      <p:sp>
        <p:nvSpPr>
          <p:cNvPr id="6" name="Text Placeholder 5"/>
          <p:cNvSpPr>
            <a:spLocks noGrp="1"/>
          </p:cNvSpPr>
          <p:nvPr>
            <p:ph type="body" sz="half" idx="3"/>
          </p:nvPr>
        </p:nvSpPr>
        <p:spPr>
          <a:xfrm>
            <a:off x="228600" y="3427413"/>
            <a:ext cx="4038600" cy="3017837"/>
          </a:xfrm>
        </p:spPr>
        <p:txBody>
          <a:bodyPr>
            <a:normAutofit/>
          </a:bodyPr>
          <a:lstStyle/>
          <a:p>
            <a:pPr fontAlgn="auto">
              <a:spcAft>
                <a:spcPts val="0"/>
              </a:spcAft>
              <a:buFont typeface="Wingdings 2"/>
              <a:buNone/>
              <a:defRPr/>
            </a:pPr>
            <a:endParaRPr lang="en-US" dirty="0"/>
          </a:p>
        </p:txBody>
      </p:sp>
      <p:sp>
        <p:nvSpPr>
          <p:cNvPr id="3" name="Content Placeholder 2"/>
          <p:cNvSpPr>
            <a:spLocks noGrp="1"/>
          </p:cNvSpPr>
          <p:nvPr>
            <p:ph sz="quarter" idx="2"/>
          </p:nvPr>
        </p:nvSpPr>
        <p:spPr>
          <a:xfrm>
            <a:off x="5029200" y="304800"/>
            <a:ext cx="3089275" cy="6019800"/>
          </a:xfrm>
        </p:spPr>
        <p:txBody>
          <a:bodyPr>
            <a:normAutofit fontScale="92500" lnSpcReduction="20000"/>
          </a:bodyPr>
          <a:lstStyle/>
          <a:p>
            <a:pPr marL="448056" indent="-384048" fontAlgn="auto">
              <a:spcAft>
                <a:spcPts val="0"/>
              </a:spcAft>
              <a:buFont typeface="Wingdings 2"/>
              <a:buNone/>
              <a:defRPr/>
            </a:pPr>
            <a:r>
              <a:rPr lang="en-US" dirty="0" smtClean="0"/>
              <a:t>We found this in the database and looked it up in the ATNF Catalog. It looked like the perfect pulsar…</a:t>
            </a:r>
          </a:p>
          <a:p>
            <a:pPr marL="448056" indent="-384048" fontAlgn="auto">
              <a:spcAft>
                <a:spcPts val="0"/>
              </a:spcAft>
              <a:buFont typeface="Wingdings 2"/>
              <a:buChar char=""/>
              <a:defRPr/>
            </a:pPr>
            <a:endParaRPr lang="en-US" dirty="0" smtClean="0"/>
          </a:p>
          <a:p>
            <a:pPr marL="448056" indent="-384048" fontAlgn="auto">
              <a:spcAft>
                <a:spcPts val="0"/>
              </a:spcAft>
              <a:buFont typeface="Wingdings 2"/>
              <a:buNone/>
              <a:defRPr/>
            </a:pPr>
            <a:r>
              <a:rPr lang="en-US" dirty="0" smtClean="0"/>
              <a:t>And it was!!</a:t>
            </a:r>
          </a:p>
          <a:p>
            <a:pPr marL="448056" indent="-384048" fontAlgn="auto">
              <a:spcAft>
                <a:spcPts val="0"/>
              </a:spcAft>
              <a:buFont typeface="Wingdings 2"/>
              <a:buNone/>
              <a:defRPr/>
            </a:pPr>
            <a:r>
              <a:rPr lang="en-US" dirty="0" smtClean="0"/>
              <a:t>This pulsar is about 9,780 light years away. The DM, 116, and the latitude, 8, mean that it is near the galactic Plane. Within the galactic plane there is a lot of dust and gas, explaining why the DM is so high.</a:t>
            </a:r>
          </a:p>
        </p:txBody>
      </p:sp>
      <p:pic>
        <p:nvPicPr>
          <p:cNvPr id="25604" name="Picture 3"/>
          <p:cNvPicPr>
            <a:picLocks noChangeAspect="1" noChangeArrowheads="1"/>
          </p:cNvPicPr>
          <p:nvPr/>
        </p:nvPicPr>
        <p:blipFill>
          <a:blip r:embed="rId2" cstate="print"/>
          <a:srcRect/>
          <a:stretch>
            <a:fillRect/>
          </a:stretch>
        </p:blipFill>
        <p:spPr bwMode="auto">
          <a:xfrm>
            <a:off x="228600" y="3429000"/>
            <a:ext cx="4038600" cy="2998788"/>
          </a:xfrm>
          <a:prstGeom prst="rect">
            <a:avLst/>
          </a:prstGeom>
          <a:noFill/>
          <a:ln w="9525">
            <a:noFill/>
            <a:miter lim="800000"/>
            <a:headEnd/>
            <a:tailEnd/>
          </a:ln>
        </p:spPr>
      </p:pic>
      <p:pic>
        <p:nvPicPr>
          <p:cNvPr id="25605" name="Picture 4"/>
          <p:cNvPicPr>
            <a:picLocks noChangeAspect="1" noChangeArrowheads="1"/>
          </p:cNvPicPr>
          <p:nvPr/>
        </p:nvPicPr>
        <p:blipFill>
          <a:blip r:embed="rId3" cstate="print"/>
          <a:srcRect/>
          <a:stretch>
            <a:fillRect/>
          </a:stretch>
        </p:blipFill>
        <p:spPr bwMode="auto">
          <a:xfrm>
            <a:off x="228600" y="304800"/>
            <a:ext cx="4038600" cy="3008313"/>
          </a:xfrm>
          <a:prstGeom prst="rect">
            <a:avLst/>
          </a:prstGeom>
          <a:noFill/>
          <a:ln w="9525">
            <a:noFill/>
            <a:miter lim="800000"/>
            <a:headEnd/>
            <a:tailEnd/>
          </a:ln>
        </p:spPr>
      </p:pic>
      <p:sp>
        <p:nvSpPr>
          <p:cNvPr id="1025" name="Rectangle 1"/>
          <p:cNvSpPr>
            <a:spLocks noChangeArrowheads="1"/>
          </p:cNvSpPr>
          <p:nvPr/>
        </p:nvSpPr>
        <p:spPr bwMode="auto">
          <a:xfrm rot="16200000" flipV="1">
            <a:off x="2990057" y="3410743"/>
            <a:ext cx="3505200" cy="646113"/>
          </a:xfrm>
          <a:prstGeom prst="rect">
            <a:avLst/>
          </a:prstGeom>
          <a:noFill/>
          <a:ln w="9525">
            <a:noFill/>
            <a:miter lim="800000"/>
            <a:headEnd/>
            <a:tailEnd/>
          </a:ln>
          <a:effectLst/>
        </p:spPr>
        <p:txBody>
          <a:bodyPr anchor="ctr">
            <a:spAutoFit/>
          </a:bodyPr>
          <a:lstStyle/>
          <a:p>
            <a:pPr>
              <a:defRPr/>
            </a:pPr>
            <a:r>
              <a:rPr lang="en-US" sz="3600" dirty="0">
                <a:solidFill>
                  <a:schemeClr val="accent2">
                    <a:lumMod val="60000"/>
                    <a:lumOff val="40000"/>
                  </a:schemeClr>
                </a:solidFill>
                <a:latin typeface="Arial Unicode MS" pitchFamily="34" charset="-128"/>
                <a:cs typeface="+mn-cs"/>
              </a:rPr>
              <a:t>J1743-1351</a:t>
            </a:r>
            <a:r>
              <a:rPr lang="en-US" sz="1400" dirty="0">
                <a:cs typeface="+mn-cs"/>
              </a:rPr>
              <a:t> </a:t>
            </a:r>
            <a:endParaRPr lang="en-US" sz="3600" dirty="0">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1465"/>
            <a:ext cx="7239000" cy="1100136"/>
          </a:xfrm>
        </p:spPr>
        <p:txBody>
          <a:bodyPr>
            <a:noAutofit/>
          </a:bodyPr>
          <a:lstStyle/>
          <a:p>
            <a:pPr indent="0" algn="ctr" fontAlgn="auto">
              <a:spcAft>
                <a:spcPts val="0"/>
              </a:spcAft>
              <a:defRPr/>
            </a:pPr>
            <a:r>
              <a:rPr lang="en-US" sz="4800" dirty="0" smtClean="0">
                <a:solidFill>
                  <a:schemeClr val="accent1">
                    <a:tint val="83000"/>
                    <a:satMod val="150000"/>
                  </a:schemeClr>
                </a:solidFill>
                <a:latin typeface="Times New Roman" pitchFamily="18" charset="0"/>
                <a:cs typeface="Times New Roman" pitchFamily="18" charset="0"/>
              </a:rPr>
              <a:t>   1813-1343</a:t>
            </a:r>
            <a:br>
              <a:rPr lang="en-US" sz="4800" dirty="0" smtClean="0">
                <a:solidFill>
                  <a:schemeClr val="accent1">
                    <a:tint val="83000"/>
                    <a:satMod val="150000"/>
                  </a:schemeClr>
                </a:solidFill>
                <a:latin typeface="Times New Roman" pitchFamily="18" charset="0"/>
                <a:cs typeface="Times New Roman" pitchFamily="18" charset="0"/>
              </a:rPr>
            </a:br>
            <a:endParaRPr lang="en-US" sz="5400" dirty="0">
              <a:solidFill>
                <a:schemeClr val="accent1">
                  <a:tint val="83000"/>
                  <a:satMod val="150000"/>
                </a:schemeClr>
              </a:solidFill>
            </a:endParaRPr>
          </a:p>
        </p:txBody>
      </p:sp>
      <p:sp>
        <p:nvSpPr>
          <p:cNvPr id="10" name="TextBox 9"/>
          <p:cNvSpPr txBox="1"/>
          <p:nvPr/>
        </p:nvSpPr>
        <p:spPr>
          <a:xfrm>
            <a:off x="5181600" y="1600200"/>
            <a:ext cx="4191000" cy="1570038"/>
          </a:xfrm>
          <a:prstGeom prst="rect">
            <a:avLst/>
          </a:prstGeom>
          <a:noFill/>
        </p:spPr>
        <p:txBody>
          <a:bodyPr>
            <a:spAutoFit/>
          </a:bodyPr>
          <a:lstStyle/>
          <a:p>
            <a:pPr fontAlgn="auto">
              <a:spcBef>
                <a:spcPts val="0"/>
              </a:spcBef>
              <a:spcAft>
                <a:spcPts val="0"/>
              </a:spcAft>
              <a:buClr>
                <a:schemeClr val="accent2">
                  <a:lumMod val="60000"/>
                  <a:lumOff val="40000"/>
                </a:schemeClr>
              </a:buClr>
              <a:buFont typeface="Wingdings" pitchFamily="2" charset="2"/>
              <a:buChar char="q"/>
              <a:defRPr/>
            </a:pPr>
            <a:r>
              <a:rPr lang="en-US" sz="2000" dirty="0">
                <a:latin typeface="Times New Roman" pitchFamily="18" charset="0"/>
                <a:cs typeface="Times New Roman" pitchFamily="18" charset="0"/>
              </a:rPr>
              <a:t>  Two </a:t>
            </a:r>
            <a:r>
              <a:rPr lang="en-US" sz="2000" dirty="0" smtClean="0">
                <a:latin typeface="Times New Roman" pitchFamily="18" charset="0"/>
                <a:cs typeface="Times New Roman" pitchFamily="18" charset="0"/>
              </a:rPr>
              <a:t>blurry </a:t>
            </a:r>
            <a:r>
              <a:rPr lang="en-US" sz="2000" dirty="0">
                <a:latin typeface="Times New Roman" pitchFamily="18" charset="0"/>
                <a:cs typeface="Times New Roman" pitchFamily="18" charset="0"/>
              </a:rPr>
              <a:t>lines </a:t>
            </a:r>
          </a:p>
          <a:p>
            <a:pPr fontAlgn="auto">
              <a:spcBef>
                <a:spcPts val="0"/>
              </a:spcBef>
              <a:spcAft>
                <a:spcPts val="0"/>
              </a:spcAft>
              <a:buClr>
                <a:schemeClr val="accent2">
                  <a:lumMod val="60000"/>
                  <a:lumOff val="40000"/>
                </a:schemeClr>
              </a:buClr>
              <a:defRPr/>
            </a:pPr>
            <a:r>
              <a:rPr lang="en-US" sz="2000" dirty="0">
                <a:latin typeface="Times New Roman" pitchFamily="18" charset="0"/>
                <a:cs typeface="Times New Roman" pitchFamily="18" charset="0"/>
              </a:rPr>
              <a:t>that faded away towards the middle </a:t>
            </a:r>
          </a:p>
          <a:p>
            <a:pPr fontAlgn="auto">
              <a:spcBef>
                <a:spcPts val="0"/>
              </a:spcBef>
              <a:spcAft>
                <a:spcPts val="0"/>
              </a:spcAft>
              <a:buClr>
                <a:schemeClr val="accent2">
                  <a:lumMod val="60000"/>
                  <a:lumOff val="40000"/>
                </a:schemeClr>
              </a:buClr>
              <a:defRPr/>
            </a:pPr>
            <a:r>
              <a:rPr lang="en-US" sz="2000" dirty="0">
                <a:latin typeface="Times New Roman" pitchFamily="18" charset="0"/>
                <a:cs typeface="Times New Roman" pitchFamily="18" charset="0"/>
              </a:rPr>
              <a:t>and strengthened towards the top</a:t>
            </a:r>
            <a:r>
              <a:rPr lang="en-US" sz="2000" dirty="0">
                <a:latin typeface="+mn-lt"/>
                <a:cs typeface="+mn-cs"/>
              </a:rPr>
              <a:t>.</a:t>
            </a:r>
          </a:p>
          <a:p>
            <a:pPr fontAlgn="auto">
              <a:spcBef>
                <a:spcPts val="0"/>
              </a:spcBef>
              <a:spcAft>
                <a:spcPts val="0"/>
              </a:spcAft>
              <a:buClr>
                <a:schemeClr val="accent2">
                  <a:lumMod val="60000"/>
                  <a:lumOff val="40000"/>
                </a:schemeClr>
              </a:buClr>
              <a:defRPr/>
            </a:pPr>
            <a:r>
              <a:rPr lang="en-US" dirty="0">
                <a:latin typeface="+mn-lt"/>
                <a:cs typeface="+mn-cs"/>
              </a:rPr>
              <a:t> </a:t>
            </a:r>
          </a:p>
          <a:p>
            <a:pPr fontAlgn="auto">
              <a:spcBef>
                <a:spcPts val="0"/>
              </a:spcBef>
              <a:spcAft>
                <a:spcPts val="0"/>
              </a:spcAft>
              <a:defRPr/>
            </a:pPr>
            <a:endParaRPr lang="en-US" dirty="0">
              <a:latin typeface="+mn-lt"/>
              <a:cs typeface="+mn-cs"/>
            </a:endParaRPr>
          </a:p>
        </p:txBody>
      </p:sp>
      <p:sp>
        <p:nvSpPr>
          <p:cNvPr id="11" name="TextBox 10"/>
          <p:cNvSpPr txBox="1"/>
          <p:nvPr/>
        </p:nvSpPr>
        <p:spPr>
          <a:xfrm>
            <a:off x="6019800" y="1066800"/>
            <a:ext cx="1914525" cy="461963"/>
          </a:xfrm>
          <a:prstGeom prst="rect">
            <a:avLst/>
          </a:prstGeom>
          <a:noFill/>
        </p:spPr>
        <p:txBody>
          <a:bodyPr wrap="none">
            <a:spAutoFit/>
          </a:bodyPr>
          <a:lstStyle/>
          <a:p>
            <a:pPr fontAlgn="auto">
              <a:spcBef>
                <a:spcPts val="0"/>
              </a:spcBef>
              <a:spcAft>
                <a:spcPts val="0"/>
              </a:spcAft>
              <a:defRPr/>
            </a:pPr>
            <a:r>
              <a:rPr lang="en-US" sz="2400" dirty="0">
                <a:solidFill>
                  <a:schemeClr val="accent2">
                    <a:lumMod val="60000"/>
                    <a:lumOff val="40000"/>
                  </a:schemeClr>
                </a:solidFill>
                <a:latin typeface="Times New Roman" pitchFamily="18" charset="0"/>
                <a:cs typeface="Times New Roman" pitchFamily="18" charset="0"/>
              </a:rPr>
              <a:t>Time-Domain</a:t>
            </a:r>
          </a:p>
        </p:txBody>
      </p:sp>
      <p:sp>
        <p:nvSpPr>
          <p:cNvPr id="12" name="TextBox 11"/>
          <p:cNvSpPr txBox="1"/>
          <p:nvPr/>
        </p:nvSpPr>
        <p:spPr>
          <a:xfrm>
            <a:off x="6248400" y="3048000"/>
            <a:ext cx="1365250" cy="461963"/>
          </a:xfrm>
          <a:prstGeom prst="rect">
            <a:avLst/>
          </a:prstGeom>
          <a:noFill/>
        </p:spPr>
        <p:txBody>
          <a:bodyPr wrap="none">
            <a:spAutoFit/>
          </a:bodyPr>
          <a:lstStyle/>
          <a:p>
            <a:pPr fontAlgn="auto">
              <a:spcBef>
                <a:spcPts val="0"/>
              </a:spcBef>
              <a:spcAft>
                <a:spcPts val="0"/>
              </a:spcAft>
              <a:defRPr/>
            </a:pPr>
            <a:r>
              <a:rPr lang="en-US" sz="2400" dirty="0">
                <a:solidFill>
                  <a:schemeClr val="accent2">
                    <a:lumMod val="60000"/>
                    <a:lumOff val="40000"/>
                  </a:schemeClr>
                </a:solidFill>
                <a:latin typeface="Times New Roman" pitchFamily="18" charset="0"/>
                <a:cs typeface="Times New Roman" pitchFamily="18" charset="0"/>
              </a:rPr>
              <a:t>Sub-band</a:t>
            </a:r>
          </a:p>
        </p:txBody>
      </p:sp>
      <p:sp>
        <p:nvSpPr>
          <p:cNvPr id="26629" name="TextBox 12"/>
          <p:cNvSpPr txBox="1">
            <a:spLocks noChangeArrowheads="1"/>
          </p:cNvSpPr>
          <p:nvPr/>
        </p:nvSpPr>
        <p:spPr bwMode="auto">
          <a:xfrm>
            <a:off x="5181600" y="3505200"/>
            <a:ext cx="3403600" cy="1938338"/>
          </a:xfrm>
          <a:prstGeom prst="rect">
            <a:avLst/>
          </a:prstGeom>
          <a:noFill/>
          <a:ln w="9525">
            <a:noFill/>
            <a:miter lim="800000"/>
            <a:headEnd/>
            <a:tailEnd/>
          </a:ln>
        </p:spPr>
        <p:txBody>
          <a:bodyPr>
            <a:spAutoFit/>
          </a:bodyPr>
          <a:lstStyle/>
          <a:p>
            <a:r>
              <a:rPr lang="en-US" sz="2000" dirty="0">
                <a:latin typeface="Times New Roman" pitchFamily="18" charset="0"/>
                <a:cs typeface="Times New Roman" pitchFamily="18" charset="0"/>
              </a:rPr>
              <a:t>The ideal pulsar has a line that </a:t>
            </a:r>
          </a:p>
          <a:p>
            <a:r>
              <a:rPr lang="en-US" sz="2000" dirty="0">
                <a:latin typeface="Times New Roman" pitchFamily="18" charset="0"/>
                <a:cs typeface="Times New Roman" pitchFamily="18" charset="0"/>
              </a:rPr>
              <a:t> stretches </a:t>
            </a:r>
            <a:r>
              <a:rPr lang="en-US" sz="2000" dirty="0" smtClean="0">
                <a:latin typeface="Times New Roman" pitchFamily="18" charset="0"/>
                <a:cs typeface="Times New Roman" pitchFamily="18" charset="0"/>
              </a:rPr>
              <a:t>vertically across </a:t>
            </a:r>
            <a:r>
              <a:rPr lang="en-US" sz="2000" dirty="0">
                <a:latin typeface="Times New Roman" pitchFamily="18" charset="0"/>
                <a:cs typeface="Times New Roman" pitchFamily="18" charset="0"/>
              </a:rPr>
              <a:t>frequencies. Our </a:t>
            </a:r>
          </a:p>
          <a:p>
            <a:r>
              <a:rPr lang="en-US" sz="2000" dirty="0">
                <a:latin typeface="Times New Roman" pitchFamily="18" charset="0"/>
                <a:cs typeface="Times New Roman" pitchFamily="18" charset="0"/>
              </a:rPr>
              <a:t> candidate has two vertical lines that run</a:t>
            </a:r>
          </a:p>
          <a:p>
            <a:r>
              <a:rPr lang="en-US" sz="2000" dirty="0">
                <a:latin typeface="Times New Roman" pitchFamily="18" charset="0"/>
                <a:cs typeface="Times New Roman" pitchFamily="18" charset="0"/>
              </a:rPr>
              <a:t> across the middle frequencies. </a:t>
            </a:r>
          </a:p>
        </p:txBody>
      </p:sp>
      <p:sp>
        <p:nvSpPr>
          <p:cNvPr id="16" name="Text Placeholder 6"/>
          <p:cNvSpPr>
            <a:spLocks noGrp="1"/>
          </p:cNvSpPr>
          <p:nvPr>
            <p:ph type="body" sz="half" idx="4294967295"/>
          </p:nvPr>
        </p:nvSpPr>
        <p:spPr>
          <a:xfrm>
            <a:off x="457200" y="5181600"/>
            <a:ext cx="4343400" cy="762000"/>
          </a:xfrm>
          <a:solidFill>
            <a:schemeClr val="accent1">
              <a:lumMod val="60000"/>
              <a:lumOff val="40000"/>
              <a:alpha val="34000"/>
            </a:schemeClr>
          </a:solidFill>
          <a:ln>
            <a:solidFill>
              <a:schemeClr val="accent1">
                <a:lumMod val="75000"/>
              </a:schemeClr>
            </a:solidFill>
          </a:ln>
        </p:spPr>
        <p:txBody>
          <a:bodyPr>
            <a:noAutofit/>
          </a:bodyPr>
          <a:lstStyle/>
          <a:p>
            <a:pPr marL="448056" indent="-384048" fontAlgn="auto">
              <a:spcAft>
                <a:spcPts val="0"/>
              </a:spcAft>
              <a:buFont typeface="Wingdings 2"/>
              <a:buNone/>
              <a:defRPr/>
            </a:pPr>
            <a:r>
              <a:rPr lang="en-US" sz="1400" dirty="0" smtClean="0">
                <a:latin typeface="Times New Roman" pitchFamily="18" charset="0"/>
                <a:cs typeface="Times New Roman" pitchFamily="18" charset="0"/>
              </a:rPr>
              <a:t>This data was the original candidate we were to observe at the GBT. </a:t>
            </a:r>
          </a:p>
          <a:p>
            <a:pPr marL="448056" indent="-384048" fontAlgn="auto">
              <a:spcAft>
                <a:spcPts val="0"/>
              </a:spcAft>
              <a:buFont typeface="Wingdings 2"/>
              <a:buNone/>
              <a:defRPr/>
            </a:pP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July 28, 2010</a:t>
            </a:r>
            <a:endParaRPr lang="en-US" sz="1400" i="1" dirty="0">
              <a:latin typeface="Times New Roman" pitchFamily="18" charset="0"/>
              <a:cs typeface="Times New Roman" pitchFamily="18" charset="0"/>
            </a:endParaRPr>
          </a:p>
        </p:txBody>
      </p:sp>
      <p:pic>
        <p:nvPicPr>
          <p:cNvPr id="26631" name="Picture 2"/>
          <p:cNvPicPr>
            <a:picLocks noChangeAspect="1" noChangeArrowheads="1"/>
          </p:cNvPicPr>
          <p:nvPr/>
        </p:nvPicPr>
        <p:blipFill>
          <a:blip r:embed="rId2" cstate="print"/>
          <a:srcRect/>
          <a:stretch>
            <a:fillRect/>
          </a:stretch>
        </p:blipFill>
        <p:spPr bwMode="auto">
          <a:xfrm>
            <a:off x="152400" y="990600"/>
            <a:ext cx="4929188" cy="3886200"/>
          </a:xfrm>
          <a:prstGeom prst="rect">
            <a:avLst/>
          </a:prstGeom>
          <a:noFill/>
          <a:ln w="9525">
            <a:noFill/>
            <a:miter lim="800000"/>
            <a:headEnd/>
            <a:tailEnd/>
          </a:ln>
        </p:spPr>
      </p:pic>
      <p:sp>
        <p:nvSpPr>
          <p:cNvPr id="18" name="TextBox 17"/>
          <p:cNvSpPr txBox="1"/>
          <p:nvPr/>
        </p:nvSpPr>
        <p:spPr>
          <a:xfrm>
            <a:off x="1371600" y="1371600"/>
            <a:ext cx="304800" cy="369888"/>
          </a:xfrm>
          <a:prstGeom prst="rect">
            <a:avLst/>
          </a:prstGeom>
          <a:solidFill>
            <a:schemeClr val="accent1">
              <a:lumMod val="40000"/>
              <a:lumOff val="60000"/>
            </a:schemeClr>
          </a:solidFill>
        </p:spPr>
        <p:txBody>
          <a:bodyPr>
            <a:spAutoFit/>
          </a:bodyPr>
          <a:lstStyle/>
          <a:p>
            <a:pPr fontAlgn="auto">
              <a:spcBef>
                <a:spcPts val="0"/>
              </a:spcBef>
              <a:spcAft>
                <a:spcPts val="0"/>
              </a:spcAft>
              <a:defRPr/>
            </a:pPr>
            <a:r>
              <a:rPr lang="en-US" dirty="0">
                <a:solidFill>
                  <a:schemeClr val="bg1"/>
                </a:solidFill>
                <a:latin typeface="+mn-lt"/>
                <a:cs typeface="+mn-cs"/>
              </a:rPr>
              <a:t>2</a:t>
            </a:r>
            <a:endParaRPr lang="en-US" dirty="0">
              <a:latin typeface="+mn-lt"/>
              <a:cs typeface="+mn-cs"/>
            </a:endParaRPr>
          </a:p>
        </p:txBody>
      </p:sp>
      <p:sp>
        <p:nvSpPr>
          <p:cNvPr id="19" name="TextBox 18"/>
          <p:cNvSpPr txBox="1"/>
          <p:nvPr/>
        </p:nvSpPr>
        <p:spPr>
          <a:xfrm>
            <a:off x="2133600" y="3886200"/>
            <a:ext cx="365125" cy="369888"/>
          </a:xfrm>
          <a:prstGeom prst="rect">
            <a:avLst/>
          </a:prstGeom>
          <a:solidFill>
            <a:schemeClr val="accent1">
              <a:lumMod val="40000"/>
              <a:lumOff val="60000"/>
            </a:schemeClr>
          </a:solidFill>
        </p:spPr>
        <p:txBody>
          <a:bodyPr>
            <a:spAutoFit/>
          </a:bodyPr>
          <a:lstStyle/>
          <a:p>
            <a:pPr fontAlgn="auto">
              <a:spcBef>
                <a:spcPts val="0"/>
              </a:spcBef>
              <a:spcAft>
                <a:spcPts val="0"/>
              </a:spcAft>
              <a:defRPr/>
            </a:pPr>
            <a:r>
              <a:rPr lang="en-US" dirty="0">
                <a:solidFill>
                  <a:schemeClr val="bg1"/>
                </a:solidFill>
                <a:latin typeface="+mn-lt"/>
                <a:cs typeface="+mn-cs"/>
              </a:rPr>
              <a:t>2</a:t>
            </a:r>
            <a:endParaRPr lang="en-US" dirty="0">
              <a:latin typeface="+mn-lt"/>
              <a:cs typeface="+mn-cs"/>
            </a:endParaRPr>
          </a:p>
        </p:txBody>
      </p:sp>
      <p:sp>
        <p:nvSpPr>
          <p:cNvPr id="20" name="TextBox 19"/>
          <p:cNvSpPr txBox="1"/>
          <p:nvPr/>
        </p:nvSpPr>
        <p:spPr>
          <a:xfrm>
            <a:off x="1600200" y="2209800"/>
            <a:ext cx="304800" cy="369888"/>
          </a:xfrm>
          <a:prstGeom prst="rect">
            <a:avLst/>
          </a:prstGeom>
          <a:solidFill>
            <a:schemeClr val="accent1">
              <a:lumMod val="40000"/>
              <a:lumOff val="60000"/>
            </a:schemeClr>
          </a:solidFill>
        </p:spPr>
        <p:txBody>
          <a:bodyPr>
            <a:spAutoFit/>
          </a:bodyPr>
          <a:lstStyle/>
          <a:p>
            <a:pPr fontAlgn="auto">
              <a:spcBef>
                <a:spcPts val="0"/>
              </a:spcBef>
              <a:spcAft>
                <a:spcPts val="0"/>
              </a:spcAft>
              <a:defRPr/>
            </a:pPr>
            <a:r>
              <a:rPr lang="en-US" dirty="0">
                <a:solidFill>
                  <a:schemeClr val="bg1"/>
                </a:solidFill>
                <a:latin typeface="+mn-lt"/>
                <a:cs typeface="+mn-cs"/>
              </a:rPr>
              <a:t>2</a:t>
            </a:r>
            <a:endParaRPr lang="en-US" dirty="0">
              <a:latin typeface="+mn-lt"/>
              <a:cs typeface="+mn-cs"/>
            </a:endParaRPr>
          </a:p>
        </p:txBody>
      </p:sp>
      <p:sp>
        <p:nvSpPr>
          <p:cNvPr id="21" name="TextBox 20"/>
          <p:cNvSpPr txBox="1"/>
          <p:nvPr/>
        </p:nvSpPr>
        <p:spPr>
          <a:xfrm>
            <a:off x="3276600" y="3429000"/>
            <a:ext cx="288925" cy="369888"/>
          </a:xfrm>
          <a:prstGeom prst="rect">
            <a:avLst/>
          </a:prstGeom>
          <a:solidFill>
            <a:schemeClr val="accent1">
              <a:lumMod val="40000"/>
              <a:lumOff val="60000"/>
            </a:schemeClr>
          </a:solidFill>
        </p:spPr>
        <p:txBody>
          <a:bodyPr>
            <a:spAutoFit/>
          </a:bodyPr>
          <a:lstStyle/>
          <a:p>
            <a:pPr fontAlgn="auto">
              <a:spcBef>
                <a:spcPts val="0"/>
              </a:spcBef>
              <a:spcAft>
                <a:spcPts val="0"/>
              </a:spcAft>
              <a:defRPr/>
            </a:pPr>
            <a:r>
              <a:rPr lang="en-US" dirty="0">
                <a:solidFill>
                  <a:schemeClr val="bg1"/>
                </a:solidFill>
                <a:latin typeface="+mn-lt"/>
                <a:cs typeface="+mn-cs"/>
              </a:rPr>
              <a:t>2</a:t>
            </a:r>
            <a:endParaRPr lang="en-US" dirty="0">
              <a:latin typeface="+mn-lt"/>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81000" y="1633538"/>
            <a:ext cx="3886200" cy="3395662"/>
          </a:xfrm>
        </p:spPr>
        <p:txBody>
          <a:bodyPr>
            <a:normAutofit lnSpcReduction="10000"/>
          </a:bodyPr>
          <a:lstStyle/>
          <a:p>
            <a:pPr marL="53975">
              <a:buFont typeface="Wingdings" pitchFamily="2" charset="2"/>
              <a:buChar char="q"/>
            </a:pPr>
            <a:r>
              <a:rPr lang="en-US" sz="2200" b="1" smtClean="0">
                <a:solidFill>
                  <a:srgbClr val="FFFFFF"/>
                </a:solidFill>
                <a:latin typeface="Times New Roman" pitchFamily="18" charset="0"/>
                <a:cs typeface="Times New Roman" pitchFamily="18" charset="0"/>
              </a:rPr>
              <a:t>Galactic longitude is 16.4 degrees</a:t>
            </a:r>
          </a:p>
          <a:p>
            <a:pPr marL="53975">
              <a:buFont typeface="Wingdings" pitchFamily="2" charset="2"/>
              <a:buChar char="q"/>
            </a:pPr>
            <a:r>
              <a:rPr lang="en-US" sz="2200" b="1" smtClean="0">
                <a:solidFill>
                  <a:srgbClr val="FFFFFF"/>
                </a:solidFill>
                <a:latin typeface="Times New Roman" pitchFamily="18" charset="0"/>
                <a:cs typeface="Times New Roman" pitchFamily="18" charset="0"/>
              </a:rPr>
              <a:t>Galactic latitude 2.1 degrees</a:t>
            </a:r>
          </a:p>
          <a:p>
            <a:pPr marL="53975">
              <a:buFont typeface="Wingdings" pitchFamily="2" charset="2"/>
              <a:buChar char="q"/>
            </a:pPr>
            <a:r>
              <a:rPr lang="en-US" sz="2200" b="1" smtClean="0">
                <a:solidFill>
                  <a:srgbClr val="FFFFFF"/>
                </a:solidFill>
                <a:latin typeface="Times New Roman" pitchFamily="18" charset="0"/>
                <a:cs typeface="Times New Roman" pitchFamily="18" charset="0"/>
              </a:rPr>
              <a:t> Dispersion measure of 143.0 cm</a:t>
            </a:r>
            <a:r>
              <a:rPr lang="en-US" sz="2200" b="1" baseline="30000" smtClean="0">
                <a:solidFill>
                  <a:srgbClr val="FFFFFF"/>
                </a:solidFill>
                <a:latin typeface="Times New Roman" pitchFamily="18" charset="0"/>
                <a:cs typeface="Times New Roman" pitchFamily="18" charset="0"/>
              </a:rPr>
              <a:t>-3</a:t>
            </a:r>
            <a:r>
              <a:rPr lang="en-US" sz="2200" b="1" smtClean="0">
                <a:solidFill>
                  <a:srgbClr val="FFFFFF"/>
                </a:solidFill>
                <a:latin typeface="Times New Roman" pitchFamily="18" charset="0"/>
                <a:cs typeface="Times New Roman" pitchFamily="18" charset="0"/>
              </a:rPr>
              <a:t> pc</a:t>
            </a:r>
          </a:p>
          <a:p>
            <a:pPr marL="53975">
              <a:buFont typeface="Wingdings" pitchFamily="2" charset="2"/>
              <a:buChar char="q"/>
            </a:pPr>
            <a:r>
              <a:rPr lang="en-US" sz="2200" b="1" smtClean="0">
                <a:solidFill>
                  <a:srgbClr val="FFFFFF"/>
                </a:solidFill>
                <a:latin typeface="Times New Roman" pitchFamily="18" charset="0"/>
                <a:cs typeface="Times New Roman" pitchFamily="18" charset="0"/>
              </a:rPr>
              <a:t> Estimated distance to your source is 9,454 light years</a:t>
            </a:r>
          </a:p>
          <a:p>
            <a:pPr marL="53975">
              <a:buFont typeface="Wingdings" pitchFamily="2" charset="2"/>
              <a:buChar char="q"/>
            </a:pPr>
            <a:r>
              <a:rPr lang="en-US" sz="2200" b="1" smtClean="0">
                <a:solidFill>
                  <a:srgbClr val="FFFFFF"/>
                </a:solidFill>
                <a:latin typeface="Times New Roman" pitchFamily="18" charset="0"/>
                <a:cs typeface="Times New Roman" pitchFamily="18" charset="0"/>
              </a:rPr>
              <a:t>The maximum DM predicted by the model for this direction is 877.3 cm</a:t>
            </a:r>
            <a:r>
              <a:rPr lang="en-US" sz="2200" b="1" baseline="30000" smtClean="0">
                <a:solidFill>
                  <a:srgbClr val="FFFFFF"/>
                </a:solidFill>
                <a:latin typeface="Times New Roman" pitchFamily="18" charset="0"/>
                <a:cs typeface="Times New Roman" pitchFamily="18" charset="0"/>
              </a:rPr>
              <a:t>-3</a:t>
            </a:r>
            <a:r>
              <a:rPr lang="en-US" sz="2200" b="1" smtClean="0">
                <a:solidFill>
                  <a:srgbClr val="FFFFFF"/>
                </a:solidFill>
                <a:latin typeface="Times New Roman" pitchFamily="18" charset="0"/>
                <a:cs typeface="Times New Roman" pitchFamily="18" charset="0"/>
              </a:rPr>
              <a:t> pc </a:t>
            </a:r>
          </a:p>
          <a:p>
            <a:pPr marL="53975"/>
            <a:endParaRPr lang="en-US" sz="2200" b="1" smtClean="0">
              <a:solidFill>
                <a:srgbClr val="FFFFFF"/>
              </a:solidFill>
            </a:endParaRPr>
          </a:p>
        </p:txBody>
      </p:sp>
      <p:sp>
        <p:nvSpPr>
          <p:cNvPr id="5" name="Title 8"/>
          <p:cNvSpPr txBox="1">
            <a:spLocks/>
          </p:cNvSpPr>
          <p:nvPr/>
        </p:nvSpPr>
        <p:spPr>
          <a:xfrm>
            <a:off x="457200" y="1066800"/>
            <a:ext cx="3429000" cy="414338"/>
          </a:xfrm>
          <a:prstGeom prst="rect">
            <a:avLst/>
          </a:prstGeom>
        </p:spPr>
        <p:txBody>
          <a:bodyPr anchor="ctr">
            <a:normAutofit fontScale="70000" lnSpcReduction="20000"/>
          </a:bodyPr>
          <a:lstStyle/>
          <a:p>
            <a:pPr algn="ctr" fontAlgn="auto">
              <a:spcAft>
                <a:spcPts val="0"/>
              </a:spcAft>
              <a:defRPr/>
            </a:pPr>
            <a:r>
              <a:rPr lang="en-US" sz="360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Times New Roman" pitchFamily="18" charset="0"/>
                <a:ea typeface="+mj-ea"/>
                <a:cs typeface="Times New Roman" pitchFamily="18" charset="0"/>
              </a:rPr>
              <a:t>Distance</a:t>
            </a:r>
          </a:p>
        </p:txBody>
      </p:sp>
      <p:sp>
        <p:nvSpPr>
          <p:cNvPr id="6" name="Title 1"/>
          <p:cNvSpPr>
            <a:spLocks noGrp="1"/>
          </p:cNvSpPr>
          <p:nvPr>
            <p:ph type="title"/>
          </p:nvPr>
        </p:nvSpPr>
        <p:spPr>
          <a:xfrm>
            <a:off x="381000" y="271465"/>
            <a:ext cx="7239000" cy="1100136"/>
          </a:xfrm>
        </p:spPr>
        <p:txBody>
          <a:bodyPr>
            <a:noAutofit/>
          </a:bodyPr>
          <a:lstStyle/>
          <a:p>
            <a:pPr indent="0" algn="ctr" fontAlgn="auto">
              <a:spcAft>
                <a:spcPts val="0"/>
              </a:spcAft>
              <a:defRPr/>
            </a:pPr>
            <a:r>
              <a:rPr lang="en-US" sz="5400" dirty="0" smtClean="0">
                <a:solidFill>
                  <a:schemeClr val="accent1">
                    <a:tint val="83000"/>
                    <a:satMod val="150000"/>
                  </a:schemeClr>
                </a:solidFill>
                <a:latin typeface="Times New Roman" pitchFamily="18" charset="0"/>
                <a:cs typeface="Times New Roman" pitchFamily="18" charset="0"/>
              </a:rPr>
              <a:t>1813-1343</a:t>
            </a:r>
            <a:r>
              <a:rPr lang="en-US" sz="4800" dirty="0" smtClean="0">
                <a:solidFill>
                  <a:schemeClr val="accent1">
                    <a:tint val="83000"/>
                    <a:satMod val="150000"/>
                  </a:schemeClr>
                </a:solidFill>
                <a:latin typeface="Times New Roman" pitchFamily="18" charset="0"/>
                <a:cs typeface="Times New Roman" pitchFamily="18" charset="0"/>
              </a:rPr>
              <a:t/>
            </a:r>
            <a:br>
              <a:rPr lang="en-US" sz="4800" dirty="0" smtClean="0">
                <a:solidFill>
                  <a:schemeClr val="accent1">
                    <a:tint val="83000"/>
                    <a:satMod val="150000"/>
                  </a:schemeClr>
                </a:solidFill>
                <a:latin typeface="Times New Roman" pitchFamily="18" charset="0"/>
                <a:cs typeface="Times New Roman" pitchFamily="18" charset="0"/>
              </a:rPr>
            </a:br>
            <a:endParaRPr lang="en-US" sz="5400" dirty="0">
              <a:solidFill>
                <a:schemeClr val="accent1">
                  <a:tint val="83000"/>
                  <a:satMod val="150000"/>
                </a:schemeClr>
              </a:solidFill>
            </a:endParaRPr>
          </a:p>
        </p:txBody>
      </p:sp>
      <p:pic>
        <p:nvPicPr>
          <p:cNvPr id="27652" name="Picture 2"/>
          <p:cNvPicPr>
            <a:picLocks noChangeAspect="1" noChangeArrowheads="1"/>
          </p:cNvPicPr>
          <p:nvPr/>
        </p:nvPicPr>
        <p:blipFill>
          <a:blip r:embed="rId2" cstate="print"/>
          <a:srcRect/>
          <a:stretch>
            <a:fillRect/>
          </a:stretch>
        </p:blipFill>
        <p:spPr bwMode="auto">
          <a:xfrm>
            <a:off x="4572000" y="1524000"/>
            <a:ext cx="4343400" cy="415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Placeholder 10"/>
          <p:cNvSpPr>
            <a:spLocks noGrp="1"/>
          </p:cNvSpPr>
          <p:nvPr>
            <p:ph type="body" sz="half" idx="2"/>
          </p:nvPr>
        </p:nvSpPr>
        <p:spPr>
          <a:xfrm>
            <a:off x="3581400" y="6053138"/>
            <a:ext cx="5486400" cy="804862"/>
          </a:xfrm>
          <a:solidFill>
            <a:schemeClr val="accent1">
              <a:alpha val="14902"/>
            </a:schemeClr>
          </a:solidFill>
        </p:spPr>
        <p:txBody>
          <a:bodyPr/>
          <a:lstStyle/>
          <a:p>
            <a:pPr>
              <a:spcBef>
                <a:spcPct val="0"/>
              </a:spcBef>
            </a:pPr>
            <a:r>
              <a:rPr lang="en-US" sz="1600" b="1" smtClean="0">
                <a:latin typeface="Times New Roman" pitchFamily="18" charset="0"/>
                <a:cs typeface="Times New Roman" pitchFamily="18" charset="0"/>
              </a:rPr>
              <a:t>This is the candidate we accidentally looked up at the GBT.</a:t>
            </a:r>
          </a:p>
          <a:p>
            <a:pPr>
              <a:spcBef>
                <a:spcPct val="0"/>
              </a:spcBef>
            </a:pPr>
            <a:r>
              <a:rPr lang="en-US" sz="1600" b="1" smtClean="0">
                <a:latin typeface="Times New Roman" pitchFamily="18" charset="0"/>
                <a:cs typeface="Times New Roman" pitchFamily="18" charset="0"/>
              </a:rPr>
              <a:t> </a:t>
            </a:r>
            <a:r>
              <a:rPr lang="en-US" sz="1600" b="1" i="1" smtClean="0">
                <a:latin typeface="Times New Roman" pitchFamily="18" charset="0"/>
                <a:cs typeface="Times New Roman" pitchFamily="18" charset="0"/>
              </a:rPr>
              <a:t>July 29,2010</a:t>
            </a:r>
          </a:p>
        </p:txBody>
      </p:sp>
      <p:pic>
        <p:nvPicPr>
          <p:cNvPr id="28674" name="Picture 2"/>
          <p:cNvPicPr>
            <a:picLocks noChangeAspect="1" noChangeArrowheads="1"/>
          </p:cNvPicPr>
          <p:nvPr/>
        </p:nvPicPr>
        <p:blipFill>
          <a:blip r:embed="rId2" cstate="print"/>
          <a:srcRect/>
          <a:stretch>
            <a:fillRect/>
          </a:stretch>
        </p:blipFill>
        <p:spPr bwMode="auto">
          <a:xfrm>
            <a:off x="0" y="762000"/>
            <a:ext cx="6705600" cy="5199063"/>
          </a:xfrm>
          <a:prstGeom prst="rect">
            <a:avLst/>
          </a:prstGeom>
          <a:noFill/>
          <a:ln w="9525">
            <a:noFill/>
            <a:miter lim="800000"/>
            <a:headEnd/>
            <a:tailEnd/>
          </a:ln>
        </p:spPr>
      </p:pic>
      <p:sp>
        <p:nvSpPr>
          <p:cNvPr id="5" name="TextBox 4"/>
          <p:cNvSpPr txBox="1"/>
          <p:nvPr/>
        </p:nvSpPr>
        <p:spPr>
          <a:xfrm>
            <a:off x="0" y="1905000"/>
            <a:ext cx="311150" cy="366713"/>
          </a:xfrm>
          <a:prstGeom prst="rect">
            <a:avLst/>
          </a:prstGeom>
          <a:solidFill>
            <a:schemeClr val="accent1">
              <a:lumMod val="40000"/>
              <a:lumOff val="60000"/>
            </a:schemeClr>
          </a:solidFill>
        </p:spPr>
        <p:txBody>
          <a:bodyPr wrap="none">
            <a:spAutoFit/>
          </a:bodyPr>
          <a:lstStyle/>
          <a:p>
            <a:pPr fontAlgn="auto">
              <a:spcBef>
                <a:spcPts val="0"/>
              </a:spcBef>
              <a:spcAft>
                <a:spcPts val="0"/>
              </a:spcAft>
              <a:defRPr/>
            </a:pPr>
            <a:r>
              <a:rPr lang="en-US" dirty="0">
                <a:solidFill>
                  <a:schemeClr val="bg1"/>
                </a:solidFill>
                <a:latin typeface="+mn-lt"/>
                <a:cs typeface="+mn-cs"/>
              </a:rPr>
              <a:t>1</a:t>
            </a:r>
          </a:p>
        </p:txBody>
      </p:sp>
      <p:sp>
        <p:nvSpPr>
          <p:cNvPr id="6" name="TextBox 5"/>
          <p:cNvSpPr txBox="1"/>
          <p:nvPr/>
        </p:nvSpPr>
        <p:spPr>
          <a:xfrm>
            <a:off x="1779588" y="2608263"/>
            <a:ext cx="228600" cy="369887"/>
          </a:xfrm>
          <a:prstGeom prst="rect">
            <a:avLst/>
          </a:prstGeom>
          <a:solidFill>
            <a:schemeClr val="accent1">
              <a:lumMod val="40000"/>
              <a:lumOff val="60000"/>
            </a:schemeClr>
          </a:solidFill>
        </p:spPr>
        <p:txBody>
          <a:bodyPr>
            <a:spAutoFit/>
          </a:bodyPr>
          <a:lstStyle/>
          <a:p>
            <a:pPr fontAlgn="auto">
              <a:spcBef>
                <a:spcPts val="0"/>
              </a:spcBef>
              <a:spcAft>
                <a:spcPts val="0"/>
              </a:spcAft>
              <a:defRPr/>
            </a:pPr>
            <a:r>
              <a:rPr lang="en-US" dirty="0">
                <a:solidFill>
                  <a:schemeClr val="bg1"/>
                </a:solidFill>
                <a:latin typeface="+mn-lt"/>
                <a:cs typeface="+mn-cs"/>
              </a:rPr>
              <a:t>1</a:t>
            </a:r>
          </a:p>
        </p:txBody>
      </p:sp>
      <p:sp>
        <p:nvSpPr>
          <p:cNvPr id="7" name="TextBox 6"/>
          <p:cNvSpPr txBox="1"/>
          <p:nvPr/>
        </p:nvSpPr>
        <p:spPr>
          <a:xfrm>
            <a:off x="3913188" y="2379663"/>
            <a:ext cx="228600" cy="369887"/>
          </a:xfrm>
          <a:prstGeom prst="rect">
            <a:avLst/>
          </a:prstGeom>
          <a:solidFill>
            <a:schemeClr val="accent1">
              <a:lumMod val="40000"/>
              <a:lumOff val="60000"/>
            </a:schemeClr>
          </a:solidFill>
        </p:spPr>
        <p:txBody>
          <a:bodyPr>
            <a:spAutoFit/>
          </a:bodyPr>
          <a:lstStyle/>
          <a:p>
            <a:pPr fontAlgn="auto">
              <a:spcBef>
                <a:spcPts val="0"/>
              </a:spcBef>
              <a:spcAft>
                <a:spcPts val="0"/>
              </a:spcAft>
              <a:defRPr/>
            </a:pPr>
            <a:r>
              <a:rPr lang="en-US" dirty="0">
                <a:solidFill>
                  <a:schemeClr val="bg1"/>
                </a:solidFill>
                <a:latin typeface="+mn-lt"/>
                <a:cs typeface="+mn-cs"/>
              </a:rPr>
              <a:t>1</a:t>
            </a:r>
          </a:p>
        </p:txBody>
      </p:sp>
      <p:sp>
        <p:nvSpPr>
          <p:cNvPr id="8" name="TextBox 7"/>
          <p:cNvSpPr txBox="1"/>
          <p:nvPr/>
        </p:nvSpPr>
        <p:spPr>
          <a:xfrm>
            <a:off x="4495800" y="5334000"/>
            <a:ext cx="381000" cy="366713"/>
          </a:xfrm>
          <a:prstGeom prst="rect">
            <a:avLst/>
          </a:prstGeom>
          <a:solidFill>
            <a:schemeClr val="accent1">
              <a:lumMod val="40000"/>
              <a:lumOff val="60000"/>
            </a:schemeClr>
          </a:solidFill>
        </p:spPr>
        <p:txBody>
          <a:bodyPr>
            <a:spAutoFit/>
          </a:bodyPr>
          <a:lstStyle/>
          <a:p>
            <a:pPr fontAlgn="auto">
              <a:spcBef>
                <a:spcPts val="0"/>
              </a:spcBef>
              <a:spcAft>
                <a:spcPts val="0"/>
              </a:spcAft>
              <a:defRPr/>
            </a:pPr>
            <a:r>
              <a:rPr lang="en-US" dirty="0">
                <a:solidFill>
                  <a:schemeClr val="bg1"/>
                </a:solidFill>
                <a:latin typeface="+mn-lt"/>
                <a:cs typeface="+mn-cs"/>
              </a:rPr>
              <a:t>2</a:t>
            </a:r>
          </a:p>
        </p:txBody>
      </p:sp>
      <p:sp>
        <p:nvSpPr>
          <p:cNvPr id="12" name="TextBox 11"/>
          <p:cNvSpPr txBox="1"/>
          <p:nvPr/>
        </p:nvSpPr>
        <p:spPr>
          <a:xfrm>
            <a:off x="6781800" y="533400"/>
            <a:ext cx="2362200" cy="4832092"/>
          </a:xfrm>
          <a:prstGeom prst="rect">
            <a:avLst/>
          </a:prstGeom>
          <a:noFill/>
        </p:spPr>
        <p:txBody>
          <a:bodyPr>
            <a:spAutoFit/>
          </a:bodyPr>
          <a:lstStyle/>
          <a:p>
            <a:pPr>
              <a:buClr>
                <a:srgbClr val="FF5698"/>
              </a:buClr>
              <a:buFont typeface="Wingdings" pitchFamily="2" charset="2"/>
              <a:buChar char="q"/>
            </a:pPr>
            <a:r>
              <a:rPr lang="en-US" sz="2200" b="1" dirty="0">
                <a:latin typeface="Times New Roman" pitchFamily="18" charset="0"/>
                <a:cs typeface="Times New Roman" pitchFamily="18" charset="0"/>
              </a:rPr>
              <a:t> Pulse profile looks like noise</a:t>
            </a:r>
          </a:p>
          <a:p>
            <a:pPr>
              <a:buClr>
                <a:srgbClr val="FF5698"/>
              </a:buClr>
              <a:buFont typeface="Wingdings" pitchFamily="2" charset="2"/>
              <a:buChar char="q"/>
            </a:pPr>
            <a:r>
              <a:rPr lang="en-US" sz="2200" b="1" dirty="0">
                <a:latin typeface="Times New Roman" pitchFamily="18" charset="0"/>
                <a:cs typeface="Times New Roman" pitchFamily="18" charset="0"/>
              </a:rPr>
              <a:t>No distinct lines on the </a:t>
            </a:r>
            <a:r>
              <a:rPr lang="en-US" sz="2200" b="1" dirty="0" smtClean="0">
                <a:latin typeface="Times New Roman" pitchFamily="18" charset="0"/>
                <a:cs typeface="Times New Roman" pitchFamily="18" charset="0"/>
              </a:rPr>
              <a:t>time- </a:t>
            </a:r>
            <a:r>
              <a:rPr lang="en-US" sz="2200" b="1" dirty="0">
                <a:latin typeface="Times New Roman" pitchFamily="18" charset="0"/>
                <a:cs typeface="Times New Roman" pitchFamily="18" charset="0"/>
              </a:rPr>
              <a:t>domain plot</a:t>
            </a:r>
          </a:p>
          <a:p>
            <a:pPr>
              <a:buClr>
                <a:srgbClr val="FF5698"/>
              </a:buClr>
              <a:buFont typeface="Wingdings" pitchFamily="2" charset="2"/>
              <a:buChar char="q"/>
            </a:pPr>
            <a:r>
              <a:rPr lang="en-US" sz="2200" b="1" dirty="0">
                <a:latin typeface="Times New Roman" pitchFamily="18" charset="0"/>
                <a:cs typeface="Times New Roman" pitchFamily="18" charset="0"/>
              </a:rPr>
              <a:t> no lines on the sub-band plot</a:t>
            </a:r>
          </a:p>
          <a:p>
            <a:pPr>
              <a:buClr>
                <a:srgbClr val="FF5698"/>
              </a:buClr>
              <a:buFont typeface="Wingdings" pitchFamily="2" charset="2"/>
              <a:buChar char="q"/>
            </a:pPr>
            <a:r>
              <a:rPr lang="en-US" sz="2200" b="1" dirty="0">
                <a:latin typeface="Times New Roman" pitchFamily="18" charset="0"/>
                <a:cs typeface="Times New Roman" pitchFamily="18" charset="0"/>
              </a:rPr>
              <a:t>DM is beyond the projected maximum value</a:t>
            </a:r>
          </a:p>
          <a:p>
            <a:pPr>
              <a:buClr>
                <a:srgbClr val="FF5698"/>
              </a:buClr>
              <a:buFont typeface="Wingdings" pitchFamily="2" charset="2"/>
              <a:buChar char="q"/>
            </a:pPr>
            <a:r>
              <a:rPr lang="en-US" sz="2200" b="1" dirty="0">
                <a:latin typeface="Times New Roman" pitchFamily="18" charset="0"/>
                <a:cs typeface="Times New Roman" pitchFamily="18" charset="0"/>
              </a:rPr>
              <a:t>Based on our observation this candidate is not a pulsar.</a:t>
            </a:r>
          </a:p>
        </p:txBody>
      </p:sp>
      <p:sp>
        <p:nvSpPr>
          <p:cNvPr id="15" name="Down Arrow 14"/>
          <p:cNvSpPr/>
          <p:nvPr/>
        </p:nvSpPr>
        <p:spPr>
          <a:xfrm>
            <a:off x="3962400" y="4495800"/>
            <a:ext cx="2286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Oval 15"/>
          <p:cNvSpPr/>
          <p:nvPr/>
        </p:nvSpPr>
        <p:spPr>
          <a:xfrm>
            <a:off x="4495800" y="1143000"/>
            <a:ext cx="9144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Title 4"/>
          <p:cNvSpPr>
            <a:spLocks noGrp="1"/>
          </p:cNvSpPr>
          <p:nvPr>
            <p:ph type="title"/>
          </p:nvPr>
        </p:nvSpPr>
        <p:spPr>
          <a:xfrm rot="5400000">
            <a:off x="3369468" y="-1589880"/>
            <a:ext cx="783434" cy="3864769"/>
          </a:xfrm>
        </p:spPr>
        <p:txBody>
          <a:bodyPr>
            <a:normAutofit fontScale="90000"/>
          </a:bodyPr>
          <a:lstStyle/>
          <a:p>
            <a:pPr indent="0" algn="ctr" fontAlgn="auto">
              <a:spcAft>
                <a:spcPts val="0"/>
              </a:spcAft>
              <a:defRPr/>
            </a:pPr>
            <a:r>
              <a:rPr lang="en-US" sz="1200" dirty="0" smtClean="0">
                <a:solidFill>
                  <a:schemeClr val="accent1">
                    <a:tint val="83000"/>
                    <a:satMod val="150000"/>
                  </a:schemeClr>
                </a:solidFill>
                <a:latin typeface="Times New Roman" pitchFamily="18" charset="0"/>
                <a:cs typeface="Times New Roman" pitchFamily="18" charset="0"/>
              </a:rPr>
              <a:t/>
            </a:r>
            <a:br>
              <a:rPr lang="en-US" sz="1200" dirty="0" smtClean="0">
                <a:solidFill>
                  <a:schemeClr val="accent1">
                    <a:tint val="83000"/>
                    <a:satMod val="150000"/>
                  </a:schemeClr>
                </a:solidFill>
                <a:latin typeface="Times New Roman" pitchFamily="18" charset="0"/>
                <a:cs typeface="Times New Roman" pitchFamily="18" charset="0"/>
              </a:rPr>
            </a:br>
            <a:r>
              <a:rPr lang="en-US" sz="4900" b="1" dirty="0" smtClean="0">
                <a:solidFill>
                  <a:schemeClr val="accent1">
                    <a:tint val="83000"/>
                    <a:satMod val="150000"/>
                  </a:schemeClr>
                </a:solidFill>
                <a:latin typeface="Times New Roman" pitchFamily="18" charset="0"/>
                <a:cs typeface="Times New Roman" pitchFamily="18" charset="0"/>
              </a:rPr>
              <a:t>1613-1343</a:t>
            </a:r>
            <a:endParaRPr lang="en-US" b="1" dirty="0">
              <a:solidFill>
                <a:schemeClr val="accent1">
                  <a:tint val="83000"/>
                  <a:satMod val="15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33538"/>
            <a:ext cx="4191000" cy="4233862"/>
          </a:xfrm>
        </p:spPr>
        <p:txBody>
          <a:bodyPr>
            <a:normAutofit/>
          </a:bodyPr>
          <a:lstStyle/>
          <a:p>
            <a:pPr marL="53975">
              <a:lnSpc>
                <a:spcPct val="80000"/>
              </a:lnSpc>
              <a:buFont typeface="Wingdings" pitchFamily="2" charset="2"/>
              <a:buChar char="q"/>
            </a:pPr>
            <a:r>
              <a:rPr lang="en-US" sz="1400" smtClean="0">
                <a:solidFill>
                  <a:srgbClr val="FFFFFF"/>
                </a:solidFill>
                <a:latin typeface="Times New Roman" pitchFamily="18" charset="0"/>
                <a:cs typeface="Times New Roman" pitchFamily="18" charset="0"/>
              </a:rPr>
              <a:t> </a:t>
            </a:r>
            <a:r>
              <a:rPr lang="en-US" sz="2400" b="1" smtClean="0">
                <a:solidFill>
                  <a:srgbClr val="FFFFFF"/>
                </a:solidFill>
                <a:latin typeface="Times New Roman" pitchFamily="18" charset="0"/>
                <a:cs typeface="Times New Roman" pitchFamily="18" charset="0"/>
              </a:rPr>
              <a:t>Galactic longitude 359.5 degrees</a:t>
            </a:r>
          </a:p>
          <a:p>
            <a:pPr marL="53975">
              <a:lnSpc>
                <a:spcPct val="80000"/>
              </a:lnSpc>
              <a:buFont typeface="Wingdings" pitchFamily="2" charset="2"/>
              <a:buChar char="q"/>
            </a:pPr>
            <a:r>
              <a:rPr lang="en-US" sz="2400" b="1" smtClean="0">
                <a:solidFill>
                  <a:srgbClr val="FFFFFF"/>
                </a:solidFill>
                <a:latin typeface="Times New Roman" pitchFamily="18" charset="0"/>
                <a:cs typeface="Times New Roman" pitchFamily="18" charset="0"/>
              </a:rPr>
              <a:t> Galactic latitude 26.3 degrees, </a:t>
            </a:r>
          </a:p>
          <a:p>
            <a:pPr marL="53975">
              <a:lnSpc>
                <a:spcPct val="80000"/>
              </a:lnSpc>
              <a:buFont typeface="Wingdings" pitchFamily="2" charset="2"/>
              <a:buChar char="q"/>
            </a:pPr>
            <a:r>
              <a:rPr lang="en-US" sz="2400" b="1" smtClean="0">
                <a:solidFill>
                  <a:srgbClr val="FFFFFF"/>
                </a:solidFill>
                <a:latin typeface="Times New Roman" pitchFamily="18" charset="0"/>
                <a:cs typeface="Times New Roman" pitchFamily="18" charset="0"/>
              </a:rPr>
              <a:t> Dispersion measure of 100.0 cm</a:t>
            </a:r>
            <a:r>
              <a:rPr lang="en-US" sz="2400" b="1" baseline="30000" smtClean="0">
                <a:solidFill>
                  <a:srgbClr val="FFFFFF"/>
                </a:solidFill>
                <a:latin typeface="Times New Roman" pitchFamily="18" charset="0"/>
                <a:cs typeface="Times New Roman" pitchFamily="18" charset="0"/>
              </a:rPr>
              <a:t>-3</a:t>
            </a:r>
            <a:r>
              <a:rPr lang="en-US" sz="2400" b="1" smtClean="0">
                <a:solidFill>
                  <a:srgbClr val="FFFFFF"/>
                </a:solidFill>
                <a:latin typeface="Times New Roman" pitchFamily="18" charset="0"/>
                <a:cs typeface="Times New Roman" pitchFamily="18" charset="0"/>
              </a:rPr>
              <a:t> pc,</a:t>
            </a:r>
          </a:p>
          <a:p>
            <a:pPr marL="53975">
              <a:lnSpc>
                <a:spcPct val="80000"/>
              </a:lnSpc>
              <a:buFont typeface="Wingdings" pitchFamily="2" charset="2"/>
              <a:buChar char="q"/>
            </a:pPr>
            <a:r>
              <a:rPr lang="en-US" sz="2400" b="1" smtClean="0">
                <a:solidFill>
                  <a:srgbClr val="FFFFFF"/>
                </a:solidFill>
                <a:latin typeface="Times New Roman" pitchFamily="18" charset="0"/>
                <a:cs typeface="Times New Roman" pitchFamily="18" charset="0"/>
              </a:rPr>
              <a:t> Estimated distance to your source is 163,000 light years </a:t>
            </a:r>
          </a:p>
          <a:p>
            <a:pPr marL="53975">
              <a:lnSpc>
                <a:spcPct val="80000"/>
              </a:lnSpc>
              <a:buFont typeface="Wingdings" pitchFamily="2" charset="2"/>
              <a:buChar char="q"/>
            </a:pPr>
            <a:r>
              <a:rPr lang="en-US" sz="2400" b="1" smtClean="0">
                <a:solidFill>
                  <a:srgbClr val="FFFFFF"/>
                </a:solidFill>
                <a:latin typeface="Times New Roman" pitchFamily="18" charset="0"/>
                <a:cs typeface="Times New Roman" pitchFamily="18" charset="0"/>
              </a:rPr>
              <a:t> The maximum DM predicted by the model for this direction is 71.8 cm</a:t>
            </a:r>
            <a:r>
              <a:rPr lang="en-US" sz="2400" b="1" baseline="30000" smtClean="0">
                <a:solidFill>
                  <a:srgbClr val="FFFFFF"/>
                </a:solidFill>
                <a:latin typeface="Times New Roman" pitchFamily="18" charset="0"/>
                <a:cs typeface="Times New Roman" pitchFamily="18" charset="0"/>
              </a:rPr>
              <a:t>-3</a:t>
            </a:r>
            <a:r>
              <a:rPr lang="en-US" sz="2400" b="1" smtClean="0">
                <a:solidFill>
                  <a:srgbClr val="FFFFFF"/>
                </a:solidFill>
                <a:latin typeface="Times New Roman" pitchFamily="18" charset="0"/>
                <a:cs typeface="Times New Roman" pitchFamily="18" charset="0"/>
              </a:rPr>
              <a:t> pc</a:t>
            </a:r>
          </a:p>
          <a:p>
            <a:pPr marL="53975">
              <a:lnSpc>
                <a:spcPct val="80000"/>
              </a:lnSpc>
            </a:pPr>
            <a:endParaRPr lang="en-US" sz="1400" b="1" smtClean="0">
              <a:solidFill>
                <a:srgbClr val="FFFFFF"/>
              </a:solidFill>
            </a:endParaRPr>
          </a:p>
        </p:txBody>
      </p:sp>
      <p:sp>
        <p:nvSpPr>
          <p:cNvPr id="5" name="Title 4"/>
          <p:cNvSpPr>
            <a:spLocks noGrp="1"/>
          </p:cNvSpPr>
          <p:nvPr>
            <p:ph type="title"/>
          </p:nvPr>
        </p:nvSpPr>
        <p:spPr>
          <a:xfrm>
            <a:off x="1524000" y="304800"/>
            <a:ext cx="5105400" cy="871535"/>
          </a:xfrm>
        </p:spPr>
        <p:txBody>
          <a:bodyPr>
            <a:normAutofit fontScale="90000"/>
          </a:bodyPr>
          <a:lstStyle/>
          <a:p>
            <a:pPr indent="0" algn="ctr" fontAlgn="auto">
              <a:spcAft>
                <a:spcPts val="0"/>
              </a:spcAft>
              <a:defRPr/>
            </a:pPr>
            <a:r>
              <a:rPr lang="en-US" sz="5300" dirty="0" smtClean="0">
                <a:solidFill>
                  <a:schemeClr val="accent1">
                    <a:tint val="83000"/>
                    <a:satMod val="150000"/>
                  </a:schemeClr>
                </a:solidFill>
                <a:latin typeface="Times New Roman" pitchFamily="18" charset="0"/>
                <a:cs typeface="Times New Roman" pitchFamily="18" charset="0"/>
              </a:rPr>
              <a:t>1613-1343</a:t>
            </a:r>
            <a:r>
              <a:rPr lang="en-US" sz="1200" dirty="0" smtClean="0">
                <a:solidFill>
                  <a:schemeClr val="accent1">
                    <a:tint val="83000"/>
                    <a:satMod val="150000"/>
                  </a:schemeClr>
                </a:solidFill>
                <a:latin typeface="Times New Roman" pitchFamily="18" charset="0"/>
                <a:cs typeface="Times New Roman" pitchFamily="18" charset="0"/>
              </a:rPr>
              <a:t/>
            </a:r>
            <a:br>
              <a:rPr lang="en-US" sz="1200" dirty="0" smtClean="0">
                <a:solidFill>
                  <a:schemeClr val="accent1">
                    <a:tint val="83000"/>
                    <a:satMod val="150000"/>
                  </a:schemeClr>
                </a:solidFill>
                <a:latin typeface="Times New Roman" pitchFamily="18" charset="0"/>
                <a:cs typeface="Times New Roman" pitchFamily="18" charset="0"/>
              </a:rPr>
            </a:br>
            <a:endParaRPr lang="en-US" dirty="0">
              <a:solidFill>
                <a:schemeClr val="accent1">
                  <a:tint val="83000"/>
                  <a:satMod val="150000"/>
                </a:schemeClr>
              </a:solidFill>
            </a:endParaRPr>
          </a:p>
        </p:txBody>
      </p:sp>
      <p:pic>
        <p:nvPicPr>
          <p:cNvPr id="29700" name="Picture 1"/>
          <p:cNvPicPr>
            <a:picLocks noChangeAspect="1" noChangeArrowheads="1"/>
          </p:cNvPicPr>
          <p:nvPr/>
        </p:nvPicPr>
        <p:blipFill>
          <a:blip r:embed="rId2" cstate="print"/>
          <a:srcRect/>
          <a:stretch>
            <a:fillRect/>
          </a:stretch>
        </p:blipFill>
        <p:spPr bwMode="auto">
          <a:xfrm>
            <a:off x="4724400" y="1600200"/>
            <a:ext cx="4419600" cy="3846513"/>
          </a:xfrm>
          <a:prstGeom prst="rect">
            <a:avLst/>
          </a:prstGeom>
          <a:noFill/>
          <a:ln w="9525">
            <a:noFill/>
            <a:miter lim="800000"/>
            <a:headEnd/>
            <a:tailEnd/>
          </a:ln>
        </p:spPr>
      </p:pic>
      <p:sp>
        <p:nvSpPr>
          <p:cNvPr id="29702" name="Text Box 6"/>
          <p:cNvSpPr txBox="1">
            <a:spLocks noChangeArrowheads="1"/>
          </p:cNvSpPr>
          <p:nvPr/>
        </p:nvSpPr>
        <p:spPr bwMode="auto">
          <a:xfrm>
            <a:off x="914400" y="1143000"/>
            <a:ext cx="2743200" cy="519113"/>
          </a:xfrm>
          <a:prstGeom prst="rect">
            <a:avLst/>
          </a:prstGeom>
          <a:noFill/>
          <a:ln w="9525">
            <a:noFill/>
            <a:miter lim="800000"/>
            <a:headEnd/>
            <a:tailEnd/>
          </a:ln>
          <a:effectLst/>
        </p:spPr>
        <p:txBody>
          <a:bodyPr>
            <a:spAutoFit/>
          </a:bodyPr>
          <a:lstStyle/>
          <a:p>
            <a:pPr algn="ctr">
              <a:spcBef>
                <a:spcPct val="50000"/>
              </a:spcBef>
            </a:pPr>
            <a:r>
              <a:rPr lang="en-US" sz="2800" b="1">
                <a:solidFill>
                  <a:schemeClr val="accent1"/>
                </a:solidFill>
                <a:latin typeface="Times New Roman" pitchFamily="18" charset="0"/>
                <a:cs typeface="Times New Roman" pitchFamily="18" charset="0"/>
              </a:rPr>
              <a:t>Distance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indent="0" fontAlgn="auto">
              <a:spcAft>
                <a:spcPts val="0"/>
              </a:spcAft>
              <a:defRPr/>
            </a:pPr>
            <a:r>
              <a:rPr lang="en-US" dirty="0" smtClean="0">
                <a:solidFill>
                  <a:schemeClr val="accent1">
                    <a:tint val="83000"/>
                    <a:satMod val="150000"/>
                  </a:schemeClr>
                </a:solidFill>
              </a:rPr>
              <a:t>*Practice makes perfect!</a:t>
            </a:r>
            <a:endParaRPr lang="en-US" dirty="0">
              <a:solidFill>
                <a:schemeClr val="accent1">
                  <a:tint val="83000"/>
                  <a:satMod val="150000"/>
                </a:schemeClr>
              </a:solidFill>
            </a:endParaRPr>
          </a:p>
        </p:txBody>
      </p:sp>
      <p:sp>
        <p:nvSpPr>
          <p:cNvPr id="3" name="Text Placeholder 2"/>
          <p:cNvSpPr>
            <a:spLocks noGrp="1"/>
          </p:cNvSpPr>
          <p:nvPr>
            <p:ph type="body" idx="4294967295"/>
          </p:nvPr>
        </p:nvSpPr>
        <p:spPr>
          <a:xfrm>
            <a:off x="0" y="1676400"/>
            <a:ext cx="5105400" cy="4441825"/>
          </a:xfrm>
        </p:spPr>
        <p:txBody>
          <a:bodyPr>
            <a:normAutofit fontScale="92500" lnSpcReduction="10000"/>
          </a:bodyPr>
          <a:lstStyle/>
          <a:p>
            <a:pPr marL="53975">
              <a:buFont typeface="Wingdings 2" pitchFamily="18" charset="2"/>
              <a:buBlip>
                <a:blip r:embed="rId2"/>
              </a:buBlip>
            </a:pPr>
            <a:r>
              <a:rPr lang="en-US" sz="2200" b="1" dirty="0" smtClean="0">
                <a:solidFill>
                  <a:srgbClr val="FFFFFF"/>
                </a:solidFill>
              </a:rPr>
              <a:t>B1642-03</a:t>
            </a:r>
          </a:p>
          <a:p>
            <a:pPr marL="53975">
              <a:buFont typeface="Wingdings 2" pitchFamily="18" charset="2"/>
              <a:buBlip>
                <a:blip r:embed="rId2"/>
              </a:buBlip>
            </a:pPr>
            <a:r>
              <a:rPr lang="en-US" sz="2200" b="1" dirty="0" smtClean="0">
                <a:solidFill>
                  <a:srgbClr val="FFFFFF"/>
                </a:solidFill>
              </a:rPr>
              <a:t>RA:16:45</a:t>
            </a:r>
          </a:p>
          <a:p>
            <a:pPr marL="53975">
              <a:buFont typeface="Wingdings 2" pitchFamily="18" charset="2"/>
              <a:buBlip>
                <a:blip r:embed="rId2"/>
              </a:buBlip>
            </a:pPr>
            <a:r>
              <a:rPr lang="en-US" sz="2200" b="1" dirty="0" smtClean="0">
                <a:solidFill>
                  <a:srgbClr val="FFFFFF"/>
                </a:solidFill>
              </a:rPr>
              <a:t>DEC: -03:17</a:t>
            </a:r>
          </a:p>
          <a:p>
            <a:pPr marL="53975">
              <a:buFont typeface="Wingdings 2" pitchFamily="18" charset="2"/>
              <a:buBlip>
                <a:blip r:embed="rId2"/>
              </a:buBlip>
            </a:pPr>
            <a:r>
              <a:rPr lang="en-US" sz="2200" b="1" dirty="0" smtClean="0">
                <a:solidFill>
                  <a:srgbClr val="FFFFFF"/>
                </a:solidFill>
              </a:rPr>
              <a:t>DM: 35.665</a:t>
            </a:r>
          </a:p>
          <a:p>
            <a:pPr marL="53975">
              <a:buFont typeface="Wingdings 2" pitchFamily="18" charset="2"/>
              <a:buBlip>
                <a:blip r:embed="rId2"/>
              </a:buBlip>
            </a:pPr>
            <a:endParaRPr lang="en-US" sz="2200" b="1" dirty="0" smtClean="0">
              <a:solidFill>
                <a:srgbClr val="FFFFFF"/>
              </a:solidFill>
            </a:endParaRPr>
          </a:p>
          <a:p>
            <a:pPr marL="53975">
              <a:buFont typeface="Wingdings 2" pitchFamily="18" charset="2"/>
              <a:buBlip>
                <a:blip r:embed="rId2"/>
              </a:buBlip>
            </a:pPr>
            <a:r>
              <a:rPr lang="en-US" sz="2200" b="1" dirty="0" smtClean="0">
                <a:solidFill>
                  <a:srgbClr val="FFFFFF"/>
                </a:solidFill>
              </a:rPr>
              <a:t>We used a known pulsar to practice on.</a:t>
            </a:r>
          </a:p>
          <a:p>
            <a:pPr marL="53975">
              <a:buFont typeface="Wingdings 2" pitchFamily="18" charset="2"/>
              <a:buBlip>
                <a:blip r:embed="rId2"/>
              </a:buBlip>
            </a:pPr>
            <a:r>
              <a:rPr lang="en-US" sz="2200" b="1" dirty="0" smtClean="0">
                <a:solidFill>
                  <a:srgbClr val="FFFFFF"/>
                </a:solidFill>
              </a:rPr>
              <a:t>You have to do a practice pulsar to make sure that the computers and equipment are all working correctly (calibration).</a:t>
            </a:r>
          </a:p>
          <a:p>
            <a:pPr marL="53975"/>
            <a:endParaRPr lang="en-US" sz="2200" b="1" dirty="0" smtClean="0">
              <a:solidFill>
                <a:srgbClr val="FFFFFF"/>
              </a:solidFill>
            </a:endParaRPr>
          </a:p>
          <a:p>
            <a:pPr marL="53975">
              <a:buFont typeface="Wingdings 2" pitchFamily="18" charset="2"/>
              <a:buBlip>
                <a:blip r:embed="rId2"/>
              </a:buBlip>
            </a:pPr>
            <a:r>
              <a:rPr lang="en-US" sz="2200" b="1" dirty="0" smtClean="0">
                <a:solidFill>
                  <a:srgbClr val="FFFFFF"/>
                </a:solidFill>
              </a:rPr>
              <a:t>Our practice pulsar was a success!</a:t>
            </a:r>
          </a:p>
        </p:txBody>
      </p:sp>
      <p:pic>
        <p:nvPicPr>
          <p:cNvPr id="15364" name="Picture 5"/>
          <p:cNvPicPr>
            <a:picLocks noChangeAspect="1" noChangeArrowheads="1"/>
          </p:cNvPicPr>
          <p:nvPr/>
        </p:nvPicPr>
        <p:blipFill>
          <a:blip r:embed="rId3" cstate="print"/>
          <a:srcRect/>
          <a:stretch>
            <a:fillRect/>
          </a:stretch>
        </p:blipFill>
        <p:spPr bwMode="auto">
          <a:xfrm>
            <a:off x="6148388" y="2362200"/>
            <a:ext cx="2817812"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p:cNvPicPr>
            <a:picLocks noChangeAspect="1" noChangeArrowheads="1"/>
          </p:cNvPicPr>
          <p:nvPr/>
        </p:nvPicPr>
        <p:blipFill>
          <a:blip r:embed="rId3" cstate="print"/>
          <a:srcRect/>
          <a:stretch>
            <a:fillRect/>
          </a:stretch>
        </p:blipFill>
        <p:spPr bwMode="auto">
          <a:xfrm>
            <a:off x="152400" y="838200"/>
            <a:ext cx="6629400" cy="5870575"/>
          </a:xfrm>
          <a:prstGeom prst="rect">
            <a:avLst/>
          </a:prstGeom>
          <a:noFill/>
          <a:ln w="9525">
            <a:noFill/>
            <a:miter lim="800000"/>
            <a:headEnd/>
            <a:tailEnd/>
          </a:ln>
        </p:spPr>
      </p:pic>
      <p:sp>
        <p:nvSpPr>
          <p:cNvPr id="30722" name="Text Placeholder 11"/>
          <p:cNvSpPr>
            <a:spLocks noGrp="1"/>
          </p:cNvSpPr>
          <p:nvPr>
            <p:ph type="body" sz="half" idx="2"/>
          </p:nvPr>
        </p:nvSpPr>
        <p:spPr>
          <a:xfrm>
            <a:off x="6858000" y="685800"/>
            <a:ext cx="2286000" cy="2819400"/>
          </a:xfrm>
          <a:solidFill>
            <a:schemeClr val="accent1">
              <a:alpha val="14902"/>
            </a:schemeClr>
          </a:solidFill>
        </p:spPr>
        <p:txBody>
          <a:bodyPr/>
          <a:lstStyle/>
          <a:p>
            <a:pPr>
              <a:spcBef>
                <a:spcPct val="0"/>
              </a:spcBef>
            </a:pPr>
            <a:r>
              <a:rPr lang="en-US" sz="2200" b="1" smtClean="0">
                <a:latin typeface="Times New Roman" pitchFamily="18" charset="0"/>
                <a:cs typeface="Times New Roman" pitchFamily="18" charset="0"/>
              </a:rPr>
              <a:t>The graph above is a known pulsar,  J1610-1322. </a:t>
            </a:r>
          </a:p>
          <a:p>
            <a:pPr>
              <a:spcBef>
                <a:spcPct val="0"/>
              </a:spcBef>
            </a:pPr>
            <a:endParaRPr lang="en-US" sz="2200" b="1" smtClean="0">
              <a:latin typeface="Times New Roman" pitchFamily="18" charset="0"/>
              <a:cs typeface="Times New Roman" pitchFamily="18" charset="0"/>
            </a:endParaRPr>
          </a:p>
          <a:p>
            <a:pPr>
              <a:spcBef>
                <a:spcPct val="0"/>
              </a:spcBef>
            </a:pPr>
            <a:r>
              <a:rPr lang="en-US" sz="2200" b="1" i="1" smtClean="0">
                <a:latin typeface="Times New Roman" pitchFamily="18" charset="0"/>
                <a:cs typeface="Times New Roman" pitchFamily="18" charset="0"/>
              </a:rPr>
              <a:t>September 25, 2008</a:t>
            </a:r>
          </a:p>
          <a:p>
            <a:pPr>
              <a:spcBef>
                <a:spcPct val="0"/>
              </a:spcBef>
            </a:pPr>
            <a:endParaRPr lang="en-US" sz="2200" b="1" smtClean="0"/>
          </a:p>
        </p:txBody>
      </p:sp>
      <p:sp>
        <p:nvSpPr>
          <p:cNvPr id="9" name="TextBox 8"/>
          <p:cNvSpPr txBox="1"/>
          <p:nvPr/>
        </p:nvSpPr>
        <p:spPr>
          <a:xfrm>
            <a:off x="1143000" y="0"/>
            <a:ext cx="4552950" cy="830263"/>
          </a:xfrm>
          <a:prstGeom prst="rect">
            <a:avLst/>
          </a:prstGeom>
          <a:noFill/>
        </p:spPr>
        <p:txBody>
          <a:bodyPr>
            <a:spAutoFit/>
          </a:bodyPr>
          <a:lstStyle/>
          <a:p>
            <a:pPr algn="ctr" fontAlgn="auto">
              <a:spcBef>
                <a:spcPts val="0"/>
              </a:spcBef>
              <a:spcAft>
                <a:spcPts val="0"/>
              </a:spcAft>
              <a:defRPr/>
            </a:pPr>
            <a:r>
              <a:rPr lang="en-US" sz="4800" b="1" dirty="0">
                <a:solidFill>
                  <a:schemeClr val="accent2">
                    <a:lumMod val="60000"/>
                    <a:lumOff val="40000"/>
                  </a:schemeClr>
                </a:solidFill>
                <a:latin typeface="Times New Roman" pitchFamily="18" charset="0"/>
                <a:cs typeface="Times New Roman" pitchFamily="18" charset="0"/>
              </a:rPr>
              <a:t>J1610-1322</a:t>
            </a:r>
            <a:r>
              <a:rPr lang="en-US" sz="4400" dirty="0">
                <a:solidFill>
                  <a:schemeClr val="accent2">
                    <a:lumMod val="60000"/>
                    <a:lumOff val="40000"/>
                  </a:schemeClr>
                </a:solidFill>
                <a:latin typeface="Times New Roman" pitchFamily="18" charset="0"/>
                <a:cs typeface="Times New Roman" pitchFamily="18" charset="0"/>
              </a:rPr>
              <a:t> </a:t>
            </a:r>
          </a:p>
        </p:txBody>
      </p:sp>
      <p:sp>
        <p:nvSpPr>
          <p:cNvPr id="30724" name="TextBox 10"/>
          <p:cNvSpPr txBox="1">
            <a:spLocks noChangeArrowheads="1"/>
          </p:cNvSpPr>
          <p:nvPr/>
        </p:nvSpPr>
        <p:spPr bwMode="auto">
          <a:xfrm>
            <a:off x="4343400" y="2971800"/>
            <a:ext cx="457200" cy="369888"/>
          </a:xfrm>
          <a:prstGeom prst="rect">
            <a:avLst/>
          </a:prstGeom>
          <a:noFill/>
          <a:ln w="9525">
            <a:noFill/>
            <a:miter lim="800000"/>
            <a:headEnd/>
            <a:tailEnd/>
          </a:ln>
        </p:spPr>
        <p:txBody>
          <a:bodyPr>
            <a:spAutoFit/>
          </a:bodyPr>
          <a:lstStyle/>
          <a:p>
            <a:endParaRPr lang="en-US">
              <a:latin typeface="Century Gothic" pitchFamily="34" charset="0"/>
            </a:endParaRPr>
          </a:p>
        </p:txBody>
      </p:sp>
      <p:sp>
        <p:nvSpPr>
          <p:cNvPr id="15" name="Rectangle 14"/>
          <p:cNvSpPr/>
          <p:nvPr/>
        </p:nvSpPr>
        <p:spPr>
          <a:xfrm>
            <a:off x="2209800" y="4419600"/>
            <a:ext cx="381000" cy="457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bg1"/>
                </a:solidFill>
              </a:rPr>
              <a:t>3</a:t>
            </a:r>
          </a:p>
        </p:txBody>
      </p:sp>
      <p:sp>
        <p:nvSpPr>
          <p:cNvPr id="17" name="Rectangle 16"/>
          <p:cNvSpPr/>
          <p:nvPr/>
        </p:nvSpPr>
        <p:spPr>
          <a:xfrm>
            <a:off x="5715000" y="1828800"/>
            <a:ext cx="381000" cy="457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bg1"/>
                </a:solidFill>
              </a:rPr>
              <a:t>3</a:t>
            </a:r>
          </a:p>
        </p:txBody>
      </p:sp>
      <p:sp>
        <p:nvSpPr>
          <p:cNvPr id="18" name="Rectangle 17"/>
          <p:cNvSpPr/>
          <p:nvPr/>
        </p:nvSpPr>
        <p:spPr>
          <a:xfrm>
            <a:off x="3505200" y="1600200"/>
            <a:ext cx="381000" cy="457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bg1"/>
                </a:solidFill>
              </a:rPr>
              <a:t>3</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2" name="Rectangle 8"/>
          <p:cNvSpPr>
            <a:spLocks noGrp="1"/>
          </p:cNvSpPr>
          <p:nvPr>
            <p:ph type="body" sz="half" idx="4294967295"/>
          </p:nvPr>
        </p:nvSpPr>
        <p:spPr>
          <a:xfrm>
            <a:off x="838200" y="4191000"/>
            <a:ext cx="7467600" cy="2667000"/>
          </a:xfrm>
        </p:spPr>
        <p:txBody>
          <a:bodyPr/>
          <a:lstStyle/>
          <a:p>
            <a:pPr>
              <a:lnSpc>
                <a:spcPct val="90000"/>
              </a:lnSpc>
            </a:pPr>
            <a:r>
              <a:rPr lang="en-US" sz="2200" b="1" smtClean="0"/>
              <a:t>Galactic longitude 359.4 degrees</a:t>
            </a:r>
          </a:p>
          <a:p>
            <a:pPr>
              <a:lnSpc>
                <a:spcPct val="90000"/>
              </a:lnSpc>
            </a:pPr>
            <a:r>
              <a:rPr lang="en-US" sz="2200" b="1" smtClean="0"/>
              <a:t> Galactic latitude </a:t>
            </a:r>
            <a:r>
              <a:rPr lang="en-US" sz="2200" b="1" smtClean="0">
                <a:solidFill>
                  <a:srgbClr val="FF5698"/>
                </a:solidFill>
              </a:rPr>
              <a:t>26.5</a:t>
            </a:r>
            <a:r>
              <a:rPr lang="en-US" sz="2200" b="1" smtClean="0"/>
              <a:t> degrees</a:t>
            </a:r>
          </a:p>
          <a:p>
            <a:pPr>
              <a:lnSpc>
                <a:spcPct val="90000"/>
              </a:lnSpc>
            </a:pPr>
            <a:r>
              <a:rPr lang="en-US" sz="2200" b="1" smtClean="0"/>
              <a:t> Dispersion measure of 50.0 cm-3 pc,</a:t>
            </a:r>
          </a:p>
          <a:p>
            <a:pPr>
              <a:lnSpc>
                <a:spcPct val="90000"/>
              </a:lnSpc>
            </a:pPr>
            <a:r>
              <a:rPr lang="en-US" sz="2200" b="1" smtClean="0"/>
              <a:t> Estimated distance to your source is 7,172 light years</a:t>
            </a:r>
          </a:p>
          <a:p>
            <a:pPr>
              <a:lnSpc>
                <a:spcPct val="90000"/>
              </a:lnSpc>
            </a:pPr>
            <a:r>
              <a:rPr lang="en-US" sz="2200" b="1" smtClean="0"/>
              <a:t> Maximum DM predicted by the model for this direction is 71.1 cm-3 pc.</a:t>
            </a:r>
          </a:p>
        </p:txBody>
      </p:sp>
      <p:pic>
        <p:nvPicPr>
          <p:cNvPr id="47108" name="Picture 2"/>
          <p:cNvPicPr>
            <a:picLocks noGrp="1" noChangeAspect="1" noChangeArrowheads="1"/>
          </p:cNvPicPr>
          <p:nvPr>
            <p:ph idx="4294967295"/>
          </p:nvPr>
        </p:nvPicPr>
        <p:blipFill>
          <a:blip r:embed="rId2" cstate="print"/>
          <a:srcRect/>
          <a:stretch>
            <a:fillRect/>
          </a:stretch>
        </p:blipFill>
        <p:spPr>
          <a:xfrm>
            <a:off x="2057400" y="76200"/>
            <a:ext cx="5334000" cy="4000500"/>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algn="ctr" fontAlgn="auto">
              <a:spcAft>
                <a:spcPts val="0"/>
              </a:spcAft>
              <a:defRPr/>
            </a:pPr>
            <a:r>
              <a:rPr lang="en-US" sz="4800" dirty="0" smtClean="0">
                <a:solidFill>
                  <a:schemeClr val="accent1">
                    <a:tint val="83000"/>
                    <a:satMod val="150000"/>
                  </a:schemeClr>
                </a:solidFill>
              </a:rPr>
              <a:t>GBT TIME!</a:t>
            </a:r>
            <a:endParaRPr lang="en-US" sz="4800" dirty="0">
              <a:solidFill>
                <a:schemeClr val="accent1">
                  <a:tint val="83000"/>
                  <a:satMod val="150000"/>
                </a:schemeClr>
              </a:solidFill>
            </a:endParaRPr>
          </a:p>
        </p:txBody>
      </p:sp>
      <p:sp>
        <p:nvSpPr>
          <p:cNvPr id="3" name="Text Placeholder 2"/>
          <p:cNvSpPr>
            <a:spLocks noGrp="1"/>
          </p:cNvSpPr>
          <p:nvPr>
            <p:ph type="body" idx="1"/>
          </p:nvPr>
        </p:nvSpPr>
        <p:spPr>
          <a:xfrm>
            <a:off x="152400" y="1524000"/>
            <a:ext cx="8382000" cy="5224463"/>
          </a:xfrm>
        </p:spPr>
        <p:txBody>
          <a:bodyPr>
            <a:normAutofit/>
          </a:bodyPr>
          <a:lstStyle/>
          <a:p>
            <a:pPr fontAlgn="auto">
              <a:spcAft>
                <a:spcPts val="0"/>
              </a:spcAft>
              <a:buFont typeface="Wingdings 2"/>
              <a:buNone/>
              <a:defRPr/>
            </a:pPr>
            <a:r>
              <a:rPr lang="en-US" sz="2800" dirty="0" smtClean="0"/>
              <a:t>Our time on the GBT will be cherished for the rest of our lives. We are thankful that we got the chance to move a 17 million pound object (the largest moveable telescope EVER.). We have enjoyed our time at camp and would like to thank Sue Anne, Rachel, Ryan, Kevin, Duncan, Maura, the scientists, teachers, student mentors and everyone else who has made this place possible. You have made our incredible stay here fun. THANK YOU! Team Lyne will be returning to Green Bank March 6</a:t>
            </a:r>
            <a:r>
              <a:rPr lang="en-US" sz="2800" baseline="30000" dirty="0" smtClean="0"/>
              <a:t>th</a:t>
            </a:r>
            <a:r>
              <a:rPr lang="en-US" sz="2800" dirty="0" smtClean="0"/>
              <a:t> 2014 to walk across the GBT </a:t>
            </a:r>
            <a:r>
              <a:rPr lang="en-US" sz="2800" dirty="0" smtClean="0">
                <a:sym typeface="Wingdings" pitchFamily="2" charset="2"/>
              </a:rPr>
              <a:t></a:t>
            </a:r>
            <a:endParaRPr lang="en-US" sz="2800" dirty="0"/>
          </a:p>
        </p:txBody>
      </p:sp>
      <p:pic>
        <p:nvPicPr>
          <p:cNvPr id="32771" name="Picture 2"/>
          <p:cNvPicPr>
            <a:picLocks noChangeAspect="1" noChangeArrowheads="1"/>
          </p:cNvPicPr>
          <p:nvPr/>
        </p:nvPicPr>
        <p:blipFill>
          <a:blip r:embed="rId2" cstate="print"/>
          <a:srcRect/>
          <a:stretch>
            <a:fillRect/>
          </a:stretch>
        </p:blipFill>
        <p:spPr bwMode="auto">
          <a:xfrm>
            <a:off x="0" y="0"/>
            <a:ext cx="2438400" cy="1622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5"/>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endParaRPr lang="en-US" smtClean="0">
              <a:ln>
                <a:noFill/>
              </a:ln>
              <a:effectLst/>
            </a:endParaRPr>
          </a:p>
        </p:txBody>
      </p:sp>
      <p:pic>
        <p:nvPicPr>
          <p:cNvPr id="40964" name="Picture 3"/>
          <p:cNvPicPr>
            <a:picLocks noGrp="1" noChangeAspect="1" noChangeArrowheads="1"/>
          </p:cNvPicPr>
          <p:nvPr>
            <p:ph idx="4294967295"/>
          </p:nvPr>
        </p:nvPicPr>
        <p:blipFill>
          <a:blip r:embed="rId2" cstate="print"/>
          <a:srcRect/>
          <a:stretch>
            <a:fillRect/>
          </a:stretch>
        </p:blipFill>
        <p:spPr>
          <a:xfrm>
            <a:off x="838200" y="609600"/>
            <a:ext cx="8001000" cy="5994400"/>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4294967295"/>
          </p:nvPr>
        </p:nvPicPr>
        <p:blipFill>
          <a:blip r:embed="rId2" cstate="print"/>
          <a:srcRect/>
          <a:stretch>
            <a:fillRect/>
          </a:stretch>
        </p:blipFill>
        <p:spPr>
          <a:xfrm>
            <a:off x="3101975" y="0"/>
            <a:ext cx="6042025" cy="6858000"/>
          </a:xfrm>
        </p:spPr>
      </p:pic>
      <p:sp>
        <p:nvSpPr>
          <p:cNvPr id="5" name="5-Point Star 4"/>
          <p:cNvSpPr/>
          <p:nvPr/>
        </p:nvSpPr>
        <p:spPr>
          <a:xfrm>
            <a:off x="6477000" y="2514600"/>
            <a:ext cx="3048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88" name="TextBox 6"/>
          <p:cNvSpPr txBox="1">
            <a:spLocks noChangeArrowheads="1"/>
          </p:cNvSpPr>
          <p:nvPr/>
        </p:nvSpPr>
        <p:spPr bwMode="auto">
          <a:xfrm>
            <a:off x="457200" y="1143000"/>
            <a:ext cx="2133600" cy="4359275"/>
          </a:xfrm>
          <a:prstGeom prst="rect">
            <a:avLst/>
          </a:prstGeom>
          <a:noFill/>
          <a:ln w="9525">
            <a:noFill/>
            <a:miter lim="800000"/>
            <a:headEnd/>
            <a:tailEnd/>
          </a:ln>
        </p:spPr>
        <p:txBody>
          <a:bodyPr>
            <a:spAutoFit/>
          </a:bodyPr>
          <a:lstStyle/>
          <a:p>
            <a:pPr>
              <a:buFontTx/>
              <a:buBlip>
                <a:blip r:embed="rId3"/>
              </a:buBlip>
            </a:pPr>
            <a:r>
              <a:rPr lang="en-US" sz="2000" b="1">
                <a:latin typeface="Century Gothic" pitchFamily="34" charset="0"/>
              </a:rPr>
              <a:t>Period: 0.3876 s</a:t>
            </a:r>
          </a:p>
          <a:p>
            <a:pPr>
              <a:buFontTx/>
              <a:buBlip>
                <a:blip r:embed="rId3"/>
              </a:buBlip>
            </a:pPr>
            <a:endParaRPr lang="en-US" sz="2000" b="1">
              <a:latin typeface="Century Gothic" pitchFamily="34" charset="0"/>
            </a:endParaRPr>
          </a:p>
          <a:p>
            <a:pPr>
              <a:buFontTx/>
              <a:buBlip>
                <a:blip r:embed="rId3"/>
              </a:buBlip>
            </a:pPr>
            <a:r>
              <a:rPr lang="en-US" sz="2000" b="1">
                <a:latin typeface="Century Gothic" pitchFamily="34" charset="0"/>
              </a:rPr>
              <a:t>log (P1): -14.75</a:t>
            </a:r>
          </a:p>
          <a:p>
            <a:pPr>
              <a:buFontTx/>
              <a:buBlip>
                <a:blip r:embed="rId3"/>
              </a:buBlip>
            </a:pPr>
            <a:endParaRPr lang="en-US" sz="2000" b="1">
              <a:latin typeface="Century Gothic" pitchFamily="34" charset="0"/>
            </a:endParaRPr>
          </a:p>
          <a:p>
            <a:pPr>
              <a:buFontTx/>
              <a:buBlip>
                <a:blip r:embed="rId3"/>
              </a:buBlip>
            </a:pPr>
            <a:r>
              <a:rPr lang="en-US" sz="2000" b="1">
                <a:latin typeface="Century Gothic" pitchFamily="34" charset="0"/>
              </a:rPr>
              <a:t>European Pulsar Network Age: 3.45 million years</a:t>
            </a:r>
          </a:p>
          <a:p>
            <a:pPr>
              <a:buFontTx/>
              <a:buBlip>
                <a:blip r:embed="rId3"/>
              </a:buBlip>
            </a:pPr>
            <a:endParaRPr lang="en-US" sz="2000" b="1">
              <a:latin typeface="Century Gothic" pitchFamily="34" charset="0"/>
            </a:endParaRPr>
          </a:p>
          <a:p>
            <a:pPr>
              <a:buFontTx/>
              <a:buBlip>
                <a:blip r:embed="rId3"/>
              </a:buBlip>
            </a:pPr>
            <a:r>
              <a:rPr lang="en-US" sz="2000" b="1">
                <a:latin typeface="Century Gothic" pitchFamily="34" charset="0"/>
              </a:rPr>
              <a:t>We calculated an age of 3.44 Myr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endParaRPr lang="en-US" smtClean="0">
              <a:ln>
                <a:noFill/>
              </a:ln>
              <a:effectLst/>
            </a:endParaRPr>
          </a:p>
        </p:txBody>
      </p:sp>
      <p:sp>
        <p:nvSpPr>
          <p:cNvPr id="17414" name="Rectangle 6"/>
          <p:cNvSpPr>
            <a:spLocks noGrp="1"/>
          </p:cNvSpPr>
          <p:nvPr>
            <p:ph type="body" sz="half" idx="4294967295"/>
          </p:nvPr>
        </p:nvSpPr>
        <p:spPr>
          <a:xfrm>
            <a:off x="457200" y="1882775"/>
            <a:ext cx="4038600" cy="4572000"/>
          </a:xfrm>
        </p:spPr>
        <p:txBody>
          <a:bodyPr/>
          <a:lstStyle/>
          <a:p>
            <a:endParaRPr lang="en-US" sz="2600" smtClean="0"/>
          </a:p>
        </p:txBody>
      </p:sp>
      <p:sp>
        <p:nvSpPr>
          <p:cNvPr id="17415" name="Rectangle 7"/>
          <p:cNvSpPr>
            <a:spLocks noGrp="1"/>
          </p:cNvSpPr>
          <p:nvPr>
            <p:ph type="body" sz="half" idx="4294967295"/>
          </p:nvPr>
        </p:nvSpPr>
        <p:spPr>
          <a:xfrm>
            <a:off x="5486400" y="1219200"/>
            <a:ext cx="3200400" cy="5235575"/>
          </a:xfrm>
        </p:spPr>
        <p:txBody>
          <a:bodyPr/>
          <a:lstStyle/>
          <a:p>
            <a:r>
              <a:rPr lang="en-US" sz="2600" b="1" smtClean="0"/>
              <a:t>European Pulsar Network </a:t>
            </a:r>
          </a:p>
          <a:p>
            <a:pPr lvl="1"/>
            <a:r>
              <a:rPr lang="en-US" sz="2200" b="1" smtClean="0"/>
              <a:t>Above: 0.926 GHz</a:t>
            </a:r>
          </a:p>
          <a:p>
            <a:pPr lvl="1"/>
            <a:r>
              <a:rPr lang="en-US" sz="2200" b="1" smtClean="0"/>
              <a:t>Below: 10.550 GHz</a:t>
            </a:r>
          </a:p>
        </p:txBody>
      </p:sp>
      <p:pic>
        <p:nvPicPr>
          <p:cNvPr id="17410" name="Picture 2"/>
          <p:cNvPicPr>
            <a:picLocks noGrp="1" noChangeAspect="1" noChangeArrowheads="1"/>
          </p:cNvPicPr>
          <p:nvPr>
            <p:ph idx="1"/>
          </p:nvPr>
        </p:nvPicPr>
        <p:blipFill>
          <a:blip r:embed="rId2" cstate="print"/>
          <a:srcRect/>
          <a:stretch>
            <a:fillRect/>
          </a:stretch>
        </p:blipFill>
        <p:spPr>
          <a:xfrm>
            <a:off x="304800" y="228600"/>
            <a:ext cx="4953000" cy="2974975"/>
          </a:xfrm>
        </p:spPr>
      </p:pic>
      <p:pic>
        <p:nvPicPr>
          <p:cNvPr id="17411" name="Picture 3"/>
          <p:cNvPicPr>
            <a:picLocks noChangeAspect="1" noChangeArrowheads="1"/>
          </p:cNvPicPr>
          <p:nvPr/>
        </p:nvPicPr>
        <p:blipFill>
          <a:blip r:embed="rId3" cstate="print"/>
          <a:srcRect/>
          <a:stretch>
            <a:fillRect/>
          </a:stretch>
        </p:blipFill>
        <p:spPr bwMode="auto">
          <a:xfrm>
            <a:off x="152400" y="3429000"/>
            <a:ext cx="5105400" cy="306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fontAlgn="auto">
              <a:spcAft>
                <a:spcPts val="0"/>
              </a:spcAft>
              <a:defRPr/>
            </a:pPr>
            <a:r>
              <a:rPr lang="en-US" dirty="0" smtClean="0">
                <a:solidFill>
                  <a:schemeClr val="accent1">
                    <a:tint val="83000"/>
                    <a:satMod val="150000"/>
                  </a:schemeClr>
                </a:solidFill>
              </a:rPr>
              <a:t>*Astronomical Discoveries!</a:t>
            </a:r>
            <a:endParaRPr lang="en-US" dirty="0">
              <a:solidFill>
                <a:schemeClr val="accent1">
                  <a:tint val="83000"/>
                  <a:satMod val="150000"/>
                </a:schemeClr>
              </a:solidFill>
            </a:endParaRPr>
          </a:p>
        </p:txBody>
      </p:sp>
      <p:sp>
        <p:nvSpPr>
          <p:cNvPr id="3" name="Text Placeholder 2"/>
          <p:cNvSpPr>
            <a:spLocks noGrp="1"/>
          </p:cNvSpPr>
          <p:nvPr>
            <p:ph type="body" idx="1"/>
          </p:nvPr>
        </p:nvSpPr>
        <p:spPr>
          <a:xfrm>
            <a:off x="381000" y="1633538"/>
            <a:ext cx="4191000" cy="5072062"/>
          </a:xfrm>
        </p:spPr>
        <p:txBody>
          <a:bodyPr>
            <a:normAutofit/>
          </a:bodyPr>
          <a:lstStyle/>
          <a:p>
            <a:pPr marL="53975">
              <a:buFont typeface="Wingdings 2" pitchFamily="18" charset="2"/>
              <a:buBlip>
                <a:blip r:embed="rId2"/>
              </a:buBlip>
            </a:pPr>
            <a:r>
              <a:rPr lang="en-US" sz="2400" b="1" smtClean="0">
                <a:solidFill>
                  <a:srgbClr val="FFFFFF"/>
                </a:solidFill>
              </a:rPr>
              <a:t>RA: 17:42</a:t>
            </a:r>
          </a:p>
          <a:p>
            <a:pPr marL="53975">
              <a:buFont typeface="Wingdings 2" pitchFamily="18" charset="2"/>
              <a:buBlip>
                <a:blip r:embed="rId2"/>
              </a:buBlip>
            </a:pPr>
            <a:r>
              <a:rPr lang="en-US" sz="2400" b="1" smtClean="0">
                <a:solidFill>
                  <a:srgbClr val="FFFFFF"/>
                </a:solidFill>
              </a:rPr>
              <a:t>DEC: -13:42</a:t>
            </a:r>
          </a:p>
          <a:p>
            <a:pPr marL="53975">
              <a:buFont typeface="Wingdings 2" pitchFamily="18" charset="2"/>
              <a:buBlip>
                <a:blip r:embed="rId2"/>
              </a:buBlip>
            </a:pPr>
            <a:r>
              <a:rPr lang="en-US" sz="2400" b="1" smtClean="0">
                <a:solidFill>
                  <a:srgbClr val="FFFFFF"/>
                </a:solidFill>
              </a:rPr>
              <a:t>DM: 55.321</a:t>
            </a:r>
          </a:p>
          <a:p>
            <a:pPr marL="53975"/>
            <a:endParaRPr lang="en-US" sz="2400" b="1" smtClean="0">
              <a:solidFill>
                <a:srgbClr val="FFFFFF"/>
              </a:solidFill>
            </a:endParaRPr>
          </a:p>
          <a:p>
            <a:pPr marL="53975">
              <a:buFont typeface="Wingdings 2" pitchFamily="18" charset="2"/>
              <a:buBlip>
                <a:blip r:embed="rId2"/>
              </a:buBlip>
            </a:pPr>
            <a:r>
              <a:rPr lang="en-US" sz="2400" b="1" smtClean="0">
                <a:solidFill>
                  <a:srgbClr val="FFFFFF"/>
                </a:solidFill>
              </a:rPr>
              <a:t>This pulsar was discovered by an astronomer in the drift scan database.</a:t>
            </a:r>
          </a:p>
          <a:p>
            <a:pPr marL="53975">
              <a:buFont typeface="Wingdings 2" pitchFamily="18" charset="2"/>
              <a:buBlip>
                <a:blip r:embed="rId2"/>
              </a:buBlip>
            </a:pPr>
            <a:endParaRPr lang="en-US" sz="2400" b="1" smtClean="0">
              <a:solidFill>
                <a:srgbClr val="FFFFFF"/>
              </a:solidFill>
            </a:endParaRPr>
          </a:p>
          <a:p>
            <a:pPr marL="53975">
              <a:buFont typeface="Wingdings 2" pitchFamily="18" charset="2"/>
              <a:buBlip>
                <a:blip r:embed="rId2"/>
              </a:buBlip>
            </a:pPr>
            <a:r>
              <a:rPr lang="en-US" sz="2400" b="1" smtClean="0">
                <a:solidFill>
                  <a:srgbClr val="FFFFFF"/>
                </a:solidFill>
              </a:rPr>
              <a:t>We chose this plot as a candidate because it is obviously a </a:t>
            </a:r>
            <a:r>
              <a:rPr lang="en-US" sz="2400" b="1" u="sng" smtClean="0">
                <a:solidFill>
                  <a:srgbClr val="FFFFFF"/>
                </a:solidFill>
              </a:rPr>
              <a:t>real</a:t>
            </a:r>
            <a:r>
              <a:rPr lang="en-US" sz="2400" b="1" smtClean="0">
                <a:solidFill>
                  <a:srgbClr val="FFFFFF"/>
                </a:solidFill>
              </a:rPr>
              <a:t> </a:t>
            </a:r>
            <a:r>
              <a:rPr lang="en-US" sz="2400" b="1" u="sng" smtClean="0">
                <a:solidFill>
                  <a:srgbClr val="FFFFFF"/>
                </a:solidFill>
              </a:rPr>
              <a:t>pulsar</a:t>
            </a:r>
            <a:r>
              <a:rPr lang="en-US" sz="2400" b="1" smtClean="0">
                <a:solidFill>
                  <a:srgbClr val="FFFFFF"/>
                </a:solidFill>
              </a:rPr>
              <a:t>.</a:t>
            </a:r>
          </a:p>
        </p:txBody>
      </p:sp>
      <p:pic>
        <p:nvPicPr>
          <p:cNvPr id="18436" name="Picture 3"/>
          <p:cNvPicPr>
            <a:picLocks noChangeAspect="1" noChangeArrowheads="1"/>
          </p:cNvPicPr>
          <p:nvPr/>
        </p:nvPicPr>
        <p:blipFill>
          <a:blip r:embed="rId3" cstate="print"/>
          <a:srcRect/>
          <a:stretch>
            <a:fillRect/>
          </a:stretch>
        </p:blipFill>
        <p:spPr bwMode="auto">
          <a:xfrm>
            <a:off x="4419600" y="1676400"/>
            <a:ext cx="4343400" cy="3252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609600" y="533400"/>
            <a:ext cx="7821424"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5"/>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endParaRPr lang="en-US" smtClean="0">
              <a:ln>
                <a:noFill/>
              </a:ln>
              <a:effectLst/>
            </a:endParaRPr>
          </a:p>
        </p:txBody>
      </p:sp>
      <p:pic>
        <p:nvPicPr>
          <p:cNvPr id="45060" name="Picture 2"/>
          <p:cNvPicPr>
            <a:picLocks noGrp="1" noChangeAspect="1" noChangeArrowheads="1"/>
          </p:cNvPicPr>
          <p:nvPr>
            <p:ph idx="4294967295"/>
          </p:nvPr>
        </p:nvPicPr>
        <p:blipFill>
          <a:blip r:embed="rId2" cstate="print"/>
          <a:srcRect/>
          <a:stretch>
            <a:fillRect/>
          </a:stretch>
        </p:blipFill>
        <p:spPr>
          <a:xfrm>
            <a:off x="838200" y="457200"/>
            <a:ext cx="8001000" cy="5992813"/>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p:cNvPicPr>
            <a:picLocks noChangeAspect="1" noChangeArrowheads="1"/>
          </p:cNvPicPr>
          <p:nvPr/>
        </p:nvPicPr>
        <p:blipFill>
          <a:blip r:embed="rId2" cstate="print"/>
          <a:srcRect/>
          <a:stretch>
            <a:fillRect/>
          </a:stretch>
        </p:blipFill>
        <p:spPr bwMode="auto">
          <a:xfrm>
            <a:off x="990600" y="76200"/>
            <a:ext cx="6781800" cy="6781800"/>
          </a:xfrm>
          <a:prstGeom prst="rect">
            <a:avLst/>
          </a:prstGeom>
          <a:noFill/>
          <a:ln w="9525">
            <a:noFill/>
            <a:miter lim="800000"/>
            <a:headEnd/>
            <a:tailEnd/>
          </a:ln>
        </p:spPr>
      </p:pic>
      <p:sp>
        <p:nvSpPr>
          <p:cNvPr id="5" name="Rectangle 4"/>
          <p:cNvSpPr/>
          <p:nvPr/>
        </p:nvSpPr>
        <p:spPr>
          <a:xfrm>
            <a:off x="4724400" y="1295400"/>
            <a:ext cx="304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3</a:t>
            </a:r>
          </a:p>
        </p:txBody>
      </p:sp>
      <p:sp>
        <p:nvSpPr>
          <p:cNvPr id="7" name="Rectangle 6"/>
          <p:cNvSpPr/>
          <p:nvPr/>
        </p:nvSpPr>
        <p:spPr>
          <a:xfrm>
            <a:off x="7162800" y="1219200"/>
            <a:ext cx="304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3</a:t>
            </a:r>
          </a:p>
        </p:txBody>
      </p:sp>
      <p:sp>
        <p:nvSpPr>
          <p:cNvPr id="8" name="Rectangle 7"/>
          <p:cNvSpPr/>
          <p:nvPr/>
        </p:nvSpPr>
        <p:spPr>
          <a:xfrm>
            <a:off x="2743200" y="5105400"/>
            <a:ext cx="304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3</a:t>
            </a:r>
          </a:p>
        </p:txBody>
      </p:sp>
      <p:sp>
        <p:nvSpPr>
          <p:cNvPr id="11" name="Down Arrow 10"/>
          <p:cNvSpPr/>
          <p:nvPr/>
        </p:nvSpPr>
        <p:spPr>
          <a:xfrm>
            <a:off x="6096000" y="1143000"/>
            <a:ext cx="3048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Down Arrow 11"/>
          <p:cNvSpPr/>
          <p:nvPr/>
        </p:nvSpPr>
        <p:spPr>
          <a:xfrm>
            <a:off x="1905000" y="3505200"/>
            <a:ext cx="4572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336</TotalTime>
  <Words>939</Words>
  <Application>Microsoft Office PowerPoint</Application>
  <PresentationFormat>On-screen Show (4:3)</PresentationFormat>
  <Paragraphs>136</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Verve</vt:lpstr>
      <vt:lpstr> *Pulsar Research*</vt:lpstr>
      <vt:lpstr>*Practice makes perfect!</vt:lpstr>
      <vt:lpstr>Slide 3</vt:lpstr>
      <vt:lpstr>Slide 4</vt:lpstr>
      <vt:lpstr>Slide 5</vt:lpstr>
      <vt:lpstr>*Astronomical Discoveries!</vt:lpstr>
      <vt:lpstr>Slide 7</vt:lpstr>
      <vt:lpstr>Slide 8</vt:lpstr>
      <vt:lpstr>Slide 9</vt:lpstr>
      <vt:lpstr>*Candidate #1</vt:lpstr>
      <vt:lpstr>Slide 11</vt:lpstr>
      <vt:lpstr>Slide 12</vt:lpstr>
      <vt:lpstr>Slide 13</vt:lpstr>
      <vt:lpstr>Slide 14</vt:lpstr>
      <vt:lpstr>Slide 15</vt:lpstr>
      <vt:lpstr>   1813-1343 </vt:lpstr>
      <vt:lpstr>1813-1343 </vt:lpstr>
      <vt:lpstr> 1613-1343</vt:lpstr>
      <vt:lpstr>1613-1343 </vt:lpstr>
      <vt:lpstr>Slide 20</vt:lpstr>
      <vt:lpstr>Slide 21</vt:lpstr>
      <vt:lpstr>GBT TIME!</vt:lpstr>
    </vt:vector>
  </TitlesOfParts>
  <Company>NRAO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Pulsar Candidates</dc:title>
  <dc:creator>gbtclab</dc:creator>
  <cp:lastModifiedBy>gbtclab</cp:lastModifiedBy>
  <cp:revision>33</cp:revision>
  <dcterms:created xsi:type="dcterms:W3CDTF">2010-07-29T17:42:04Z</dcterms:created>
  <dcterms:modified xsi:type="dcterms:W3CDTF">2010-07-30T23:23:59Z</dcterms:modified>
</cp:coreProperties>
</file>