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sldIdLst>
    <p:sldId id="256" r:id="rId2"/>
    <p:sldId id="259" r:id="rId3"/>
    <p:sldId id="304" r:id="rId4"/>
    <p:sldId id="277" r:id="rId5"/>
    <p:sldId id="278" r:id="rId6"/>
    <p:sldId id="279" r:id="rId7"/>
    <p:sldId id="280" r:id="rId8"/>
    <p:sldId id="281" r:id="rId9"/>
    <p:sldId id="291" r:id="rId10"/>
    <p:sldId id="293" r:id="rId11"/>
    <p:sldId id="292" r:id="rId12"/>
    <p:sldId id="295" r:id="rId13"/>
    <p:sldId id="294" r:id="rId14"/>
    <p:sldId id="283" r:id="rId15"/>
    <p:sldId id="284" r:id="rId16"/>
    <p:sldId id="285" r:id="rId17"/>
    <p:sldId id="286" r:id="rId18"/>
    <p:sldId id="287" r:id="rId19"/>
    <p:sldId id="299" r:id="rId20"/>
    <p:sldId id="268" r:id="rId21"/>
    <p:sldId id="271" r:id="rId22"/>
    <p:sldId id="290" r:id="rId23"/>
    <p:sldId id="300" r:id="rId24"/>
    <p:sldId id="301" r:id="rId25"/>
    <p:sldId id="305" r:id="rId26"/>
    <p:sldId id="309" r:id="rId27"/>
    <p:sldId id="306" r:id="rId28"/>
    <p:sldId id="307" r:id="rId29"/>
    <p:sldId id="308" r:id="rId30"/>
    <p:sldId id="310" r:id="rId31"/>
    <p:sldId id="311" r:id="rId32"/>
    <p:sldId id="312" r:id="rId33"/>
    <p:sldId id="314" r:id="rId34"/>
    <p:sldId id="313" r:id="rId35"/>
    <p:sldId id="303" r:id="rId36"/>
  </p:sldIdLst>
  <p:sldSz cx="9144000" cy="6858000" type="screen4x3"/>
  <p:notesSz cx="6858000" cy="9144000"/>
  <p:embeddedFontLst>
    <p:embeddedFont>
      <p:font typeface="Arial Black" pitchFamily="34" charset="0"/>
      <p:bold r:id="rId3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74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731A07-085F-4EC1-919A-B7350089A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1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6FE16-AE04-4901-845E-694B487C3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1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12DA4-49ED-43B7-95DB-7F2530955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08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85FA-A61F-4241-94AB-2C3D847D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0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8EF64-514B-41E5-AC92-ED0A3C584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47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070036-585A-494E-84E3-9582676AD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602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DD6153-BC9A-47DA-945F-E41DACD5F4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583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1C6A8B-D9DF-4AB3-8A7B-E6245A7D6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727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6A02C-FC37-4034-900F-DB20D648A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1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DD0C4-9802-4FDB-B094-993BD6F24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4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E8C1F-9FFA-4B8E-A80B-A2D6C7CC1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C4C3B-D01D-4F91-BA76-58C9F2669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8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1E117-1F62-4BF3-BAF4-3C9FEE188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2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5632-6319-4D4C-9735-D717C9D23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BB5B7-8974-4455-87AA-0B0431779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0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EAA4-C9F1-427F-989F-11EA1A74E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3820-136C-4B65-95F0-932E96076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7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85522168-1388-4BBC-9615-861D7B8A4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4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51" b="9641"/>
          <a:stretch>
            <a:fillRect/>
          </a:stretch>
        </p:blipFill>
        <p:spPr bwMode="auto">
          <a:xfrm>
            <a:off x="0" y="6096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43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Calibration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00200" y="5486400"/>
            <a:ext cx="6400800" cy="1143000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smtClean="0"/>
              <a:t>Ron Maddalena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smtClean="0"/>
              <a:t>NRAO – Green Bank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smtClean="0"/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z="3400" smtClean="0"/>
              <a:t>Opacities from the various components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2971800" cy="19780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1143000" y="3048000"/>
            <a:ext cx="1843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Dry Air Continuum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86200" y="1219200"/>
            <a:ext cx="176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Water Continuum</a:t>
            </a:r>
          </a:p>
        </p:txBody>
      </p:sp>
      <p:pic>
        <p:nvPicPr>
          <p:cNvPr id="215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00200"/>
            <a:ext cx="2971800" cy="197961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14800"/>
            <a:ext cx="2895600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 Box 3"/>
          <p:cNvSpPr txBox="1">
            <a:spLocks noChangeArrowheads="1"/>
          </p:cNvSpPr>
          <p:nvPr/>
        </p:nvSpPr>
        <p:spPr bwMode="auto">
          <a:xfrm>
            <a:off x="1371600" y="37338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Oxygen Line</a:t>
            </a:r>
          </a:p>
        </p:txBody>
      </p:sp>
      <p:pic>
        <p:nvPicPr>
          <p:cNvPr id="215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66800"/>
            <a:ext cx="2971800" cy="197008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4" name="Text Box 3"/>
          <p:cNvSpPr txBox="1">
            <a:spLocks noChangeArrowheads="1"/>
          </p:cNvSpPr>
          <p:nvPr/>
        </p:nvSpPr>
        <p:spPr bwMode="auto">
          <a:xfrm>
            <a:off x="6781800" y="3048000"/>
            <a:ext cx="1166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Water Line</a:t>
            </a:r>
          </a:p>
        </p:txBody>
      </p:sp>
      <p:pic>
        <p:nvPicPr>
          <p:cNvPr id="215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962400"/>
            <a:ext cx="2971800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6" name="Text Box 3"/>
          <p:cNvSpPr txBox="1">
            <a:spLocks noChangeArrowheads="1"/>
          </p:cNvSpPr>
          <p:nvPr/>
        </p:nvSpPr>
        <p:spPr bwMode="auto">
          <a:xfrm>
            <a:off x="6858000" y="3581400"/>
            <a:ext cx="1085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Hydrosols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Opacities from the various components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62400" y="5638800"/>
            <a:ext cx="1381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Total Opacity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78188" y="3260725"/>
            <a:ext cx="2587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gfs3_c27_1190268000.buf</a:t>
            </a:r>
          </a:p>
        </p:txBody>
      </p:sp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62484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Determining Opacities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143000" y="1905000"/>
          <a:ext cx="71326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2971800" imgH="253800" progId="Equation.3">
                  <p:embed/>
                </p:oleObj>
              </mc:Choice>
              <mc:Fallback>
                <p:oleObj name="Equation" r:id="rId3" imgW="297180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05000"/>
                        <a:ext cx="71326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8" name="Picture 3" descr="G:\TempSync\Calibration-China\Tipping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95600"/>
            <a:ext cx="5221288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2057400" y="5181600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Slope ~ T</a:t>
            </a:r>
            <a:r>
              <a:rPr lang="en-US" baseline="-25000"/>
              <a:t>ATM</a:t>
            </a:r>
            <a:r>
              <a:rPr lang="en-US">
                <a:sym typeface="Symbol" pitchFamily="18" charset="2"/>
              </a:rPr>
              <a:t>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600200"/>
          </a:xfrm>
        </p:spPr>
        <p:txBody>
          <a:bodyPr/>
          <a:lstStyle/>
          <a:p>
            <a:pPr eaLnBrk="1" hangingPunct="1"/>
            <a:r>
              <a:rPr lang="en-US" sz="2800" smtClean="0"/>
              <a:t>Typical Position-Switched Calibration Equation</a:t>
            </a:r>
          </a:p>
        </p:txBody>
      </p:sp>
      <p:graphicFrame>
        <p:nvGraphicFramePr>
          <p:cNvPr id="7170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655763" y="1447800"/>
          <a:ext cx="5751512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3073320" imgH="1777680" progId="Equation.3">
                  <p:embed/>
                </p:oleObj>
              </mc:Choice>
              <mc:Fallback>
                <p:oleObj name="Equation" r:id="rId3" imgW="3073320" imgH="1777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447800"/>
                        <a:ext cx="5751512" cy="33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4800600"/>
            <a:ext cx="4103688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A(Elev,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t) = Air Mass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,t) = Atmospheric Zenith Opacity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cal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= Noise Diode Temperature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Area = Physical area of the telescope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,Elev)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=Aperture efficiency (point sources)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ource Antenna Temperature</a:t>
            </a:r>
          </a:p>
          <a:p>
            <a:endParaRPr lang="el-G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303713" y="4876800"/>
            <a:ext cx="4502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S(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Source Flux Density</a:t>
            </a:r>
          </a:p>
          <a:p>
            <a:r>
              <a:rPr lang="en-US" sz="1600">
                <a:latin typeface="Times New Roman" pitchFamily="18" charset="0"/>
              </a:rPr>
              <a:t>Sig(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), Ref 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Data taken on source and</a:t>
            </a:r>
          </a:p>
          <a:p>
            <a:r>
              <a:rPr lang="en-US" sz="1600">
                <a:latin typeface="Times New Roman" pitchFamily="18" charset="0"/>
              </a:rPr>
              <a:t>       on blank sky (in units backend counts) </a:t>
            </a:r>
            <a:endParaRPr lang="el-GR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On,Off = Data taken with the noise diode on and off</a:t>
            </a:r>
          </a:p>
          <a:p>
            <a:r>
              <a:rPr lang="en-US" sz="1600">
                <a:latin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</a:rPr>
              <a:t>sys</a:t>
            </a:r>
            <a:r>
              <a:rPr lang="en-US" sz="1600">
                <a:latin typeface="Times New Roman" pitchFamily="18" charset="0"/>
              </a:rPr>
              <a:t> = System Temperature averaged over bandwidth</a:t>
            </a:r>
          </a:p>
          <a:p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Determining T</a:t>
            </a:r>
            <a:r>
              <a:rPr lang="en-US" sz="4000" baseline="-25000" smtClean="0"/>
              <a:t>Cal</a:t>
            </a:r>
            <a:r>
              <a:rPr lang="en-US" sz="4000" smtClean="0"/>
              <a:t> from hot-cold load measurements in the lab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Place black bodies (absorbers) of two known temperatures in front of the feed and record detected voltages.</a:t>
            </a:r>
          </a:p>
          <a:p>
            <a:pPr lvl="2" eaLnBrk="1" hangingPunct="1"/>
            <a:r>
              <a:rPr lang="en-US" smtClean="0"/>
              <a:t>V</a:t>
            </a:r>
            <a:r>
              <a:rPr lang="en-US" baseline="-25000" smtClean="0"/>
              <a:t>Hot_Off</a:t>
            </a:r>
            <a:r>
              <a:rPr lang="en-US" smtClean="0"/>
              <a:t> = g * T</a:t>
            </a:r>
            <a:r>
              <a:rPr lang="en-US" baseline="-25000" smtClean="0"/>
              <a:t>Hot</a:t>
            </a:r>
            <a:endParaRPr lang="en-US" smtClean="0"/>
          </a:p>
          <a:p>
            <a:pPr lvl="2" eaLnBrk="1" hangingPunct="1"/>
            <a:r>
              <a:rPr lang="en-US" smtClean="0"/>
              <a:t>V</a:t>
            </a:r>
            <a:r>
              <a:rPr lang="en-US" baseline="-25000" smtClean="0"/>
              <a:t>Cold_Off</a:t>
            </a:r>
            <a:r>
              <a:rPr lang="en-US" smtClean="0"/>
              <a:t> = g * T</a:t>
            </a:r>
            <a:r>
              <a:rPr lang="en-US" baseline="-25000" smtClean="0"/>
              <a:t>Cold</a:t>
            </a:r>
            <a:endParaRPr lang="en-US" smtClean="0"/>
          </a:p>
          <a:p>
            <a:pPr lvl="2" eaLnBrk="1" hangingPunct="1"/>
            <a:r>
              <a:rPr lang="en-US" smtClean="0"/>
              <a:t>V</a:t>
            </a:r>
            <a:r>
              <a:rPr lang="en-US" baseline="-25000" smtClean="0"/>
              <a:t>Cold_On</a:t>
            </a:r>
            <a:r>
              <a:rPr lang="en-US" smtClean="0"/>
              <a:t> = g * (T</a:t>
            </a:r>
            <a:r>
              <a:rPr lang="en-US" baseline="-25000" smtClean="0"/>
              <a:t>Cold</a:t>
            </a:r>
            <a:r>
              <a:rPr lang="en-US" smtClean="0"/>
              <a:t> + T</a:t>
            </a:r>
            <a:r>
              <a:rPr lang="en-US" baseline="-25000" smtClean="0"/>
              <a:t>Cal</a:t>
            </a:r>
            <a:r>
              <a:rPr lang="en-US" smtClean="0"/>
              <a:t>)</a:t>
            </a:r>
            <a:endParaRPr lang="en-US" baseline="-25000" smtClean="0"/>
          </a:p>
          <a:p>
            <a:pPr eaLnBrk="1" hangingPunct="1"/>
            <a:r>
              <a:rPr lang="en-US" smtClean="0"/>
              <a:t>g and T</a:t>
            </a:r>
            <a:r>
              <a:rPr lang="en-US" baseline="-25000" smtClean="0"/>
              <a:t>Cal</a:t>
            </a:r>
            <a:r>
              <a:rPr lang="en-US" smtClean="0"/>
              <a:t> are unknown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Determining T</a:t>
            </a:r>
            <a:r>
              <a:rPr lang="en-US" sz="4000" baseline="-25000" smtClean="0"/>
              <a:t>Cal</a:t>
            </a:r>
            <a:r>
              <a:rPr lang="en-US" sz="4000" smtClean="0"/>
              <a:t> from hot-cold load measurements in the lab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29718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Course frequency resolution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Uncertainties in load temperatures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Are the absorbers black bodies?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Detector linearities (300 &amp; 75 K)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Lab T</a:t>
            </a:r>
            <a:r>
              <a:rPr lang="en-US" baseline="-25000" smtClean="0"/>
              <a:t>Cal</a:t>
            </a:r>
            <a:r>
              <a:rPr lang="en-US" smtClean="0"/>
              <a:t> may be off by 10%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So… all good observers perform their own astronomical calibration observation</a:t>
            </a:r>
            <a:endParaRPr lang="en-US" baseline="-25000" smtClean="0"/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55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Noise Diode Estimates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458200" cy="4411663"/>
          </a:xfrm>
        </p:spPr>
        <p:txBody>
          <a:bodyPr/>
          <a:lstStyle/>
          <a:p>
            <a:pPr eaLnBrk="1" hangingPunct="1"/>
            <a:r>
              <a:rPr lang="en-US" sz="2600" smtClean="0"/>
              <a:t>Instead, we recommend an On-Off observation</a:t>
            </a:r>
          </a:p>
          <a:p>
            <a:pPr lvl="1" eaLnBrk="1" hangingPunct="1"/>
            <a:r>
              <a:rPr lang="en-US" sz="2200" smtClean="0"/>
              <a:t>Use a point source with known flux -- polarization should be low or understood</a:t>
            </a:r>
          </a:p>
          <a:p>
            <a:pPr lvl="1" eaLnBrk="1" hangingPunct="1"/>
            <a:r>
              <a:rPr lang="en-US" sz="2200" smtClean="0"/>
              <a:t>Use the same exact hardware, exact setup as your observation.  (i.e., don’t use your continuum pointing data to calibrate your line observations.)</a:t>
            </a:r>
          </a:p>
          <a:p>
            <a:pPr lvl="1" eaLnBrk="1" hangingPunct="1"/>
            <a:r>
              <a:rPr lang="en-US" sz="2200" smtClean="0"/>
              <a:t>Observations take ~5 minutes per observing run</a:t>
            </a:r>
          </a:p>
          <a:p>
            <a:pPr lvl="1" eaLnBrk="1" hangingPunct="1"/>
            <a:r>
              <a:rPr lang="en-US" sz="2200" smtClean="0"/>
              <a:t>Staff take about 2 hrs to measure the complete band of a high-frequency, multi-beam receiver.</a:t>
            </a:r>
          </a:p>
          <a:p>
            <a:pPr lvl="1" eaLnBrk="1" hangingPunct="1"/>
            <a:r>
              <a:rPr lang="en-US" sz="2200" smtClean="0"/>
              <a:t>Resolution sufficient: 1 MHz, sometimes better</a:t>
            </a:r>
          </a:p>
          <a:p>
            <a:pPr lvl="1" eaLnBrk="1" hangingPunct="1"/>
            <a:r>
              <a:rPr lang="en-US" sz="2200" smtClean="0"/>
              <a:t>Accuracy of ~ 1%, mostly systematics.</a:t>
            </a:r>
          </a:p>
          <a:p>
            <a:pPr lvl="1" eaLnBrk="1" hangingPunct="1"/>
            <a:endParaRPr lang="en-US" sz="2200" smtClean="0"/>
          </a:p>
          <a:p>
            <a:pPr lvl="1" eaLnBrk="1" hangingPunct="1">
              <a:buFont typeface="Wingdings" pitchFamily="2" charset="2"/>
              <a:buNone/>
            </a:pPr>
            <a:endParaRPr lang="en-US" sz="2200" smtClean="0"/>
          </a:p>
          <a:p>
            <a:pPr lvl="1" eaLnBrk="1" hangingPunct="1"/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Noise Diode Estimates</a:t>
            </a:r>
          </a:p>
        </p:txBody>
      </p:sp>
      <p:graphicFrame>
        <p:nvGraphicFramePr>
          <p:cNvPr id="8194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04800" y="1752600"/>
          <a:ext cx="857885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5041800" imgH="736560" progId="Equation.3">
                  <p:embed/>
                </p:oleObj>
              </mc:Choice>
              <mc:Fallback>
                <p:oleObj name="Equation" r:id="rId3" imgW="5041800" imgH="736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857885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533400" y="2743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900" b="1">
                <a:solidFill>
                  <a:schemeClr val="tx2"/>
                </a:solidFill>
              </a:rPr>
              <a:t>Remove Averaging, Solve for Tcal</a:t>
            </a: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4267200"/>
          <a:ext cx="8145463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5" imgW="3543120" imgH="711000" progId="Equation.3">
                  <p:embed/>
                </p:oleObj>
              </mc:Choice>
              <mc:Fallback>
                <p:oleObj name="Equation" r:id="rId5" imgW="354312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8145463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Noise Diode Estimates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0" y="6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4648200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05000"/>
            <a:ext cx="46482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600200"/>
          </a:xfrm>
        </p:spPr>
        <p:txBody>
          <a:bodyPr/>
          <a:lstStyle/>
          <a:p>
            <a:pPr eaLnBrk="1" hangingPunct="1"/>
            <a:r>
              <a:rPr lang="en-US" sz="2800" smtClean="0"/>
              <a:t>Typical Position-Switched Calibration Equation</a:t>
            </a:r>
          </a:p>
        </p:txBody>
      </p:sp>
      <p:graphicFrame>
        <p:nvGraphicFramePr>
          <p:cNvPr id="921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655763" y="1447800"/>
          <a:ext cx="5751512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3" imgW="3073320" imgH="1777680" progId="Equation.3">
                  <p:embed/>
                </p:oleObj>
              </mc:Choice>
              <mc:Fallback>
                <p:oleObj name="Equation" r:id="rId3" imgW="3073320" imgH="1777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447800"/>
                        <a:ext cx="5751512" cy="33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4800600"/>
            <a:ext cx="4103688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A(Elev,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t) = Air Mass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,t) = Atmospheric Zenith Opacity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cal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= Noise Diode Temperature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Area = Physical area of the telescope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,Elev)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=Aperture efficiency (point sources)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ource Antenna Temperature</a:t>
            </a:r>
          </a:p>
          <a:p>
            <a:endParaRPr lang="el-G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03713" y="4876800"/>
            <a:ext cx="4502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S(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Source Flux Density</a:t>
            </a:r>
          </a:p>
          <a:p>
            <a:r>
              <a:rPr lang="en-US" sz="1600">
                <a:latin typeface="Times New Roman" pitchFamily="18" charset="0"/>
              </a:rPr>
              <a:t>Sig(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), Ref 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Data taken on source and</a:t>
            </a:r>
          </a:p>
          <a:p>
            <a:r>
              <a:rPr lang="en-US" sz="1600">
                <a:latin typeface="Times New Roman" pitchFamily="18" charset="0"/>
              </a:rPr>
              <a:t>       on blank sky (in units backend counts) </a:t>
            </a:r>
            <a:endParaRPr lang="el-GR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On,Off = Data taken with the noise diode on and off</a:t>
            </a:r>
          </a:p>
          <a:p>
            <a:r>
              <a:rPr lang="en-US" sz="1600">
                <a:latin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</a:rPr>
              <a:t>sys</a:t>
            </a:r>
            <a:r>
              <a:rPr lang="en-US" sz="1600">
                <a:latin typeface="Times New Roman" pitchFamily="18" charset="0"/>
              </a:rPr>
              <a:t> = System Temperature averaged over bandwidth</a:t>
            </a:r>
          </a:p>
          <a:p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FreqSwi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7724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381000" y="5334000"/>
            <a:ext cx="8534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Receiver calibration sources  allow us to convert the backend’s detected voltages to the intensity the signal had at the point in the system where the calibration signal is injected.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Telescope efficiencies – Part 1</a:t>
            </a:r>
          </a:p>
        </p:txBody>
      </p:sp>
      <p:pic>
        <p:nvPicPr>
          <p:cNvPr id="2765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81200"/>
            <a:ext cx="48006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4343400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GBT Gain Curve</a:t>
            </a:r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4" t="6590" r="3185" b="14333"/>
          <a:stretch>
            <a:fillRect/>
          </a:stretch>
        </p:blipFill>
        <p:spPr bwMode="auto">
          <a:xfrm>
            <a:off x="1219200" y="1828800"/>
            <a:ext cx="723900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 descr="G\left(\epsilon\right)=G_0\,\, e^{-\left(\frac{4\pi\epsilon}{\lambda}\right)^2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743200"/>
            <a:ext cx="2819400" cy="542925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</p:pic>
      <p:sp>
        <p:nvSpPr>
          <p:cNvPr id="28677" name="TextBox 6"/>
          <p:cNvSpPr txBox="1">
            <a:spLocks noChangeArrowheads="1"/>
          </p:cNvSpPr>
          <p:nvPr/>
        </p:nvSpPr>
        <p:spPr bwMode="auto">
          <a:xfrm>
            <a:off x="457200" y="1524000"/>
            <a:ext cx="5222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/>
              <a:t>Ruze Equation – Surface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GBT Gain Curve</a:t>
            </a:r>
          </a:p>
        </p:txBody>
      </p:sp>
      <p:pic>
        <p:nvPicPr>
          <p:cNvPr id="29699" name="Picture 2" descr="G:\TempSync\PipelineCalibration\PipelineCalibration\EtaComposit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57300"/>
            <a:ext cx="6781800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Non-linearity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295400"/>
            <a:ext cx="5943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/>
              <a:t>If system is linear,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</a:t>
            </a:r>
            <a:r>
              <a:rPr lang="en-US" sz="1600" baseline="-25000" smtClean="0"/>
              <a:t>out</a:t>
            </a:r>
            <a:r>
              <a:rPr lang="en-US" sz="1600" smtClean="0"/>
              <a:t> = B * P</a:t>
            </a:r>
            <a:r>
              <a:rPr lang="en-US" sz="1600" baseline="-25000" smtClean="0"/>
              <a:t>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(Sig</a:t>
            </a:r>
            <a:r>
              <a:rPr lang="en-US" sz="1600" baseline="-25000" smtClean="0"/>
              <a:t>On</a:t>
            </a:r>
            <a:r>
              <a:rPr lang="en-US" sz="1600" smtClean="0"/>
              <a:t>-Sig</a:t>
            </a:r>
            <a:r>
              <a:rPr lang="en-US" sz="1600" baseline="-25000" smtClean="0"/>
              <a:t>Off</a:t>
            </a:r>
            <a:r>
              <a:rPr lang="en-US" sz="1600" smtClean="0">
                <a:latin typeface="s"/>
              </a:rPr>
              <a:t>)</a:t>
            </a:r>
            <a:r>
              <a:rPr lang="en-US" sz="1600" smtClean="0"/>
              <a:t> – (Ref</a:t>
            </a:r>
            <a:r>
              <a:rPr lang="en-US" sz="1600" baseline="-25000" smtClean="0"/>
              <a:t>On</a:t>
            </a:r>
            <a:r>
              <a:rPr lang="en-US" sz="1600" smtClean="0"/>
              <a:t>-Ref</a:t>
            </a:r>
            <a:r>
              <a:rPr lang="en-US" sz="1600" baseline="-25000" smtClean="0"/>
              <a:t>Off </a:t>
            </a:r>
            <a:r>
              <a:rPr lang="en-US" sz="1600" smtClean="0">
                <a:latin typeface="s"/>
              </a:rPr>
              <a:t>) = 0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/>
              <a:t>Model the response curve to 2</a:t>
            </a:r>
            <a:r>
              <a:rPr lang="en-US" sz="1600" baseline="30000" smtClean="0"/>
              <a:t>nd</a:t>
            </a:r>
            <a:r>
              <a:rPr lang="en-US" sz="1600" smtClean="0"/>
              <a:t> order: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P</a:t>
            </a:r>
            <a:r>
              <a:rPr lang="en-US" sz="1600" baseline="-25000" smtClean="0"/>
              <a:t>out</a:t>
            </a:r>
            <a:r>
              <a:rPr lang="en-US" sz="1600" smtClean="0"/>
              <a:t> = B * P</a:t>
            </a:r>
            <a:r>
              <a:rPr lang="en-US" sz="1600" baseline="-25000" smtClean="0"/>
              <a:t>in</a:t>
            </a:r>
            <a:r>
              <a:rPr lang="en-US" sz="1600" smtClean="0"/>
              <a:t> + C * P</a:t>
            </a:r>
            <a:r>
              <a:rPr lang="en-US" sz="1600" baseline="-25000" smtClean="0"/>
              <a:t>in</a:t>
            </a:r>
            <a:r>
              <a:rPr lang="en-US" sz="1600" baseline="30000" smtClean="0"/>
              <a:t>2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aseline="30000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/>
              <a:t>Our ‘On-Off’  observations of a calibrator provide: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Four measured quantities: Ref</a:t>
            </a:r>
            <a:r>
              <a:rPr lang="en-US" sz="1600" baseline="-25000" smtClean="0"/>
              <a:t>off, </a:t>
            </a:r>
            <a:r>
              <a:rPr lang="en-US" sz="1600" smtClean="0"/>
              <a:t>Ref</a:t>
            </a:r>
            <a:r>
              <a:rPr lang="en-US" sz="1600" baseline="-25000" smtClean="0"/>
              <a:t>on, </a:t>
            </a:r>
            <a:r>
              <a:rPr lang="en-US" sz="1600" smtClean="0"/>
              <a:t>Sig</a:t>
            </a:r>
            <a:r>
              <a:rPr lang="en-US" sz="1600" baseline="-25000" smtClean="0"/>
              <a:t>off, </a:t>
            </a:r>
            <a:r>
              <a:rPr lang="en-US" sz="1600" smtClean="0"/>
              <a:t>Sig</a:t>
            </a:r>
            <a:r>
              <a:rPr lang="en-US" sz="1600" baseline="-25000" smtClean="0"/>
              <a:t>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</a:t>
            </a:r>
            <a:r>
              <a:rPr lang="en-US" sz="1600" baseline="-25000" smtClean="0">
                <a:latin typeface="s"/>
              </a:rPr>
              <a:t>A </a:t>
            </a:r>
            <a:r>
              <a:rPr lang="en-US" sz="1600" smtClean="0"/>
              <a:t>From catalog</a:t>
            </a:r>
            <a:endParaRPr lang="en-US" sz="1600" baseline="-250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Four desired quantities:  B, C, Tcal, Tsys</a:t>
            </a:r>
            <a:endParaRPr lang="en-US" sz="1600" baseline="-25000" smtClean="0">
              <a:latin typeface="s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aseline="-25000" smtClean="0">
              <a:latin typeface="s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aseline="-25000" smtClean="0">
              <a:latin typeface="s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s"/>
              </a:rPr>
              <a:t>It’s easy to show that: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s"/>
              </a:rPr>
              <a:t>C = [(</a:t>
            </a:r>
            <a:r>
              <a:rPr lang="en-US" sz="1600" smtClean="0"/>
              <a:t>Sig</a:t>
            </a:r>
            <a:r>
              <a:rPr lang="en-US" sz="1600" baseline="-25000" smtClean="0"/>
              <a:t>on</a:t>
            </a:r>
            <a:r>
              <a:rPr lang="en-US" sz="1600" smtClean="0"/>
              <a:t>- Sig</a:t>
            </a:r>
            <a:r>
              <a:rPr lang="en-US" sz="1600" baseline="-25000" smtClean="0"/>
              <a:t>off </a:t>
            </a:r>
            <a:r>
              <a:rPr lang="en-US" sz="1600" smtClean="0">
                <a:latin typeface="s"/>
              </a:rPr>
              <a:t>)-(</a:t>
            </a:r>
            <a:r>
              <a:rPr lang="en-US" sz="1600" smtClean="0"/>
              <a:t>Ref</a:t>
            </a:r>
            <a:r>
              <a:rPr lang="en-US" sz="1600" baseline="-25000" smtClean="0"/>
              <a:t>on</a:t>
            </a:r>
            <a:r>
              <a:rPr lang="en-US" sz="1600" smtClean="0"/>
              <a:t>- Ref</a:t>
            </a:r>
            <a:r>
              <a:rPr lang="en-US" sz="1600" baseline="-25000" smtClean="0"/>
              <a:t>off</a:t>
            </a:r>
            <a:r>
              <a:rPr lang="en-US" sz="1600" smtClean="0">
                <a:latin typeface="s"/>
              </a:rPr>
              <a:t>)]/(2</a:t>
            </a:r>
            <a:r>
              <a:rPr lang="en-US" sz="1600" smtClean="0"/>
              <a:t>T</a:t>
            </a:r>
            <a:r>
              <a:rPr lang="en-US" sz="1600" baseline="-25000" smtClean="0">
                <a:latin typeface="s"/>
              </a:rPr>
              <a:t>A</a:t>
            </a:r>
            <a:r>
              <a:rPr lang="en-US" sz="1600" smtClean="0"/>
              <a:t>T</a:t>
            </a:r>
            <a:r>
              <a:rPr lang="en-US" sz="1600" baseline="-25000" smtClean="0">
                <a:latin typeface="s"/>
              </a:rPr>
              <a:t>cal</a:t>
            </a:r>
            <a:r>
              <a:rPr lang="en-US" sz="1600" smtClean="0">
                <a:latin typeface="s"/>
              </a:rPr>
              <a:t>)</a:t>
            </a:r>
            <a:endParaRPr lang="en-US" sz="1600" baseline="-25000" smtClean="0">
              <a:latin typeface="s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s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s"/>
              </a:rPr>
              <a:t>Thus: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s"/>
              </a:rPr>
              <a:t>Can determine if system is sufficiently linear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s"/>
              </a:rPr>
              <a:t>Can correct to 2</a:t>
            </a:r>
            <a:r>
              <a:rPr lang="en-US" sz="1600" baseline="30000" smtClean="0">
                <a:latin typeface="s"/>
              </a:rPr>
              <a:t>nd</a:t>
            </a:r>
            <a:r>
              <a:rPr lang="en-US" sz="1600" smtClean="0">
                <a:latin typeface="s"/>
              </a:rPr>
              <a:t> order if it is not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aseline="-25000" smtClean="0">
              <a:latin typeface="s"/>
            </a:endParaRPr>
          </a:p>
        </p:txBody>
      </p:sp>
      <p:pic>
        <p:nvPicPr>
          <p:cNvPr id="30724" name="Picture 4" descr="Linear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"/>
          <a:stretch>
            <a:fillRect/>
          </a:stretch>
        </p:blipFill>
        <p:spPr bwMode="auto">
          <a:xfrm>
            <a:off x="-3429000" y="2133600"/>
            <a:ext cx="6858000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Non-linearity</a:t>
            </a:r>
          </a:p>
        </p:txBody>
      </p:sp>
      <p:pic>
        <p:nvPicPr>
          <p:cNvPr id="31747" name="Picture 6" descr="nonl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5"/>
          <a:stretch>
            <a:fillRect/>
          </a:stretch>
        </p:blipFill>
        <p:spPr bwMode="auto">
          <a:xfrm>
            <a:off x="2438400" y="1752600"/>
            <a:ext cx="53340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7"/>
          <p:cNvSpPr txBox="1">
            <a:spLocks noChangeArrowheads="1"/>
          </p:cNvSpPr>
          <p:nvPr/>
        </p:nvSpPr>
        <p:spPr bwMode="auto">
          <a:xfrm rot="10800000" flipH="1">
            <a:off x="1676400" y="1828800"/>
            <a:ext cx="458788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(SigOn-SigOff) – (RefOn-RefOff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observations 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Difference a signal observation with a reference observation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Types of reference observations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Frequency Switching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In or Out-of-band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Position Switching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Beam Switching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Move Subreflector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Receiver beam-switch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Dual-Beam Nodding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Move telescope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Move Subreflector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Position switching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Move the telescope between a signal and reference 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Overhead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½ time spent off source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Difference the two spectra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Assumes shape of gain/bandpass doesn’t change between the two observations.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strong sources, must contend with dynamic range and linearity restrictions.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Frequency switching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5181600"/>
            <a:ext cx="8686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Eliminates bandpass shape from components after the mixer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Leaves the derivative of the bandpass shape from components before the mixer.</a:t>
            </a:r>
          </a:p>
        </p:txBody>
      </p:sp>
      <p:pic>
        <p:nvPicPr>
          <p:cNvPr id="34820" name="Picture 4" descr="FreqSwi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723900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 descr="FreqSwitc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914400"/>
            <a:ext cx="555307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In-Band Frequency Switching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 smtClean="0"/>
              <a:t>Out-Of-Band Frequency Switching</a:t>
            </a:r>
          </a:p>
        </p:txBody>
      </p:sp>
      <p:pic>
        <p:nvPicPr>
          <p:cNvPr id="36867" name="Picture 5" descr="FreqSwitch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7627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observations 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Difference a signal observation with a reference observation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Types of reference observations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Frequency Switching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In or Out-of-band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Position Switching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Beam Switching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Move Subreflector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Receiver beam-switch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Dual-Beam Nodding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Move telescope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Move Subreflector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Beam switching – Internal switch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4672013"/>
            <a:ext cx="8229600" cy="2185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Difference spectra eliminates any contributions to the bandpass from after the switch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Residual will be the difference in bandpass shapes from all hardware in front of the switch.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Low overhead but ½ time spent off source</a:t>
            </a:r>
          </a:p>
        </p:txBody>
      </p:sp>
      <p:pic>
        <p:nvPicPr>
          <p:cNvPr id="37892" name="Picture 4" descr="BeamSwitc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23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Atmosphere is in the near field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Common to all feeds in a multi-feed receiver</a:t>
            </a:r>
          </a:p>
        </p:txBody>
      </p:sp>
      <p:pic>
        <p:nvPicPr>
          <p:cNvPr id="38916" name="Picture 7" descr="Mapping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667000"/>
            <a:ext cx="5761038" cy="35036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Beam Switching – Subreflector or tertiary mirror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03838"/>
            <a:ext cx="8382000" cy="132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Optical aberrations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Difference in spillover/ground pickup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Removes any ‘fast’ gain/bandpass changes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Low overhead.  ½ time spent off source</a:t>
            </a:r>
          </a:p>
        </p:txBody>
      </p:sp>
      <p:pic>
        <p:nvPicPr>
          <p:cNvPr id="39940" name="Picture 4" descr="BeamSwitc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4008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Nodding with dual-beam receivers - Telescope motion</a:t>
            </a:r>
          </a:p>
        </p:txBody>
      </p:sp>
      <p:pic>
        <p:nvPicPr>
          <p:cNvPr id="40963" name="Picture 4" descr="Noddin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81800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457200" y="54864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Optical aberrations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Difference in spillover/ground pickup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Removes any ‘fast’ gain/bandpass changes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Overhead from moving the telescope.  All the time is spent on source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Nodding with dual-beam receivers - Subreflector or tertiary mirror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5486400"/>
            <a:ext cx="8305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Optical aberrations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Difference in spillover/ground pickup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Removes any ‘fast’ gain/bandpass changes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Low overhead.  All the time is spent on source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41988" name="Picture 5" descr="Nodding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79120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References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Rohlfs</a:t>
            </a:r>
            <a:r>
              <a:rPr lang="en-US" sz="2400" dirty="0" smtClean="0"/>
              <a:t> &amp; </a:t>
            </a:r>
            <a:r>
              <a:rPr lang="en-US" sz="2400" dirty="0"/>
              <a:t>W</a:t>
            </a:r>
            <a:r>
              <a:rPr lang="en-US" sz="2400" dirty="0" smtClean="0"/>
              <a:t>ilson, “Tools of Radio Astronomy”</a:t>
            </a:r>
          </a:p>
          <a:p>
            <a:pPr eaLnBrk="1" hangingPunct="1"/>
            <a:r>
              <a:rPr lang="en-US" sz="2400" dirty="0" err="1" smtClean="0"/>
              <a:t>Stanimrovis</a:t>
            </a:r>
            <a:r>
              <a:rPr lang="en-US" sz="2400" dirty="0" smtClean="0"/>
              <a:t> et al, “Single-Dish Radio Astronomy: Techniques and Practices”</a:t>
            </a:r>
          </a:p>
          <a:p>
            <a:pPr eaLnBrk="1" hangingPunct="1"/>
            <a:r>
              <a:rPr lang="en-US" sz="2400" dirty="0" err="1" smtClean="0"/>
              <a:t>Baars</a:t>
            </a:r>
            <a:r>
              <a:rPr lang="en-US" sz="2400" dirty="0" smtClean="0"/>
              <a:t>, 1973, IEEE Trans Antennas </a:t>
            </a:r>
            <a:r>
              <a:rPr lang="en-US" sz="2400" dirty="0" err="1" smtClean="0"/>
              <a:t>Propagat</a:t>
            </a:r>
            <a:r>
              <a:rPr lang="en-US" sz="2400" dirty="0" smtClean="0"/>
              <a:t>, </a:t>
            </a:r>
            <a:r>
              <a:rPr lang="en-US" sz="2400" dirty="0" err="1" smtClean="0"/>
              <a:t>Vol</a:t>
            </a:r>
            <a:r>
              <a:rPr lang="en-US" sz="2400" dirty="0" smtClean="0"/>
              <a:t> AP-21, no. 4, </a:t>
            </a:r>
            <a:r>
              <a:rPr lang="en-US" sz="2400" dirty="0" err="1" smtClean="0"/>
              <a:t>pp</a:t>
            </a:r>
            <a:r>
              <a:rPr lang="en-US" sz="2400" dirty="0" smtClean="0"/>
              <a:t> 461-474</a:t>
            </a:r>
          </a:p>
          <a:p>
            <a:pPr eaLnBrk="1" hangingPunct="1"/>
            <a:r>
              <a:rPr lang="en-US" sz="2400" dirty="0" err="1" smtClean="0"/>
              <a:t>Kutner</a:t>
            </a:r>
            <a:r>
              <a:rPr lang="en-US" sz="2400" dirty="0" smtClean="0"/>
              <a:t> &amp; </a:t>
            </a:r>
            <a:r>
              <a:rPr lang="en-US" sz="2400" dirty="0" err="1" smtClean="0"/>
              <a:t>Ulich</a:t>
            </a:r>
            <a:r>
              <a:rPr lang="en-US" sz="2400" dirty="0" smtClean="0"/>
              <a:t>, 1981, </a:t>
            </a:r>
            <a:r>
              <a:rPr lang="en-US" sz="2400" dirty="0" err="1" smtClean="0"/>
              <a:t>Astronomica</a:t>
            </a:r>
            <a:r>
              <a:rPr lang="en-US" sz="2400" dirty="0" smtClean="0"/>
              <a:t> Journal,</a:t>
            </a:r>
            <a:r>
              <a:rPr lang="en-US" sz="2400" dirty="0"/>
              <a:t> </a:t>
            </a:r>
            <a:r>
              <a:rPr lang="en-US" sz="2400" dirty="0" err="1" smtClean="0"/>
              <a:t>Vol</a:t>
            </a:r>
            <a:r>
              <a:rPr lang="en-US" sz="2400" dirty="0" smtClean="0"/>
              <a:t> 250,pp 341-348</a:t>
            </a:r>
          </a:p>
          <a:p>
            <a:pPr eaLnBrk="1" hangingPunct="1"/>
            <a:r>
              <a:rPr lang="en-US" sz="2400" dirty="0" err="1" smtClean="0"/>
              <a:t>Winkel</a:t>
            </a:r>
            <a:r>
              <a:rPr lang="en-US" sz="2400" dirty="0" smtClean="0"/>
              <a:t>, Kraus, &amp; Bach, 2012, Astronomy &amp; Astrophysics, vol. 540.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200" smtClean="0"/>
              <a:t>Position-Switched (On-Off) Observing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7950" y="1416050"/>
          <a:ext cx="6388100" cy="402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SmartDraw" r:id="rId3" imgW="6386760" imgH="4024800" progId="SmartDraw.2">
                  <p:embed/>
                </p:oleObj>
              </mc:Choice>
              <mc:Fallback>
                <p:oleObj name="SmartDraw" r:id="rId3" imgW="6386760" imgH="4024800" progId="SmartDraw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1416050"/>
                        <a:ext cx="6388100" cy="402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600200"/>
          </a:xfrm>
        </p:spPr>
        <p:txBody>
          <a:bodyPr/>
          <a:lstStyle/>
          <a:p>
            <a:pPr eaLnBrk="1" hangingPunct="1"/>
            <a:r>
              <a:rPr lang="en-US" sz="2800" smtClean="0"/>
              <a:t>Typical Position-Switched Calibration Equation for a Point Source</a:t>
            </a: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655763" y="1447800"/>
          <a:ext cx="5751512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3073320" imgH="1777680" progId="Equation.3">
                  <p:embed/>
                </p:oleObj>
              </mc:Choice>
              <mc:Fallback>
                <p:oleObj name="Equation" r:id="rId3" imgW="3073320" imgH="1777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447800"/>
                        <a:ext cx="5751512" cy="33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4800600"/>
            <a:ext cx="4103688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A(Elev,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t) = Air Mass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,t) = Atmospheric Zenith Opacity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cal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= Noise Diode Temperature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Area = Physical area of the telescope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,Elev)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=Aperture efficiency (point sources)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ource Antenna Temperature</a:t>
            </a:r>
          </a:p>
          <a:p>
            <a:endParaRPr lang="el-G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303713" y="4876800"/>
            <a:ext cx="4502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S(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Source Flux Density</a:t>
            </a:r>
          </a:p>
          <a:p>
            <a:r>
              <a:rPr lang="en-US" sz="1600">
                <a:latin typeface="Times New Roman" pitchFamily="18" charset="0"/>
              </a:rPr>
              <a:t>Sig(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), Ref 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Data taken on source and</a:t>
            </a:r>
          </a:p>
          <a:p>
            <a:r>
              <a:rPr lang="en-US" sz="1600">
                <a:latin typeface="Times New Roman" pitchFamily="18" charset="0"/>
              </a:rPr>
              <a:t>       on blank sky (in units backend counts) </a:t>
            </a:r>
            <a:endParaRPr lang="el-GR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On,Off = Data taken with the noise diode on and off</a:t>
            </a:r>
          </a:p>
          <a:p>
            <a:r>
              <a:rPr lang="en-US" sz="1600">
                <a:latin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</a:rPr>
              <a:t>sys</a:t>
            </a:r>
            <a:r>
              <a:rPr lang="en-US" sz="1600">
                <a:latin typeface="Times New Roman" pitchFamily="18" charset="0"/>
              </a:rPr>
              <a:t> = System Temperature averaged over bandwidth</a:t>
            </a:r>
          </a:p>
          <a:p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228600" y="685800"/>
            <a:ext cx="7543800" cy="715963"/>
          </a:xfrm>
        </p:spPr>
        <p:txBody>
          <a:bodyPr/>
          <a:lstStyle/>
          <a:p>
            <a:pPr eaLnBrk="1" hangingPunct="1"/>
            <a:r>
              <a:rPr lang="en-US" sz="3500" smtClean="0"/>
              <a:t>Position-Switched Calibration Equation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04800" y="1828800"/>
          <a:ext cx="85344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3" imgW="5384520" imgH="736560" progId="Equation.3">
                  <p:embed/>
                </p:oleObj>
              </mc:Choice>
              <mc:Fallback>
                <p:oleObj name="Equation" r:id="rId3" imgW="5384520" imgH="736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8800"/>
                        <a:ext cx="85344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69888" y="3630613"/>
          <a:ext cx="6497637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5" imgW="3085920" imgH="736560" progId="Equation.3">
                  <p:embed/>
                </p:oleObj>
              </mc:Choice>
              <mc:Fallback>
                <p:oleObj name="Equation" r:id="rId5" imgW="3085920" imgH="736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3630613"/>
                        <a:ext cx="6497637" cy="155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304800" y="2895600"/>
            <a:ext cx="7543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3500" b="1">
                <a:solidFill>
                  <a:schemeClr val="tx2"/>
                </a:solidFill>
              </a:rPr>
              <a:t>Sources of uncertainties</a:t>
            </a:r>
          </a:p>
        </p:txBody>
      </p:sp>
      <p:sp>
        <p:nvSpPr>
          <p:cNvPr id="3078" name="Text Box 28"/>
          <p:cNvSpPr txBox="1">
            <a:spLocks noChangeArrowheads="1"/>
          </p:cNvSpPr>
          <p:nvPr/>
        </p:nvSpPr>
        <p:spPr bwMode="auto">
          <a:xfrm>
            <a:off x="441325" y="4865688"/>
            <a:ext cx="8321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sz="2800"/>
              <a:t> 10-15% accuracy have been the ‘standard’</a:t>
            </a:r>
          </a:p>
          <a:p>
            <a:pPr>
              <a:buFontTx/>
              <a:buChar char="•"/>
            </a:pPr>
            <a:r>
              <a:rPr lang="en-US" sz="2800"/>
              <a:t> Usually, errors in T</a:t>
            </a:r>
            <a:r>
              <a:rPr lang="en-US" sz="2800" baseline="-25000"/>
              <a:t>cal</a:t>
            </a:r>
            <a:r>
              <a:rPr lang="en-US" sz="2800"/>
              <a:t> dominate</a:t>
            </a:r>
          </a:p>
          <a:p>
            <a:pPr>
              <a:buFontTx/>
              <a:buChar char="•"/>
            </a:pPr>
            <a:r>
              <a:rPr lang="en-US" sz="2800"/>
              <a:t> Goal: To achieve 5% calibration accuracy without a significant observing overhead.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Air Mass Estimates</a:t>
            </a:r>
          </a:p>
        </p:txBody>
      </p:sp>
      <p:pic>
        <p:nvPicPr>
          <p:cNvPr id="20483" name="Picture 22" descr="Refra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78"/>
          <a:stretch>
            <a:fillRect/>
          </a:stretch>
        </p:blipFill>
        <p:spPr bwMode="auto">
          <a:xfrm>
            <a:off x="457200" y="2057400"/>
            <a:ext cx="6477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23"/>
          <p:cNvSpPr txBox="1">
            <a:spLocks noChangeArrowheads="1"/>
          </p:cNvSpPr>
          <p:nvPr/>
        </p:nvSpPr>
        <p:spPr bwMode="auto">
          <a:xfrm>
            <a:off x="5943600" y="2133600"/>
            <a:ext cx="32004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/>
              <a:t>Depends upon density and index of refraction as a function of height</a:t>
            </a:r>
          </a:p>
          <a:p>
            <a:endParaRPr lang="en-US"/>
          </a:p>
          <a:p>
            <a:r>
              <a:rPr lang="en-US"/>
              <a:t>But, how can one get this information?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Air Mass Estimate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01000" cy="1557337"/>
          </a:xfrm>
        </p:spPr>
        <p:txBody>
          <a:bodyPr/>
          <a:lstStyle/>
          <a:p>
            <a:pPr eaLnBrk="1" hangingPunct="1"/>
            <a:r>
              <a:rPr lang="en-US" sz="2600" smtClean="0"/>
              <a:t>Air Mass traditionally modeled as 1/sin(Elev)</a:t>
            </a:r>
          </a:p>
          <a:p>
            <a:pPr eaLnBrk="1" hangingPunct="1"/>
            <a:r>
              <a:rPr lang="en-US" sz="2600" smtClean="0"/>
              <a:t>For 1% calibration accuracy, must use a better model below 15 deg.</a:t>
            </a:r>
          </a:p>
        </p:txBody>
      </p:sp>
      <p:pic>
        <p:nvPicPr>
          <p:cNvPr id="4101" name="Picture 4" descr="AirM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6" t="10893" r="13684" b="12851"/>
          <a:stretch>
            <a:fillRect/>
          </a:stretch>
        </p:blipFill>
        <p:spPr bwMode="auto">
          <a:xfrm>
            <a:off x="0" y="2959100"/>
            <a:ext cx="5257800" cy="387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9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0" y="4114800"/>
          <a:ext cx="35814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2438280" imgH="634680" progId="Equation.3">
                  <p:embed/>
                </p:oleObj>
              </mc:Choice>
              <mc:Fallback>
                <p:oleObj name="Equation" r:id="rId4" imgW="2438280" imgH="634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14800"/>
                        <a:ext cx="35814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241925" y="5218113"/>
            <a:ext cx="374967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/>
              <a:t> Good to 1 deg</a:t>
            </a:r>
          </a:p>
          <a:p>
            <a:pPr>
              <a:buFontTx/>
              <a:buChar char="•"/>
            </a:pPr>
            <a:r>
              <a:rPr lang="en-US"/>
              <a:t> Use 1/sin(Elev) above 60 deg</a:t>
            </a:r>
          </a:p>
          <a:p>
            <a:pPr>
              <a:buFontTx/>
              <a:buChar char="•"/>
            </a:pPr>
            <a:r>
              <a:rPr lang="en-US"/>
              <a:t> Coefficients are site specific, at some low level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600200"/>
          </a:xfrm>
        </p:spPr>
        <p:txBody>
          <a:bodyPr/>
          <a:lstStyle/>
          <a:p>
            <a:pPr eaLnBrk="1" hangingPunct="1"/>
            <a:r>
              <a:rPr lang="en-US" sz="2800" smtClean="0"/>
              <a:t>Typical Position-Switched Calibration Equation</a:t>
            </a:r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655763" y="1447800"/>
          <a:ext cx="5751512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3073320" imgH="1777680" progId="Equation.3">
                  <p:embed/>
                </p:oleObj>
              </mc:Choice>
              <mc:Fallback>
                <p:oleObj name="Equation" r:id="rId3" imgW="3073320" imgH="1777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1447800"/>
                        <a:ext cx="5751512" cy="33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4800600"/>
            <a:ext cx="4103688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A(Elev,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t) = Air Mass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,t) = Atmospheric Zenith Opacity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cal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= Noise Diode Temperature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Area = Physical area of the telescope</a:t>
            </a:r>
          </a:p>
          <a:p>
            <a:r>
              <a:rPr lang="el-GR" sz="160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,Elev)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=Aperture efficiency (point sources)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ource Antenna Temperature</a:t>
            </a:r>
          </a:p>
          <a:p>
            <a:endParaRPr lang="el-G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303713" y="4876800"/>
            <a:ext cx="4502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latin typeface="Times New Roman" pitchFamily="18" charset="0"/>
              </a:rPr>
              <a:t>S(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Source Flux Density</a:t>
            </a:r>
          </a:p>
          <a:p>
            <a:r>
              <a:rPr lang="en-US" sz="1600">
                <a:latin typeface="Times New Roman" pitchFamily="18" charset="0"/>
              </a:rPr>
              <a:t>Sig(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), Ref (</a:t>
            </a:r>
            <a:r>
              <a:rPr lang="el-GR" sz="1600">
                <a:latin typeface="Times New Roman" pitchFamily="18" charset="0"/>
              </a:rPr>
              <a:t>ν</a:t>
            </a:r>
            <a:r>
              <a:rPr lang="en-US" sz="1600">
                <a:latin typeface="Times New Roman" pitchFamily="18" charset="0"/>
              </a:rPr>
              <a:t>) = Data taken on source and</a:t>
            </a:r>
          </a:p>
          <a:p>
            <a:r>
              <a:rPr lang="en-US" sz="1600">
                <a:latin typeface="Times New Roman" pitchFamily="18" charset="0"/>
              </a:rPr>
              <a:t>       on blank sky (in units backend counts) </a:t>
            </a:r>
            <a:endParaRPr lang="el-GR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On,Off = Data taken with the noise diode on and off</a:t>
            </a:r>
          </a:p>
          <a:p>
            <a:r>
              <a:rPr lang="en-US" sz="1600">
                <a:latin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</a:rPr>
              <a:t>sys</a:t>
            </a:r>
            <a:r>
              <a:rPr lang="en-US" sz="1600">
                <a:latin typeface="Times New Roman" pitchFamily="18" charset="0"/>
              </a:rPr>
              <a:t> = System Temperature averaged over bandwidth</a:t>
            </a:r>
          </a:p>
          <a:p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355</TotalTime>
  <Words>1279</Words>
  <Application>Microsoft Office PowerPoint</Application>
  <PresentationFormat>On-screen Show (4:3)</PresentationFormat>
  <Paragraphs>194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Wingdings</vt:lpstr>
      <vt:lpstr>Times New Roman</vt:lpstr>
      <vt:lpstr>Arial Black</vt:lpstr>
      <vt:lpstr>Symbol</vt:lpstr>
      <vt:lpstr>s</vt:lpstr>
      <vt:lpstr>Pixel</vt:lpstr>
      <vt:lpstr>SmartDraw</vt:lpstr>
      <vt:lpstr>Equation</vt:lpstr>
      <vt:lpstr>Calibration</vt:lpstr>
      <vt:lpstr>PowerPoint Presentation</vt:lpstr>
      <vt:lpstr>Reference observations </vt:lpstr>
      <vt:lpstr>Position-Switched (On-Off) Observing</vt:lpstr>
      <vt:lpstr>Typical Position-Switched Calibration Equation for a Point Source</vt:lpstr>
      <vt:lpstr>Position-Switched Calibration Equation</vt:lpstr>
      <vt:lpstr>Air Mass Estimates</vt:lpstr>
      <vt:lpstr>Air Mass Estimate</vt:lpstr>
      <vt:lpstr>Typical Position-Switched Calibration Equation</vt:lpstr>
      <vt:lpstr>Opacities from the various components</vt:lpstr>
      <vt:lpstr>Opacities from the various components</vt:lpstr>
      <vt:lpstr>Determining Opacities</vt:lpstr>
      <vt:lpstr>Typical Position-Switched Calibration Equation</vt:lpstr>
      <vt:lpstr>Determining TCal from hot-cold load measurements in the lab</vt:lpstr>
      <vt:lpstr>Determining TCal from hot-cold load measurements in the lab</vt:lpstr>
      <vt:lpstr>Noise Diode Estimates</vt:lpstr>
      <vt:lpstr>Noise Diode Estimates</vt:lpstr>
      <vt:lpstr>Noise Diode Estimates</vt:lpstr>
      <vt:lpstr>Typical Position-Switched Calibration Equation</vt:lpstr>
      <vt:lpstr>Telescope efficiencies – Part 1</vt:lpstr>
      <vt:lpstr>GBT Gain Curve</vt:lpstr>
      <vt:lpstr>GBT Gain Curve</vt:lpstr>
      <vt:lpstr>Non-linearity</vt:lpstr>
      <vt:lpstr>Non-linearity</vt:lpstr>
      <vt:lpstr>Reference observations </vt:lpstr>
      <vt:lpstr>Position switching</vt:lpstr>
      <vt:lpstr>Frequency switching</vt:lpstr>
      <vt:lpstr>In-Band Frequency Switching</vt:lpstr>
      <vt:lpstr>Out-Of-Band Frequency Switching</vt:lpstr>
      <vt:lpstr>Beam switching – Internal switch</vt:lpstr>
      <vt:lpstr>Atmosphere is in the near field</vt:lpstr>
      <vt:lpstr>Beam Switching – Subreflector or tertiary mirror</vt:lpstr>
      <vt:lpstr>Nodding with dual-beam receivers - Telescope motion</vt:lpstr>
      <vt:lpstr>Nodding with dual-beam receivers - Subreflector or tertiary mirror</vt:lpstr>
      <vt:lpstr>References</vt:lpstr>
    </vt:vector>
  </TitlesOfParts>
  <Company>NRAO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Ronald Maddalena</dc:creator>
  <cp:lastModifiedBy>Ronald J Maddalena</cp:lastModifiedBy>
  <cp:revision>36</cp:revision>
  <dcterms:created xsi:type="dcterms:W3CDTF">2009-07-14T18:54:28Z</dcterms:created>
  <dcterms:modified xsi:type="dcterms:W3CDTF">2012-11-09T16:09:12Z</dcterms:modified>
</cp:coreProperties>
</file>