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0"/>
  </p:notesMasterIdLst>
  <p:sldIdLst>
    <p:sldId id="256" r:id="rId2"/>
    <p:sldId id="270" r:id="rId3"/>
    <p:sldId id="293" r:id="rId4"/>
    <p:sldId id="268" r:id="rId5"/>
    <p:sldId id="269" r:id="rId6"/>
    <p:sldId id="272" r:id="rId7"/>
    <p:sldId id="273" r:id="rId8"/>
    <p:sldId id="274" r:id="rId9"/>
    <p:sldId id="279" r:id="rId10"/>
    <p:sldId id="277" r:id="rId11"/>
    <p:sldId id="281" r:id="rId12"/>
    <p:sldId id="275" r:id="rId13"/>
    <p:sldId id="285" r:id="rId14"/>
    <p:sldId id="286" r:id="rId15"/>
    <p:sldId id="261" r:id="rId16"/>
    <p:sldId id="283" r:id="rId17"/>
    <p:sldId id="264" r:id="rId18"/>
    <p:sldId id="265" r:id="rId19"/>
    <p:sldId id="276" r:id="rId20"/>
    <p:sldId id="287" r:id="rId21"/>
    <p:sldId id="288" r:id="rId22"/>
    <p:sldId id="262" r:id="rId23"/>
    <p:sldId id="289" r:id="rId24"/>
    <p:sldId id="258" r:id="rId25"/>
    <p:sldId id="257" r:id="rId26"/>
    <p:sldId id="290" r:id="rId27"/>
    <p:sldId id="294" r:id="rId28"/>
    <p:sldId id="29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6" y="5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73E30-7C79-4B07-AC6D-2A17EEF60785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08755-E09B-4A5F-BDE9-4C68E131F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08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264-30B0-4010-9D8C-7FE107A2F7AC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4B8D-0033-47EF-B369-CBCC670A4AAB}" type="datetime1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FA7DF-9D0F-4FB6-BF1C-7C3AAEE17F0B}" type="datetime1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50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0AA5-FC8A-4DE8-A493-F86C3040788E}" type="datetime1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3084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EC641-C2BD-45FB-84F0-90677042152E}" type="datetime1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45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680E-BCE6-4E5B-A93E-3A453C82A880}" type="datetime1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71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7EED-9C65-4701-8B2D-8B584BF94AD7}" type="datetime1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05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B382-60D1-430C-96F1-FF3192CB9AAA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46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A03D-514F-4F03-84E5-0C12F66FCA69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67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7872E-ABC0-95B0-02DC-F4804D8F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9B022-8C47-83BD-1C3C-2FD8C2898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27D8F-B8E3-1207-AA1E-48EADA34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DDD1-3353-4156-BCFF-39EA96EB8D50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C9E3F-C915-0BB3-74CE-7D774B231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A9DE8-269E-F096-4E81-87BC14D84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63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202C-C09B-4BFB-B317-C7577E01E53C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2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13E1-34CA-4880-927A-F5619B27A18C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76A7-85A5-44BD-9179-CEBB85DC0232}" type="datetime1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9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4013-628B-4F43-AE17-C9FEF88A5721}" type="datetime1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2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AAB3C-22CD-408D-BFE2-6EB50467D1BB}" type="datetime1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4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F985-40CD-40AD-A042-617528099187}" type="datetime1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1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5A44F-3E4F-4439-B365-E90B0951C41C}" type="datetime1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0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D56D9-B46C-4E78-B01D-3AB3A05FDA07}" type="datetime1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4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C999688-5C7E-4B4D-B969-CBA4E2EEA75B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E779083-DE4D-4FFD-BA7D-E4B49FDE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1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BB01-A1EA-3EF2-7A57-833BA10CA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4218" y="1042940"/>
            <a:ext cx="9144000" cy="1284934"/>
          </a:xfrm>
        </p:spPr>
        <p:txBody>
          <a:bodyPr>
            <a:normAutofit fontScale="90000"/>
          </a:bodyPr>
          <a:lstStyle/>
          <a:p>
            <a:r>
              <a:rPr lang="en-US" dirty="0"/>
              <a:t>Topics in Calibration</a:t>
            </a:r>
            <a:br>
              <a:rPr lang="en-US" dirty="0"/>
            </a:br>
            <a:r>
              <a:rPr lang="en-US" sz="4400" dirty="0"/>
              <a:t>Part I - Antenna Temperatures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0878C-45FD-1B12-0076-FB6E27E95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9201" y="3080413"/>
            <a:ext cx="431945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Ron Maddalena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2E6F31C-C280-46A2-CAFD-6DE5400396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7656" y="3341913"/>
            <a:ext cx="1850571" cy="185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4B5C12-4407-E50C-7554-9844159F24F0}"/>
              </a:ext>
            </a:extLst>
          </p:cNvPr>
          <p:cNvSpPr/>
          <p:nvPr/>
        </p:nvSpPr>
        <p:spPr>
          <a:xfrm>
            <a:off x="0" y="5935628"/>
            <a:ext cx="12428218" cy="904673"/>
          </a:xfrm>
          <a:prstGeom prst="rect">
            <a:avLst/>
          </a:prstGeom>
          <a:solidFill>
            <a:srgbClr val="062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BDF9D-B414-0E4E-CACE-B6390271D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124" y="6258951"/>
            <a:ext cx="2097355" cy="4260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326B1EC-F398-1BA5-7C1C-4D486D93928B}"/>
              </a:ext>
            </a:extLst>
          </p:cNvPr>
          <p:cNvSpPr txBox="1">
            <a:spLocks/>
          </p:cNvSpPr>
          <p:nvPr/>
        </p:nvSpPr>
        <p:spPr>
          <a:xfrm>
            <a:off x="468979" y="6325063"/>
            <a:ext cx="3436418" cy="2925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>
                    <a:alpha val="70000"/>
                  </a:schemeClr>
                </a:solidFill>
                <a:latin typeface="Proxima Nova" panose="02000506030000020004" pitchFamily="2" charset="0"/>
              </a:rPr>
              <a:t>01 April 2026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7A47AB5-829E-73D8-1068-4C2688F58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4" y="1104127"/>
            <a:ext cx="2839583" cy="42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31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49757-779A-1B01-084B-FA79B53C77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2890" y="124408"/>
            <a:ext cx="4066073" cy="248816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T</a:t>
            </a:r>
            <a:r>
              <a:rPr lang="en-US" baseline="-25000" dirty="0"/>
              <a:t>sys</a:t>
            </a:r>
            <a:r>
              <a:rPr lang="en-US" dirty="0"/>
              <a:t> not constant Across The band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7DAAC-CDFB-A364-2596-44F1DB70E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57368C-F18F-FEC5-0DA2-9BB538C0B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71" y="811195"/>
            <a:ext cx="8045077" cy="586537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D16FF14-B05D-DD4D-57E8-15548D8BA793}"/>
              </a:ext>
            </a:extLst>
          </p:cNvPr>
          <p:cNvSpPr txBox="1">
            <a:spLocks/>
          </p:cNvSpPr>
          <p:nvPr/>
        </p:nvSpPr>
        <p:spPr>
          <a:xfrm>
            <a:off x="5032823" y="87086"/>
            <a:ext cx="4160432" cy="2866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G &amp; T</a:t>
            </a:r>
            <a:r>
              <a:rPr lang="en-US" baseline="-25000" dirty="0"/>
              <a:t>sys</a:t>
            </a:r>
            <a:r>
              <a:rPr lang="en-US" dirty="0"/>
              <a:t> not constant Across the Band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0C4E44-4132-FEF2-A878-F92A648DF4CC}"/>
              </a:ext>
            </a:extLst>
          </p:cNvPr>
          <p:cNvSpPr txBox="1"/>
          <p:nvPr/>
        </p:nvSpPr>
        <p:spPr>
          <a:xfrm>
            <a:off x="9025812" y="4834731"/>
            <a:ext cx="27341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Narrow" panose="020B0606020202030204" pitchFamily="34" charset="0"/>
              </a:rPr>
              <a:t>B. Winkel, A Kraus, &amp; U Bach, “Unbiased Flux Calibration Methods for Spectral-Line Radio Observations”, A&amp;A 540, 2012.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E36C25-1602-E87B-4C9B-E234784E48BF}"/>
                  </a:ext>
                </a:extLst>
              </p:cNvPr>
              <p:cNvSpPr txBox="1"/>
              <p:nvPr/>
            </p:nvSpPr>
            <p:spPr>
              <a:xfrm>
                <a:off x="5827262" y="1128878"/>
                <a:ext cx="6156582" cy="336245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 Math" panose="02040503050406030204" pitchFamily="18" charset="0"/>
                  </a:rPr>
                  <a:t>Basics: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𝑠𝑖𝑔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𝑜𝑛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𝑜𝑓𝑓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𝐵𝑎𝑛𝑑𝑤𝑖𝑑𝑡h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E36C25-1602-E87B-4C9B-E234784E4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262" y="1128878"/>
                <a:ext cx="6156582" cy="3362459"/>
              </a:xfrm>
              <a:prstGeom prst="rect">
                <a:avLst/>
              </a:prstGeom>
              <a:blipFill>
                <a:blip r:embed="rId3"/>
                <a:stretch>
                  <a:fillRect l="-2079" t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D107530-2FD7-E814-C856-92FF94D8FD02}"/>
              </a:ext>
            </a:extLst>
          </p:cNvPr>
          <p:cNvSpPr txBox="1"/>
          <p:nvPr/>
        </p:nvSpPr>
        <p:spPr>
          <a:xfrm>
            <a:off x="1012890" y="1117336"/>
            <a:ext cx="3454624" cy="33855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</a:rPr>
              <a:t>Dinner in Elkins on me for the first person to find and fix the error in the ‘frequency-switched’ section of Winkel, Kraus, &amp; Bach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4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34375B9-E7F0-92A1-9E9D-58C9F6023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52" y="1030608"/>
            <a:ext cx="5469365" cy="519589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00011-4928-BD78-61BA-8EF634ABD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5726" y="6095410"/>
            <a:ext cx="764215" cy="365125"/>
          </a:xfrm>
        </p:spPr>
        <p:txBody>
          <a:bodyPr/>
          <a:lstStyle/>
          <a:p>
            <a:fld id="{AE779083-DE4D-4FFD-BA7D-E4B49FDE89CB}" type="slidenum">
              <a:rPr lang="en-US" smtClean="0"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DA29A8-850C-41D3-B312-0897C0025E2A}"/>
                  </a:ext>
                </a:extLst>
              </p:cNvPr>
              <p:cNvSpPr txBox="1"/>
              <p:nvPr/>
            </p:nvSpPr>
            <p:spPr>
              <a:xfrm>
                <a:off x="7329089" y="310923"/>
                <a:ext cx="4862911" cy="322537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𝑠𝑖𝑔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endPara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𝑛𝑠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𝑜𝑛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𝑜𝑓𝑓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𝐵𝑎𝑛𝑑𝑤𝑖𝑑𝑡h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𝑟𝑒𝑓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𝑜𝑓𝑓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𝑠𝑖𝑔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𝑜𝑓𝑓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𝑟𝑒𝑓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DA29A8-850C-41D3-B312-0897C0025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089" y="310923"/>
                <a:ext cx="4862911" cy="32253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8CEABF-C038-B26C-B811-BAD7EA936755}"/>
                  </a:ext>
                </a:extLst>
              </p:cNvPr>
              <p:cNvSpPr txBox="1"/>
              <p:nvPr/>
            </p:nvSpPr>
            <p:spPr>
              <a:xfrm>
                <a:off x="8152685" y="3949062"/>
                <a:ext cx="2954463" cy="2592761"/>
              </a:xfrm>
              <a:prstGeom prst="rect">
                <a:avLst/>
              </a:prstGeom>
              <a:solidFill>
                <a:schemeClr val="bg1"/>
              </a:solidFill>
              <a:ln w="41275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𝑟𝑒𝑓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𝑟𝑒𝑓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𝑜𝑓𝑓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8CEABF-C038-B26C-B811-BAD7EA936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685" y="3949062"/>
                <a:ext cx="2954463" cy="25927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412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0882E9-18C5-86B2-3490-63DDA5BC39DC}"/>
                  </a:ext>
                </a:extLst>
              </p:cNvPr>
              <p:cNvSpPr txBox="1"/>
              <p:nvPr/>
            </p:nvSpPr>
            <p:spPr>
              <a:xfrm>
                <a:off x="560888" y="683504"/>
                <a:ext cx="6203786" cy="577703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Instead of:</a:t>
                </a:r>
              </a:p>
              <a:p>
                <a:endPara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𝑜𝑛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Use:</a:t>
                </a:r>
              </a:p>
              <a:p>
                <a:endPara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𝑜𝑛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(1)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Otherwise, for small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𝑠𝑦𝑠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</a:t>
                </a:r>
              </a:p>
              <a:p>
                <a:endPara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4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0882E9-18C5-86B2-3490-63DDA5BC3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8" y="683504"/>
                <a:ext cx="6203786" cy="5777031"/>
              </a:xfrm>
              <a:prstGeom prst="rect">
                <a:avLst/>
              </a:prstGeom>
              <a:blipFill>
                <a:blip r:embed="rId5"/>
                <a:stretch>
                  <a:fillRect l="-1473" t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191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0FCFC23-8729-E057-8816-7E2493A8B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04B4D95-5733-9762-D0B9-881715E3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72" y="-349628"/>
            <a:ext cx="10364451" cy="1596177"/>
          </a:xfrm>
        </p:spPr>
        <p:txBody>
          <a:bodyPr/>
          <a:lstStyle/>
          <a:p>
            <a:r>
              <a:rPr lang="en-US" dirty="0"/>
              <a:t>In-Band Frequency Switching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267A7-ECE3-4EF8-6F95-85906E4CF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8BBA21D-6FD7-468B-34E8-58E1A018BE14}"/>
                  </a:ext>
                </a:extLst>
              </p:cNvPr>
              <p:cNvSpPr txBox="1"/>
              <p:nvPr/>
            </p:nvSpPr>
            <p:spPr>
              <a:xfrm>
                <a:off x="1295882" y="1085334"/>
                <a:ext cx="8781143" cy="71974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=0.5∙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𝑆h𝑖𝑓𝑡𝑒𝑑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𝑠𝑦𝑠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8BBA21D-6FD7-468B-34E8-58E1A018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882" y="1085334"/>
                <a:ext cx="8781143" cy="7197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015B07-6340-9A95-0DC5-989C6DDFDAA6}"/>
                  </a:ext>
                </a:extLst>
              </p:cNvPr>
              <p:cNvSpPr txBox="1"/>
              <p:nvPr/>
            </p:nvSpPr>
            <p:spPr>
              <a:xfrm>
                <a:off x="1295882" y="1805083"/>
                <a:ext cx="8781143" cy="127374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 Math" panose="02040503050406030204" pitchFamily="18" charset="0"/>
                  </a:rPr>
                  <a:t>Correct Algorithm :</a:t>
                </a:r>
              </a:p>
              <a:p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=0.5∙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𝑆h𝑖𝑓𝑡𝑒𝑑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𝑠𝑦𝑠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015B07-6340-9A95-0DC5-989C6DDFD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882" y="1805083"/>
                <a:ext cx="8781143" cy="1273747"/>
              </a:xfrm>
              <a:prstGeom prst="rect">
                <a:avLst/>
              </a:prstGeom>
              <a:blipFill>
                <a:blip r:embed="rId3"/>
                <a:stretch>
                  <a:fillRect l="-625" t="-2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18E5D4-B5D4-C363-F109-5021C2526B88}"/>
                  </a:ext>
                </a:extLst>
              </p:cNvPr>
              <p:cNvSpPr txBox="1"/>
              <p:nvPr/>
            </p:nvSpPr>
            <p:spPr>
              <a:xfrm>
                <a:off x="986416" y="3078830"/>
                <a:ext cx="9328388" cy="3597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is now the product of the gain before the mixer and after the mixer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:</a:t>
                </a: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𝐵𝑒𝑓𝑜𝑟𝑒𝑀𝑖𝑥𝑒𝑟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𝐴𝑓𝑡𝑒𝑟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𝑀𝑖𝑥𝑒𝑟</m:t>
                        </m:r>
                      </m:sub>
                    </m:sSub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𝑠𝑦𝑠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𝐵𝑒𝑓𝑜𝑟𝑒𝑀𝑖𝑥𝑒𝑟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𝐴𝑓𝑡𝑒𝑟𝑀𝑖𝑥𝑒𝑟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𝑠𝑦𝑠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algn="ctr"/>
                <a:endParaRPr lang="en-US" sz="2400" dirty="0"/>
              </a:p>
              <a:p>
                <a:r>
                  <a:rPr lang="en-US" sz="2400" dirty="0"/>
                  <a:t>If all assumptions are true, plus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𝑠𝑦𝑠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constant with frequency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=0.</m:t>
                    </m:r>
                  </m:oMath>
                </a14:m>
                <a:endParaRPr lang="en-US" sz="2400" dirty="0"/>
              </a:p>
              <a:p>
                <a:pPr algn="ctr"/>
                <a:endParaRPr lang="en-US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𝐵𝑒𝑓𝑜𝑟𝑒𝑀𝑖𝑥𝑒𝑟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𝐵𝑒𝑓𝑜𝑟𝑒𝑀𝑖𝑥𝑒𝑟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18E5D4-B5D4-C363-F109-5021C252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16" y="3078830"/>
                <a:ext cx="9328388" cy="3597460"/>
              </a:xfrm>
              <a:prstGeom prst="rect">
                <a:avLst/>
              </a:prstGeom>
              <a:blipFill>
                <a:blip r:embed="rId4"/>
                <a:stretch>
                  <a:fillRect l="-1046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A48ED4B-20DC-1A0A-1E71-42B709756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219" y="2024993"/>
            <a:ext cx="3584781" cy="121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4A72C73-A784-0422-CDCC-745E77DAE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2AC1F1A-D46A-7748-C40D-59C57D351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72" y="-349628"/>
            <a:ext cx="10364451" cy="1596177"/>
          </a:xfrm>
        </p:spPr>
        <p:txBody>
          <a:bodyPr/>
          <a:lstStyle/>
          <a:p>
            <a:r>
              <a:rPr lang="en-US" dirty="0"/>
              <a:t>In-Band Frequency Switching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A5636-1802-9625-7306-973CE4DB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C1B7D2-BBCC-5635-E541-400AE91A83C3}"/>
                  </a:ext>
                </a:extLst>
              </p:cNvPr>
              <p:cNvSpPr txBox="1"/>
              <p:nvPr/>
            </p:nvSpPr>
            <p:spPr>
              <a:xfrm>
                <a:off x="933467" y="837192"/>
                <a:ext cx="8781143" cy="83426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𝑜𝑓𝑓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/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en-US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𝑜𝑓𝑓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/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C1B7D2-BBCC-5635-E541-400AE91A8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67" y="837192"/>
                <a:ext cx="8781143" cy="8342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768B61-DB6C-D353-3FB7-3BE9B803B3DA}"/>
                  </a:ext>
                </a:extLst>
              </p:cNvPr>
              <p:cNvSpPr txBox="1"/>
              <p:nvPr/>
            </p:nvSpPr>
            <p:spPr>
              <a:xfrm>
                <a:off x="1187794" y="2079040"/>
                <a:ext cx="8096640" cy="3986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Spectral line appears in both phase 1 and 2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en-US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are larger than they would be if line did not exist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𝑠𝑦𝑠</m:t>
                        </m:r>
                      </m:sub>
                    </m:sSub>
                  </m:oMath>
                </a14:m>
                <a:r>
                  <a:rPr lang="en-US" sz="2000" dirty="0"/>
                  <a:t> are higher than correct value</a:t>
                </a:r>
              </a:p>
              <a:p>
                <a:pPr algn="ctr"/>
                <a:endParaRPr lang="en-US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𝐿𝑖𝑛𝑒</m:t>
                              </m:r>
                            </m:sub>
                          </m:s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𝐿𝑖𝑛𝑒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𝑊𝑖𝑑𝑡h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𝑠𝑦𝑠</m:t>
                              </m:r>
                            </m:sub>
                          </m:s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𝐵𝑎𝑛𝑑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𝑊𝑖𝑑𝑡h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000" dirty="0"/>
              </a:p>
              <a:p>
                <a:pPr algn="ctr"/>
                <a:endParaRPr lang="en-US" sz="2000" dirty="0"/>
              </a:p>
              <a:p>
                <a:r>
                  <a:rPr lang="en-US" sz="2400" dirty="0"/>
                  <a:t>Example: Galactic HI or of gas-rich galaxy whose size &gt; FWHM</a:t>
                </a:r>
                <a:endParaRPr lang="en-US" sz="2000" dirty="0"/>
              </a:p>
              <a:p>
                <a:r>
                  <a:rPr lang="en-US" sz="2000" dirty="0"/>
                  <a:t>	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𝐿𝑖𝑛𝑒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𝐿𝑖𝑛𝑒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𝑊𝑖𝑑𝑡h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10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𝑀𝐻𝑧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𝑠𝑦𝑠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;</a:t>
                </a:r>
                <a:r>
                  <a:rPr lang="en-US" dirty="0"/>
                  <a:t>	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Bandwidth = 10 MHz</a:t>
                </a:r>
                <a:endParaRPr lang="en-US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000" dirty="0"/>
                  <a:t>	 </a:t>
                </a:r>
              </a:p>
              <a:p>
                <a:pPr algn="ctr"/>
                <a:r>
                  <a:rPr lang="en-US" sz="2000" dirty="0"/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+5%</a:t>
                </a:r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768B61-DB6C-D353-3FB7-3BE9B803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794" y="2079040"/>
                <a:ext cx="8096640" cy="3986797"/>
              </a:xfrm>
              <a:prstGeom prst="rect">
                <a:avLst/>
              </a:prstGeom>
              <a:blipFill>
                <a:blip r:embed="rId3"/>
                <a:stretch>
                  <a:fillRect l="-1205" t="-765" r="-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9BCD0D-4D38-6832-6694-B2D8E8CC591C}"/>
                  </a:ext>
                </a:extLst>
              </p:cNvPr>
              <p:cNvSpPr txBox="1"/>
              <p:nvPr/>
            </p:nvSpPr>
            <p:spPr>
              <a:xfrm>
                <a:off x="933467" y="2082775"/>
                <a:ext cx="8403543" cy="98809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2">
                        <a:lumMod val="50000"/>
                      </a:schemeClr>
                    </a:solidFill>
                  </a:rPr>
                  <a:t>GBTIDL does not have the ability for users to specify what channels are to be ignored when calculating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𝑠𝑦𝑠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9BCD0D-4D38-6832-6694-B2D8E8CC5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67" y="2082775"/>
                <a:ext cx="8403543" cy="988091"/>
              </a:xfrm>
              <a:prstGeom prst="rect">
                <a:avLst/>
              </a:prstGeom>
              <a:blipFill>
                <a:blip r:embed="rId4"/>
                <a:stretch>
                  <a:fillRect l="-1450" t="-6790" r="-2393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608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1B859C-91EF-5A32-EF9E-3CC9FA80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D8B94-350E-03A6-21E0-72D75A675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27" y="769257"/>
            <a:ext cx="7524329" cy="492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057332-A530-6FFC-7E81-04F8D4957F5A}"/>
                  </a:ext>
                </a:extLst>
              </p:cNvPr>
              <p:cNvSpPr txBox="1"/>
              <p:nvPr/>
            </p:nvSpPr>
            <p:spPr>
              <a:xfrm>
                <a:off x="7813488" y="1550761"/>
                <a:ext cx="4251485" cy="25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𝑇𝑎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𝑠𝑦𝑠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𝑟𝑒𝑓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increases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endParaRPr>
              </a:p>
              <a:p>
                <a:endPara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Thus, usually not good idea </a:t>
                </a:r>
              </a:p>
              <a:p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use a receiver’s ‘High’ </a:t>
                </a:r>
              </a:p>
              <a:p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noise source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057332-A530-6FFC-7E81-04F8D4957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488" y="1550761"/>
                <a:ext cx="4251485" cy="2515882"/>
              </a:xfrm>
              <a:prstGeom prst="rect">
                <a:avLst/>
              </a:prstGeom>
              <a:blipFill>
                <a:blip r:embed="rId3"/>
                <a:stretch>
                  <a:fillRect l="-2296" t="-242" b="-4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0836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AAE8EF-87AE-DFB6-11D3-CEA1C9B7E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94" y="672232"/>
            <a:ext cx="6516183" cy="534851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4A89440-5E2D-73C6-4249-A6C5F334B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440" y="6253389"/>
            <a:ext cx="764215" cy="365125"/>
          </a:xfrm>
        </p:spPr>
        <p:txBody>
          <a:bodyPr/>
          <a:lstStyle/>
          <a:p>
            <a:fld id="{AE779083-DE4D-4FFD-BA7D-E4B49FDE89CB}" type="slidenum">
              <a:rPr lang="en-US" smtClean="0"/>
              <a:t>15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8DB36B-F4E6-FE51-673D-682EDBEFCF07}"/>
                  </a:ext>
                </a:extLst>
              </p:cNvPr>
              <p:cNvSpPr txBox="1"/>
              <p:nvPr/>
            </p:nvSpPr>
            <p:spPr>
              <a:xfrm>
                <a:off x="7404574" y="478973"/>
                <a:ext cx="4550229" cy="5430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𝑠𝑖𝑔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400" i="1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𝑟𝑒𝑓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Example: Typically, line widths are a few times the width by which data are smoothed.</a:t>
                </a:r>
              </a:p>
              <a:p>
                <a:endParaRPr lang="en-US" dirty="0"/>
              </a:p>
              <a:p>
                <a:r>
                  <a:rPr lang="en-US" dirty="0"/>
                  <a:t>	M ~ line width / few x channel width.</a:t>
                </a:r>
              </a:p>
              <a:p>
                <a:endParaRPr lang="en-US" dirty="0"/>
              </a:p>
              <a:p>
                <a:r>
                  <a:rPr lang="en-US" dirty="0"/>
                  <a:t>Try smoothing ref spectra to a few times M:</a:t>
                </a:r>
              </a:p>
              <a:p>
                <a:endParaRPr lang="en-US" dirty="0"/>
              </a:p>
              <a:p>
                <a:r>
                  <a:rPr lang="en-US" dirty="0"/>
                  <a:t>	N ~ line width / channel width</a:t>
                </a:r>
              </a:p>
              <a:p>
                <a:endParaRPr lang="en-US" dirty="0"/>
              </a:p>
              <a:p>
                <a:r>
                  <a:rPr lang="en-US" dirty="0"/>
                  <a:t>It’ll be like getting 60% more observing time with probably no ill effects on your data.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GBTIDL: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>
                                                <a:lumMod val="95000"/>
                                                <a:lumOff val="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>
                                                <a:lumMod val="95000"/>
                                                <a:lumOff val="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>
                                                <a:lumMod val="95000"/>
                                                <a:lumOff val="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𝑠𝑖𝑔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>
                                                <a:lumMod val="95000"/>
                                                <a:lumOff val="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  <m:ctrlPr>
                                              <a:rPr lang="en-US" i="1">
                                                <a:solidFill>
                                                  <a:schemeClr val="tx1">
                                                    <a:lumMod val="95000"/>
                                                    <a:lumOff val="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chemeClr val="tx1">
                                                        <a:lumMod val="95000"/>
                                                        <a:lumOff val="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chemeClr val="tx1">
                                                        <a:lumMod val="95000"/>
                                                        <a:lumOff val="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chemeClr val="tx1">
                                                        <a:lumMod val="95000"/>
                                                        <a:lumOff val="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𝑟𝑒𝑓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>
                                                <a:lumMod val="95000"/>
                                                <a:lumOff val="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𝑠𝑦𝑠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8DB36B-F4E6-FE51-673D-682EDBEFC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574" y="478973"/>
                <a:ext cx="4550229" cy="5430654"/>
              </a:xfrm>
              <a:prstGeom prst="rect">
                <a:avLst/>
              </a:prstGeom>
              <a:blipFill>
                <a:blip r:embed="rId3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&quot;Not Allowed&quot; Symbol 1">
            <a:extLst>
              <a:ext uri="{FF2B5EF4-FFF2-40B4-BE49-F238E27FC236}">
                <a16:creationId xmlns:a16="http://schemas.microsoft.com/office/drawing/2014/main" id="{9C882A5A-B283-14C0-8BDF-393253EBFEE7}"/>
              </a:ext>
            </a:extLst>
          </p:cNvPr>
          <p:cNvSpPr/>
          <p:nvPr/>
        </p:nvSpPr>
        <p:spPr>
          <a:xfrm>
            <a:off x="9564914" y="5021943"/>
            <a:ext cx="1240972" cy="861332"/>
          </a:xfrm>
          <a:prstGeom prst="noSmoking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9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5101EF-FA2F-D683-1724-65825588D640}"/>
                  </a:ext>
                </a:extLst>
              </p:cNvPr>
              <p:cNvSpPr txBox="1"/>
              <p:nvPr/>
            </p:nvSpPr>
            <p:spPr>
              <a:xfrm>
                <a:off x="4680857" y="1073118"/>
                <a:ext cx="7387772" cy="6517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GBTIDL: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d>
                      </m:e>
                    </m:nary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Requires same number of integrations in Sig and Ref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Assumes </a:t>
                </a:r>
                <a:r>
                  <a:rPr lang="en-US" sz="2800" i="1" dirty="0"/>
                  <a:t>G(f)</a:t>
                </a:r>
                <a:r>
                  <a:rPr lang="en-US" sz="2800" dirty="0"/>
                  <a:t> of the 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integration of Sig and the </a:t>
                </a:r>
                <a:r>
                  <a:rPr lang="en-US" sz="2800" i="1" dirty="0"/>
                  <a:t>G(f)</a:t>
                </a:r>
                <a:r>
                  <a:rPr lang="en-US" sz="2800" dirty="0"/>
                  <a:t> of 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integration of Ref are correlated.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Degrades baselines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Non-Gaussian noise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ea typeface="Cambria Math" panose="02040503050406030204" pitchFamily="18" charset="0"/>
                  </a:rPr>
                  <a:t>Calibration error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den>
                    </m:f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Should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use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𝑠𝑖𝑔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sz="28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5101EF-FA2F-D683-1724-65825588D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857" y="1073118"/>
                <a:ext cx="7387772" cy="6517618"/>
              </a:xfrm>
              <a:prstGeom prst="rect">
                <a:avLst/>
              </a:prstGeom>
              <a:blipFill>
                <a:blip r:embed="rId2"/>
                <a:stretch>
                  <a:fillRect l="-1733" r="-2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775665B7-4809-F04F-81EB-D34AC50A8E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3955844"/>
                  </p:ext>
                </p:extLst>
              </p:nvPr>
            </p:nvGraphicFramePr>
            <p:xfrm>
              <a:off x="123371" y="2067406"/>
              <a:ext cx="4230914" cy="3555556"/>
            </p:xfrm>
            <a:graphic>
              <a:graphicData uri="http://schemas.openxmlformats.org/drawingml/2006/table">
                <a:tbl>
                  <a:tblPr firstRow="1">
                    <a:tableStyleId>{00A15C55-8517-42AA-B614-E9B94910E393}</a:tableStyleId>
                  </a:tblPr>
                  <a:tblGrid>
                    <a:gridCol w="1036949">
                      <a:extLst>
                        <a:ext uri="{9D8B030D-6E8A-4147-A177-3AD203B41FA5}">
                          <a16:colId xmlns:a16="http://schemas.microsoft.com/office/drawing/2014/main" val="772220204"/>
                        </a:ext>
                      </a:extLst>
                    </a:gridCol>
                    <a:gridCol w="1036949">
                      <a:extLst>
                        <a:ext uri="{9D8B030D-6E8A-4147-A177-3AD203B41FA5}">
                          <a16:colId xmlns:a16="http://schemas.microsoft.com/office/drawing/2014/main" val="2906556730"/>
                        </a:ext>
                      </a:extLst>
                    </a:gridCol>
                    <a:gridCol w="1078508">
                      <a:extLst>
                        <a:ext uri="{9D8B030D-6E8A-4147-A177-3AD203B41FA5}">
                          <a16:colId xmlns:a16="http://schemas.microsoft.com/office/drawing/2014/main" val="148548745"/>
                        </a:ext>
                      </a:extLst>
                    </a:gridCol>
                    <a:gridCol w="1078508">
                      <a:extLst>
                        <a:ext uri="{9D8B030D-6E8A-4147-A177-3AD203B41FA5}">
                          <a16:colId xmlns:a16="http://schemas.microsoft.com/office/drawing/2014/main" val="463201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/>
                            <a:t>Inte-</a:t>
                          </a:r>
                          <a:r>
                            <a:rPr lang="en-US" b="0" i="1" dirty="0" err="1"/>
                            <a:t>gration</a:t>
                          </a:r>
                          <a:endParaRPr lang="en-US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 err="1"/>
                            <a:t>Psig</a:t>
                          </a:r>
                          <a:endParaRPr lang="en-US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/>
                            <a:t>Pref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0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9321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4366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0.67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35090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23479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0.91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3326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1.11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8378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26927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chemeClr val="tx1">
                                                <a:lumMod val="95000"/>
                                                <a:lumOff val="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chemeClr val="tx1">
                                                <a:lumMod val="95000"/>
                                                <a:lumOff val="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chemeClr val="tx1">
                                                <a:lumMod val="95000"/>
                                                <a:lumOff val="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𝑠𝑖𝑔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chemeClr val="tx1">
                                                <a:lumMod val="95000"/>
                                                <a:lumOff val="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chemeClr val="tx1">
                                                <a:lumMod val="95000"/>
                                                <a:lumOff val="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chemeClr val="tx1">
                                                <a:lumMod val="95000"/>
                                                <a:lumOff val="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𝑟𝑒𝑓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8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0.038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817160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775665B7-4809-F04F-81EB-D34AC50A8E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3955844"/>
                  </p:ext>
                </p:extLst>
              </p:nvPr>
            </p:nvGraphicFramePr>
            <p:xfrm>
              <a:off x="123371" y="2067406"/>
              <a:ext cx="4230914" cy="3555556"/>
            </p:xfrm>
            <a:graphic>
              <a:graphicData uri="http://schemas.openxmlformats.org/drawingml/2006/table">
                <a:tbl>
                  <a:tblPr firstRow="1">
                    <a:tableStyleId>{00A15C55-8517-42AA-B614-E9B94910E393}</a:tableStyleId>
                  </a:tblPr>
                  <a:tblGrid>
                    <a:gridCol w="1036949">
                      <a:extLst>
                        <a:ext uri="{9D8B030D-6E8A-4147-A177-3AD203B41FA5}">
                          <a16:colId xmlns:a16="http://schemas.microsoft.com/office/drawing/2014/main" val="772220204"/>
                        </a:ext>
                      </a:extLst>
                    </a:gridCol>
                    <a:gridCol w="1036949">
                      <a:extLst>
                        <a:ext uri="{9D8B030D-6E8A-4147-A177-3AD203B41FA5}">
                          <a16:colId xmlns:a16="http://schemas.microsoft.com/office/drawing/2014/main" val="2906556730"/>
                        </a:ext>
                      </a:extLst>
                    </a:gridCol>
                    <a:gridCol w="1078508">
                      <a:extLst>
                        <a:ext uri="{9D8B030D-6E8A-4147-A177-3AD203B41FA5}">
                          <a16:colId xmlns:a16="http://schemas.microsoft.com/office/drawing/2014/main" val="148548745"/>
                        </a:ext>
                      </a:extLst>
                    </a:gridCol>
                    <a:gridCol w="1078508">
                      <a:extLst>
                        <a:ext uri="{9D8B030D-6E8A-4147-A177-3AD203B41FA5}">
                          <a16:colId xmlns:a16="http://schemas.microsoft.com/office/drawing/2014/main" val="4632019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/>
                            <a:t>Inte-</a:t>
                          </a:r>
                          <a:r>
                            <a:rPr lang="en-US" b="0" i="1" dirty="0" err="1"/>
                            <a:t>gration</a:t>
                          </a:r>
                          <a:endParaRPr lang="en-US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 err="1"/>
                            <a:t>Psig</a:t>
                          </a:r>
                          <a:endParaRPr lang="en-US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/>
                            <a:t>Pref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0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9321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4366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0.67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35090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23479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0.91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3326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1.11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8378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2692735"/>
                      </a:ext>
                    </a:extLst>
                  </a:tr>
                  <a:tr h="6904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8" t="-421239" r="-311176" b="-177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0.038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817160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C87DE62-0A32-6B52-4E43-BE3F2CB7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18" y="-188489"/>
            <a:ext cx="10364451" cy="1596177"/>
          </a:xfrm>
        </p:spPr>
        <p:txBody>
          <a:bodyPr/>
          <a:lstStyle/>
          <a:p>
            <a:r>
              <a:rPr lang="en-US" dirty="0"/>
              <a:t>Averaging Integrations and Scans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062525-2CA3-592C-E408-A03D66DA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16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82B906-12D3-C9B1-9716-79B5756017C2}"/>
              </a:ext>
            </a:extLst>
          </p:cNvPr>
          <p:cNvSpPr/>
          <p:nvPr/>
        </p:nvSpPr>
        <p:spPr>
          <a:xfrm>
            <a:off x="3280229" y="2067406"/>
            <a:ext cx="1074055" cy="35555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9C82D0-EDE1-5E13-0289-5D2A5C4DD36E}"/>
                  </a:ext>
                </a:extLst>
              </p:cNvPr>
              <p:cNvSpPr txBox="1"/>
              <p:nvPr/>
            </p:nvSpPr>
            <p:spPr>
              <a:xfrm>
                <a:off x="595085" y="935291"/>
                <a:ext cx="8483601" cy="436709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 Math" panose="02040503050406030204" pitchFamily="18" charset="0"/>
                  </a:rPr>
                  <a:t>Averaging Scans:</a:t>
                </a:r>
              </a:p>
              <a:p>
                <a:pPr algn="ctr"/>
                <a:r>
                  <a:rPr lang="en-US" sz="2400" dirty="0"/>
                  <a:t>GBTIDL: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𝑇𝑜𝑡𝑎𝑙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𝑠𝑖𝑔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𝑟𝑒𝑓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e>
                            </m:d>
                          </m:e>
                        </m:nary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e>
                    </m:nary>
                  </m:oMath>
                </a14:m>
                <a:endParaRPr lang="en-US" sz="2400" dirty="0"/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dirty="0" err="1"/>
                  <a:t>UniPOPS</a:t>
                </a:r>
                <a:r>
                  <a:rPr lang="en-US" sz="2400" dirty="0"/>
                  <a:t>: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𝑠𝑐𝑎𝑛𝑠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−1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e>
                    </m:nary>
                  </m:oMath>
                </a14:m>
                <a:endParaRPr lang="en-US" sz="2400" dirty="0"/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dirty="0">
                    <a:solidFill>
                      <a:srgbClr val="0070C0"/>
                    </a:solidFill>
                  </a:rPr>
                  <a:t>Recommended: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nary>
                      </m:den>
                    </m:f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−1</m:t>
                    </m:r>
                  </m:oMath>
                </a14:m>
                <a:endParaRPr lang="en-US" sz="2400" dirty="0">
                  <a:solidFill>
                    <a:srgbClr val="0070C0"/>
                  </a:solidFill>
                </a:endParaRPr>
              </a:p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r>
                  <a:rPr lang="en-US" sz="2800" dirty="0"/>
                  <a:t>Weighted averages 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type m:val="lin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effectiv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𝑠𝑦𝑠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9C82D0-EDE1-5E13-0289-5D2A5C4DD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85" y="935291"/>
                <a:ext cx="8483601" cy="4367093"/>
              </a:xfrm>
              <a:prstGeom prst="rect">
                <a:avLst/>
              </a:prstGeom>
              <a:blipFill>
                <a:blip r:embed="rId4"/>
                <a:stretch>
                  <a:fillRect l="-1510" t="-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283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02D7-CBEF-2E56-8D21-5D62D68D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3309"/>
            <a:ext cx="10364451" cy="1596177"/>
          </a:xfrm>
        </p:spPr>
        <p:txBody>
          <a:bodyPr/>
          <a:lstStyle/>
          <a:p>
            <a:r>
              <a:rPr lang="en-US" dirty="0"/>
              <a:t>Calibration error when using GBTIDL’s averaging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37BA3-0EF0-4FD2-8C4B-7B51D3CA5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88CBB-3E77-AB79-5D43-233D9FEA4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9" y="1582056"/>
            <a:ext cx="6412929" cy="527594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34621E-B896-981B-8108-D1028EEC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69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35739-D0E5-7AC1-1954-9D1DA1BE6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17" y="218902"/>
            <a:ext cx="10364451" cy="1081391"/>
          </a:xfrm>
        </p:spPr>
        <p:txBody>
          <a:bodyPr/>
          <a:lstStyle/>
          <a:p>
            <a:r>
              <a:rPr lang="en-US" dirty="0"/>
              <a:t>Baselines produced by GBTIDL’s Averaging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2AC31-D159-3908-48DA-60635754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DF9FA-FF4D-8099-E806-8DAE7C0A9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786" y="1226809"/>
            <a:ext cx="6494996" cy="563119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292ED6-6C8B-65DD-25CE-ACD44E54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79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40C01-2E8C-510A-C47C-B010122EF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28232"/>
            <a:ext cx="10364451" cy="1596177"/>
          </a:xfrm>
        </p:spPr>
        <p:txBody>
          <a:bodyPr/>
          <a:lstStyle/>
          <a:p>
            <a:r>
              <a:rPr lang="en-US" dirty="0"/>
              <a:t>Wasted CPU Cycles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F93A3-7410-F966-BD1F-49ECE15F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F96122-E209-8941-39CA-99C97C6AEDB4}"/>
                  </a:ext>
                </a:extLst>
              </p:cNvPr>
              <p:cNvSpPr txBox="1"/>
              <p:nvPr/>
            </p:nvSpPr>
            <p:spPr>
              <a:xfrm>
                <a:off x="732346" y="1924409"/>
                <a:ext cx="5599803" cy="34364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2000" dirty="0"/>
                        <m:t>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algn="ctr"/>
                <a:r>
                  <a:rPr lang="en-US" sz="2000" dirty="0"/>
                  <a:t>vs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2000" dirty="0"/>
                        <m:t>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 algn="ctr"/>
                <a:r>
                  <a:rPr lang="en-US" sz="2000" dirty="0"/>
                  <a:t>3n additions/subtractions + 3n multiplications/divisions</a:t>
                </a:r>
              </a:p>
              <a:p>
                <a:pPr algn="ctr"/>
                <a:r>
                  <a:rPr lang="en-US" sz="2000" dirty="0"/>
                  <a:t>vs</a:t>
                </a:r>
              </a:p>
              <a:p>
                <a:pPr algn="ctr"/>
                <a:r>
                  <a:rPr lang="en-US" sz="2000" dirty="0"/>
                  <a:t>n additions + 2n multiplications/divisions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F96122-E209-8941-39CA-99C97C6AE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46" y="1924409"/>
                <a:ext cx="5599803" cy="3436454"/>
              </a:xfrm>
              <a:prstGeom prst="rect">
                <a:avLst/>
              </a:prstGeom>
              <a:blipFill>
                <a:blip r:embed="rId2"/>
                <a:stretch>
                  <a:fillRect l="-2067" r="-1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AB28BD-B505-1ADD-E7FE-C89F0D84123B}"/>
                  </a:ext>
                </a:extLst>
              </p:cNvPr>
              <p:cNvSpPr txBox="1"/>
              <p:nvPr/>
            </p:nvSpPr>
            <p:spPr>
              <a:xfrm>
                <a:off x="7353283" y="1924409"/>
                <a:ext cx="2903808" cy="36637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𝑠𝑖𝑔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algn="ctr"/>
                <a:r>
                  <a:rPr lang="en-US" sz="2000" dirty="0"/>
                  <a:t>vs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𝑠𝑖𝑔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 algn="ctr"/>
                <a:r>
                  <a:rPr lang="en-US" sz="2000" dirty="0"/>
                  <a:t>n additions + (n+1) divisions</a:t>
                </a:r>
              </a:p>
              <a:p>
                <a:pPr algn="ctr"/>
                <a:r>
                  <a:rPr lang="en-US" sz="2000" dirty="0"/>
                  <a:t>vs</a:t>
                </a:r>
              </a:p>
              <a:p>
                <a:pPr algn="ctr"/>
                <a:r>
                  <a:rPr lang="en-US" sz="2000" dirty="0" err="1"/>
                  <a:t>n+m</a:t>
                </a:r>
                <a:r>
                  <a:rPr lang="en-US" sz="2000" dirty="0"/>
                  <a:t> additions + 1divisions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AB28BD-B505-1ADD-E7FE-C89F0D841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283" y="1924409"/>
                <a:ext cx="2903808" cy="3663760"/>
              </a:xfrm>
              <a:prstGeom prst="rect">
                <a:avLst/>
              </a:prstGeom>
              <a:blipFill>
                <a:blip r:embed="rId3"/>
                <a:stretch>
                  <a:fillRect l="-4612" r="-4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038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A0457-EA17-E7A6-B54C-DC1972C12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87" y="283030"/>
            <a:ext cx="11227426" cy="65749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cap="none" dirty="0">
                <a:solidFill>
                  <a:srgbClr val="FF0000"/>
                </a:solidFill>
                <a:latin typeface="Arial Narrow" panose="020B0606020202030204" pitchFamily="34" charset="0"/>
              </a:rPr>
              <a:t>J.W.M. Baars, “Measurements of Large Antenna with Cosmic Radio Sources”, IEEE Trans. Antennas </a:t>
            </a:r>
            <a:r>
              <a:rPr lang="en-US" sz="1800" cap="none" dirty="0" err="1">
                <a:solidFill>
                  <a:srgbClr val="FF0000"/>
                </a:solidFill>
                <a:latin typeface="Arial Narrow" panose="020B0606020202030204" pitchFamily="34" charset="0"/>
              </a:rPr>
              <a:t>Propogat</a:t>
            </a:r>
            <a:r>
              <a:rPr lang="en-US" sz="1800" cap="none" dirty="0">
                <a:solidFill>
                  <a:srgbClr val="FF0000"/>
                </a:solidFill>
                <a:latin typeface="Arial Narrow" panose="020B0606020202030204" pitchFamily="34" charset="0"/>
              </a:rPr>
              <a:t>., Vol. AP21, no. 4, pp 461-474, July 1973.</a:t>
            </a:r>
          </a:p>
          <a:p>
            <a:pPr>
              <a:lnSpc>
                <a:spcPct val="100000"/>
              </a:lnSpc>
            </a:pPr>
            <a:r>
              <a:rPr lang="en-US" sz="1800" cap="none" dirty="0">
                <a:solidFill>
                  <a:srgbClr val="FF0000"/>
                </a:solidFill>
                <a:latin typeface="Arial Narrow" panose="020B0606020202030204" pitchFamily="34" charset="0"/>
              </a:rPr>
              <a:t>B. Winkel, A Kraus, &amp; U Bach, “Unbiased Flux Calibration Methods for Spectral-Line Radio Observations”, A&amp;A 540, 2012.</a:t>
            </a:r>
          </a:p>
          <a:p>
            <a:pPr>
              <a:lnSpc>
                <a:spcPct val="100000"/>
              </a:lnSpc>
            </a:pPr>
            <a:r>
              <a:rPr lang="en-US" sz="1800" cap="none" dirty="0">
                <a:latin typeface="Arial Narrow" panose="020B0606020202030204" pitchFamily="34" charset="0"/>
              </a:rPr>
              <a:t>M.L. Kutner &amp; B.L. Ulich, “Recommendations for Calibration Of Millimeter-Wavelength Spectral Line Data”, </a:t>
            </a:r>
            <a:r>
              <a:rPr lang="en-US" sz="1800" cap="none" dirty="0" err="1">
                <a:latin typeface="Arial Narrow" panose="020B0606020202030204" pitchFamily="34" charset="0"/>
              </a:rPr>
              <a:t>ApJ</a:t>
            </a:r>
            <a:r>
              <a:rPr lang="en-US" sz="1800" cap="none" dirty="0">
                <a:latin typeface="Arial Narrow" panose="020B0606020202030204" pitchFamily="34" charset="0"/>
              </a:rPr>
              <a:t> vol. 250, pp 341-348, Nov 1, 1981.</a:t>
            </a:r>
          </a:p>
          <a:p>
            <a:pPr>
              <a:lnSpc>
                <a:spcPct val="100000"/>
              </a:lnSpc>
            </a:pPr>
            <a:r>
              <a:rPr lang="en-US" sz="1800" cap="none" dirty="0">
                <a:latin typeface="Arial Narrow" panose="020B0606020202030204" pitchFamily="34" charset="0"/>
              </a:rPr>
              <a:t>K. Rohlfs &amp; T.L. Wilson, “Tools of Radio Astronomy”, 4</a:t>
            </a:r>
            <a:r>
              <a:rPr lang="en-US" sz="1800" cap="none" baseline="30000" dirty="0">
                <a:latin typeface="Arial Narrow" panose="020B0606020202030204" pitchFamily="34" charset="0"/>
              </a:rPr>
              <a:t>th</a:t>
            </a:r>
            <a:r>
              <a:rPr lang="en-US" sz="1800" cap="none" dirty="0">
                <a:latin typeface="Arial Narrow" panose="020B0606020202030204" pitchFamily="34" charset="0"/>
              </a:rPr>
              <a:t> edition. §1.5, 4.2, 5.5, 6.3, 7.1, 7.2.</a:t>
            </a:r>
          </a:p>
          <a:p>
            <a:pPr>
              <a:lnSpc>
                <a:spcPct val="100000"/>
              </a:lnSpc>
            </a:pPr>
            <a:r>
              <a:rPr lang="en-US" sz="1800" cap="none" dirty="0">
                <a:latin typeface="Arial Narrow" panose="020B0606020202030204" pitchFamily="34" charset="0"/>
              </a:rPr>
              <a:t>“Single Dish Radio Astronomy Techniques and Applications”, 2002. </a:t>
            </a:r>
          </a:p>
          <a:p>
            <a:pPr lvl="1">
              <a:lnSpc>
                <a:spcPct val="100000"/>
              </a:lnSpc>
            </a:pPr>
            <a:r>
              <a:rPr lang="en-US" cap="none" dirty="0">
                <a:solidFill>
                  <a:srgbClr val="FF0000"/>
                </a:solidFill>
                <a:latin typeface="Arial Narrow" panose="020B0606020202030204" pitchFamily="34" charset="0"/>
              </a:rPr>
              <a:t>P.F. Goldsmith, “Radio Telescopes and Measurements at Radio Wavelengths”, §2.2, 4.2, 5, 6, Appendix</a:t>
            </a:r>
            <a:r>
              <a:rPr lang="en-US" cap="none" dirty="0">
                <a:latin typeface="Arial Narrow" panose="020B0606020202030204" pitchFamily="34" charset="0"/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en-US" cap="none" dirty="0">
                <a:latin typeface="Arial Narrow" panose="020B0606020202030204" pitchFamily="34" charset="0"/>
              </a:rPr>
              <a:t>P.R. Jewell, “Millimeter Wave Calibration Techniques”, §1, 2, 3.</a:t>
            </a:r>
          </a:p>
          <a:p>
            <a:pPr lvl="1">
              <a:lnSpc>
                <a:spcPct val="100000"/>
              </a:lnSpc>
            </a:pPr>
            <a:r>
              <a:rPr lang="en-US" cap="none" dirty="0">
                <a:latin typeface="Arial Narrow" panose="020B0606020202030204" pitchFamily="34" charset="0"/>
              </a:rPr>
              <a:t>R.J. Maddalena, “Reduction and Analysis Techniques”, §4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28B55-94A9-9AE3-0038-8F7DC7634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98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6A752-0EB7-9181-0BD4-A0FF62E1C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06276"/>
            <a:ext cx="10364451" cy="767597"/>
          </a:xfrm>
        </p:spPr>
        <p:txBody>
          <a:bodyPr/>
          <a:lstStyle/>
          <a:p>
            <a:r>
              <a:rPr lang="en-US" dirty="0"/>
              <a:t>Alternative Algorithm #1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0D173-5304-E2BA-887C-D161E74C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268" y="6315564"/>
            <a:ext cx="764215" cy="365125"/>
          </a:xfrm>
        </p:spPr>
        <p:txBody>
          <a:bodyPr/>
          <a:lstStyle/>
          <a:p>
            <a:fld id="{AE779083-DE4D-4FFD-BA7D-E4B49FDE89CB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2FF906-74EC-A5E5-F131-76DA3F0747E8}"/>
                  </a:ext>
                </a:extLst>
              </p:cNvPr>
              <p:cNvSpPr txBox="1"/>
              <p:nvPr/>
            </p:nvSpPr>
            <p:spPr>
              <a:xfrm>
                <a:off x="3868056" y="2146250"/>
                <a:ext cx="7547429" cy="3159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𝑠𝑖𝑔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𝑜𝑛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𝑠𝑖𝑔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𝑜𝑓𝑓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𝑜𝑛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𝑜𝑓𝑓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𝑜𝑛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𝑜𝑓𝑓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𝑠𝑖𝑔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2FF906-74EC-A5E5-F131-76DA3F074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56" y="2146250"/>
                <a:ext cx="7547429" cy="31590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C207668-C7A6-2976-FF86-CA540CF50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24" y="1386114"/>
            <a:ext cx="3069234" cy="48676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6CBEEA-B771-5C6C-C3BF-CC7D285AC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49" y="2658629"/>
            <a:ext cx="3307584" cy="17537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74C52A-3259-2DDF-F19B-533EE39A6807}"/>
                  </a:ext>
                </a:extLst>
              </p:cNvPr>
              <p:cNvSpPr txBox="1"/>
              <p:nvPr/>
            </p:nvSpPr>
            <p:spPr>
              <a:xfrm>
                <a:off x="3730797" y="1092928"/>
                <a:ext cx="7547429" cy="6391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dirty="0"/>
                  <a:t>GBTIDL: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𝑠𝑖𝑔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𝑜𝑛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𝑠𝑖𝑔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𝑜𝑓𝑓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𝑜𝑛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𝑜𝑓𝑓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𝑜𝑛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𝑜𝑓𝑓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𝑜𝑛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𝑜𝑓𝑓</m:t>
                                    </m:r>
                                  </m:sub>
                                </m:sSub>
                              </m:den>
                            </m:f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𝑛𝑠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𝐵𝑎𝑛𝑑𝑤𝑖𝑑𝑡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74C52A-3259-2DDF-F19B-533EE39A6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797" y="1092928"/>
                <a:ext cx="7547429" cy="639149"/>
              </a:xfrm>
              <a:prstGeom prst="rect">
                <a:avLst/>
              </a:prstGeom>
              <a:blipFill>
                <a:blip r:embed="rId5"/>
                <a:stretch>
                  <a:fillRect l="-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A935DFE2-E6D5-0676-394A-0DEC38F421AB}"/>
              </a:ext>
            </a:extLst>
          </p:cNvPr>
          <p:cNvSpPr/>
          <p:nvPr/>
        </p:nvSpPr>
        <p:spPr>
          <a:xfrm>
            <a:off x="10590385" y="2278742"/>
            <a:ext cx="687841" cy="75474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2C61BE-5E89-F6D2-8C66-5EA05B41D1B5}"/>
                  </a:ext>
                </a:extLst>
              </p:cNvPr>
              <p:cNvSpPr txBox="1"/>
              <p:nvPr/>
            </p:nvSpPr>
            <p:spPr>
              <a:xfrm>
                <a:off x="4000579" y="3339121"/>
                <a:ext cx="7922904" cy="322697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Requires: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trike="sngStrik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</m:t>
                        </m:r>
                      </m:e>
                      <m:sub>
                        <m:r>
                          <a:rPr lang="en-US" sz="2400" i="1" strike="sngStrik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2400" i="1" strike="sngStrik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trike="sngStrik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</m:t>
                        </m:r>
                      </m:e>
                      <m:sub>
                        <m:r>
                          <a:rPr lang="en-US" sz="2400" i="1" strike="sngStrik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sz="2400" strike="sngStrike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𝑠𝑝𝑖𝑙𝑙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2400" i="1" strike="sngStrike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𝑠𝑝𝑖𝑙𝑙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sz="2400" strike="sngStrike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𝑟𝑐𝑣𝑟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2400" i="1" strike="sngStrike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𝑟𝑐𝑣𝑟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sz="2400" strike="sngStrike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𝑠𝑦𝑠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US" sz="2400" strike="sngStrike" dirty="0"/>
                  <a:t> : Constant with time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𝑠𝑦𝑠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sz="2400" i="1" strike="sngStrike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𝑠𝑦𝑠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strike="sngStrike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</m:oMath>
                </a14:m>
                <a:endParaRPr lang="en-US" sz="2400" strike="sngStrike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</m:oMath>
                </a14:m>
                <a:r>
                  <a:rPr lang="en-US" sz="2400" dirty="0"/>
                  <a:t>  :  </a:t>
                </a:r>
                <a:r>
                  <a:rPr lang="en-US" sz="2400" strike="sngStrike" dirty="0"/>
                  <a:t>Constant with frequency and </a:t>
                </a:r>
                <a:r>
                  <a:rPr lang="en-US" sz="2400" dirty="0"/>
                  <a:t>known to high accuracy</a:t>
                </a:r>
                <a:endParaRPr lang="en-US" sz="16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2C61BE-5E89-F6D2-8C66-5EA05B41D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79" y="3339121"/>
                <a:ext cx="7922904" cy="3226974"/>
              </a:xfrm>
              <a:prstGeom prst="rect">
                <a:avLst/>
              </a:prstGeom>
              <a:blipFill>
                <a:blip r:embed="rId6"/>
                <a:stretch>
                  <a:fillRect l="-1154" t="-1512" b="-3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269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64D1428-6C97-CAC3-AF59-40A385C90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26009-C51F-9ED1-ACFB-7E0B93F6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06276"/>
            <a:ext cx="10364451" cy="767597"/>
          </a:xfrm>
        </p:spPr>
        <p:txBody>
          <a:bodyPr/>
          <a:lstStyle/>
          <a:p>
            <a:r>
              <a:rPr lang="en-US" dirty="0"/>
              <a:t>Alternative Algorithm #2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0BF63-F6F1-E90F-BE9C-EA0458EB9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5C1FC4-23CB-57DA-FC65-4B383729EF6A}"/>
                  </a:ext>
                </a:extLst>
              </p:cNvPr>
              <p:cNvSpPr txBox="1"/>
              <p:nvPr/>
            </p:nvSpPr>
            <p:spPr>
              <a:xfrm>
                <a:off x="3664857" y="994874"/>
                <a:ext cx="7017032" cy="2123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dirty="0"/>
                  <a:t>GBTIDL: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𝑠𝑖𝑔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𝑜𝑛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𝑠𝑖𝑔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𝑜𝑓𝑓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𝑜𝑛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𝑜𝑓𝑓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𝑜𝑛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𝑜𝑓𝑓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𝑜𝑛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𝑜𝑓𝑓</m:t>
                                    </m:r>
                                  </m:sub>
                                </m:sSub>
                              </m:den>
                            </m:f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𝑛𝑠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𝐵𝑎𝑛𝑑𝑤𝑖𝑑𝑡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𝑠𝑖𝑔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𝑜𝑛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𝑠𝑖𝑔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𝑜𝑓𝑓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𝑠𝑖𝑔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𝑜𝑛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𝑠𝑖𝑔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𝑜𝑓𝑓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𝑜𝑛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𝑜𝑓𝑓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𝑜𝑛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𝑜𝑓𝑓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5C1FC4-23CB-57DA-FC65-4B383729E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857" y="994874"/>
                <a:ext cx="7017032" cy="2123658"/>
              </a:xfrm>
              <a:prstGeom prst="rect">
                <a:avLst/>
              </a:prstGeom>
              <a:blipFill>
                <a:blip r:embed="rId2"/>
                <a:stretch>
                  <a:fillRect l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8B3A93-8DC6-F02A-18C3-ED7094B909FC}"/>
                  </a:ext>
                </a:extLst>
              </p:cNvPr>
              <p:cNvSpPr txBox="1"/>
              <p:nvPr/>
            </p:nvSpPr>
            <p:spPr>
              <a:xfrm>
                <a:off x="469818" y="3002749"/>
                <a:ext cx="9283781" cy="374897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Requires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2800" i="1" strike="sngStrike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sz="2000" strike="sngStrike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trike="sngStrik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</m:t>
                        </m:r>
                      </m:e>
                      <m:sub>
                        <m:r>
                          <a:rPr lang="en-US" sz="2800" i="1" strike="sngStrik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2800" i="1" strike="sngStrik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trike="sngStrik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</m:t>
                        </m:r>
                      </m:e>
                      <m:sub>
                        <m:r>
                          <a:rPr lang="en-US" sz="2800" i="1" strike="sngStrik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sz="2800" strike="sngStrike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𝑠𝑝𝑖𝑙𝑙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2800" i="1" strike="sngStrike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𝑠𝑝𝑖𝑙𝑙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sz="2800" strike="sngStrike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𝑟𝑐𝑣𝑟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2800" i="1" strike="sngStrike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𝑟𝑐𝑣𝑟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sz="2800" strike="sngStrike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𝑠𝑦𝑠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US" sz="2800" strike="sngStrike" dirty="0"/>
                  <a:t> : Constant with time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𝑠𝑦𝑠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sz="2800" i="1" strike="sngStrike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trike="sngStrik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𝑠𝑦𝑠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strike="sngStrike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</m:oMath>
                </a14:m>
                <a:endParaRPr lang="en-US" sz="2800" strike="sngStrike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</m:oMath>
                </a14:m>
                <a:r>
                  <a:rPr lang="en-US" sz="2800" dirty="0"/>
                  <a:t>  :  </a:t>
                </a:r>
                <a:r>
                  <a:rPr lang="en-US" sz="2800" strike="sngStrike" dirty="0"/>
                  <a:t>Constant with frequency and </a:t>
                </a:r>
                <a:r>
                  <a:rPr lang="en-US" sz="2800" dirty="0"/>
                  <a:t>known to high accuracy</a:t>
                </a:r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8B3A93-8DC6-F02A-18C3-ED7094B90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18" y="3002749"/>
                <a:ext cx="9283781" cy="3748975"/>
              </a:xfrm>
              <a:prstGeom prst="rect">
                <a:avLst/>
              </a:prstGeom>
              <a:blipFill>
                <a:blip r:embed="rId3"/>
                <a:stretch>
                  <a:fillRect l="-1313" t="-1789" b="-3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5490DA45-7555-4C06-EDCD-AB624DEF9CC6}"/>
              </a:ext>
            </a:extLst>
          </p:cNvPr>
          <p:cNvSpPr/>
          <p:nvPr/>
        </p:nvSpPr>
        <p:spPr>
          <a:xfrm>
            <a:off x="9753599" y="1988457"/>
            <a:ext cx="687841" cy="75474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7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B97E12-F14F-A1C5-549A-396B94B1F711}"/>
                  </a:ext>
                </a:extLst>
              </p:cNvPr>
              <p:cNvSpPr txBox="1"/>
              <p:nvPr/>
            </p:nvSpPr>
            <p:spPr>
              <a:xfrm>
                <a:off x="7612742" y="543433"/>
                <a:ext cx="4063933" cy="6370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Algorithm 1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Great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400" dirty="0"/>
                  <a:t> is low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Best when using the ‘High’ </a:t>
                </a:r>
                <a:br>
                  <a:rPr lang="en-US" sz="2400" dirty="0"/>
                </a:br>
                <a:r>
                  <a:rPr lang="en-US" sz="2400" dirty="0"/>
                  <a:t>noise source.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Smoothing denominator and</a:t>
                </a:r>
                <a:br>
                  <a:rPr lang="en-US" sz="2400" dirty="0"/>
                </a:br>
                <a:r>
                  <a:rPr lang="en-US" sz="2400" dirty="0"/>
                  <a:t>reference observation helps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Algorithm 2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Better when using the ‘High’ </a:t>
                </a:r>
                <a:br>
                  <a:rPr lang="en-US" sz="2400" dirty="0"/>
                </a:br>
                <a:r>
                  <a:rPr lang="en-US" sz="2400" dirty="0"/>
                  <a:t>noise source.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Smoothing denominators and</a:t>
                </a:r>
                <a:br>
                  <a:rPr lang="en-US" sz="2400" dirty="0"/>
                </a:br>
                <a:r>
                  <a:rPr lang="en-US" sz="2400" dirty="0"/>
                  <a:t>reference observation helps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Must resort to polynomial </a:t>
                </a:r>
                <a:br>
                  <a:rPr lang="en-US" sz="2400" dirty="0"/>
                </a:br>
                <a:r>
                  <a:rPr lang="en-US" sz="2400" dirty="0"/>
                  <a:t>fitting of denominators to</a:t>
                </a:r>
                <a:br>
                  <a:rPr lang="en-US" sz="2400" dirty="0"/>
                </a:br>
                <a:r>
                  <a:rPr lang="en-US" sz="2400" dirty="0"/>
                  <a:t>recover reasonable noise.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B97E12-F14F-A1C5-549A-396B94B1F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742" y="543433"/>
                <a:ext cx="4063933" cy="6370975"/>
              </a:xfrm>
              <a:prstGeom prst="rect">
                <a:avLst/>
              </a:prstGeom>
              <a:blipFill>
                <a:blip r:embed="rId3"/>
                <a:stretch>
                  <a:fillRect l="-2402" t="-766" r="-1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4618618-9C02-CDED-BD71-25284E58C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25" y="975629"/>
            <a:ext cx="6734211" cy="550273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DE4B6A-FD66-EA5F-AD38-9D781408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4411" y="6314567"/>
            <a:ext cx="764215" cy="365125"/>
          </a:xfrm>
        </p:spPr>
        <p:txBody>
          <a:bodyPr/>
          <a:lstStyle/>
          <a:p>
            <a:fld id="{AE779083-DE4D-4FFD-BA7D-E4B49FDE89CB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5C3D2-6D7A-19F7-47AE-29D70DE6F954}"/>
              </a:ext>
            </a:extLst>
          </p:cNvPr>
          <p:cNvSpPr txBox="1"/>
          <p:nvPr/>
        </p:nvSpPr>
        <p:spPr>
          <a:xfrm>
            <a:off x="631372" y="282175"/>
            <a:ext cx="6204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all" dirty="0"/>
              <a:t>Noise of algorithms 1 and 2 compared to that generated by the GBTIDL algorithm</a:t>
            </a:r>
          </a:p>
        </p:txBody>
      </p:sp>
    </p:spTree>
    <p:extLst>
      <p:ext uri="{BB962C8B-B14F-4D97-AF65-F5344CB8AC3E}">
        <p14:creationId xmlns:p14="http://schemas.microsoft.com/office/powerpoint/2010/main" val="3667522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9C31-32DB-F8E7-EDF8-4A875C3F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68711"/>
            <a:ext cx="10364451" cy="79808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About 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? </a:t>
            </a:r>
            <a:b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27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Astronomical Observations</a:t>
            </a:r>
            <a:endParaRPr lang="en-US" baseline="-250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E6FEF-02DD-27FC-781E-8883C5F2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634E41-E307-A194-8329-93295594E571}"/>
                  </a:ext>
                </a:extLst>
              </p:cNvPr>
              <p:cNvSpPr txBox="1"/>
              <p:nvPr/>
            </p:nvSpPr>
            <p:spPr>
              <a:xfrm>
                <a:off x="3686627" y="1455245"/>
                <a:ext cx="6096000" cy="827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l-GR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𝑀𝐵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l-GR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l-GR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l-GR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𝑛𝑠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634E41-E307-A194-8329-93295594E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627" y="1455245"/>
                <a:ext cx="6096000" cy="8277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347F18-8C4A-E616-A04F-EBC363365D16}"/>
                  </a:ext>
                </a:extLst>
              </p:cNvPr>
              <p:cNvSpPr txBox="1"/>
              <p:nvPr/>
            </p:nvSpPr>
            <p:spPr>
              <a:xfrm>
                <a:off x="638627" y="2354922"/>
                <a:ext cx="10639599" cy="4179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Invert Algorithm 1, observe a point source with well known flux density:</a:t>
                </a:r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𝑜𝑛</m:t>
                                </m:r>
                              </m:sub>
                            </m:s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𝑜𝑓𝑓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𝑠𝑖𝑔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ℑ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den>
                    </m:f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𝐶𝑎𝑡𝑎𝑙𝑜𝑔</m:t>
                        </m:r>
                      </m:sub>
                    </m:sSub>
                  </m:oMath>
                </a14:m>
                <a:endParaRPr lang="en-US" sz="3200" dirty="0"/>
              </a:p>
              <a:p>
                <a:endParaRPr lang="en-US" sz="3200" dirty="0"/>
              </a:p>
              <a:p>
                <a:r>
                  <a:rPr lang="en-US" sz="2800" dirty="0"/>
                  <a:t>Must have accurate values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800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r>
                  <a:rPr lang="en-US" sz="3200" dirty="0"/>
                  <a:t>	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l-GR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𝑛𝑠</m:t>
                            </m:r>
                          </m:sub>
                        </m:sSub>
                      </m:den>
                    </m:f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den>
                    </m:f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𝑠𝑖𝑔</m:t>
                                </m:r>
                              </m:sub>
                            </m:s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den>
                    </m:f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347F18-8C4A-E616-A04F-EBC363365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627" y="2354922"/>
                <a:ext cx="10639599" cy="4179157"/>
              </a:xfrm>
              <a:prstGeom prst="rect">
                <a:avLst/>
              </a:prstGeom>
              <a:blipFill>
                <a:blip r:embed="rId3"/>
                <a:stretch>
                  <a:fillRect l="-1203" t="-1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1922B341-1110-907E-5A19-08FBFA12A81D}"/>
              </a:ext>
            </a:extLst>
          </p:cNvPr>
          <p:cNvSpPr/>
          <p:nvPr/>
        </p:nvSpPr>
        <p:spPr>
          <a:xfrm>
            <a:off x="3203232" y="5473127"/>
            <a:ext cx="1582058" cy="989002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75B7AA-5DCD-0CE3-5307-A5C907FF2735}"/>
              </a:ext>
            </a:extLst>
          </p:cNvPr>
          <p:cNvSpPr/>
          <p:nvPr/>
        </p:nvSpPr>
        <p:spPr>
          <a:xfrm>
            <a:off x="5138057" y="5473127"/>
            <a:ext cx="2032000" cy="989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4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FB5CD-5B02-4EEC-1456-54122713C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BAB05-8F38-ECAD-EEEB-67A5BFFBC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0732C7-6BDE-31FA-814B-AD1225EFA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427" y="0"/>
            <a:ext cx="9823146" cy="68580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DE43A44-E400-4E74-B921-5CB47D140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4411" y="6239483"/>
            <a:ext cx="764215" cy="365125"/>
          </a:xfrm>
        </p:spPr>
        <p:txBody>
          <a:bodyPr/>
          <a:lstStyle/>
          <a:p>
            <a:fld id="{AE779083-DE4D-4FFD-BA7D-E4B49FDE89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06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E4C8C4-3B7A-23DA-12E9-54A3816FF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73" y="365125"/>
            <a:ext cx="9188576" cy="619092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7AB7C0-5011-5ABE-D0B2-8126C9A4F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26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958B-0DC0-ECD8-6811-03C53BF0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61" y="0"/>
            <a:ext cx="10364451" cy="117565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About 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?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Hot-Cold Load Measurements are far superior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51EC00-D52C-A141-C0F2-404F22A852CE}"/>
                  </a:ext>
                </a:extLst>
              </p:cNvPr>
              <p:cNvSpPr txBox="1"/>
              <p:nvPr/>
            </p:nvSpPr>
            <p:spPr>
              <a:xfrm>
                <a:off x="239486" y="1425399"/>
                <a:ext cx="5856514" cy="4561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/>
                  <a:t>Step 1: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𝑟𝑐𝑣𝑟</m:t>
                        </m:r>
                      </m:sub>
                    </m:sSub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𝐻𝑜𝑡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𝐶𝑜𝑙𝑑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𝑟𝑐𝑣𝑟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𝐻𝑜𝑡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𝑟𝑐𝑣𝑟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𝐶𝑜𝑙𝑑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𝑟𝑐𝑣𝑟</m:t>
                        </m:r>
                      </m:sub>
                    </m:sSub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𝑟𝑐𝑣𝑟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𝐻𝑜𝑡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𝐻𝑜𝑡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𝑂𝑓𝑓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𝐶𝑜𝑙𝑑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𝑂𝑓𝑓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𝐶𝑜𝑙𝑑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𝐻𝑜𝑡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𝑂𝑓𝑓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𝐶𝑜𝑙𝑑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𝑂𝑓𝑓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pPr/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51EC00-D52C-A141-C0F2-404F22A85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6" y="1425399"/>
                <a:ext cx="5856514" cy="4561698"/>
              </a:xfrm>
              <a:prstGeom prst="rect">
                <a:avLst/>
              </a:prstGeom>
              <a:blipFill>
                <a:blip r:embed="rId2"/>
                <a:stretch>
                  <a:fillRect l="-3122" t="-2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75954F-9594-BCC0-A9EF-A5F5EF631F85}"/>
                  </a:ext>
                </a:extLst>
              </p:cNvPr>
              <p:cNvSpPr txBox="1"/>
              <p:nvPr/>
            </p:nvSpPr>
            <p:spPr>
              <a:xfrm>
                <a:off x="6333413" y="1425399"/>
                <a:ext cx="5373651" cy="3874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/>
                  <a:t>Step 2: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𝑛𝑠</m:t>
                        </m:r>
                      </m:sub>
                    </m:sSub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𝐻𝑜𝑡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𝐻𝑜𝑡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𝑓𝑓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𝑟𝑐𝑣𝑟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𝐻𝑜𝑡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𝑛𝑠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𝑟𝑐𝑣𝑟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𝐻𝑜𝑡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𝑛𝑠</m:t>
                        </m:r>
                      </m:sub>
                    </m:sSub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𝐻𝑜𝑡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𝑂𝑛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𝐻𝑜𝑡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𝑂𝑓𝑓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𝑟𝑐𝑣𝑟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𝐻𝑜𝑡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/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75954F-9594-BCC0-A9EF-A5F5EF631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413" y="1425399"/>
                <a:ext cx="5373651" cy="3874587"/>
              </a:xfrm>
              <a:prstGeom prst="rect">
                <a:avLst/>
              </a:prstGeom>
              <a:blipFill>
                <a:blip r:embed="rId3"/>
                <a:stretch>
                  <a:fillRect l="-3519" t="-2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7DA20A1-2F00-121B-B4E4-AAE32E7278AE}"/>
              </a:ext>
            </a:extLst>
          </p:cNvPr>
          <p:cNvSpPr txBox="1"/>
          <p:nvPr/>
        </p:nvSpPr>
        <p:spPr>
          <a:xfrm>
            <a:off x="529771" y="650965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D74F74-0C28-3B2A-8EF7-A461B6F7350E}"/>
                  </a:ext>
                </a:extLst>
              </p:cNvPr>
              <p:cNvSpPr txBox="1"/>
              <p:nvPr/>
            </p:nvSpPr>
            <p:spPr>
              <a:xfrm>
                <a:off x="376036" y="5744650"/>
                <a:ext cx="5719964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𝑟𝑐𝑣𝑟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~0.5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𝐻𝑜𝑡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−1.5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𝐶𝑜𝑙𝑑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~0.5</m:t>
                      </m:r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D74F74-0C28-3B2A-8EF7-A461B6F73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36" y="5744650"/>
                <a:ext cx="5719964" cy="8002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69D0EC-3A60-1603-1CA4-397345E01583}"/>
                  </a:ext>
                </a:extLst>
              </p:cNvPr>
              <p:cNvSpPr txBox="1"/>
              <p:nvPr/>
            </p:nvSpPr>
            <p:spPr>
              <a:xfrm>
                <a:off x="6449887" y="5515539"/>
                <a:ext cx="4736874" cy="12515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𝑛𝑠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𝐻𝑜𝑡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215</m:t>
                          </m:r>
                        </m:den>
                      </m:f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𝐶𝑜𝑙𝑑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215</m:t>
                          </m:r>
                        </m:den>
                      </m:f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&lt;1%</m:t>
                      </m:r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69D0EC-3A60-1603-1CA4-397345E01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887" y="5515539"/>
                <a:ext cx="4736874" cy="12515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A84E83-1571-EE2F-ED5D-B676613F2756}"/>
              </a:ext>
            </a:extLst>
          </p:cNvPr>
          <p:cNvCxnSpPr>
            <a:cxnSpLocks/>
          </p:cNvCxnSpPr>
          <p:nvPr/>
        </p:nvCxnSpPr>
        <p:spPr>
          <a:xfrm>
            <a:off x="6096000" y="1611086"/>
            <a:ext cx="0" cy="498565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6174A71-190F-CE27-4EAA-A99C5487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835" y="6231618"/>
            <a:ext cx="764215" cy="365125"/>
          </a:xfrm>
        </p:spPr>
        <p:txBody>
          <a:bodyPr/>
          <a:lstStyle/>
          <a:p>
            <a:fld id="{AE779083-DE4D-4FFD-BA7D-E4B49FDE89C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474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0641E-C624-259F-6B88-0F7D1596C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A303-1F11-51F8-E9E9-901FB53C2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974" y="83226"/>
            <a:ext cx="4119930" cy="708937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5A7E1-A797-C107-5F23-7C4381414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429" y="792163"/>
            <a:ext cx="6976867" cy="5631450"/>
          </a:xfrm>
        </p:spPr>
        <p:txBody>
          <a:bodyPr>
            <a:normAutofit/>
          </a:bodyPr>
          <a:lstStyle/>
          <a:p>
            <a:r>
              <a:rPr lang="en-US" sz="2400" cap="none" dirty="0"/>
              <a:t>GBTIDL’s ‘</a:t>
            </a:r>
            <a:r>
              <a:rPr lang="en-US" sz="2400" cap="none" dirty="0" err="1"/>
              <a:t>GETxxx</a:t>
            </a:r>
            <a:r>
              <a:rPr lang="en-US" sz="2400" cap="none" dirty="0"/>
              <a:t>’ routines</a:t>
            </a:r>
          </a:p>
          <a:p>
            <a:pPr lvl="1"/>
            <a:r>
              <a:rPr lang="en-US" sz="2000" cap="none" dirty="0"/>
              <a:t>Best noise</a:t>
            </a:r>
          </a:p>
          <a:p>
            <a:pPr lvl="1"/>
            <a:r>
              <a:rPr lang="en-US" sz="2000" cap="none" dirty="0"/>
              <a:t>Bad calibration and baselines</a:t>
            </a:r>
          </a:p>
          <a:p>
            <a:pPr lvl="1"/>
            <a:r>
              <a:rPr lang="en-US" sz="2000" cap="none" dirty="0"/>
              <a:t>Showed a better way to average integrations &amp; scans</a:t>
            </a:r>
          </a:p>
          <a:p>
            <a:r>
              <a:rPr lang="en-US" sz="2400" cap="none" dirty="0"/>
              <a:t>Alternative algorithms</a:t>
            </a:r>
          </a:p>
          <a:p>
            <a:pPr lvl="1"/>
            <a:r>
              <a:rPr lang="en-US" sz="2000" cap="none" dirty="0"/>
              <a:t>Much better baselines &amp; calibration</a:t>
            </a:r>
          </a:p>
          <a:p>
            <a:pPr lvl="1"/>
            <a:r>
              <a:rPr lang="en-US" sz="2000" cap="none" dirty="0"/>
              <a:t>Worse noise</a:t>
            </a:r>
          </a:p>
          <a:p>
            <a:r>
              <a:rPr lang="en-US" sz="2400" cap="none" dirty="0"/>
              <a:t>Proper smoothing can save giga $$ / year</a:t>
            </a:r>
          </a:p>
          <a:p>
            <a:r>
              <a:rPr lang="en-US" sz="2400" i="1" cap="none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2400" i="1" cap="none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ns</a:t>
            </a:r>
            <a:r>
              <a:rPr lang="en-US" sz="2400" i="1" cap="none" baseline="-25000" dirty="0"/>
              <a:t> </a:t>
            </a:r>
          </a:p>
          <a:p>
            <a:pPr lvl="1"/>
            <a:r>
              <a:rPr lang="en-US" sz="2000" cap="none" dirty="0"/>
              <a:t>Astronomical measurements will </a:t>
            </a:r>
            <a:r>
              <a:rPr lang="en-US" sz="2000" cap="none" dirty="0">
                <a:solidFill>
                  <a:srgbClr val="0070C0"/>
                </a:solidFill>
              </a:rPr>
              <a:t>overestimate</a:t>
            </a:r>
            <a:r>
              <a:rPr lang="en-US" sz="2000" cap="none" dirty="0"/>
              <a:t> </a:t>
            </a:r>
            <a:r>
              <a:rPr lang="en-US" sz="2000" i="1" cap="none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2000" i="1" cap="none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ns</a:t>
            </a:r>
            <a:r>
              <a:rPr lang="en-US" sz="2000" i="1" cap="none" baseline="-25000" dirty="0"/>
              <a:t> </a:t>
            </a:r>
            <a:r>
              <a:rPr lang="en-US" sz="2000" cap="none" dirty="0"/>
              <a:t>by many %</a:t>
            </a:r>
          </a:p>
          <a:p>
            <a:pPr lvl="1"/>
            <a:r>
              <a:rPr lang="en-US" sz="2000" cap="none" dirty="0"/>
              <a:t>Hot-Cold-Load measurements give </a:t>
            </a:r>
            <a:r>
              <a:rPr lang="en-US" sz="2000" i="1" cap="none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2000" i="1" cap="none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ns</a:t>
            </a:r>
            <a:r>
              <a:rPr lang="en-US" sz="2000" i="1" cap="none" baseline="-25000" dirty="0"/>
              <a:t> </a:t>
            </a:r>
            <a:r>
              <a:rPr lang="en-US" sz="2000" cap="none" dirty="0"/>
              <a:t>to better than 1%</a:t>
            </a:r>
          </a:p>
          <a:p>
            <a:pPr lvl="1"/>
            <a:endParaRPr lang="en-US" sz="2000" i="1" cap="none" dirty="0"/>
          </a:p>
          <a:p>
            <a:pPr marL="0" indent="0">
              <a:buNone/>
            </a:pPr>
            <a:endParaRPr lang="en-US" cap="none" dirty="0"/>
          </a:p>
          <a:p>
            <a:endParaRPr lang="en-US" cap="none" dirty="0"/>
          </a:p>
          <a:p>
            <a:pPr lvl="1"/>
            <a:endParaRPr lang="en-US" cap="none" dirty="0"/>
          </a:p>
          <a:p>
            <a:pPr lvl="1"/>
            <a:endParaRPr lang="en-US" cap="none" dirty="0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56CE73C4-DE2B-6DE9-153F-A744ABB9D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98" y="475909"/>
            <a:ext cx="3848326" cy="577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12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A548D-EE7C-05D0-7079-A25B42A00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32289"/>
            <a:ext cx="10364451" cy="1021597"/>
          </a:xfrm>
        </p:spPr>
        <p:txBody>
          <a:bodyPr/>
          <a:lstStyle/>
          <a:p>
            <a:r>
              <a:rPr lang="en-US" dirty="0"/>
              <a:t>Preview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0360B-A10E-E25F-459D-F4880060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AFA6CB-B7B2-3B46-C159-45234E96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127" y="1594304"/>
            <a:ext cx="7299343" cy="4288971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98E3E24-638B-BCE6-D245-91F118D30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4" y="293346"/>
            <a:ext cx="3848326" cy="577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76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9EC3B-DEF2-2C51-39C2-05DFF316A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415317"/>
            <a:ext cx="10364451" cy="513597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E300C-DE35-0C11-2714-94BEA746F0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4630" y="1423664"/>
            <a:ext cx="5634545" cy="5019019"/>
          </a:xfrm>
        </p:spPr>
        <p:txBody>
          <a:bodyPr>
            <a:normAutofit/>
          </a:bodyPr>
          <a:lstStyle/>
          <a:p>
            <a:r>
              <a:rPr lang="en-US" sz="2400" cap="none" dirty="0"/>
              <a:t>My approach</a:t>
            </a:r>
          </a:p>
          <a:p>
            <a:r>
              <a:rPr lang="en-US" sz="2400" cap="none" dirty="0"/>
              <a:t>Spectral line calibration</a:t>
            </a:r>
          </a:p>
          <a:p>
            <a:r>
              <a:rPr lang="en-US" sz="2400" cap="none" dirty="0"/>
              <a:t>GBTIDL’s ‘</a:t>
            </a:r>
            <a:r>
              <a:rPr lang="en-US" sz="2400" cap="none" dirty="0" err="1"/>
              <a:t>GETxxx</a:t>
            </a:r>
            <a:r>
              <a:rPr lang="en-US" sz="2400" cap="none" dirty="0"/>
              <a:t>’ routines</a:t>
            </a:r>
          </a:p>
          <a:p>
            <a:pPr lvl="1"/>
            <a:r>
              <a:rPr lang="en-US" sz="2000" cap="none" dirty="0"/>
              <a:t>Multiple sources of </a:t>
            </a:r>
          </a:p>
          <a:p>
            <a:pPr lvl="2"/>
            <a:r>
              <a:rPr lang="en-US" sz="1800" cap="none" dirty="0"/>
              <a:t>Systematic calibration errors</a:t>
            </a:r>
          </a:p>
          <a:p>
            <a:pPr lvl="2"/>
            <a:r>
              <a:rPr lang="en-US" sz="1800" cap="none" dirty="0"/>
              <a:t>Bad baseline</a:t>
            </a:r>
          </a:p>
          <a:p>
            <a:pPr lvl="1"/>
            <a:r>
              <a:rPr lang="en-US" sz="2000" cap="none" dirty="0"/>
              <a:t>Improper way to average integrations and scans</a:t>
            </a:r>
          </a:p>
          <a:p>
            <a:pPr lvl="1"/>
            <a:r>
              <a:rPr lang="en-US" sz="2000" cap="none" dirty="0"/>
              <a:t>How to save millions of $$ of telescope time every year</a:t>
            </a:r>
          </a:p>
          <a:p>
            <a:pPr lvl="1"/>
            <a:endParaRPr lang="en-US" cap="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46821C-53D1-76A8-67D1-24827E5A5BC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5373" y="1358349"/>
            <a:ext cx="5711997" cy="4969880"/>
          </a:xfrm>
        </p:spPr>
        <p:txBody>
          <a:bodyPr/>
          <a:lstStyle/>
          <a:p>
            <a:r>
              <a:rPr lang="en-US" sz="2400" cap="none" dirty="0"/>
              <a:t>Two alternative algorithms</a:t>
            </a:r>
          </a:p>
          <a:p>
            <a:pPr lvl="1"/>
            <a:r>
              <a:rPr lang="en-US" sz="2000" cap="none" dirty="0"/>
              <a:t>Pluses: Baselines &amp; Calibration</a:t>
            </a:r>
          </a:p>
          <a:p>
            <a:pPr lvl="1"/>
            <a:r>
              <a:rPr lang="en-US" sz="2000" cap="none" dirty="0"/>
              <a:t>Minuses: Higher Noise</a:t>
            </a:r>
          </a:p>
          <a:p>
            <a:r>
              <a:rPr lang="en-US" sz="2400" cap="none" dirty="0"/>
              <a:t>Determining noise source intensities</a:t>
            </a:r>
          </a:p>
          <a:p>
            <a:pPr lvl="1"/>
            <a:r>
              <a:rPr lang="en-US" sz="2000" cap="none" dirty="0"/>
              <a:t>Astronomical observations significantly overestimate </a:t>
            </a:r>
            <a:r>
              <a:rPr lang="en-US" sz="2000" i="1" cap="none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2000" i="1" cap="none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ns</a:t>
            </a:r>
            <a:endParaRPr lang="en-US" sz="2000" i="1" cap="non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sz="2000" cap="none" dirty="0"/>
              <a:t>Hot-Cold load measurements give </a:t>
            </a:r>
            <a:r>
              <a:rPr lang="en-US" sz="2000" i="1" cap="none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2000" i="1" cap="none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ns</a:t>
            </a:r>
            <a:r>
              <a:rPr lang="en-US" sz="2000" cap="none" dirty="0"/>
              <a:t> to better than 1%.</a:t>
            </a:r>
          </a:p>
          <a:p>
            <a:pPr lvl="1"/>
            <a:endParaRPr lang="en-US" cap="none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25EA1-A54B-6EBB-741B-4A764D919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89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923F-9093-742F-BA54-0E203B235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3373"/>
            <a:ext cx="10515600" cy="1325563"/>
          </a:xfrm>
        </p:spPr>
        <p:txBody>
          <a:bodyPr/>
          <a:lstStyle/>
          <a:p>
            <a:r>
              <a:rPr lang="en-US" dirty="0"/>
              <a:t>Scientific Relevant Units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9957B2-2D40-3ADC-00C6-A08A3B6B8F87}"/>
                  </a:ext>
                </a:extLst>
              </p:cNvPr>
              <p:cNvSpPr txBox="1"/>
              <p:nvPr/>
            </p:nvSpPr>
            <p:spPr>
              <a:xfrm>
                <a:off x="1023257" y="920620"/>
                <a:ext cx="3013788" cy="57305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ℑ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𝑀𝐵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ℑ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ℑ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ℑ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r>
                  <a:rPr lang="en-US" sz="2800" dirty="0"/>
                  <a:t>etc.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9957B2-2D40-3ADC-00C6-A08A3B6B8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57" y="920620"/>
                <a:ext cx="3013788" cy="5730543"/>
              </a:xfrm>
              <a:prstGeom prst="rect">
                <a:avLst/>
              </a:prstGeom>
              <a:blipFill>
                <a:blip r:embed="rId2"/>
                <a:stretch>
                  <a:fillRect b="-2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7D6764-ECFF-602A-AC50-1BA091669A56}"/>
                  </a:ext>
                </a:extLst>
              </p:cNvPr>
              <p:cNvSpPr txBox="1"/>
              <p:nvPr/>
            </p:nvSpPr>
            <p:spPr>
              <a:xfrm>
                <a:off x="4310743" y="1441571"/>
                <a:ext cx="7719421" cy="3046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= Antenna Temperature (K)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ℑ</m:t>
                    </m:r>
                  </m:oMath>
                </a14:m>
                <a:r>
                  <a:rPr lang="en-US" sz="3200" dirty="0"/>
                  <a:t> = Atmospheric Transparency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𝐸𝑙𝑒𝑣</m:t>
                            </m:r>
                          </m:sub>
                        </m:sSub>
                      </m:sup>
                    </m:sSup>
                  </m:oMath>
                </a14:m>
                <a:endParaRPr lang="en-US" sz="3200" dirty="0"/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3200" baseline="-25000" dirty="0"/>
                  <a:t>x</a:t>
                </a:r>
                <a:r>
                  <a:rPr lang="en-US" sz="3200" dirty="0"/>
                  <a:t> = Efficiency -- specific for the desired units.</a:t>
                </a:r>
              </a:p>
              <a:p>
                <a:r>
                  <a:rPr lang="en-US" sz="3200" dirty="0"/>
                  <a:t> 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7D6764-ECFF-602A-AC50-1BA091669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743" y="1441571"/>
                <a:ext cx="7719421" cy="3046988"/>
              </a:xfrm>
              <a:prstGeom prst="rect">
                <a:avLst/>
              </a:prstGeom>
              <a:blipFill>
                <a:blip r:embed="rId3"/>
                <a:stretch>
                  <a:fillRect t="-2400" r="-1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810A21-20A0-CB0F-6A9B-F4EE78BA0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3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6BABA-0F59-052C-2E9E-04243418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4" y="314926"/>
            <a:ext cx="10364451" cy="1596177"/>
          </a:xfrm>
        </p:spPr>
        <p:txBody>
          <a:bodyPr/>
          <a:lstStyle/>
          <a:p>
            <a:pPr algn="l"/>
            <a:r>
              <a:rPr lang="en-US" dirty="0"/>
              <a:t>Using Fractional Errors</a:t>
            </a:r>
            <a:br>
              <a:rPr lang="en-US" dirty="0"/>
            </a:br>
            <a:r>
              <a:rPr lang="en-US" dirty="0"/>
              <a:t>	</a:t>
            </a:r>
            <a:r>
              <a:rPr lang="en-US" sz="2800" dirty="0"/>
              <a:t>Simplifies the presentation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CA55BC-AA78-78E1-5861-B3A16DC66B0A}"/>
                  </a:ext>
                </a:extLst>
              </p:cNvPr>
              <p:cNvSpPr txBox="1"/>
              <p:nvPr/>
            </p:nvSpPr>
            <p:spPr>
              <a:xfrm>
                <a:off x="838200" y="1828800"/>
                <a:ext cx="4432040" cy="49686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400" dirty="0"/>
                  <a:t>Systematic Errors: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ℑ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𝑀𝐵</m:t>
                              </m:r>
                            </m:sub>
                          </m:sSub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ℑ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ℑ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ℑ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 algn="ctr"/>
                <a:r>
                  <a:rPr lang="en-US" sz="2400" dirty="0"/>
                  <a:t>etc.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CA55BC-AA78-78E1-5861-B3A16DC66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8800"/>
                <a:ext cx="4432040" cy="4968668"/>
              </a:xfrm>
              <a:prstGeom prst="rect">
                <a:avLst/>
              </a:prstGeom>
              <a:blipFill>
                <a:blip r:embed="rId2"/>
                <a:stretch>
                  <a:fillRect t="-1714" b="-257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6E790E-0C09-BA4C-9F9B-03780019F443}"/>
                  </a:ext>
                </a:extLst>
              </p:cNvPr>
              <p:cNvSpPr txBox="1"/>
              <p:nvPr/>
            </p:nvSpPr>
            <p:spPr>
              <a:xfrm>
                <a:off x="5710853" y="1617728"/>
                <a:ext cx="5752322" cy="516372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400" dirty="0"/>
                  <a:t>Random Errors:</a:t>
                </a:r>
                <a:br>
                  <a:rPr lang="en-US" sz="2400" dirty="0"/>
                </a:br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ℑ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𝑀𝐵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𝑀𝐵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ℑ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𝑀𝐵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𝑀𝐵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Sup>
                                        <m:sSubSupPr>
                                          <m:ctrlPr>
                                            <a:rPr lang="el-GR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l-GR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ℑ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Sup>
                                        <m:sSubSupPr>
                                          <m:ctrlPr>
                                            <a:rPr lang="el-GR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l-GR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ℑ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6E790E-0C09-BA4C-9F9B-03780019F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853" y="1617728"/>
                <a:ext cx="5752322" cy="5163721"/>
              </a:xfrm>
              <a:prstGeom prst="rect">
                <a:avLst/>
              </a:prstGeom>
              <a:blipFill>
                <a:blip r:embed="rId3"/>
                <a:stretch>
                  <a:fillRect t="-16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5237061-E517-58DE-ADB6-011587003DA7}"/>
              </a:ext>
            </a:extLst>
          </p:cNvPr>
          <p:cNvSpPr/>
          <p:nvPr/>
        </p:nvSpPr>
        <p:spPr>
          <a:xfrm>
            <a:off x="3884648" y="2432179"/>
            <a:ext cx="712236" cy="384421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9FF16-B279-AA77-02A2-D1495682C542}"/>
              </a:ext>
            </a:extLst>
          </p:cNvPr>
          <p:cNvSpPr/>
          <p:nvPr/>
        </p:nvSpPr>
        <p:spPr>
          <a:xfrm>
            <a:off x="2600131" y="2432179"/>
            <a:ext cx="1119673" cy="38442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3CD59D-4FB1-0A44-08EC-690B24831EBC}"/>
              </a:ext>
            </a:extLst>
          </p:cNvPr>
          <p:cNvSpPr/>
          <p:nvPr/>
        </p:nvSpPr>
        <p:spPr>
          <a:xfrm>
            <a:off x="9591869" y="2213692"/>
            <a:ext cx="1094792" cy="42360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18033B-8370-ED1A-FF74-4D2F2C03AB6B}"/>
              </a:ext>
            </a:extLst>
          </p:cNvPr>
          <p:cNvSpPr/>
          <p:nvPr/>
        </p:nvSpPr>
        <p:spPr>
          <a:xfrm>
            <a:off x="7564016" y="2213692"/>
            <a:ext cx="1915886" cy="42791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18D46-CD13-4900-40BB-7FB15249A325}"/>
              </a:ext>
            </a:extLst>
          </p:cNvPr>
          <p:cNvSpPr txBox="1"/>
          <p:nvPr/>
        </p:nvSpPr>
        <p:spPr>
          <a:xfrm>
            <a:off x="6942231" y="491665"/>
            <a:ext cx="3159455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dirty="0"/>
              <a:t>Δ</a:t>
            </a:r>
            <a:r>
              <a:rPr lang="en-US" sz="2800" dirty="0"/>
              <a:t> : Systematic errors</a:t>
            </a:r>
          </a:p>
          <a:p>
            <a:r>
              <a:rPr lang="el-GR" sz="2800" dirty="0"/>
              <a:t>σ</a:t>
            </a:r>
            <a:r>
              <a:rPr lang="en-US" sz="2800" dirty="0"/>
              <a:t> : Random errors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B139A28-7BA5-C806-D747-9748F75C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3034" y="6084665"/>
            <a:ext cx="764215" cy="365125"/>
          </a:xfrm>
        </p:spPr>
        <p:txBody>
          <a:bodyPr/>
          <a:lstStyle/>
          <a:p>
            <a:fld id="{AE779083-DE4D-4FFD-BA7D-E4B49FDE89C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1AB4-5624-BFA3-8B98-8B726C3E0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86" y="183089"/>
            <a:ext cx="10879083" cy="1596177"/>
          </a:xfrm>
        </p:spPr>
        <p:txBody>
          <a:bodyPr/>
          <a:lstStyle/>
          <a:p>
            <a:r>
              <a:rPr lang="en-US" dirty="0"/>
              <a:t>GBTIDL Spectral-Line Algorithm for </a:t>
            </a:r>
            <a:r>
              <a:rPr lang="en-US" dirty="0" err="1"/>
              <a:t>determing</a:t>
            </a:r>
            <a:r>
              <a:rPr lang="en-US" dirty="0"/>
              <a:t> T</a:t>
            </a:r>
            <a:r>
              <a:rPr lang="en-US" baseline="-25000" dirty="0"/>
              <a:t>a</a:t>
            </a:r>
            <a:br>
              <a:rPr lang="en-US" dirty="0"/>
            </a:br>
            <a:r>
              <a:rPr lang="en-US" sz="2400" dirty="0" err="1"/>
              <a:t>getps</a:t>
            </a:r>
            <a:r>
              <a:rPr lang="en-US" sz="2400" dirty="0"/>
              <a:t>, </a:t>
            </a:r>
            <a:r>
              <a:rPr lang="en-US" sz="2400" dirty="0" err="1"/>
              <a:t>getnod</a:t>
            </a:r>
            <a:r>
              <a:rPr lang="en-US" sz="2400" dirty="0"/>
              <a:t>, </a:t>
            </a:r>
            <a:r>
              <a:rPr lang="en-US" sz="2400" dirty="0" err="1"/>
              <a:t>getsigref</a:t>
            </a:r>
            <a:r>
              <a:rPr lang="en-US" sz="2400" dirty="0"/>
              <a:t>, GETFS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3F0B0-0FFD-3471-B657-767F8A7B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89425F-A2F0-5D10-6BE9-61733CCBA8C4}"/>
                  </a:ext>
                </a:extLst>
              </p:cNvPr>
              <p:cNvSpPr txBox="1"/>
              <p:nvPr/>
            </p:nvSpPr>
            <p:spPr>
              <a:xfrm>
                <a:off x="565431" y="2475951"/>
                <a:ext cx="5027851" cy="4447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Simplified  in order to show salient points:</a:t>
                </a:r>
              </a:p>
              <a:p>
                <a:endParaRPr lang="en-US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𝑠𝑖𝑔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𝑠𝑖𝑔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𝑜𝑓𝑓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𝑜𝑓𝑓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𝑜𝑓𝑓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𝑜𝑓𝑓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𝑛𝑠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𝐵𝑎𝑛𝑑𝑤𝑖𝑑𝑡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89425F-A2F0-5D10-6BE9-61733CCBA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1" y="2475951"/>
                <a:ext cx="5027851" cy="4447949"/>
              </a:xfrm>
              <a:prstGeom prst="rect">
                <a:avLst/>
              </a:prstGeom>
              <a:blipFill>
                <a:blip r:embed="rId2"/>
                <a:stretch>
                  <a:fillRect l="-2909" t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4356F4-83FC-9A3A-35C3-DF2180B33A76}"/>
                  </a:ext>
                </a:extLst>
              </p:cNvPr>
              <p:cNvSpPr txBox="1"/>
              <p:nvPr/>
            </p:nvSpPr>
            <p:spPr>
              <a:xfrm>
                <a:off x="6658146" y="1873597"/>
                <a:ext cx="4454233" cy="4801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/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: Denotes averaging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Anything in Red : A number</a:t>
                </a:r>
              </a:p>
              <a:p>
                <a:r>
                  <a:rPr lang="en-US" dirty="0"/>
                  <a:t>Anything in Black : A one-dimensional array</a:t>
                </a: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Subscripts: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ref : Reference observation (off source)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sig : Signal observation (on source)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on : Noise source 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off : Noise source off</a:t>
                </a:r>
              </a:p>
              <a:p>
                <a:endParaRPr lang="en-US" dirty="0"/>
              </a:p>
              <a:p>
                <a:r>
                  <a:rPr lang="en-US" dirty="0"/>
                  <a:t>One-dimensional arrays (frequencies)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ns</a:t>
                </a:r>
                <a:r>
                  <a:rPr lang="en-US" dirty="0"/>
                  <a:t> : Assumed value of the noise source in 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dirty="0"/>
                  <a:t> : Output of a spectrometer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sys</a:t>
                </a:r>
                <a:r>
                  <a:rPr lang="en-US" dirty="0">
                    <a:solidFill>
                      <a:srgbClr val="FF0000"/>
                    </a:solidFill>
                  </a:rPr>
                  <a:t> : Total system temperature in K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4356F4-83FC-9A3A-35C3-DF2180B33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146" y="1873597"/>
                <a:ext cx="4454233" cy="4801314"/>
              </a:xfrm>
              <a:prstGeom prst="rect">
                <a:avLst/>
              </a:prstGeom>
              <a:blipFill>
                <a:blip r:embed="rId3"/>
                <a:stretch>
                  <a:fillRect l="-1094" t="-635" r="-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A3F907-F67D-D148-6777-A6C071306AC6}"/>
                  </a:ext>
                </a:extLst>
              </p:cNvPr>
              <p:cNvSpPr txBox="1"/>
              <p:nvPr/>
            </p:nvSpPr>
            <p:spPr>
              <a:xfrm>
                <a:off x="341086" y="2463739"/>
                <a:ext cx="6156582" cy="336245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 Math" panose="02040503050406030204" pitchFamily="18" charset="0"/>
                  </a:rPr>
                  <a:t>Basics: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𝑠𝑖𝑔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𝑜𝑛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𝑜𝑓𝑓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𝐵𝑎𝑛𝑑𝑤𝑖𝑑𝑡h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A3F907-F67D-D148-6777-A6C071306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86" y="2463739"/>
                <a:ext cx="6156582" cy="3362459"/>
              </a:xfrm>
              <a:prstGeom prst="rect">
                <a:avLst/>
              </a:prstGeom>
              <a:blipFill>
                <a:blip r:embed="rId4"/>
                <a:stretch>
                  <a:fillRect l="-2079" t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137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D77EFA-7C88-724C-4438-6A5F236FB763}"/>
              </a:ext>
            </a:extLst>
          </p:cNvPr>
          <p:cNvSpPr txBox="1"/>
          <p:nvPr/>
        </p:nvSpPr>
        <p:spPr>
          <a:xfrm>
            <a:off x="8544060" y="5471725"/>
            <a:ext cx="27341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Narrow" panose="020B0606020202030204" pitchFamily="34" charset="0"/>
              </a:rPr>
              <a:t>B. Winkel, A Kraus, &amp; U Bach, “Unbiased Flux Calibration Methods for Spectral-Line Radio Observations”, A&amp;A 540, 2012.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517D99F-0823-EB9C-3156-B07B25BB17AD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587829" y="4075942"/>
                <a:ext cx="5508171" cy="2249713"/>
              </a:xfrm>
              <a:noFill/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cap="none" dirty="0"/>
                  <a:t> : Antenna temperature (what we want)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𝑟𝑐𝑣𝑟</m:t>
                        </m:r>
                      </m:sub>
                    </m:sSub>
                  </m:oMath>
                </a14:m>
                <a:r>
                  <a:rPr lang="en-US" cap="none" dirty="0"/>
                  <a:t> : Contribution of hardware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𝑠𝑝𝑖𝑙𝑙</m:t>
                        </m:r>
                      </m:sub>
                    </m:sSub>
                  </m:oMath>
                </a14:m>
                <a:r>
                  <a:rPr lang="en-US" cap="none" dirty="0"/>
                  <a:t> : Contribution from spillover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𝑐𝑚𝑏</m:t>
                        </m:r>
                      </m:sub>
                    </m:sSub>
                  </m:oMath>
                </a14:m>
                <a:r>
                  <a:rPr lang="en-US" cap="none" dirty="0"/>
                  <a:t> : Contribution from the CMB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𝑎𝑡𝑚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</m:t>
                        </m:r>
                      </m:e>
                    </m:d>
                  </m:oMath>
                </a14:m>
                <a:r>
                  <a:rPr lang="en-US" cap="none" dirty="0"/>
                  <a:t> : Contribution from the atmosphere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</m:oMath>
                </a14:m>
                <a:r>
                  <a:rPr lang="en-US" cap="none" dirty="0"/>
                  <a:t> : Contribution from Noise Source</a:t>
                </a:r>
              </a:p>
              <a:p>
                <a:pPr>
                  <a:lnSpc>
                    <a:spcPct val="100000"/>
                  </a:lnSpc>
                </a:pPr>
                <a:endParaRPr lang="en-US" cap="none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517D99F-0823-EB9C-3156-B07B25BB17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587829" y="4075942"/>
                <a:ext cx="5508171" cy="2249713"/>
              </a:xfrm>
              <a:blipFill>
                <a:blip r:embed="rId2"/>
                <a:stretch>
                  <a:fillRect l="-774" t="-3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D22D9C2-8E3C-C802-F96F-7FD7503A00AE}"/>
                  </a:ext>
                </a:extLst>
              </p:cNvPr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6498771" y="3714371"/>
                <a:ext cx="5105400" cy="2147133"/>
              </a:xfrm>
              <a:noFill/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</m:oMath>
                </a14:m>
                <a:r>
                  <a:rPr lang="en-US" dirty="0"/>
                  <a:t> : </a:t>
                </a:r>
                <a:r>
                  <a:rPr lang="en-US" cap="none" dirty="0"/>
                  <a:t>Instrumental gain in units of Counts / K when observing your source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US" dirty="0"/>
                  <a:t> : </a:t>
                </a:r>
                <a:r>
                  <a:rPr lang="en-US" cap="none" dirty="0"/>
                  <a:t>Instrumental gain in units of Counts / K when observing your reference position</a:t>
                </a:r>
              </a:p>
              <a:p>
                <a:pPr>
                  <a:lnSpc>
                    <a:spcPct val="100000"/>
                  </a:lnSpc>
                </a:pPr>
                <a:endParaRPr lang="en-US" cap="none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D22D9C2-8E3C-C802-F96F-7FD7503A00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6498771" y="3714371"/>
                <a:ext cx="5105400" cy="2147133"/>
              </a:xfrm>
              <a:blipFill>
                <a:blip r:embed="rId3"/>
                <a:stretch>
                  <a:fillRect l="-1074" t="-1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BF412-5022-6379-0587-1E775A04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275" y="6385892"/>
            <a:ext cx="764215" cy="365125"/>
          </a:xfrm>
        </p:spPr>
        <p:txBody>
          <a:bodyPr/>
          <a:lstStyle/>
          <a:p>
            <a:fld id="{AE779083-DE4D-4FFD-BA7D-E4B49FDE89CB}" type="slidenum">
              <a:rPr lang="en-US" smtClean="0"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F9D2FC-6F38-73C5-35AC-D91F9D15A99F}"/>
                  </a:ext>
                </a:extLst>
              </p:cNvPr>
              <p:cNvSpPr txBox="1"/>
              <p:nvPr/>
            </p:nvSpPr>
            <p:spPr>
              <a:xfrm>
                <a:off x="754117" y="195944"/>
                <a:ext cx="9586022" cy="3603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𝑠𝑖𝑔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sz="2800" dirty="0"/>
              </a:p>
              <a:p>
                <a:pPr algn="ctr"/>
                <a:r>
                  <a:rPr lang="en-US" sz="2800" dirty="0"/>
                  <a:t>Modelling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𝒔𝒊𝒈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𝒐𝒇𝒇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𝒔𝒊𝒈</m:t>
                        </m:r>
                      </m:sub>
                    </m:sSub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𝒔𝒚𝒔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𝒔𝒊𝒈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𝒐𝒇𝒇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𝑟𝑐𝑣𝑟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𝑠𝑝𝑖𝑙𝑙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𝑐𝑚𝑏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𝑎𝑡𝑚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ℑ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𝑠𝑖𝑔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𝒔𝒊𝒈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𝒐𝒏</m:t>
                        </m:r>
                      </m:sub>
                    </m:sSub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𝒔𝒊𝒈</m:t>
                        </m:r>
                      </m:sub>
                    </m:sSub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𝒔𝒚𝒔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𝒔𝒊𝒈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𝒐𝒏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𝑠𝑦𝑠</m:t>
                            </m:r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𝑜𝑓𝑓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𝑛𝑠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𝒓𝒆𝒇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𝒐𝒇𝒇</m:t>
                        </m:r>
                      </m:sub>
                    </m:sSub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𝒓𝒆𝒇</m:t>
                        </m:r>
                      </m:sub>
                    </m:sSub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𝒔𝒚𝒔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𝒓𝒆𝒇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𝒐𝒇𝒇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𝑟𝑐𝑣𝑟</m:t>
                            </m:r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𝑠𝑝𝑖𝑙𝑙</m:t>
                            </m:r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𝑐𝑚𝑏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𝑎𝑡𝑚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ℑ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𝑟𝑒𝑓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𝒓𝒆𝒇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𝒐𝒏</m:t>
                        </m:r>
                      </m:sub>
                    </m:sSub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𝒓𝒆𝒇</m:t>
                        </m:r>
                      </m:sub>
                    </m:sSub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𝒔𝒚𝒔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𝒓𝒆𝒇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𝒐𝒏</m:t>
                        </m:r>
                      </m:sub>
                    </m:sSub>
                    <m:r>
                      <a:rPr lang="en-US" sz="24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𝑠𝑦𝑠</m:t>
                            </m:r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𝑜𝑓𝑓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𝑛𝑠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F9D2FC-6F38-73C5-35AC-D91F9D15A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117" y="195944"/>
                <a:ext cx="9586022" cy="3603935"/>
              </a:xfrm>
              <a:prstGeom prst="rect">
                <a:avLst/>
              </a:prstGeom>
              <a:blipFill>
                <a:blip r:embed="rId4"/>
                <a:stretch>
                  <a:fillRect l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EAC8D5CC-5D7B-2F03-DA1E-B46A2E007DC8}"/>
              </a:ext>
            </a:extLst>
          </p:cNvPr>
          <p:cNvSpPr/>
          <p:nvPr/>
        </p:nvSpPr>
        <p:spPr>
          <a:xfrm>
            <a:off x="696686" y="1850571"/>
            <a:ext cx="3468914" cy="171994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96E04B-F4EC-4485-4A24-0C36311188EF}"/>
                  </a:ext>
                </a:extLst>
              </p:cNvPr>
              <p:cNvSpPr txBox="1"/>
              <p:nvPr/>
            </p:nvSpPr>
            <p:spPr>
              <a:xfrm>
                <a:off x="499706" y="1275386"/>
                <a:ext cx="11327363" cy="519225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cap="all" dirty="0">
                    <a:solidFill>
                      <a:schemeClr val="tx1"/>
                    </a:solidFill>
                  </a:rPr>
                  <a:t>Produces flat baselines and correctly calibrated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 cap="all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800" cap="all" dirty="0">
                    <a:solidFill>
                      <a:schemeClr val="tx1"/>
                    </a:solidFill>
                  </a:rPr>
                  <a:t> only if:</a:t>
                </a:r>
              </a:p>
              <a:p>
                <a:endParaRPr lang="en-US" sz="2800" cap="all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𝑠𝑝𝑖𝑙𝑙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𝑠𝑝𝑖𝑙𝑙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𝑟𝑐𝑣𝑟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𝑟𝑐𝑣𝑟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𝑠𝑦𝑠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US" sz="2800" dirty="0"/>
                  <a:t> : Constant with time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𝑠𝑦𝑠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𝑠𝑦𝑠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</m:oMath>
                </a14:m>
                <a:r>
                  <a:rPr lang="en-US" sz="2800" dirty="0"/>
                  <a:t>  :  Constant with frequency and known to high accuracy</a:t>
                </a:r>
                <a:br>
                  <a:rPr lang="en-US" sz="2800" dirty="0"/>
                </a:br>
                <a:r>
                  <a:rPr lang="en-US" sz="2800" dirty="0"/>
                  <a:t>	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  <m:r>
                      <a:rPr lang="en-US" sz="280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l-GR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𝑀𝐵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l-GR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800" dirty="0">
                    <a:solidFill>
                      <a:schemeClr val="accent3">
                        <a:lumMod val="5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l-GR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den>
                    </m:f>
                    <m:r>
                      <a:rPr lang="en-US" sz="280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l-GR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𝑛𝑠</m:t>
                            </m:r>
                          </m:sub>
                        </m:sSub>
                      </m:den>
                    </m:f>
                  </m:oMath>
                </a14:m>
                <a:endParaRPr lang="en-US" sz="1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96E04B-F4EC-4485-4A24-0C363111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06" y="1275386"/>
                <a:ext cx="11327363" cy="5192255"/>
              </a:xfrm>
              <a:prstGeom prst="rect">
                <a:avLst/>
              </a:prstGeom>
              <a:blipFill>
                <a:blip r:embed="rId5"/>
                <a:stretch>
                  <a:fillRect l="-1130" t="-1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519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87146F-B42E-C430-C39F-3A506BCEE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609600"/>
            <a:ext cx="10664665" cy="6248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053406-D5B0-D9F3-4B4C-024519BD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29" y="125031"/>
            <a:ext cx="10196285" cy="484569"/>
          </a:xfrm>
        </p:spPr>
        <p:txBody>
          <a:bodyPr>
            <a:normAutofit fontScale="90000"/>
          </a:bodyPr>
          <a:lstStyle/>
          <a:p>
            <a:r>
              <a:rPr lang="en-US" sz="3200" cap="none" dirty="0"/>
              <a:t>If all assumptions are satisfied except for a difference in Tsys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DA6FA-B9C5-8EDD-34E9-385534C84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9083-DE4D-4FFD-BA7D-E4B49FDE89CB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656A98-8F26-75CE-02E9-1AA3C8D2900B}"/>
                  </a:ext>
                </a:extLst>
              </p:cNvPr>
              <p:cNvSpPr txBox="1"/>
              <p:nvPr/>
            </p:nvSpPr>
            <p:spPr>
              <a:xfrm>
                <a:off x="965200" y="766925"/>
                <a:ext cx="10664665" cy="302807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sz="200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endParaRPr lang="en-US" sz="20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𝑠𝑖𝑔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den>
                          </m:f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endParaRPr lang="en-US" sz="200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656A98-8F26-75CE-02E9-1AA3C8D29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766925"/>
                <a:ext cx="10664665" cy="30280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98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F130461-F580-D105-1951-936CE1DF9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F5C921-FD62-2A89-8684-2A450855C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609600"/>
            <a:ext cx="10664665" cy="624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EE49B6-51BE-E418-9A6B-696931CE60A7}"/>
                  </a:ext>
                </a:extLst>
              </p:cNvPr>
              <p:cNvSpPr txBox="1"/>
              <p:nvPr/>
            </p:nvSpPr>
            <p:spPr>
              <a:xfrm>
                <a:off x="965200" y="609600"/>
                <a:ext cx="10501086" cy="571566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sz="200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 ;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endParaRPr lang="en-US" sz="20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endParaRPr lang="en-US" sz="20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endParaRPr lang="en-US" sz="20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𝑠𝑖𝑔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200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𝑆𝑦𝑠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𝑆𝑦𝑠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br>
                  <a:rPr lang="en-US" sz="200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:endParaRPr lang="en-US" sz="200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endParaRPr lang="en-US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2800" i="1" dirty="0">
                    <a:ea typeface="Cambria Math" panose="02040503050406030204" pitchFamily="18" charset="0"/>
                  </a:rPr>
                  <a:t>Over </a:t>
                </a:r>
                <a:r>
                  <a:rPr lang="en-US" sz="2800" dirty="0">
                    <a:ea typeface="Cambria Math" panose="02040503050406030204" pitchFamily="18" charset="0"/>
                  </a:rPr>
                  <a:t>time</a:t>
                </a:r>
                <a:r>
                  <a:rPr lang="en-US" sz="2800" i="1" dirty="0">
                    <a:ea typeface="Cambria Math" panose="02040503050406030204" pitchFamily="18" charset="0"/>
                  </a:rPr>
                  <a:t> </a:t>
                </a:r>
                <a:r>
                  <a:rPr lang="en-US" sz="2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</a:t>
                </a:r>
                <a:r>
                  <a:rPr lang="en-US" sz="2800" dirty="0"/>
                  <a:t> will also change shape with frequency.</a:t>
                </a:r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endParaRPr lang="en-US" sz="20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EE49B6-51BE-E418-9A6B-696931CE6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609600"/>
                <a:ext cx="10501086" cy="57156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352ADD4-8D2F-3E79-76C9-BD13DF5B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29" y="125031"/>
            <a:ext cx="10196285" cy="484569"/>
          </a:xfrm>
        </p:spPr>
        <p:txBody>
          <a:bodyPr>
            <a:normAutofit fontScale="90000"/>
          </a:bodyPr>
          <a:lstStyle/>
          <a:p>
            <a:r>
              <a:rPr lang="en-US" sz="3200" cap="none" dirty="0"/>
              <a:t>If all assumptions are satisfied except for a difference in 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AB226-3AD8-EF69-451F-930B92BC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0328" y="6325267"/>
            <a:ext cx="764215" cy="365125"/>
          </a:xfrm>
        </p:spPr>
        <p:txBody>
          <a:bodyPr/>
          <a:lstStyle/>
          <a:p>
            <a:fld id="{AE779083-DE4D-4FFD-BA7D-E4B49FDE89C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3918</TotalTime>
  <Words>1748</Words>
  <Application>Microsoft Office PowerPoint</Application>
  <PresentationFormat>Widescreen</PresentationFormat>
  <Paragraphs>386</Paragraphs>
  <Slides>28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Narrow</vt:lpstr>
      <vt:lpstr>Calibri</vt:lpstr>
      <vt:lpstr>Cambria Math</vt:lpstr>
      <vt:lpstr>Proxima Nova</vt:lpstr>
      <vt:lpstr>Tw Cen MT</vt:lpstr>
      <vt:lpstr>Droplet</vt:lpstr>
      <vt:lpstr>Topics in Calibration Part I - Antenna Temperatures </vt:lpstr>
      <vt:lpstr>PowerPoint Presentation</vt:lpstr>
      <vt:lpstr>Outline</vt:lpstr>
      <vt:lpstr>Scientific Relevant Units</vt:lpstr>
      <vt:lpstr>Using Fractional Errors  Simplifies the presentation</vt:lpstr>
      <vt:lpstr>GBTIDL Spectral-Line Algorithm for determing Ta getps, getnod, getsigref, GETFS</vt:lpstr>
      <vt:lpstr>PowerPoint Presentation</vt:lpstr>
      <vt:lpstr>If all assumptions are satisfied except for a difference in Tsys</vt:lpstr>
      <vt:lpstr>If all assumptions are satisfied except for a difference in G</vt:lpstr>
      <vt:lpstr>PowerPoint Presentation</vt:lpstr>
      <vt:lpstr>PowerPoint Presentation</vt:lpstr>
      <vt:lpstr>In-Band Frequency Switching</vt:lpstr>
      <vt:lpstr>In-Band Frequency Switching</vt:lpstr>
      <vt:lpstr>PowerPoint Presentation</vt:lpstr>
      <vt:lpstr>PowerPoint Presentation</vt:lpstr>
      <vt:lpstr>Averaging Integrations and Scans</vt:lpstr>
      <vt:lpstr>Calibration error when using GBTIDL’s averaging algorithm</vt:lpstr>
      <vt:lpstr>Baselines produced by GBTIDL’s Averaging Algorithm</vt:lpstr>
      <vt:lpstr>Wasted CPU Cycles</vt:lpstr>
      <vt:lpstr>Alternative Algorithm #1</vt:lpstr>
      <vt:lpstr>Alternative Algorithm #2</vt:lpstr>
      <vt:lpstr>PowerPoint Presentation</vt:lpstr>
      <vt:lpstr>What About Tns ?  Astronomical Observations</vt:lpstr>
      <vt:lpstr>PowerPoint Presentation</vt:lpstr>
      <vt:lpstr>PowerPoint Presentation</vt:lpstr>
      <vt:lpstr>What About Tns ?  Hot-Cold Load Measurements are far superior</vt:lpstr>
      <vt:lpstr>Summary</vt:lpstr>
      <vt:lpstr>Preview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Ron Maddalena</dc:creator>
  <cp:lastModifiedBy>Ron Maddalena</cp:lastModifiedBy>
  <cp:revision>55</cp:revision>
  <dcterms:created xsi:type="dcterms:W3CDTF">2026-03-29T20:54:56Z</dcterms:created>
  <dcterms:modified xsi:type="dcterms:W3CDTF">2026-04-07T05:22:41Z</dcterms:modified>
</cp:coreProperties>
</file>