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54" r:id="rId2"/>
    <p:sldId id="274" r:id="rId3"/>
    <p:sldId id="289" r:id="rId4"/>
    <p:sldId id="260" r:id="rId5"/>
    <p:sldId id="298" r:id="rId6"/>
    <p:sldId id="301" r:id="rId7"/>
    <p:sldId id="302" r:id="rId8"/>
    <p:sldId id="258" r:id="rId9"/>
    <p:sldId id="295" r:id="rId10"/>
    <p:sldId id="299" r:id="rId11"/>
    <p:sldId id="297" r:id="rId12"/>
    <p:sldId id="265" r:id="rId13"/>
    <p:sldId id="262" r:id="rId14"/>
    <p:sldId id="355" r:id="rId15"/>
    <p:sldId id="266" r:id="rId16"/>
    <p:sldId id="344" r:id="rId17"/>
    <p:sldId id="345" r:id="rId18"/>
    <p:sldId id="346" r:id="rId19"/>
    <p:sldId id="347" r:id="rId20"/>
    <p:sldId id="348" r:id="rId21"/>
    <p:sldId id="349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8" r:id="rId34"/>
    <p:sldId id="319" r:id="rId35"/>
    <p:sldId id="322" r:id="rId36"/>
    <p:sldId id="324" r:id="rId37"/>
    <p:sldId id="325" r:id="rId38"/>
    <p:sldId id="327" r:id="rId39"/>
    <p:sldId id="328" r:id="rId40"/>
    <p:sldId id="330" r:id="rId41"/>
    <p:sldId id="332" r:id="rId42"/>
    <p:sldId id="335" r:id="rId43"/>
    <p:sldId id="336" r:id="rId44"/>
    <p:sldId id="365" r:id="rId45"/>
    <p:sldId id="366" r:id="rId46"/>
    <p:sldId id="367" r:id="rId47"/>
    <p:sldId id="368" r:id="rId48"/>
    <p:sldId id="364" r:id="rId49"/>
    <p:sldId id="360" r:id="rId50"/>
    <p:sldId id="361" r:id="rId51"/>
    <p:sldId id="362" r:id="rId52"/>
    <p:sldId id="363" r:id="rId53"/>
    <p:sldId id="351" r:id="rId54"/>
    <p:sldId id="352" r:id="rId55"/>
    <p:sldId id="353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rgbClr val="171D7F"/>
      </a:buClr>
      <a:defRPr sz="20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171D7F"/>
      </a:buClr>
      <a:defRPr sz="20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171D7F"/>
      </a:buClr>
      <a:defRPr sz="20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171D7F"/>
      </a:buClr>
      <a:defRPr sz="20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171D7F"/>
      </a:buClr>
      <a:defRPr sz="20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C74"/>
    <a:srgbClr val="363A6C"/>
    <a:srgbClr val="171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1" rIns="93160" bIns="46581" numCol="1" anchor="t" anchorCtr="0" compatLnSpc="1">
            <a:prstTxWarp prst="textNoShape">
              <a:avLst/>
            </a:prstTxWarp>
          </a:bodyPr>
          <a:lstStyle>
            <a:lvl1pPr defTabSz="931583">
              <a:buClrTx/>
              <a:defRPr sz="1200" b="0" i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455" y="0"/>
            <a:ext cx="3037946" cy="46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1" rIns="93160" bIns="46581" numCol="1" anchor="t" anchorCtr="0" compatLnSpc="1">
            <a:prstTxWarp prst="textNoShape">
              <a:avLst/>
            </a:prstTxWarp>
          </a:bodyPr>
          <a:lstStyle>
            <a:lvl1pPr algn="r" defTabSz="931583">
              <a:buClrTx/>
              <a:defRPr sz="1200" b="0" i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056"/>
            <a:ext cx="3037946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1" rIns="93160" bIns="46581" numCol="1" anchor="b" anchorCtr="0" compatLnSpc="1">
            <a:prstTxWarp prst="textNoShape">
              <a:avLst/>
            </a:prstTxWarp>
          </a:bodyPr>
          <a:lstStyle>
            <a:lvl1pPr defTabSz="931583">
              <a:buClrTx/>
              <a:defRPr sz="1200" b="0" i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455" y="8832056"/>
            <a:ext cx="3037946" cy="4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0" tIns="46581" rIns="93160" bIns="46581" numCol="1" anchor="b" anchorCtr="0" compatLnSpc="1">
            <a:prstTxWarp prst="textNoShape">
              <a:avLst/>
            </a:prstTxWarp>
          </a:bodyPr>
          <a:lstStyle>
            <a:lvl1pPr algn="r" defTabSz="931583">
              <a:buClrTx/>
              <a:defRPr sz="1200" b="0" i="0">
                <a:latin typeface="Times New Roman" pitchFamily="18" charset="0"/>
              </a:defRPr>
            </a:lvl1pPr>
          </a:lstStyle>
          <a:p>
            <a:fld id="{AD1DAFD7-6B76-459A-8ECF-89412A4D0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749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946" cy="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8" tIns="44944" rIns="89888" bIns="44944" numCol="1" anchor="t" anchorCtr="0" compatLnSpc="1">
            <a:prstTxWarp prst="textNoShape">
              <a:avLst/>
            </a:prstTxWarp>
          </a:bodyPr>
          <a:lstStyle>
            <a:lvl1pPr defTabSz="898313">
              <a:buClrTx/>
              <a:defRPr sz="1200" b="0" i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1" y="1"/>
            <a:ext cx="3037946" cy="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8" tIns="44944" rIns="89888" bIns="44944" numCol="1" anchor="t" anchorCtr="0" compatLnSpc="1">
            <a:prstTxWarp prst="textNoShape">
              <a:avLst/>
            </a:prstTxWarp>
          </a:bodyPr>
          <a:lstStyle>
            <a:lvl1pPr algn="r" defTabSz="898313">
              <a:buClrTx/>
              <a:defRPr sz="1200" b="0" i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6"/>
            <a:ext cx="5607053" cy="418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8" tIns="44944" rIns="89888" bIns="44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887"/>
            <a:ext cx="3037946" cy="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8" tIns="44944" rIns="89888" bIns="44944" numCol="1" anchor="b" anchorCtr="0" compatLnSpc="1">
            <a:prstTxWarp prst="textNoShape">
              <a:avLst/>
            </a:prstTxWarp>
          </a:bodyPr>
          <a:lstStyle>
            <a:lvl1pPr defTabSz="898313">
              <a:buClrTx/>
              <a:defRPr sz="1200" b="0" i="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1" y="8828887"/>
            <a:ext cx="3037946" cy="4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88" tIns="44944" rIns="89888" bIns="44944" numCol="1" anchor="b" anchorCtr="0" compatLnSpc="1">
            <a:prstTxWarp prst="textNoShape">
              <a:avLst/>
            </a:prstTxWarp>
          </a:bodyPr>
          <a:lstStyle>
            <a:lvl1pPr algn="r" defTabSz="898313">
              <a:buClrTx/>
              <a:defRPr sz="1200" b="0" i="0">
                <a:latin typeface="Times New Roman" pitchFamily="18" charset="0"/>
              </a:defRPr>
            </a:lvl1pPr>
          </a:lstStyle>
          <a:p>
            <a:fld id="{AC7CA42C-464E-4337-A36D-542ECC447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690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C8225-13AC-4D06-8E09-835AE0171BA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2B4DC-1E65-4CC6-9180-CA879090D99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BF32F-971A-4589-B250-38BE2A1D7BA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8FEA3-6982-4EB8-8130-8E3F6B121C6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B2941-B304-43F4-92E9-F4F7ABDCB23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2018B-3714-41AE-948D-F2ED90AB2B3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9B3D5-FCA3-47E2-96C5-FD9286E2066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8C4CB-1FB4-4CDB-B934-D65EF4FFED8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93F59-7909-4544-A80D-B3666809F01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80B11-AC09-4857-9A90-8CA89649F0E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B5EE1-C112-4112-821D-C6A5B16E76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F0051-8DBF-4EDF-91A1-1B9A8991945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D3B70-B0D8-4779-BF6A-C8F006A440B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43F75-1569-4D72-912B-C6EBD3155DE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3" name="Freeform 3"/>
          <p:cNvSpPr>
            <a:spLocks noChangeArrowheads="1"/>
          </p:cNvSpPr>
          <p:nvPr/>
        </p:nvSpPr>
        <p:spPr bwMode="auto">
          <a:xfrm>
            <a:off x="8683625" y="6470650"/>
            <a:ext cx="300038" cy="300038"/>
          </a:xfrm>
          <a:custGeom>
            <a:avLst/>
            <a:gdLst>
              <a:gd name="T0" fmla="*/ 0 w 189"/>
              <a:gd name="T1" fmla="*/ 94 h 189"/>
              <a:gd name="T2" fmla="*/ 94 w 189"/>
              <a:gd name="T3" fmla="*/ 0 h 189"/>
              <a:gd name="T4" fmla="*/ 189 w 189"/>
              <a:gd name="T5" fmla="*/ 94 h 189"/>
              <a:gd name="T6" fmla="*/ 94 w 189"/>
              <a:gd name="T7" fmla="*/ 189 h 189"/>
              <a:gd name="T8" fmla="*/ 0 w 189"/>
              <a:gd name="T9" fmla="*/ 9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4"/>
                </a:moveTo>
                <a:lnTo>
                  <a:pt x="94" y="0"/>
                </a:lnTo>
                <a:lnTo>
                  <a:pt x="189" y="94"/>
                </a:lnTo>
                <a:lnTo>
                  <a:pt x="94" y="189"/>
                </a:lnTo>
                <a:lnTo>
                  <a:pt x="0" y="94"/>
                </a:ln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4" name="Freeform 4"/>
          <p:cNvSpPr>
            <a:spLocks noChangeArrowheads="1"/>
          </p:cNvSpPr>
          <p:nvPr/>
        </p:nvSpPr>
        <p:spPr bwMode="auto">
          <a:xfrm>
            <a:off x="8353425" y="6469063"/>
            <a:ext cx="301625" cy="300037"/>
          </a:xfrm>
          <a:custGeom>
            <a:avLst/>
            <a:gdLst>
              <a:gd name="T0" fmla="*/ 1 w 190"/>
              <a:gd name="T1" fmla="*/ 94 h 189"/>
              <a:gd name="T2" fmla="*/ 8 w 190"/>
              <a:gd name="T3" fmla="*/ 87 h 189"/>
              <a:gd name="T4" fmla="*/ 20 w 190"/>
              <a:gd name="T5" fmla="*/ 75 h 189"/>
              <a:gd name="T6" fmla="*/ 35 w 190"/>
              <a:gd name="T7" fmla="*/ 60 h 189"/>
              <a:gd name="T8" fmla="*/ 52 w 190"/>
              <a:gd name="T9" fmla="*/ 43 h 189"/>
              <a:gd name="T10" fmla="*/ 68 w 190"/>
              <a:gd name="T11" fmla="*/ 27 h 189"/>
              <a:gd name="T12" fmla="*/ 82 w 190"/>
              <a:gd name="T13" fmla="*/ 13 h 189"/>
              <a:gd name="T14" fmla="*/ 91 w 190"/>
              <a:gd name="T15" fmla="*/ 3 h 189"/>
              <a:gd name="T16" fmla="*/ 95 w 190"/>
              <a:gd name="T17" fmla="*/ 0 h 189"/>
              <a:gd name="T18" fmla="*/ 96 w 190"/>
              <a:gd name="T19" fmla="*/ 1 h 189"/>
              <a:gd name="T20" fmla="*/ 103 w 190"/>
              <a:gd name="T21" fmla="*/ 8 h 189"/>
              <a:gd name="T22" fmla="*/ 115 w 190"/>
              <a:gd name="T23" fmla="*/ 20 h 189"/>
              <a:gd name="T24" fmla="*/ 130 w 190"/>
              <a:gd name="T25" fmla="*/ 35 h 189"/>
              <a:gd name="T26" fmla="*/ 146 w 190"/>
              <a:gd name="T27" fmla="*/ 51 h 189"/>
              <a:gd name="T28" fmla="*/ 163 w 190"/>
              <a:gd name="T29" fmla="*/ 68 h 189"/>
              <a:gd name="T30" fmla="*/ 177 w 190"/>
              <a:gd name="T31" fmla="*/ 81 h 189"/>
              <a:gd name="T32" fmla="*/ 186 w 190"/>
              <a:gd name="T33" fmla="*/ 91 h 189"/>
              <a:gd name="T34" fmla="*/ 190 w 190"/>
              <a:gd name="T35" fmla="*/ 95 h 189"/>
              <a:gd name="T36" fmla="*/ 189 w 190"/>
              <a:gd name="T37" fmla="*/ 96 h 189"/>
              <a:gd name="T38" fmla="*/ 182 w 190"/>
              <a:gd name="T39" fmla="*/ 103 h 189"/>
              <a:gd name="T40" fmla="*/ 170 w 190"/>
              <a:gd name="T41" fmla="*/ 114 h 189"/>
              <a:gd name="T42" fmla="*/ 155 w 190"/>
              <a:gd name="T43" fmla="*/ 130 h 189"/>
              <a:gd name="T44" fmla="*/ 138 w 190"/>
              <a:gd name="T45" fmla="*/ 146 h 189"/>
              <a:gd name="T46" fmla="*/ 122 w 190"/>
              <a:gd name="T47" fmla="*/ 162 h 189"/>
              <a:gd name="T48" fmla="*/ 108 w 190"/>
              <a:gd name="T49" fmla="*/ 176 h 189"/>
              <a:gd name="T50" fmla="*/ 98 w 190"/>
              <a:gd name="T51" fmla="*/ 186 h 189"/>
              <a:gd name="T52" fmla="*/ 95 w 190"/>
              <a:gd name="T53" fmla="*/ 189 h 189"/>
              <a:gd name="T54" fmla="*/ 94 w 190"/>
              <a:gd name="T55" fmla="*/ 188 h 189"/>
              <a:gd name="T56" fmla="*/ 87 w 190"/>
              <a:gd name="T57" fmla="*/ 182 h 189"/>
              <a:gd name="T58" fmla="*/ 75 w 190"/>
              <a:gd name="T59" fmla="*/ 170 h 189"/>
              <a:gd name="T60" fmla="*/ 60 w 190"/>
              <a:gd name="T61" fmla="*/ 154 h 189"/>
              <a:gd name="T62" fmla="*/ 43 w 190"/>
              <a:gd name="T63" fmla="*/ 138 h 189"/>
              <a:gd name="T64" fmla="*/ 27 w 190"/>
              <a:gd name="T65" fmla="*/ 122 h 189"/>
              <a:gd name="T66" fmla="*/ 13 w 190"/>
              <a:gd name="T67" fmla="*/ 108 h 189"/>
              <a:gd name="T68" fmla="*/ 4 w 190"/>
              <a:gd name="T69" fmla="*/ 98 h 189"/>
              <a:gd name="T70" fmla="*/ 0 w 190"/>
              <a:gd name="T71" fmla="*/ 95 h 189"/>
              <a:gd name="T72" fmla="*/ 0 w 190"/>
              <a:gd name="T73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89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1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1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2" y="13"/>
                </a:lnTo>
                <a:lnTo>
                  <a:pt x="87" y="8"/>
                </a:lnTo>
                <a:lnTo>
                  <a:pt x="91" y="3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3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1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7" y="81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8"/>
                </a:lnTo>
                <a:lnTo>
                  <a:pt x="182" y="103"/>
                </a:lnTo>
                <a:lnTo>
                  <a:pt x="177" y="108"/>
                </a:lnTo>
                <a:lnTo>
                  <a:pt x="170" y="114"/>
                </a:lnTo>
                <a:lnTo>
                  <a:pt x="163" y="122"/>
                </a:lnTo>
                <a:lnTo>
                  <a:pt x="155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4"/>
                </a:lnTo>
                <a:lnTo>
                  <a:pt x="122" y="162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8" y="186"/>
                </a:lnTo>
                <a:lnTo>
                  <a:pt x="96" y="188"/>
                </a:lnTo>
                <a:lnTo>
                  <a:pt x="95" y="189"/>
                </a:lnTo>
                <a:lnTo>
                  <a:pt x="95" y="189"/>
                </a:lnTo>
                <a:lnTo>
                  <a:pt x="94" y="188"/>
                </a:lnTo>
                <a:lnTo>
                  <a:pt x="91" y="186"/>
                </a:lnTo>
                <a:lnTo>
                  <a:pt x="87" y="182"/>
                </a:lnTo>
                <a:lnTo>
                  <a:pt x="82" y="176"/>
                </a:lnTo>
                <a:lnTo>
                  <a:pt x="75" y="170"/>
                </a:lnTo>
                <a:lnTo>
                  <a:pt x="68" y="162"/>
                </a:lnTo>
                <a:lnTo>
                  <a:pt x="60" y="154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4"/>
                </a:lnTo>
                <a:lnTo>
                  <a:pt x="13" y="108"/>
                </a:lnTo>
                <a:lnTo>
                  <a:pt x="8" y="103"/>
                </a:lnTo>
                <a:lnTo>
                  <a:pt x="4" y="98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C9C2CC"/>
              </a:gs>
              <a:gs pos="100000">
                <a:srgbClr val="31454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Freeform 5"/>
          <p:cNvSpPr>
            <a:spLocks noChangeArrowheads="1"/>
          </p:cNvSpPr>
          <p:nvPr/>
        </p:nvSpPr>
        <p:spPr bwMode="auto">
          <a:xfrm>
            <a:off x="8023225" y="6469063"/>
            <a:ext cx="301625" cy="300037"/>
          </a:xfrm>
          <a:custGeom>
            <a:avLst/>
            <a:gdLst>
              <a:gd name="T0" fmla="*/ 1 w 190"/>
              <a:gd name="T1" fmla="*/ 94 h 189"/>
              <a:gd name="T2" fmla="*/ 8 w 190"/>
              <a:gd name="T3" fmla="*/ 87 h 189"/>
              <a:gd name="T4" fmla="*/ 20 w 190"/>
              <a:gd name="T5" fmla="*/ 75 h 189"/>
              <a:gd name="T6" fmla="*/ 35 w 190"/>
              <a:gd name="T7" fmla="*/ 60 h 189"/>
              <a:gd name="T8" fmla="*/ 52 w 190"/>
              <a:gd name="T9" fmla="*/ 43 h 189"/>
              <a:gd name="T10" fmla="*/ 68 w 190"/>
              <a:gd name="T11" fmla="*/ 27 h 189"/>
              <a:gd name="T12" fmla="*/ 82 w 190"/>
              <a:gd name="T13" fmla="*/ 13 h 189"/>
              <a:gd name="T14" fmla="*/ 91 w 190"/>
              <a:gd name="T15" fmla="*/ 3 h 189"/>
              <a:gd name="T16" fmla="*/ 95 w 190"/>
              <a:gd name="T17" fmla="*/ 0 h 189"/>
              <a:gd name="T18" fmla="*/ 96 w 190"/>
              <a:gd name="T19" fmla="*/ 1 h 189"/>
              <a:gd name="T20" fmla="*/ 103 w 190"/>
              <a:gd name="T21" fmla="*/ 8 h 189"/>
              <a:gd name="T22" fmla="*/ 115 w 190"/>
              <a:gd name="T23" fmla="*/ 20 h 189"/>
              <a:gd name="T24" fmla="*/ 130 w 190"/>
              <a:gd name="T25" fmla="*/ 35 h 189"/>
              <a:gd name="T26" fmla="*/ 147 w 190"/>
              <a:gd name="T27" fmla="*/ 51 h 189"/>
              <a:gd name="T28" fmla="*/ 163 w 190"/>
              <a:gd name="T29" fmla="*/ 68 h 189"/>
              <a:gd name="T30" fmla="*/ 177 w 190"/>
              <a:gd name="T31" fmla="*/ 81 h 189"/>
              <a:gd name="T32" fmla="*/ 186 w 190"/>
              <a:gd name="T33" fmla="*/ 91 h 189"/>
              <a:gd name="T34" fmla="*/ 190 w 190"/>
              <a:gd name="T35" fmla="*/ 95 h 189"/>
              <a:gd name="T36" fmla="*/ 189 w 190"/>
              <a:gd name="T37" fmla="*/ 96 h 189"/>
              <a:gd name="T38" fmla="*/ 182 w 190"/>
              <a:gd name="T39" fmla="*/ 103 h 189"/>
              <a:gd name="T40" fmla="*/ 170 w 190"/>
              <a:gd name="T41" fmla="*/ 114 h 189"/>
              <a:gd name="T42" fmla="*/ 155 w 190"/>
              <a:gd name="T43" fmla="*/ 130 h 189"/>
              <a:gd name="T44" fmla="*/ 138 w 190"/>
              <a:gd name="T45" fmla="*/ 146 h 189"/>
              <a:gd name="T46" fmla="*/ 122 w 190"/>
              <a:gd name="T47" fmla="*/ 162 h 189"/>
              <a:gd name="T48" fmla="*/ 108 w 190"/>
              <a:gd name="T49" fmla="*/ 176 h 189"/>
              <a:gd name="T50" fmla="*/ 99 w 190"/>
              <a:gd name="T51" fmla="*/ 186 h 189"/>
              <a:gd name="T52" fmla="*/ 95 w 190"/>
              <a:gd name="T53" fmla="*/ 189 h 189"/>
              <a:gd name="T54" fmla="*/ 94 w 190"/>
              <a:gd name="T55" fmla="*/ 188 h 189"/>
              <a:gd name="T56" fmla="*/ 87 w 190"/>
              <a:gd name="T57" fmla="*/ 182 h 189"/>
              <a:gd name="T58" fmla="*/ 75 w 190"/>
              <a:gd name="T59" fmla="*/ 170 h 189"/>
              <a:gd name="T60" fmla="*/ 60 w 190"/>
              <a:gd name="T61" fmla="*/ 154 h 189"/>
              <a:gd name="T62" fmla="*/ 43 w 190"/>
              <a:gd name="T63" fmla="*/ 138 h 189"/>
              <a:gd name="T64" fmla="*/ 27 w 190"/>
              <a:gd name="T65" fmla="*/ 122 h 189"/>
              <a:gd name="T66" fmla="*/ 14 w 190"/>
              <a:gd name="T67" fmla="*/ 108 h 189"/>
              <a:gd name="T68" fmla="*/ 4 w 190"/>
              <a:gd name="T69" fmla="*/ 98 h 189"/>
              <a:gd name="T70" fmla="*/ 0 w 190"/>
              <a:gd name="T71" fmla="*/ 95 h 189"/>
              <a:gd name="T72" fmla="*/ 0 w 190"/>
              <a:gd name="T73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89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4" y="81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1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2" y="13"/>
                </a:lnTo>
                <a:lnTo>
                  <a:pt x="87" y="8"/>
                </a:lnTo>
                <a:lnTo>
                  <a:pt x="91" y="3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9" y="3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7" y="51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7" y="81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8"/>
                </a:lnTo>
                <a:lnTo>
                  <a:pt x="182" y="103"/>
                </a:lnTo>
                <a:lnTo>
                  <a:pt x="177" y="108"/>
                </a:lnTo>
                <a:lnTo>
                  <a:pt x="170" y="114"/>
                </a:lnTo>
                <a:lnTo>
                  <a:pt x="163" y="122"/>
                </a:lnTo>
                <a:lnTo>
                  <a:pt x="155" y="130"/>
                </a:lnTo>
                <a:lnTo>
                  <a:pt x="147" y="138"/>
                </a:lnTo>
                <a:lnTo>
                  <a:pt x="138" y="146"/>
                </a:lnTo>
                <a:lnTo>
                  <a:pt x="130" y="154"/>
                </a:lnTo>
                <a:lnTo>
                  <a:pt x="122" y="162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9" y="186"/>
                </a:lnTo>
                <a:lnTo>
                  <a:pt x="96" y="188"/>
                </a:lnTo>
                <a:lnTo>
                  <a:pt x="95" y="189"/>
                </a:lnTo>
                <a:lnTo>
                  <a:pt x="95" y="189"/>
                </a:lnTo>
                <a:lnTo>
                  <a:pt x="94" y="188"/>
                </a:lnTo>
                <a:lnTo>
                  <a:pt x="91" y="186"/>
                </a:lnTo>
                <a:lnTo>
                  <a:pt x="87" y="182"/>
                </a:lnTo>
                <a:lnTo>
                  <a:pt x="82" y="176"/>
                </a:lnTo>
                <a:lnTo>
                  <a:pt x="75" y="170"/>
                </a:lnTo>
                <a:lnTo>
                  <a:pt x="68" y="162"/>
                </a:lnTo>
                <a:lnTo>
                  <a:pt x="60" y="154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4"/>
                </a:lnTo>
                <a:lnTo>
                  <a:pt x="14" y="108"/>
                </a:lnTo>
                <a:lnTo>
                  <a:pt x="8" y="103"/>
                </a:lnTo>
                <a:lnTo>
                  <a:pt x="4" y="98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D3C4D9"/>
              </a:gs>
              <a:gs pos="100000">
                <a:srgbClr val="495858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6" name="Freeform 6"/>
          <p:cNvSpPr>
            <a:spLocks noChangeArrowheads="1"/>
          </p:cNvSpPr>
          <p:nvPr/>
        </p:nvSpPr>
        <p:spPr bwMode="auto">
          <a:xfrm>
            <a:off x="7694613" y="6469063"/>
            <a:ext cx="301625" cy="300037"/>
          </a:xfrm>
          <a:custGeom>
            <a:avLst/>
            <a:gdLst>
              <a:gd name="T0" fmla="*/ 1 w 190"/>
              <a:gd name="T1" fmla="*/ 94 h 189"/>
              <a:gd name="T2" fmla="*/ 8 w 190"/>
              <a:gd name="T3" fmla="*/ 87 h 189"/>
              <a:gd name="T4" fmla="*/ 20 w 190"/>
              <a:gd name="T5" fmla="*/ 75 h 189"/>
              <a:gd name="T6" fmla="*/ 35 w 190"/>
              <a:gd name="T7" fmla="*/ 60 h 189"/>
              <a:gd name="T8" fmla="*/ 51 w 190"/>
              <a:gd name="T9" fmla="*/ 43 h 189"/>
              <a:gd name="T10" fmla="*/ 68 w 190"/>
              <a:gd name="T11" fmla="*/ 27 h 189"/>
              <a:gd name="T12" fmla="*/ 81 w 190"/>
              <a:gd name="T13" fmla="*/ 13 h 189"/>
              <a:gd name="T14" fmla="*/ 91 w 190"/>
              <a:gd name="T15" fmla="*/ 3 h 189"/>
              <a:gd name="T16" fmla="*/ 95 w 190"/>
              <a:gd name="T17" fmla="*/ 0 h 189"/>
              <a:gd name="T18" fmla="*/ 96 w 190"/>
              <a:gd name="T19" fmla="*/ 1 h 189"/>
              <a:gd name="T20" fmla="*/ 102 w 190"/>
              <a:gd name="T21" fmla="*/ 8 h 189"/>
              <a:gd name="T22" fmla="*/ 114 w 190"/>
              <a:gd name="T23" fmla="*/ 20 h 189"/>
              <a:gd name="T24" fmla="*/ 130 w 190"/>
              <a:gd name="T25" fmla="*/ 35 h 189"/>
              <a:gd name="T26" fmla="*/ 146 w 190"/>
              <a:gd name="T27" fmla="*/ 51 h 189"/>
              <a:gd name="T28" fmla="*/ 162 w 190"/>
              <a:gd name="T29" fmla="*/ 68 h 189"/>
              <a:gd name="T30" fmla="*/ 176 w 190"/>
              <a:gd name="T31" fmla="*/ 81 h 189"/>
              <a:gd name="T32" fmla="*/ 186 w 190"/>
              <a:gd name="T33" fmla="*/ 91 h 189"/>
              <a:gd name="T34" fmla="*/ 190 w 190"/>
              <a:gd name="T35" fmla="*/ 95 h 189"/>
              <a:gd name="T36" fmla="*/ 189 w 190"/>
              <a:gd name="T37" fmla="*/ 96 h 189"/>
              <a:gd name="T38" fmla="*/ 182 w 190"/>
              <a:gd name="T39" fmla="*/ 103 h 189"/>
              <a:gd name="T40" fmla="*/ 170 w 190"/>
              <a:gd name="T41" fmla="*/ 114 h 189"/>
              <a:gd name="T42" fmla="*/ 155 w 190"/>
              <a:gd name="T43" fmla="*/ 130 h 189"/>
              <a:gd name="T44" fmla="*/ 138 w 190"/>
              <a:gd name="T45" fmla="*/ 146 h 189"/>
              <a:gd name="T46" fmla="*/ 122 w 190"/>
              <a:gd name="T47" fmla="*/ 162 h 189"/>
              <a:gd name="T48" fmla="*/ 108 w 190"/>
              <a:gd name="T49" fmla="*/ 176 h 189"/>
              <a:gd name="T50" fmla="*/ 98 w 190"/>
              <a:gd name="T51" fmla="*/ 186 h 189"/>
              <a:gd name="T52" fmla="*/ 95 w 190"/>
              <a:gd name="T53" fmla="*/ 189 h 189"/>
              <a:gd name="T54" fmla="*/ 94 w 190"/>
              <a:gd name="T55" fmla="*/ 188 h 189"/>
              <a:gd name="T56" fmla="*/ 87 w 190"/>
              <a:gd name="T57" fmla="*/ 182 h 189"/>
              <a:gd name="T58" fmla="*/ 75 w 190"/>
              <a:gd name="T59" fmla="*/ 170 h 189"/>
              <a:gd name="T60" fmla="*/ 60 w 190"/>
              <a:gd name="T61" fmla="*/ 154 h 189"/>
              <a:gd name="T62" fmla="*/ 43 w 190"/>
              <a:gd name="T63" fmla="*/ 138 h 189"/>
              <a:gd name="T64" fmla="*/ 27 w 190"/>
              <a:gd name="T65" fmla="*/ 122 h 189"/>
              <a:gd name="T66" fmla="*/ 13 w 190"/>
              <a:gd name="T67" fmla="*/ 108 h 189"/>
              <a:gd name="T68" fmla="*/ 4 w 190"/>
              <a:gd name="T69" fmla="*/ 98 h 189"/>
              <a:gd name="T70" fmla="*/ 0 w 190"/>
              <a:gd name="T71" fmla="*/ 95 h 189"/>
              <a:gd name="T72" fmla="*/ 0 w 190"/>
              <a:gd name="T73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89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1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1"/>
                </a:lnTo>
                <a:lnTo>
                  <a:pt x="51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1" y="13"/>
                </a:lnTo>
                <a:lnTo>
                  <a:pt x="87" y="8"/>
                </a:lnTo>
                <a:lnTo>
                  <a:pt x="91" y="3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3"/>
                </a:lnTo>
                <a:lnTo>
                  <a:pt x="102" y="8"/>
                </a:lnTo>
                <a:lnTo>
                  <a:pt x="108" y="13"/>
                </a:lnTo>
                <a:lnTo>
                  <a:pt x="114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1"/>
                </a:lnTo>
                <a:lnTo>
                  <a:pt x="155" y="60"/>
                </a:lnTo>
                <a:lnTo>
                  <a:pt x="162" y="68"/>
                </a:lnTo>
                <a:lnTo>
                  <a:pt x="170" y="75"/>
                </a:lnTo>
                <a:lnTo>
                  <a:pt x="176" y="81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8"/>
                </a:lnTo>
                <a:lnTo>
                  <a:pt x="182" y="103"/>
                </a:lnTo>
                <a:lnTo>
                  <a:pt x="176" y="108"/>
                </a:lnTo>
                <a:lnTo>
                  <a:pt x="170" y="114"/>
                </a:lnTo>
                <a:lnTo>
                  <a:pt x="162" y="122"/>
                </a:lnTo>
                <a:lnTo>
                  <a:pt x="155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4"/>
                </a:lnTo>
                <a:lnTo>
                  <a:pt x="122" y="162"/>
                </a:lnTo>
                <a:lnTo>
                  <a:pt x="114" y="170"/>
                </a:lnTo>
                <a:lnTo>
                  <a:pt x="108" y="176"/>
                </a:lnTo>
                <a:lnTo>
                  <a:pt x="102" y="182"/>
                </a:lnTo>
                <a:lnTo>
                  <a:pt x="98" y="186"/>
                </a:lnTo>
                <a:lnTo>
                  <a:pt x="96" y="188"/>
                </a:lnTo>
                <a:lnTo>
                  <a:pt x="95" y="189"/>
                </a:lnTo>
                <a:lnTo>
                  <a:pt x="95" y="189"/>
                </a:lnTo>
                <a:lnTo>
                  <a:pt x="94" y="188"/>
                </a:lnTo>
                <a:lnTo>
                  <a:pt x="91" y="186"/>
                </a:lnTo>
                <a:lnTo>
                  <a:pt x="87" y="182"/>
                </a:lnTo>
                <a:lnTo>
                  <a:pt x="81" y="176"/>
                </a:lnTo>
                <a:lnTo>
                  <a:pt x="75" y="170"/>
                </a:lnTo>
                <a:lnTo>
                  <a:pt x="68" y="162"/>
                </a:lnTo>
                <a:lnTo>
                  <a:pt x="60" y="154"/>
                </a:lnTo>
                <a:lnTo>
                  <a:pt x="51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4"/>
                </a:lnTo>
                <a:lnTo>
                  <a:pt x="13" y="108"/>
                </a:lnTo>
                <a:lnTo>
                  <a:pt x="8" y="103"/>
                </a:lnTo>
                <a:lnTo>
                  <a:pt x="4" y="98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DEC7E5"/>
              </a:gs>
              <a:gs pos="100000">
                <a:srgbClr val="606A6A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Freeform 7"/>
          <p:cNvSpPr>
            <a:spLocks noChangeArrowheads="1"/>
          </p:cNvSpPr>
          <p:nvPr/>
        </p:nvSpPr>
        <p:spPr bwMode="auto">
          <a:xfrm>
            <a:off x="7364413" y="6470650"/>
            <a:ext cx="300037" cy="300038"/>
          </a:xfrm>
          <a:custGeom>
            <a:avLst/>
            <a:gdLst>
              <a:gd name="T0" fmla="*/ 0 w 189"/>
              <a:gd name="T1" fmla="*/ 94 h 189"/>
              <a:gd name="T2" fmla="*/ 95 w 189"/>
              <a:gd name="T3" fmla="*/ 0 h 189"/>
              <a:gd name="T4" fmla="*/ 189 w 189"/>
              <a:gd name="T5" fmla="*/ 94 h 189"/>
              <a:gd name="T6" fmla="*/ 95 w 189"/>
              <a:gd name="T7" fmla="*/ 189 h 189"/>
              <a:gd name="T8" fmla="*/ 0 w 189"/>
              <a:gd name="T9" fmla="*/ 9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  <a:lnTo>
                  <a:pt x="95" y="189"/>
                </a:lnTo>
                <a:lnTo>
                  <a:pt x="0" y="94"/>
                </a:lnTo>
                <a:close/>
              </a:path>
            </a:pathLst>
          </a:custGeom>
          <a:gradFill rotWithShape="0">
            <a:gsLst>
              <a:gs pos="0">
                <a:srgbClr val="F2CCFF"/>
              </a:gs>
              <a:gs pos="100000">
                <a:srgbClr val="8F8F8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8" name="Freeform 8"/>
          <p:cNvSpPr>
            <a:spLocks noChangeArrowheads="1"/>
          </p:cNvSpPr>
          <p:nvPr/>
        </p:nvSpPr>
        <p:spPr bwMode="auto">
          <a:xfrm>
            <a:off x="8629650" y="6459538"/>
            <a:ext cx="300038" cy="300037"/>
          </a:xfrm>
          <a:custGeom>
            <a:avLst/>
            <a:gdLst>
              <a:gd name="T0" fmla="*/ 0 w 189"/>
              <a:gd name="T1" fmla="*/ 95 h 189"/>
              <a:gd name="T2" fmla="*/ 94 w 189"/>
              <a:gd name="T3" fmla="*/ 0 h 189"/>
              <a:gd name="T4" fmla="*/ 189 w 189"/>
              <a:gd name="T5" fmla="*/ 95 h 189"/>
              <a:gd name="T6" fmla="*/ 94 w 189"/>
              <a:gd name="T7" fmla="*/ 189 h 189"/>
              <a:gd name="T8" fmla="*/ 0 w 189"/>
              <a:gd name="T9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5"/>
                </a:moveTo>
                <a:lnTo>
                  <a:pt x="94" y="0"/>
                </a:lnTo>
                <a:lnTo>
                  <a:pt x="189" y="95"/>
                </a:lnTo>
                <a:lnTo>
                  <a:pt x="94" y="189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7233D9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Freeform 9"/>
          <p:cNvSpPr>
            <a:spLocks noChangeArrowheads="1"/>
          </p:cNvSpPr>
          <p:nvPr/>
        </p:nvSpPr>
        <p:spPr bwMode="auto">
          <a:xfrm>
            <a:off x="8299450" y="6457950"/>
            <a:ext cx="301625" cy="301625"/>
          </a:xfrm>
          <a:custGeom>
            <a:avLst/>
            <a:gdLst>
              <a:gd name="T0" fmla="*/ 1 w 190"/>
              <a:gd name="T1" fmla="*/ 94 h 190"/>
              <a:gd name="T2" fmla="*/ 8 w 190"/>
              <a:gd name="T3" fmla="*/ 87 h 190"/>
              <a:gd name="T4" fmla="*/ 20 w 190"/>
              <a:gd name="T5" fmla="*/ 75 h 190"/>
              <a:gd name="T6" fmla="*/ 35 w 190"/>
              <a:gd name="T7" fmla="*/ 60 h 190"/>
              <a:gd name="T8" fmla="*/ 52 w 190"/>
              <a:gd name="T9" fmla="*/ 43 h 190"/>
              <a:gd name="T10" fmla="*/ 68 w 190"/>
              <a:gd name="T11" fmla="*/ 27 h 190"/>
              <a:gd name="T12" fmla="*/ 81 w 190"/>
              <a:gd name="T13" fmla="*/ 13 h 190"/>
              <a:gd name="T14" fmla="*/ 91 w 190"/>
              <a:gd name="T15" fmla="*/ 4 h 190"/>
              <a:gd name="T16" fmla="*/ 95 w 190"/>
              <a:gd name="T17" fmla="*/ 0 h 190"/>
              <a:gd name="T18" fmla="*/ 96 w 190"/>
              <a:gd name="T19" fmla="*/ 1 h 190"/>
              <a:gd name="T20" fmla="*/ 103 w 190"/>
              <a:gd name="T21" fmla="*/ 8 h 190"/>
              <a:gd name="T22" fmla="*/ 115 w 190"/>
              <a:gd name="T23" fmla="*/ 20 h 190"/>
              <a:gd name="T24" fmla="*/ 130 w 190"/>
              <a:gd name="T25" fmla="*/ 35 h 190"/>
              <a:gd name="T26" fmla="*/ 146 w 190"/>
              <a:gd name="T27" fmla="*/ 52 h 190"/>
              <a:gd name="T28" fmla="*/ 163 w 190"/>
              <a:gd name="T29" fmla="*/ 68 h 190"/>
              <a:gd name="T30" fmla="*/ 176 w 190"/>
              <a:gd name="T31" fmla="*/ 82 h 190"/>
              <a:gd name="T32" fmla="*/ 186 w 190"/>
              <a:gd name="T33" fmla="*/ 91 h 190"/>
              <a:gd name="T34" fmla="*/ 190 w 190"/>
              <a:gd name="T35" fmla="*/ 95 h 190"/>
              <a:gd name="T36" fmla="*/ 189 w 190"/>
              <a:gd name="T37" fmla="*/ 96 h 190"/>
              <a:gd name="T38" fmla="*/ 182 w 190"/>
              <a:gd name="T39" fmla="*/ 103 h 190"/>
              <a:gd name="T40" fmla="*/ 170 w 190"/>
              <a:gd name="T41" fmla="*/ 115 h 190"/>
              <a:gd name="T42" fmla="*/ 155 w 190"/>
              <a:gd name="T43" fmla="*/ 130 h 190"/>
              <a:gd name="T44" fmla="*/ 138 w 190"/>
              <a:gd name="T45" fmla="*/ 146 h 190"/>
              <a:gd name="T46" fmla="*/ 122 w 190"/>
              <a:gd name="T47" fmla="*/ 163 h 190"/>
              <a:gd name="T48" fmla="*/ 108 w 190"/>
              <a:gd name="T49" fmla="*/ 176 h 190"/>
              <a:gd name="T50" fmla="*/ 98 w 190"/>
              <a:gd name="T51" fmla="*/ 186 h 190"/>
              <a:gd name="T52" fmla="*/ 95 w 190"/>
              <a:gd name="T53" fmla="*/ 190 h 190"/>
              <a:gd name="T54" fmla="*/ 94 w 190"/>
              <a:gd name="T55" fmla="*/ 189 h 190"/>
              <a:gd name="T56" fmla="*/ 87 w 190"/>
              <a:gd name="T57" fmla="*/ 182 h 190"/>
              <a:gd name="T58" fmla="*/ 75 w 190"/>
              <a:gd name="T59" fmla="*/ 170 h 190"/>
              <a:gd name="T60" fmla="*/ 60 w 190"/>
              <a:gd name="T61" fmla="*/ 155 h 190"/>
              <a:gd name="T62" fmla="*/ 43 w 190"/>
              <a:gd name="T63" fmla="*/ 138 h 190"/>
              <a:gd name="T64" fmla="*/ 27 w 190"/>
              <a:gd name="T65" fmla="*/ 122 h 190"/>
              <a:gd name="T66" fmla="*/ 13 w 190"/>
              <a:gd name="T67" fmla="*/ 108 h 190"/>
              <a:gd name="T68" fmla="*/ 4 w 190"/>
              <a:gd name="T69" fmla="*/ 99 h 190"/>
              <a:gd name="T70" fmla="*/ 0 w 190"/>
              <a:gd name="T71" fmla="*/ 95 h 190"/>
              <a:gd name="T72" fmla="*/ 0 w 190"/>
              <a:gd name="T73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2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2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1" y="13"/>
                </a:lnTo>
                <a:lnTo>
                  <a:pt x="87" y="8"/>
                </a:lnTo>
                <a:lnTo>
                  <a:pt x="91" y="4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4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2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6" y="82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9"/>
                </a:lnTo>
                <a:lnTo>
                  <a:pt x="182" y="103"/>
                </a:lnTo>
                <a:lnTo>
                  <a:pt x="176" y="108"/>
                </a:lnTo>
                <a:lnTo>
                  <a:pt x="170" y="115"/>
                </a:lnTo>
                <a:lnTo>
                  <a:pt x="163" y="122"/>
                </a:lnTo>
                <a:lnTo>
                  <a:pt x="155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5"/>
                </a:lnTo>
                <a:lnTo>
                  <a:pt x="122" y="163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8" y="186"/>
                </a:lnTo>
                <a:lnTo>
                  <a:pt x="96" y="189"/>
                </a:lnTo>
                <a:lnTo>
                  <a:pt x="95" y="190"/>
                </a:lnTo>
                <a:lnTo>
                  <a:pt x="95" y="190"/>
                </a:lnTo>
                <a:lnTo>
                  <a:pt x="94" y="189"/>
                </a:lnTo>
                <a:lnTo>
                  <a:pt x="91" y="186"/>
                </a:lnTo>
                <a:lnTo>
                  <a:pt x="87" y="182"/>
                </a:lnTo>
                <a:lnTo>
                  <a:pt x="81" y="176"/>
                </a:lnTo>
                <a:lnTo>
                  <a:pt x="75" y="170"/>
                </a:lnTo>
                <a:lnTo>
                  <a:pt x="68" y="163"/>
                </a:lnTo>
                <a:lnTo>
                  <a:pt x="60" y="155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5"/>
                </a:lnTo>
                <a:lnTo>
                  <a:pt x="13" y="108"/>
                </a:lnTo>
                <a:lnTo>
                  <a:pt x="8" y="103"/>
                </a:lnTo>
                <a:lnTo>
                  <a:pt x="4" y="99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874CDF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Freeform 10"/>
          <p:cNvSpPr>
            <a:spLocks noChangeArrowheads="1"/>
          </p:cNvSpPr>
          <p:nvPr/>
        </p:nvSpPr>
        <p:spPr bwMode="auto">
          <a:xfrm>
            <a:off x="7969250" y="6457950"/>
            <a:ext cx="301625" cy="301625"/>
          </a:xfrm>
          <a:custGeom>
            <a:avLst/>
            <a:gdLst>
              <a:gd name="T0" fmla="*/ 1 w 190"/>
              <a:gd name="T1" fmla="*/ 94 h 190"/>
              <a:gd name="T2" fmla="*/ 8 w 190"/>
              <a:gd name="T3" fmla="*/ 87 h 190"/>
              <a:gd name="T4" fmla="*/ 20 w 190"/>
              <a:gd name="T5" fmla="*/ 75 h 190"/>
              <a:gd name="T6" fmla="*/ 35 w 190"/>
              <a:gd name="T7" fmla="*/ 60 h 190"/>
              <a:gd name="T8" fmla="*/ 52 w 190"/>
              <a:gd name="T9" fmla="*/ 43 h 190"/>
              <a:gd name="T10" fmla="*/ 68 w 190"/>
              <a:gd name="T11" fmla="*/ 27 h 190"/>
              <a:gd name="T12" fmla="*/ 82 w 190"/>
              <a:gd name="T13" fmla="*/ 13 h 190"/>
              <a:gd name="T14" fmla="*/ 91 w 190"/>
              <a:gd name="T15" fmla="*/ 4 h 190"/>
              <a:gd name="T16" fmla="*/ 95 w 190"/>
              <a:gd name="T17" fmla="*/ 0 h 190"/>
              <a:gd name="T18" fmla="*/ 96 w 190"/>
              <a:gd name="T19" fmla="*/ 1 h 190"/>
              <a:gd name="T20" fmla="*/ 103 w 190"/>
              <a:gd name="T21" fmla="*/ 8 h 190"/>
              <a:gd name="T22" fmla="*/ 115 w 190"/>
              <a:gd name="T23" fmla="*/ 20 h 190"/>
              <a:gd name="T24" fmla="*/ 130 w 190"/>
              <a:gd name="T25" fmla="*/ 35 h 190"/>
              <a:gd name="T26" fmla="*/ 147 w 190"/>
              <a:gd name="T27" fmla="*/ 52 h 190"/>
              <a:gd name="T28" fmla="*/ 163 w 190"/>
              <a:gd name="T29" fmla="*/ 68 h 190"/>
              <a:gd name="T30" fmla="*/ 177 w 190"/>
              <a:gd name="T31" fmla="*/ 82 h 190"/>
              <a:gd name="T32" fmla="*/ 186 w 190"/>
              <a:gd name="T33" fmla="*/ 91 h 190"/>
              <a:gd name="T34" fmla="*/ 190 w 190"/>
              <a:gd name="T35" fmla="*/ 95 h 190"/>
              <a:gd name="T36" fmla="*/ 189 w 190"/>
              <a:gd name="T37" fmla="*/ 96 h 190"/>
              <a:gd name="T38" fmla="*/ 182 w 190"/>
              <a:gd name="T39" fmla="*/ 103 h 190"/>
              <a:gd name="T40" fmla="*/ 170 w 190"/>
              <a:gd name="T41" fmla="*/ 115 h 190"/>
              <a:gd name="T42" fmla="*/ 155 w 190"/>
              <a:gd name="T43" fmla="*/ 130 h 190"/>
              <a:gd name="T44" fmla="*/ 138 w 190"/>
              <a:gd name="T45" fmla="*/ 146 h 190"/>
              <a:gd name="T46" fmla="*/ 122 w 190"/>
              <a:gd name="T47" fmla="*/ 163 h 190"/>
              <a:gd name="T48" fmla="*/ 108 w 190"/>
              <a:gd name="T49" fmla="*/ 176 h 190"/>
              <a:gd name="T50" fmla="*/ 98 w 190"/>
              <a:gd name="T51" fmla="*/ 186 h 190"/>
              <a:gd name="T52" fmla="*/ 95 w 190"/>
              <a:gd name="T53" fmla="*/ 190 h 190"/>
              <a:gd name="T54" fmla="*/ 94 w 190"/>
              <a:gd name="T55" fmla="*/ 189 h 190"/>
              <a:gd name="T56" fmla="*/ 87 w 190"/>
              <a:gd name="T57" fmla="*/ 182 h 190"/>
              <a:gd name="T58" fmla="*/ 75 w 190"/>
              <a:gd name="T59" fmla="*/ 170 h 190"/>
              <a:gd name="T60" fmla="*/ 60 w 190"/>
              <a:gd name="T61" fmla="*/ 155 h 190"/>
              <a:gd name="T62" fmla="*/ 43 w 190"/>
              <a:gd name="T63" fmla="*/ 138 h 190"/>
              <a:gd name="T64" fmla="*/ 27 w 190"/>
              <a:gd name="T65" fmla="*/ 122 h 190"/>
              <a:gd name="T66" fmla="*/ 14 w 190"/>
              <a:gd name="T67" fmla="*/ 108 h 190"/>
              <a:gd name="T68" fmla="*/ 4 w 190"/>
              <a:gd name="T69" fmla="*/ 99 h 190"/>
              <a:gd name="T70" fmla="*/ 0 w 190"/>
              <a:gd name="T71" fmla="*/ 95 h 190"/>
              <a:gd name="T72" fmla="*/ 0 w 190"/>
              <a:gd name="T73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4" y="82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2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2" y="13"/>
                </a:lnTo>
                <a:lnTo>
                  <a:pt x="87" y="8"/>
                </a:lnTo>
                <a:lnTo>
                  <a:pt x="91" y="4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4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7" y="52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7" y="82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9"/>
                </a:lnTo>
                <a:lnTo>
                  <a:pt x="182" y="103"/>
                </a:lnTo>
                <a:lnTo>
                  <a:pt x="177" y="108"/>
                </a:lnTo>
                <a:lnTo>
                  <a:pt x="170" y="115"/>
                </a:lnTo>
                <a:lnTo>
                  <a:pt x="163" y="122"/>
                </a:lnTo>
                <a:lnTo>
                  <a:pt x="155" y="130"/>
                </a:lnTo>
                <a:lnTo>
                  <a:pt x="147" y="138"/>
                </a:lnTo>
                <a:lnTo>
                  <a:pt x="138" y="146"/>
                </a:lnTo>
                <a:lnTo>
                  <a:pt x="130" y="155"/>
                </a:lnTo>
                <a:lnTo>
                  <a:pt x="122" y="163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8" y="186"/>
                </a:lnTo>
                <a:lnTo>
                  <a:pt x="96" y="189"/>
                </a:lnTo>
                <a:lnTo>
                  <a:pt x="95" y="190"/>
                </a:lnTo>
                <a:lnTo>
                  <a:pt x="95" y="190"/>
                </a:lnTo>
                <a:lnTo>
                  <a:pt x="94" y="189"/>
                </a:lnTo>
                <a:lnTo>
                  <a:pt x="91" y="186"/>
                </a:lnTo>
                <a:lnTo>
                  <a:pt x="87" y="182"/>
                </a:lnTo>
                <a:lnTo>
                  <a:pt x="82" y="176"/>
                </a:lnTo>
                <a:lnTo>
                  <a:pt x="75" y="170"/>
                </a:lnTo>
                <a:lnTo>
                  <a:pt x="68" y="163"/>
                </a:lnTo>
                <a:lnTo>
                  <a:pt x="60" y="155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5"/>
                </a:lnTo>
                <a:lnTo>
                  <a:pt x="14" y="108"/>
                </a:lnTo>
                <a:lnTo>
                  <a:pt x="8" y="103"/>
                </a:lnTo>
                <a:lnTo>
                  <a:pt x="4" y="99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9D66E6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Freeform 11"/>
          <p:cNvSpPr>
            <a:spLocks noChangeArrowheads="1"/>
          </p:cNvSpPr>
          <p:nvPr/>
        </p:nvSpPr>
        <p:spPr bwMode="auto">
          <a:xfrm>
            <a:off x="7640638" y="6457950"/>
            <a:ext cx="301625" cy="301625"/>
          </a:xfrm>
          <a:custGeom>
            <a:avLst/>
            <a:gdLst>
              <a:gd name="T0" fmla="*/ 1 w 190"/>
              <a:gd name="T1" fmla="*/ 94 h 190"/>
              <a:gd name="T2" fmla="*/ 8 w 190"/>
              <a:gd name="T3" fmla="*/ 87 h 190"/>
              <a:gd name="T4" fmla="*/ 20 w 190"/>
              <a:gd name="T5" fmla="*/ 75 h 190"/>
              <a:gd name="T6" fmla="*/ 35 w 190"/>
              <a:gd name="T7" fmla="*/ 60 h 190"/>
              <a:gd name="T8" fmla="*/ 51 w 190"/>
              <a:gd name="T9" fmla="*/ 43 h 190"/>
              <a:gd name="T10" fmla="*/ 67 w 190"/>
              <a:gd name="T11" fmla="*/ 27 h 190"/>
              <a:gd name="T12" fmla="*/ 81 w 190"/>
              <a:gd name="T13" fmla="*/ 13 h 190"/>
              <a:gd name="T14" fmla="*/ 91 w 190"/>
              <a:gd name="T15" fmla="*/ 4 h 190"/>
              <a:gd name="T16" fmla="*/ 95 w 190"/>
              <a:gd name="T17" fmla="*/ 0 h 190"/>
              <a:gd name="T18" fmla="*/ 95 w 190"/>
              <a:gd name="T19" fmla="*/ 1 h 190"/>
              <a:gd name="T20" fmla="*/ 102 w 190"/>
              <a:gd name="T21" fmla="*/ 8 h 190"/>
              <a:gd name="T22" fmla="*/ 114 w 190"/>
              <a:gd name="T23" fmla="*/ 20 h 190"/>
              <a:gd name="T24" fmla="*/ 130 w 190"/>
              <a:gd name="T25" fmla="*/ 35 h 190"/>
              <a:gd name="T26" fmla="*/ 146 w 190"/>
              <a:gd name="T27" fmla="*/ 52 h 190"/>
              <a:gd name="T28" fmla="*/ 162 w 190"/>
              <a:gd name="T29" fmla="*/ 68 h 190"/>
              <a:gd name="T30" fmla="*/ 176 w 190"/>
              <a:gd name="T31" fmla="*/ 82 h 190"/>
              <a:gd name="T32" fmla="*/ 186 w 190"/>
              <a:gd name="T33" fmla="*/ 91 h 190"/>
              <a:gd name="T34" fmla="*/ 190 w 190"/>
              <a:gd name="T35" fmla="*/ 95 h 190"/>
              <a:gd name="T36" fmla="*/ 189 w 190"/>
              <a:gd name="T37" fmla="*/ 96 h 190"/>
              <a:gd name="T38" fmla="*/ 182 w 190"/>
              <a:gd name="T39" fmla="*/ 103 h 190"/>
              <a:gd name="T40" fmla="*/ 170 w 190"/>
              <a:gd name="T41" fmla="*/ 115 h 190"/>
              <a:gd name="T42" fmla="*/ 154 w 190"/>
              <a:gd name="T43" fmla="*/ 130 h 190"/>
              <a:gd name="T44" fmla="*/ 138 w 190"/>
              <a:gd name="T45" fmla="*/ 146 h 190"/>
              <a:gd name="T46" fmla="*/ 122 w 190"/>
              <a:gd name="T47" fmla="*/ 163 h 190"/>
              <a:gd name="T48" fmla="*/ 108 w 190"/>
              <a:gd name="T49" fmla="*/ 176 h 190"/>
              <a:gd name="T50" fmla="*/ 98 w 190"/>
              <a:gd name="T51" fmla="*/ 186 h 190"/>
              <a:gd name="T52" fmla="*/ 95 w 190"/>
              <a:gd name="T53" fmla="*/ 190 h 190"/>
              <a:gd name="T54" fmla="*/ 94 w 190"/>
              <a:gd name="T55" fmla="*/ 189 h 190"/>
              <a:gd name="T56" fmla="*/ 87 w 190"/>
              <a:gd name="T57" fmla="*/ 182 h 190"/>
              <a:gd name="T58" fmla="*/ 75 w 190"/>
              <a:gd name="T59" fmla="*/ 170 h 190"/>
              <a:gd name="T60" fmla="*/ 60 w 190"/>
              <a:gd name="T61" fmla="*/ 155 h 190"/>
              <a:gd name="T62" fmla="*/ 43 w 190"/>
              <a:gd name="T63" fmla="*/ 138 h 190"/>
              <a:gd name="T64" fmla="*/ 27 w 190"/>
              <a:gd name="T65" fmla="*/ 122 h 190"/>
              <a:gd name="T66" fmla="*/ 13 w 190"/>
              <a:gd name="T67" fmla="*/ 108 h 190"/>
              <a:gd name="T68" fmla="*/ 4 w 190"/>
              <a:gd name="T69" fmla="*/ 99 h 190"/>
              <a:gd name="T70" fmla="*/ 0 w 190"/>
              <a:gd name="T71" fmla="*/ 95 h 190"/>
              <a:gd name="T72" fmla="*/ 0 w 190"/>
              <a:gd name="T73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2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2"/>
                </a:lnTo>
                <a:lnTo>
                  <a:pt x="51" y="43"/>
                </a:lnTo>
                <a:lnTo>
                  <a:pt x="60" y="35"/>
                </a:lnTo>
                <a:lnTo>
                  <a:pt x="67" y="27"/>
                </a:lnTo>
                <a:lnTo>
                  <a:pt x="75" y="20"/>
                </a:lnTo>
                <a:lnTo>
                  <a:pt x="81" y="13"/>
                </a:lnTo>
                <a:lnTo>
                  <a:pt x="87" y="8"/>
                </a:lnTo>
                <a:lnTo>
                  <a:pt x="91" y="4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5" y="1"/>
                </a:lnTo>
                <a:lnTo>
                  <a:pt x="98" y="4"/>
                </a:lnTo>
                <a:lnTo>
                  <a:pt x="102" y="8"/>
                </a:lnTo>
                <a:lnTo>
                  <a:pt x="108" y="13"/>
                </a:lnTo>
                <a:lnTo>
                  <a:pt x="114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2"/>
                </a:lnTo>
                <a:lnTo>
                  <a:pt x="154" y="60"/>
                </a:lnTo>
                <a:lnTo>
                  <a:pt x="162" y="68"/>
                </a:lnTo>
                <a:lnTo>
                  <a:pt x="170" y="75"/>
                </a:lnTo>
                <a:lnTo>
                  <a:pt x="176" y="82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9"/>
                </a:lnTo>
                <a:lnTo>
                  <a:pt x="182" y="103"/>
                </a:lnTo>
                <a:lnTo>
                  <a:pt x="176" y="108"/>
                </a:lnTo>
                <a:lnTo>
                  <a:pt x="170" y="115"/>
                </a:lnTo>
                <a:lnTo>
                  <a:pt x="162" y="122"/>
                </a:lnTo>
                <a:lnTo>
                  <a:pt x="154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5"/>
                </a:lnTo>
                <a:lnTo>
                  <a:pt x="122" y="163"/>
                </a:lnTo>
                <a:lnTo>
                  <a:pt x="114" y="170"/>
                </a:lnTo>
                <a:lnTo>
                  <a:pt x="108" y="176"/>
                </a:lnTo>
                <a:lnTo>
                  <a:pt x="102" y="182"/>
                </a:lnTo>
                <a:lnTo>
                  <a:pt x="98" y="186"/>
                </a:lnTo>
                <a:lnTo>
                  <a:pt x="95" y="189"/>
                </a:lnTo>
                <a:lnTo>
                  <a:pt x="95" y="190"/>
                </a:lnTo>
                <a:lnTo>
                  <a:pt x="95" y="190"/>
                </a:lnTo>
                <a:lnTo>
                  <a:pt x="94" y="189"/>
                </a:lnTo>
                <a:lnTo>
                  <a:pt x="91" y="186"/>
                </a:lnTo>
                <a:lnTo>
                  <a:pt x="87" y="182"/>
                </a:lnTo>
                <a:lnTo>
                  <a:pt x="81" y="176"/>
                </a:lnTo>
                <a:lnTo>
                  <a:pt x="75" y="170"/>
                </a:lnTo>
                <a:lnTo>
                  <a:pt x="67" y="163"/>
                </a:lnTo>
                <a:lnTo>
                  <a:pt x="60" y="155"/>
                </a:lnTo>
                <a:lnTo>
                  <a:pt x="51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5"/>
                </a:lnTo>
                <a:lnTo>
                  <a:pt x="13" y="108"/>
                </a:lnTo>
                <a:lnTo>
                  <a:pt x="8" y="103"/>
                </a:lnTo>
                <a:lnTo>
                  <a:pt x="4" y="99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B27FEC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Freeform 12"/>
          <p:cNvSpPr>
            <a:spLocks noChangeArrowheads="1"/>
          </p:cNvSpPr>
          <p:nvPr/>
        </p:nvSpPr>
        <p:spPr bwMode="auto">
          <a:xfrm>
            <a:off x="7310438" y="6459538"/>
            <a:ext cx="300037" cy="300037"/>
          </a:xfrm>
          <a:custGeom>
            <a:avLst/>
            <a:gdLst>
              <a:gd name="T0" fmla="*/ 0 w 189"/>
              <a:gd name="T1" fmla="*/ 95 h 189"/>
              <a:gd name="T2" fmla="*/ 95 w 189"/>
              <a:gd name="T3" fmla="*/ 0 h 189"/>
              <a:gd name="T4" fmla="*/ 189 w 189"/>
              <a:gd name="T5" fmla="*/ 95 h 189"/>
              <a:gd name="T6" fmla="*/ 95 w 189"/>
              <a:gd name="T7" fmla="*/ 189 h 189"/>
              <a:gd name="T8" fmla="*/ 0 w 189"/>
              <a:gd name="T9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5"/>
                </a:moveTo>
                <a:lnTo>
                  <a:pt x="95" y="0"/>
                </a:lnTo>
                <a:lnTo>
                  <a:pt x="189" y="95"/>
                </a:lnTo>
                <a:lnTo>
                  <a:pt x="95" y="189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DDB2F9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10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579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80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29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42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41C9C-4C9C-4F54-9AED-02A8E26A51EF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3193F-8469-4F9E-9D66-8A80D92A3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87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99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209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55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21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57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516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50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795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3"/>
          <p:cNvSpPr>
            <a:spLocks noChangeArrowheads="1"/>
          </p:cNvSpPr>
          <p:nvPr/>
        </p:nvSpPr>
        <p:spPr bwMode="auto">
          <a:xfrm>
            <a:off x="8683625" y="6470650"/>
            <a:ext cx="300038" cy="300038"/>
          </a:xfrm>
          <a:custGeom>
            <a:avLst/>
            <a:gdLst>
              <a:gd name="T0" fmla="*/ 0 w 189"/>
              <a:gd name="T1" fmla="*/ 94 h 189"/>
              <a:gd name="T2" fmla="*/ 94 w 189"/>
              <a:gd name="T3" fmla="*/ 0 h 189"/>
              <a:gd name="T4" fmla="*/ 189 w 189"/>
              <a:gd name="T5" fmla="*/ 94 h 189"/>
              <a:gd name="T6" fmla="*/ 94 w 189"/>
              <a:gd name="T7" fmla="*/ 189 h 189"/>
              <a:gd name="T8" fmla="*/ 0 w 189"/>
              <a:gd name="T9" fmla="*/ 9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4"/>
                </a:moveTo>
                <a:lnTo>
                  <a:pt x="94" y="0"/>
                </a:lnTo>
                <a:lnTo>
                  <a:pt x="189" y="94"/>
                </a:lnTo>
                <a:lnTo>
                  <a:pt x="94" y="189"/>
                </a:lnTo>
                <a:lnTo>
                  <a:pt x="0" y="94"/>
                </a:ln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8353425" y="6469063"/>
            <a:ext cx="301625" cy="300037"/>
          </a:xfrm>
          <a:custGeom>
            <a:avLst/>
            <a:gdLst>
              <a:gd name="T0" fmla="*/ 1 w 190"/>
              <a:gd name="T1" fmla="*/ 94 h 189"/>
              <a:gd name="T2" fmla="*/ 8 w 190"/>
              <a:gd name="T3" fmla="*/ 87 h 189"/>
              <a:gd name="T4" fmla="*/ 20 w 190"/>
              <a:gd name="T5" fmla="*/ 75 h 189"/>
              <a:gd name="T6" fmla="*/ 35 w 190"/>
              <a:gd name="T7" fmla="*/ 60 h 189"/>
              <a:gd name="T8" fmla="*/ 52 w 190"/>
              <a:gd name="T9" fmla="*/ 43 h 189"/>
              <a:gd name="T10" fmla="*/ 68 w 190"/>
              <a:gd name="T11" fmla="*/ 27 h 189"/>
              <a:gd name="T12" fmla="*/ 82 w 190"/>
              <a:gd name="T13" fmla="*/ 13 h 189"/>
              <a:gd name="T14" fmla="*/ 91 w 190"/>
              <a:gd name="T15" fmla="*/ 3 h 189"/>
              <a:gd name="T16" fmla="*/ 95 w 190"/>
              <a:gd name="T17" fmla="*/ 0 h 189"/>
              <a:gd name="T18" fmla="*/ 96 w 190"/>
              <a:gd name="T19" fmla="*/ 1 h 189"/>
              <a:gd name="T20" fmla="*/ 103 w 190"/>
              <a:gd name="T21" fmla="*/ 8 h 189"/>
              <a:gd name="T22" fmla="*/ 115 w 190"/>
              <a:gd name="T23" fmla="*/ 20 h 189"/>
              <a:gd name="T24" fmla="*/ 130 w 190"/>
              <a:gd name="T25" fmla="*/ 35 h 189"/>
              <a:gd name="T26" fmla="*/ 146 w 190"/>
              <a:gd name="T27" fmla="*/ 51 h 189"/>
              <a:gd name="T28" fmla="*/ 163 w 190"/>
              <a:gd name="T29" fmla="*/ 68 h 189"/>
              <a:gd name="T30" fmla="*/ 177 w 190"/>
              <a:gd name="T31" fmla="*/ 81 h 189"/>
              <a:gd name="T32" fmla="*/ 186 w 190"/>
              <a:gd name="T33" fmla="*/ 91 h 189"/>
              <a:gd name="T34" fmla="*/ 190 w 190"/>
              <a:gd name="T35" fmla="*/ 95 h 189"/>
              <a:gd name="T36" fmla="*/ 189 w 190"/>
              <a:gd name="T37" fmla="*/ 96 h 189"/>
              <a:gd name="T38" fmla="*/ 182 w 190"/>
              <a:gd name="T39" fmla="*/ 103 h 189"/>
              <a:gd name="T40" fmla="*/ 170 w 190"/>
              <a:gd name="T41" fmla="*/ 114 h 189"/>
              <a:gd name="T42" fmla="*/ 155 w 190"/>
              <a:gd name="T43" fmla="*/ 130 h 189"/>
              <a:gd name="T44" fmla="*/ 138 w 190"/>
              <a:gd name="T45" fmla="*/ 146 h 189"/>
              <a:gd name="T46" fmla="*/ 122 w 190"/>
              <a:gd name="T47" fmla="*/ 162 h 189"/>
              <a:gd name="T48" fmla="*/ 108 w 190"/>
              <a:gd name="T49" fmla="*/ 176 h 189"/>
              <a:gd name="T50" fmla="*/ 98 w 190"/>
              <a:gd name="T51" fmla="*/ 186 h 189"/>
              <a:gd name="T52" fmla="*/ 95 w 190"/>
              <a:gd name="T53" fmla="*/ 189 h 189"/>
              <a:gd name="T54" fmla="*/ 94 w 190"/>
              <a:gd name="T55" fmla="*/ 188 h 189"/>
              <a:gd name="T56" fmla="*/ 87 w 190"/>
              <a:gd name="T57" fmla="*/ 182 h 189"/>
              <a:gd name="T58" fmla="*/ 75 w 190"/>
              <a:gd name="T59" fmla="*/ 170 h 189"/>
              <a:gd name="T60" fmla="*/ 60 w 190"/>
              <a:gd name="T61" fmla="*/ 154 h 189"/>
              <a:gd name="T62" fmla="*/ 43 w 190"/>
              <a:gd name="T63" fmla="*/ 138 h 189"/>
              <a:gd name="T64" fmla="*/ 27 w 190"/>
              <a:gd name="T65" fmla="*/ 122 h 189"/>
              <a:gd name="T66" fmla="*/ 13 w 190"/>
              <a:gd name="T67" fmla="*/ 108 h 189"/>
              <a:gd name="T68" fmla="*/ 4 w 190"/>
              <a:gd name="T69" fmla="*/ 98 h 189"/>
              <a:gd name="T70" fmla="*/ 0 w 190"/>
              <a:gd name="T71" fmla="*/ 95 h 189"/>
              <a:gd name="T72" fmla="*/ 0 w 190"/>
              <a:gd name="T73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89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1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1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2" y="13"/>
                </a:lnTo>
                <a:lnTo>
                  <a:pt x="87" y="8"/>
                </a:lnTo>
                <a:lnTo>
                  <a:pt x="91" y="3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3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1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7" y="81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8"/>
                </a:lnTo>
                <a:lnTo>
                  <a:pt x="182" y="103"/>
                </a:lnTo>
                <a:lnTo>
                  <a:pt x="177" y="108"/>
                </a:lnTo>
                <a:lnTo>
                  <a:pt x="170" y="114"/>
                </a:lnTo>
                <a:lnTo>
                  <a:pt x="163" y="122"/>
                </a:lnTo>
                <a:lnTo>
                  <a:pt x="155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4"/>
                </a:lnTo>
                <a:lnTo>
                  <a:pt x="122" y="162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8" y="186"/>
                </a:lnTo>
                <a:lnTo>
                  <a:pt x="96" y="188"/>
                </a:lnTo>
                <a:lnTo>
                  <a:pt x="95" y="189"/>
                </a:lnTo>
                <a:lnTo>
                  <a:pt x="95" y="189"/>
                </a:lnTo>
                <a:lnTo>
                  <a:pt x="94" y="188"/>
                </a:lnTo>
                <a:lnTo>
                  <a:pt x="91" y="186"/>
                </a:lnTo>
                <a:lnTo>
                  <a:pt x="87" y="182"/>
                </a:lnTo>
                <a:lnTo>
                  <a:pt x="82" y="176"/>
                </a:lnTo>
                <a:lnTo>
                  <a:pt x="75" y="170"/>
                </a:lnTo>
                <a:lnTo>
                  <a:pt x="68" y="162"/>
                </a:lnTo>
                <a:lnTo>
                  <a:pt x="60" y="154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4"/>
                </a:lnTo>
                <a:lnTo>
                  <a:pt x="13" y="108"/>
                </a:lnTo>
                <a:lnTo>
                  <a:pt x="8" y="103"/>
                </a:lnTo>
                <a:lnTo>
                  <a:pt x="4" y="98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C9C2CC"/>
              </a:gs>
              <a:gs pos="100000">
                <a:srgbClr val="314545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5"/>
          <p:cNvSpPr>
            <a:spLocks noChangeArrowheads="1"/>
          </p:cNvSpPr>
          <p:nvPr/>
        </p:nvSpPr>
        <p:spPr bwMode="auto">
          <a:xfrm>
            <a:off x="8023225" y="6469063"/>
            <a:ext cx="301625" cy="300037"/>
          </a:xfrm>
          <a:custGeom>
            <a:avLst/>
            <a:gdLst>
              <a:gd name="T0" fmla="*/ 1 w 190"/>
              <a:gd name="T1" fmla="*/ 94 h 189"/>
              <a:gd name="T2" fmla="*/ 8 w 190"/>
              <a:gd name="T3" fmla="*/ 87 h 189"/>
              <a:gd name="T4" fmla="*/ 20 w 190"/>
              <a:gd name="T5" fmla="*/ 75 h 189"/>
              <a:gd name="T6" fmla="*/ 35 w 190"/>
              <a:gd name="T7" fmla="*/ 60 h 189"/>
              <a:gd name="T8" fmla="*/ 52 w 190"/>
              <a:gd name="T9" fmla="*/ 43 h 189"/>
              <a:gd name="T10" fmla="*/ 68 w 190"/>
              <a:gd name="T11" fmla="*/ 27 h 189"/>
              <a:gd name="T12" fmla="*/ 82 w 190"/>
              <a:gd name="T13" fmla="*/ 13 h 189"/>
              <a:gd name="T14" fmla="*/ 91 w 190"/>
              <a:gd name="T15" fmla="*/ 3 h 189"/>
              <a:gd name="T16" fmla="*/ 95 w 190"/>
              <a:gd name="T17" fmla="*/ 0 h 189"/>
              <a:gd name="T18" fmla="*/ 96 w 190"/>
              <a:gd name="T19" fmla="*/ 1 h 189"/>
              <a:gd name="T20" fmla="*/ 103 w 190"/>
              <a:gd name="T21" fmla="*/ 8 h 189"/>
              <a:gd name="T22" fmla="*/ 115 w 190"/>
              <a:gd name="T23" fmla="*/ 20 h 189"/>
              <a:gd name="T24" fmla="*/ 130 w 190"/>
              <a:gd name="T25" fmla="*/ 35 h 189"/>
              <a:gd name="T26" fmla="*/ 147 w 190"/>
              <a:gd name="T27" fmla="*/ 51 h 189"/>
              <a:gd name="T28" fmla="*/ 163 w 190"/>
              <a:gd name="T29" fmla="*/ 68 h 189"/>
              <a:gd name="T30" fmla="*/ 177 w 190"/>
              <a:gd name="T31" fmla="*/ 81 h 189"/>
              <a:gd name="T32" fmla="*/ 186 w 190"/>
              <a:gd name="T33" fmla="*/ 91 h 189"/>
              <a:gd name="T34" fmla="*/ 190 w 190"/>
              <a:gd name="T35" fmla="*/ 95 h 189"/>
              <a:gd name="T36" fmla="*/ 189 w 190"/>
              <a:gd name="T37" fmla="*/ 96 h 189"/>
              <a:gd name="T38" fmla="*/ 182 w 190"/>
              <a:gd name="T39" fmla="*/ 103 h 189"/>
              <a:gd name="T40" fmla="*/ 170 w 190"/>
              <a:gd name="T41" fmla="*/ 114 h 189"/>
              <a:gd name="T42" fmla="*/ 155 w 190"/>
              <a:gd name="T43" fmla="*/ 130 h 189"/>
              <a:gd name="T44" fmla="*/ 138 w 190"/>
              <a:gd name="T45" fmla="*/ 146 h 189"/>
              <a:gd name="T46" fmla="*/ 122 w 190"/>
              <a:gd name="T47" fmla="*/ 162 h 189"/>
              <a:gd name="T48" fmla="*/ 108 w 190"/>
              <a:gd name="T49" fmla="*/ 176 h 189"/>
              <a:gd name="T50" fmla="*/ 99 w 190"/>
              <a:gd name="T51" fmla="*/ 186 h 189"/>
              <a:gd name="T52" fmla="*/ 95 w 190"/>
              <a:gd name="T53" fmla="*/ 189 h 189"/>
              <a:gd name="T54" fmla="*/ 94 w 190"/>
              <a:gd name="T55" fmla="*/ 188 h 189"/>
              <a:gd name="T56" fmla="*/ 87 w 190"/>
              <a:gd name="T57" fmla="*/ 182 h 189"/>
              <a:gd name="T58" fmla="*/ 75 w 190"/>
              <a:gd name="T59" fmla="*/ 170 h 189"/>
              <a:gd name="T60" fmla="*/ 60 w 190"/>
              <a:gd name="T61" fmla="*/ 154 h 189"/>
              <a:gd name="T62" fmla="*/ 43 w 190"/>
              <a:gd name="T63" fmla="*/ 138 h 189"/>
              <a:gd name="T64" fmla="*/ 27 w 190"/>
              <a:gd name="T65" fmla="*/ 122 h 189"/>
              <a:gd name="T66" fmla="*/ 14 w 190"/>
              <a:gd name="T67" fmla="*/ 108 h 189"/>
              <a:gd name="T68" fmla="*/ 4 w 190"/>
              <a:gd name="T69" fmla="*/ 98 h 189"/>
              <a:gd name="T70" fmla="*/ 0 w 190"/>
              <a:gd name="T71" fmla="*/ 95 h 189"/>
              <a:gd name="T72" fmla="*/ 0 w 190"/>
              <a:gd name="T73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89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4" y="81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1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2" y="13"/>
                </a:lnTo>
                <a:lnTo>
                  <a:pt x="87" y="8"/>
                </a:lnTo>
                <a:lnTo>
                  <a:pt x="91" y="3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9" y="3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7" y="51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7" y="81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8"/>
                </a:lnTo>
                <a:lnTo>
                  <a:pt x="182" y="103"/>
                </a:lnTo>
                <a:lnTo>
                  <a:pt x="177" y="108"/>
                </a:lnTo>
                <a:lnTo>
                  <a:pt x="170" y="114"/>
                </a:lnTo>
                <a:lnTo>
                  <a:pt x="163" y="122"/>
                </a:lnTo>
                <a:lnTo>
                  <a:pt x="155" y="130"/>
                </a:lnTo>
                <a:lnTo>
                  <a:pt x="147" y="138"/>
                </a:lnTo>
                <a:lnTo>
                  <a:pt x="138" y="146"/>
                </a:lnTo>
                <a:lnTo>
                  <a:pt x="130" y="154"/>
                </a:lnTo>
                <a:lnTo>
                  <a:pt x="122" y="162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9" y="186"/>
                </a:lnTo>
                <a:lnTo>
                  <a:pt x="96" y="188"/>
                </a:lnTo>
                <a:lnTo>
                  <a:pt x="95" y="189"/>
                </a:lnTo>
                <a:lnTo>
                  <a:pt x="95" y="189"/>
                </a:lnTo>
                <a:lnTo>
                  <a:pt x="94" y="188"/>
                </a:lnTo>
                <a:lnTo>
                  <a:pt x="91" y="186"/>
                </a:lnTo>
                <a:lnTo>
                  <a:pt x="87" y="182"/>
                </a:lnTo>
                <a:lnTo>
                  <a:pt x="82" y="176"/>
                </a:lnTo>
                <a:lnTo>
                  <a:pt x="75" y="170"/>
                </a:lnTo>
                <a:lnTo>
                  <a:pt x="68" y="162"/>
                </a:lnTo>
                <a:lnTo>
                  <a:pt x="60" y="154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4"/>
                </a:lnTo>
                <a:lnTo>
                  <a:pt x="14" y="108"/>
                </a:lnTo>
                <a:lnTo>
                  <a:pt x="8" y="103"/>
                </a:lnTo>
                <a:lnTo>
                  <a:pt x="4" y="98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D3C4D9"/>
              </a:gs>
              <a:gs pos="100000">
                <a:srgbClr val="495858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7694613" y="6469063"/>
            <a:ext cx="301625" cy="300037"/>
          </a:xfrm>
          <a:custGeom>
            <a:avLst/>
            <a:gdLst>
              <a:gd name="T0" fmla="*/ 1 w 190"/>
              <a:gd name="T1" fmla="*/ 94 h 189"/>
              <a:gd name="T2" fmla="*/ 8 w 190"/>
              <a:gd name="T3" fmla="*/ 87 h 189"/>
              <a:gd name="T4" fmla="*/ 20 w 190"/>
              <a:gd name="T5" fmla="*/ 75 h 189"/>
              <a:gd name="T6" fmla="*/ 35 w 190"/>
              <a:gd name="T7" fmla="*/ 60 h 189"/>
              <a:gd name="T8" fmla="*/ 51 w 190"/>
              <a:gd name="T9" fmla="*/ 43 h 189"/>
              <a:gd name="T10" fmla="*/ 68 w 190"/>
              <a:gd name="T11" fmla="*/ 27 h 189"/>
              <a:gd name="T12" fmla="*/ 81 w 190"/>
              <a:gd name="T13" fmla="*/ 13 h 189"/>
              <a:gd name="T14" fmla="*/ 91 w 190"/>
              <a:gd name="T15" fmla="*/ 3 h 189"/>
              <a:gd name="T16" fmla="*/ 95 w 190"/>
              <a:gd name="T17" fmla="*/ 0 h 189"/>
              <a:gd name="T18" fmla="*/ 96 w 190"/>
              <a:gd name="T19" fmla="*/ 1 h 189"/>
              <a:gd name="T20" fmla="*/ 102 w 190"/>
              <a:gd name="T21" fmla="*/ 8 h 189"/>
              <a:gd name="T22" fmla="*/ 114 w 190"/>
              <a:gd name="T23" fmla="*/ 20 h 189"/>
              <a:gd name="T24" fmla="*/ 130 w 190"/>
              <a:gd name="T25" fmla="*/ 35 h 189"/>
              <a:gd name="T26" fmla="*/ 146 w 190"/>
              <a:gd name="T27" fmla="*/ 51 h 189"/>
              <a:gd name="T28" fmla="*/ 162 w 190"/>
              <a:gd name="T29" fmla="*/ 68 h 189"/>
              <a:gd name="T30" fmla="*/ 176 w 190"/>
              <a:gd name="T31" fmla="*/ 81 h 189"/>
              <a:gd name="T32" fmla="*/ 186 w 190"/>
              <a:gd name="T33" fmla="*/ 91 h 189"/>
              <a:gd name="T34" fmla="*/ 190 w 190"/>
              <a:gd name="T35" fmla="*/ 95 h 189"/>
              <a:gd name="T36" fmla="*/ 189 w 190"/>
              <a:gd name="T37" fmla="*/ 96 h 189"/>
              <a:gd name="T38" fmla="*/ 182 w 190"/>
              <a:gd name="T39" fmla="*/ 103 h 189"/>
              <a:gd name="T40" fmla="*/ 170 w 190"/>
              <a:gd name="T41" fmla="*/ 114 h 189"/>
              <a:gd name="T42" fmla="*/ 155 w 190"/>
              <a:gd name="T43" fmla="*/ 130 h 189"/>
              <a:gd name="T44" fmla="*/ 138 w 190"/>
              <a:gd name="T45" fmla="*/ 146 h 189"/>
              <a:gd name="T46" fmla="*/ 122 w 190"/>
              <a:gd name="T47" fmla="*/ 162 h 189"/>
              <a:gd name="T48" fmla="*/ 108 w 190"/>
              <a:gd name="T49" fmla="*/ 176 h 189"/>
              <a:gd name="T50" fmla="*/ 98 w 190"/>
              <a:gd name="T51" fmla="*/ 186 h 189"/>
              <a:gd name="T52" fmla="*/ 95 w 190"/>
              <a:gd name="T53" fmla="*/ 189 h 189"/>
              <a:gd name="T54" fmla="*/ 94 w 190"/>
              <a:gd name="T55" fmla="*/ 188 h 189"/>
              <a:gd name="T56" fmla="*/ 87 w 190"/>
              <a:gd name="T57" fmla="*/ 182 h 189"/>
              <a:gd name="T58" fmla="*/ 75 w 190"/>
              <a:gd name="T59" fmla="*/ 170 h 189"/>
              <a:gd name="T60" fmla="*/ 60 w 190"/>
              <a:gd name="T61" fmla="*/ 154 h 189"/>
              <a:gd name="T62" fmla="*/ 43 w 190"/>
              <a:gd name="T63" fmla="*/ 138 h 189"/>
              <a:gd name="T64" fmla="*/ 27 w 190"/>
              <a:gd name="T65" fmla="*/ 122 h 189"/>
              <a:gd name="T66" fmla="*/ 13 w 190"/>
              <a:gd name="T67" fmla="*/ 108 h 189"/>
              <a:gd name="T68" fmla="*/ 4 w 190"/>
              <a:gd name="T69" fmla="*/ 98 h 189"/>
              <a:gd name="T70" fmla="*/ 0 w 190"/>
              <a:gd name="T71" fmla="*/ 95 h 189"/>
              <a:gd name="T72" fmla="*/ 0 w 190"/>
              <a:gd name="T73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89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1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1"/>
                </a:lnTo>
                <a:lnTo>
                  <a:pt x="51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1" y="13"/>
                </a:lnTo>
                <a:lnTo>
                  <a:pt x="87" y="8"/>
                </a:lnTo>
                <a:lnTo>
                  <a:pt x="91" y="3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3"/>
                </a:lnTo>
                <a:lnTo>
                  <a:pt x="102" y="8"/>
                </a:lnTo>
                <a:lnTo>
                  <a:pt x="108" y="13"/>
                </a:lnTo>
                <a:lnTo>
                  <a:pt x="114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1"/>
                </a:lnTo>
                <a:lnTo>
                  <a:pt x="155" y="60"/>
                </a:lnTo>
                <a:lnTo>
                  <a:pt x="162" y="68"/>
                </a:lnTo>
                <a:lnTo>
                  <a:pt x="170" y="75"/>
                </a:lnTo>
                <a:lnTo>
                  <a:pt x="176" y="81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8"/>
                </a:lnTo>
                <a:lnTo>
                  <a:pt x="182" y="103"/>
                </a:lnTo>
                <a:lnTo>
                  <a:pt x="176" y="108"/>
                </a:lnTo>
                <a:lnTo>
                  <a:pt x="170" y="114"/>
                </a:lnTo>
                <a:lnTo>
                  <a:pt x="162" y="122"/>
                </a:lnTo>
                <a:lnTo>
                  <a:pt x="155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4"/>
                </a:lnTo>
                <a:lnTo>
                  <a:pt x="122" y="162"/>
                </a:lnTo>
                <a:lnTo>
                  <a:pt x="114" y="170"/>
                </a:lnTo>
                <a:lnTo>
                  <a:pt x="108" y="176"/>
                </a:lnTo>
                <a:lnTo>
                  <a:pt x="102" y="182"/>
                </a:lnTo>
                <a:lnTo>
                  <a:pt x="98" y="186"/>
                </a:lnTo>
                <a:lnTo>
                  <a:pt x="96" y="188"/>
                </a:lnTo>
                <a:lnTo>
                  <a:pt x="95" y="189"/>
                </a:lnTo>
                <a:lnTo>
                  <a:pt x="95" y="189"/>
                </a:lnTo>
                <a:lnTo>
                  <a:pt x="94" y="188"/>
                </a:lnTo>
                <a:lnTo>
                  <a:pt x="91" y="186"/>
                </a:lnTo>
                <a:lnTo>
                  <a:pt x="87" y="182"/>
                </a:lnTo>
                <a:lnTo>
                  <a:pt x="81" y="176"/>
                </a:lnTo>
                <a:lnTo>
                  <a:pt x="75" y="170"/>
                </a:lnTo>
                <a:lnTo>
                  <a:pt x="68" y="162"/>
                </a:lnTo>
                <a:lnTo>
                  <a:pt x="60" y="154"/>
                </a:lnTo>
                <a:lnTo>
                  <a:pt x="51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4"/>
                </a:lnTo>
                <a:lnTo>
                  <a:pt x="13" y="108"/>
                </a:lnTo>
                <a:lnTo>
                  <a:pt x="8" y="103"/>
                </a:lnTo>
                <a:lnTo>
                  <a:pt x="4" y="98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DEC7E5"/>
              </a:gs>
              <a:gs pos="100000">
                <a:srgbClr val="606A6A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7364413" y="6470650"/>
            <a:ext cx="300037" cy="300038"/>
          </a:xfrm>
          <a:custGeom>
            <a:avLst/>
            <a:gdLst>
              <a:gd name="T0" fmla="*/ 0 w 189"/>
              <a:gd name="T1" fmla="*/ 94 h 189"/>
              <a:gd name="T2" fmla="*/ 95 w 189"/>
              <a:gd name="T3" fmla="*/ 0 h 189"/>
              <a:gd name="T4" fmla="*/ 189 w 189"/>
              <a:gd name="T5" fmla="*/ 94 h 189"/>
              <a:gd name="T6" fmla="*/ 95 w 189"/>
              <a:gd name="T7" fmla="*/ 189 h 189"/>
              <a:gd name="T8" fmla="*/ 0 w 189"/>
              <a:gd name="T9" fmla="*/ 9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  <a:lnTo>
                  <a:pt x="95" y="189"/>
                </a:lnTo>
                <a:lnTo>
                  <a:pt x="0" y="94"/>
                </a:lnTo>
                <a:close/>
              </a:path>
            </a:pathLst>
          </a:custGeom>
          <a:gradFill rotWithShape="0">
            <a:gsLst>
              <a:gs pos="0">
                <a:srgbClr val="F2CCFF"/>
              </a:gs>
              <a:gs pos="100000">
                <a:srgbClr val="8F8F8F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 noChangeArrowheads="1"/>
          </p:cNvSpPr>
          <p:nvPr/>
        </p:nvSpPr>
        <p:spPr bwMode="auto">
          <a:xfrm>
            <a:off x="8629650" y="6459538"/>
            <a:ext cx="300038" cy="300037"/>
          </a:xfrm>
          <a:custGeom>
            <a:avLst/>
            <a:gdLst>
              <a:gd name="T0" fmla="*/ 0 w 189"/>
              <a:gd name="T1" fmla="*/ 95 h 189"/>
              <a:gd name="T2" fmla="*/ 94 w 189"/>
              <a:gd name="T3" fmla="*/ 0 h 189"/>
              <a:gd name="T4" fmla="*/ 189 w 189"/>
              <a:gd name="T5" fmla="*/ 95 h 189"/>
              <a:gd name="T6" fmla="*/ 94 w 189"/>
              <a:gd name="T7" fmla="*/ 189 h 189"/>
              <a:gd name="T8" fmla="*/ 0 w 189"/>
              <a:gd name="T9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5"/>
                </a:moveTo>
                <a:lnTo>
                  <a:pt x="94" y="0"/>
                </a:lnTo>
                <a:lnTo>
                  <a:pt x="189" y="95"/>
                </a:lnTo>
                <a:lnTo>
                  <a:pt x="94" y="189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7233D9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299450" y="6457950"/>
            <a:ext cx="301625" cy="301625"/>
          </a:xfrm>
          <a:custGeom>
            <a:avLst/>
            <a:gdLst>
              <a:gd name="T0" fmla="*/ 1 w 190"/>
              <a:gd name="T1" fmla="*/ 94 h 190"/>
              <a:gd name="T2" fmla="*/ 8 w 190"/>
              <a:gd name="T3" fmla="*/ 87 h 190"/>
              <a:gd name="T4" fmla="*/ 20 w 190"/>
              <a:gd name="T5" fmla="*/ 75 h 190"/>
              <a:gd name="T6" fmla="*/ 35 w 190"/>
              <a:gd name="T7" fmla="*/ 60 h 190"/>
              <a:gd name="T8" fmla="*/ 52 w 190"/>
              <a:gd name="T9" fmla="*/ 43 h 190"/>
              <a:gd name="T10" fmla="*/ 68 w 190"/>
              <a:gd name="T11" fmla="*/ 27 h 190"/>
              <a:gd name="T12" fmla="*/ 81 w 190"/>
              <a:gd name="T13" fmla="*/ 13 h 190"/>
              <a:gd name="T14" fmla="*/ 91 w 190"/>
              <a:gd name="T15" fmla="*/ 4 h 190"/>
              <a:gd name="T16" fmla="*/ 95 w 190"/>
              <a:gd name="T17" fmla="*/ 0 h 190"/>
              <a:gd name="T18" fmla="*/ 96 w 190"/>
              <a:gd name="T19" fmla="*/ 1 h 190"/>
              <a:gd name="T20" fmla="*/ 103 w 190"/>
              <a:gd name="T21" fmla="*/ 8 h 190"/>
              <a:gd name="T22" fmla="*/ 115 w 190"/>
              <a:gd name="T23" fmla="*/ 20 h 190"/>
              <a:gd name="T24" fmla="*/ 130 w 190"/>
              <a:gd name="T25" fmla="*/ 35 h 190"/>
              <a:gd name="T26" fmla="*/ 146 w 190"/>
              <a:gd name="T27" fmla="*/ 52 h 190"/>
              <a:gd name="T28" fmla="*/ 163 w 190"/>
              <a:gd name="T29" fmla="*/ 68 h 190"/>
              <a:gd name="T30" fmla="*/ 176 w 190"/>
              <a:gd name="T31" fmla="*/ 82 h 190"/>
              <a:gd name="T32" fmla="*/ 186 w 190"/>
              <a:gd name="T33" fmla="*/ 91 h 190"/>
              <a:gd name="T34" fmla="*/ 190 w 190"/>
              <a:gd name="T35" fmla="*/ 95 h 190"/>
              <a:gd name="T36" fmla="*/ 189 w 190"/>
              <a:gd name="T37" fmla="*/ 96 h 190"/>
              <a:gd name="T38" fmla="*/ 182 w 190"/>
              <a:gd name="T39" fmla="*/ 103 h 190"/>
              <a:gd name="T40" fmla="*/ 170 w 190"/>
              <a:gd name="T41" fmla="*/ 115 h 190"/>
              <a:gd name="T42" fmla="*/ 155 w 190"/>
              <a:gd name="T43" fmla="*/ 130 h 190"/>
              <a:gd name="T44" fmla="*/ 138 w 190"/>
              <a:gd name="T45" fmla="*/ 146 h 190"/>
              <a:gd name="T46" fmla="*/ 122 w 190"/>
              <a:gd name="T47" fmla="*/ 163 h 190"/>
              <a:gd name="T48" fmla="*/ 108 w 190"/>
              <a:gd name="T49" fmla="*/ 176 h 190"/>
              <a:gd name="T50" fmla="*/ 98 w 190"/>
              <a:gd name="T51" fmla="*/ 186 h 190"/>
              <a:gd name="T52" fmla="*/ 95 w 190"/>
              <a:gd name="T53" fmla="*/ 190 h 190"/>
              <a:gd name="T54" fmla="*/ 94 w 190"/>
              <a:gd name="T55" fmla="*/ 189 h 190"/>
              <a:gd name="T56" fmla="*/ 87 w 190"/>
              <a:gd name="T57" fmla="*/ 182 h 190"/>
              <a:gd name="T58" fmla="*/ 75 w 190"/>
              <a:gd name="T59" fmla="*/ 170 h 190"/>
              <a:gd name="T60" fmla="*/ 60 w 190"/>
              <a:gd name="T61" fmla="*/ 155 h 190"/>
              <a:gd name="T62" fmla="*/ 43 w 190"/>
              <a:gd name="T63" fmla="*/ 138 h 190"/>
              <a:gd name="T64" fmla="*/ 27 w 190"/>
              <a:gd name="T65" fmla="*/ 122 h 190"/>
              <a:gd name="T66" fmla="*/ 13 w 190"/>
              <a:gd name="T67" fmla="*/ 108 h 190"/>
              <a:gd name="T68" fmla="*/ 4 w 190"/>
              <a:gd name="T69" fmla="*/ 99 h 190"/>
              <a:gd name="T70" fmla="*/ 0 w 190"/>
              <a:gd name="T71" fmla="*/ 95 h 190"/>
              <a:gd name="T72" fmla="*/ 0 w 190"/>
              <a:gd name="T73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2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2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1" y="13"/>
                </a:lnTo>
                <a:lnTo>
                  <a:pt x="87" y="8"/>
                </a:lnTo>
                <a:lnTo>
                  <a:pt x="91" y="4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4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2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6" y="82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9"/>
                </a:lnTo>
                <a:lnTo>
                  <a:pt x="182" y="103"/>
                </a:lnTo>
                <a:lnTo>
                  <a:pt x="176" y="108"/>
                </a:lnTo>
                <a:lnTo>
                  <a:pt x="170" y="115"/>
                </a:lnTo>
                <a:lnTo>
                  <a:pt x="163" y="122"/>
                </a:lnTo>
                <a:lnTo>
                  <a:pt x="155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5"/>
                </a:lnTo>
                <a:lnTo>
                  <a:pt x="122" y="163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8" y="186"/>
                </a:lnTo>
                <a:lnTo>
                  <a:pt x="96" y="189"/>
                </a:lnTo>
                <a:lnTo>
                  <a:pt x="95" y="190"/>
                </a:lnTo>
                <a:lnTo>
                  <a:pt x="95" y="190"/>
                </a:lnTo>
                <a:lnTo>
                  <a:pt x="94" y="189"/>
                </a:lnTo>
                <a:lnTo>
                  <a:pt x="91" y="186"/>
                </a:lnTo>
                <a:lnTo>
                  <a:pt x="87" y="182"/>
                </a:lnTo>
                <a:lnTo>
                  <a:pt x="81" y="176"/>
                </a:lnTo>
                <a:lnTo>
                  <a:pt x="75" y="170"/>
                </a:lnTo>
                <a:lnTo>
                  <a:pt x="68" y="163"/>
                </a:lnTo>
                <a:lnTo>
                  <a:pt x="60" y="155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5"/>
                </a:lnTo>
                <a:lnTo>
                  <a:pt x="13" y="108"/>
                </a:lnTo>
                <a:lnTo>
                  <a:pt x="8" y="103"/>
                </a:lnTo>
                <a:lnTo>
                  <a:pt x="4" y="99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874CDF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7969250" y="6457950"/>
            <a:ext cx="301625" cy="301625"/>
          </a:xfrm>
          <a:custGeom>
            <a:avLst/>
            <a:gdLst>
              <a:gd name="T0" fmla="*/ 1 w 190"/>
              <a:gd name="T1" fmla="*/ 94 h 190"/>
              <a:gd name="T2" fmla="*/ 8 w 190"/>
              <a:gd name="T3" fmla="*/ 87 h 190"/>
              <a:gd name="T4" fmla="*/ 20 w 190"/>
              <a:gd name="T5" fmla="*/ 75 h 190"/>
              <a:gd name="T6" fmla="*/ 35 w 190"/>
              <a:gd name="T7" fmla="*/ 60 h 190"/>
              <a:gd name="T8" fmla="*/ 52 w 190"/>
              <a:gd name="T9" fmla="*/ 43 h 190"/>
              <a:gd name="T10" fmla="*/ 68 w 190"/>
              <a:gd name="T11" fmla="*/ 27 h 190"/>
              <a:gd name="T12" fmla="*/ 82 w 190"/>
              <a:gd name="T13" fmla="*/ 13 h 190"/>
              <a:gd name="T14" fmla="*/ 91 w 190"/>
              <a:gd name="T15" fmla="*/ 4 h 190"/>
              <a:gd name="T16" fmla="*/ 95 w 190"/>
              <a:gd name="T17" fmla="*/ 0 h 190"/>
              <a:gd name="T18" fmla="*/ 96 w 190"/>
              <a:gd name="T19" fmla="*/ 1 h 190"/>
              <a:gd name="T20" fmla="*/ 103 w 190"/>
              <a:gd name="T21" fmla="*/ 8 h 190"/>
              <a:gd name="T22" fmla="*/ 115 w 190"/>
              <a:gd name="T23" fmla="*/ 20 h 190"/>
              <a:gd name="T24" fmla="*/ 130 w 190"/>
              <a:gd name="T25" fmla="*/ 35 h 190"/>
              <a:gd name="T26" fmla="*/ 147 w 190"/>
              <a:gd name="T27" fmla="*/ 52 h 190"/>
              <a:gd name="T28" fmla="*/ 163 w 190"/>
              <a:gd name="T29" fmla="*/ 68 h 190"/>
              <a:gd name="T30" fmla="*/ 177 w 190"/>
              <a:gd name="T31" fmla="*/ 82 h 190"/>
              <a:gd name="T32" fmla="*/ 186 w 190"/>
              <a:gd name="T33" fmla="*/ 91 h 190"/>
              <a:gd name="T34" fmla="*/ 190 w 190"/>
              <a:gd name="T35" fmla="*/ 95 h 190"/>
              <a:gd name="T36" fmla="*/ 189 w 190"/>
              <a:gd name="T37" fmla="*/ 96 h 190"/>
              <a:gd name="T38" fmla="*/ 182 w 190"/>
              <a:gd name="T39" fmla="*/ 103 h 190"/>
              <a:gd name="T40" fmla="*/ 170 w 190"/>
              <a:gd name="T41" fmla="*/ 115 h 190"/>
              <a:gd name="T42" fmla="*/ 155 w 190"/>
              <a:gd name="T43" fmla="*/ 130 h 190"/>
              <a:gd name="T44" fmla="*/ 138 w 190"/>
              <a:gd name="T45" fmla="*/ 146 h 190"/>
              <a:gd name="T46" fmla="*/ 122 w 190"/>
              <a:gd name="T47" fmla="*/ 163 h 190"/>
              <a:gd name="T48" fmla="*/ 108 w 190"/>
              <a:gd name="T49" fmla="*/ 176 h 190"/>
              <a:gd name="T50" fmla="*/ 98 w 190"/>
              <a:gd name="T51" fmla="*/ 186 h 190"/>
              <a:gd name="T52" fmla="*/ 95 w 190"/>
              <a:gd name="T53" fmla="*/ 190 h 190"/>
              <a:gd name="T54" fmla="*/ 94 w 190"/>
              <a:gd name="T55" fmla="*/ 189 h 190"/>
              <a:gd name="T56" fmla="*/ 87 w 190"/>
              <a:gd name="T57" fmla="*/ 182 h 190"/>
              <a:gd name="T58" fmla="*/ 75 w 190"/>
              <a:gd name="T59" fmla="*/ 170 h 190"/>
              <a:gd name="T60" fmla="*/ 60 w 190"/>
              <a:gd name="T61" fmla="*/ 155 h 190"/>
              <a:gd name="T62" fmla="*/ 43 w 190"/>
              <a:gd name="T63" fmla="*/ 138 h 190"/>
              <a:gd name="T64" fmla="*/ 27 w 190"/>
              <a:gd name="T65" fmla="*/ 122 h 190"/>
              <a:gd name="T66" fmla="*/ 14 w 190"/>
              <a:gd name="T67" fmla="*/ 108 h 190"/>
              <a:gd name="T68" fmla="*/ 4 w 190"/>
              <a:gd name="T69" fmla="*/ 99 h 190"/>
              <a:gd name="T70" fmla="*/ 0 w 190"/>
              <a:gd name="T71" fmla="*/ 95 h 190"/>
              <a:gd name="T72" fmla="*/ 0 w 190"/>
              <a:gd name="T73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4" y="82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2"/>
                </a:lnTo>
                <a:lnTo>
                  <a:pt x="52" y="43"/>
                </a:lnTo>
                <a:lnTo>
                  <a:pt x="60" y="35"/>
                </a:lnTo>
                <a:lnTo>
                  <a:pt x="68" y="27"/>
                </a:lnTo>
                <a:lnTo>
                  <a:pt x="75" y="20"/>
                </a:lnTo>
                <a:lnTo>
                  <a:pt x="82" y="13"/>
                </a:lnTo>
                <a:lnTo>
                  <a:pt x="87" y="8"/>
                </a:lnTo>
                <a:lnTo>
                  <a:pt x="91" y="4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6" y="1"/>
                </a:lnTo>
                <a:lnTo>
                  <a:pt x="98" y="4"/>
                </a:lnTo>
                <a:lnTo>
                  <a:pt x="103" y="8"/>
                </a:lnTo>
                <a:lnTo>
                  <a:pt x="108" y="13"/>
                </a:lnTo>
                <a:lnTo>
                  <a:pt x="115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7" y="52"/>
                </a:lnTo>
                <a:lnTo>
                  <a:pt x="155" y="60"/>
                </a:lnTo>
                <a:lnTo>
                  <a:pt x="163" y="68"/>
                </a:lnTo>
                <a:lnTo>
                  <a:pt x="170" y="75"/>
                </a:lnTo>
                <a:lnTo>
                  <a:pt x="177" y="82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9"/>
                </a:lnTo>
                <a:lnTo>
                  <a:pt x="182" y="103"/>
                </a:lnTo>
                <a:lnTo>
                  <a:pt x="177" y="108"/>
                </a:lnTo>
                <a:lnTo>
                  <a:pt x="170" y="115"/>
                </a:lnTo>
                <a:lnTo>
                  <a:pt x="163" y="122"/>
                </a:lnTo>
                <a:lnTo>
                  <a:pt x="155" y="130"/>
                </a:lnTo>
                <a:lnTo>
                  <a:pt x="147" y="138"/>
                </a:lnTo>
                <a:lnTo>
                  <a:pt x="138" y="146"/>
                </a:lnTo>
                <a:lnTo>
                  <a:pt x="130" y="155"/>
                </a:lnTo>
                <a:lnTo>
                  <a:pt x="122" y="163"/>
                </a:lnTo>
                <a:lnTo>
                  <a:pt x="115" y="170"/>
                </a:lnTo>
                <a:lnTo>
                  <a:pt x="108" y="176"/>
                </a:lnTo>
                <a:lnTo>
                  <a:pt x="103" y="182"/>
                </a:lnTo>
                <a:lnTo>
                  <a:pt x="98" y="186"/>
                </a:lnTo>
                <a:lnTo>
                  <a:pt x="96" y="189"/>
                </a:lnTo>
                <a:lnTo>
                  <a:pt x="95" y="190"/>
                </a:lnTo>
                <a:lnTo>
                  <a:pt x="95" y="190"/>
                </a:lnTo>
                <a:lnTo>
                  <a:pt x="94" y="189"/>
                </a:lnTo>
                <a:lnTo>
                  <a:pt x="91" y="186"/>
                </a:lnTo>
                <a:lnTo>
                  <a:pt x="87" y="182"/>
                </a:lnTo>
                <a:lnTo>
                  <a:pt x="82" y="176"/>
                </a:lnTo>
                <a:lnTo>
                  <a:pt x="75" y="170"/>
                </a:lnTo>
                <a:lnTo>
                  <a:pt x="68" y="163"/>
                </a:lnTo>
                <a:lnTo>
                  <a:pt x="60" y="155"/>
                </a:lnTo>
                <a:lnTo>
                  <a:pt x="52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5"/>
                </a:lnTo>
                <a:lnTo>
                  <a:pt x="14" y="108"/>
                </a:lnTo>
                <a:lnTo>
                  <a:pt x="8" y="103"/>
                </a:lnTo>
                <a:lnTo>
                  <a:pt x="4" y="99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9D66E6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Freeform 11"/>
          <p:cNvSpPr>
            <a:spLocks noChangeArrowheads="1"/>
          </p:cNvSpPr>
          <p:nvPr/>
        </p:nvSpPr>
        <p:spPr bwMode="auto">
          <a:xfrm>
            <a:off x="7640638" y="6457950"/>
            <a:ext cx="301625" cy="301625"/>
          </a:xfrm>
          <a:custGeom>
            <a:avLst/>
            <a:gdLst>
              <a:gd name="T0" fmla="*/ 1 w 190"/>
              <a:gd name="T1" fmla="*/ 94 h 190"/>
              <a:gd name="T2" fmla="*/ 8 w 190"/>
              <a:gd name="T3" fmla="*/ 87 h 190"/>
              <a:gd name="T4" fmla="*/ 20 w 190"/>
              <a:gd name="T5" fmla="*/ 75 h 190"/>
              <a:gd name="T6" fmla="*/ 35 w 190"/>
              <a:gd name="T7" fmla="*/ 60 h 190"/>
              <a:gd name="T8" fmla="*/ 51 w 190"/>
              <a:gd name="T9" fmla="*/ 43 h 190"/>
              <a:gd name="T10" fmla="*/ 67 w 190"/>
              <a:gd name="T11" fmla="*/ 27 h 190"/>
              <a:gd name="T12" fmla="*/ 81 w 190"/>
              <a:gd name="T13" fmla="*/ 13 h 190"/>
              <a:gd name="T14" fmla="*/ 91 w 190"/>
              <a:gd name="T15" fmla="*/ 4 h 190"/>
              <a:gd name="T16" fmla="*/ 95 w 190"/>
              <a:gd name="T17" fmla="*/ 0 h 190"/>
              <a:gd name="T18" fmla="*/ 95 w 190"/>
              <a:gd name="T19" fmla="*/ 1 h 190"/>
              <a:gd name="T20" fmla="*/ 102 w 190"/>
              <a:gd name="T21" fmla="*/ 8 h 190"/>
              <a:gd name="T22" fmla="*/ 114 w 190"/>
              <a:gd name="T23" fmla="*/ 20 h 190"/>
              <a:gd name="T24" fmla="*/ 130 w 190"/>
              <a:gd name="T25" fmla="*/ 35 h 190"/>
              <a:gd name="T26" fmla="*/ 146 w 190"/>
              <a:gd name="T27" fmla="*/ 52 h 190"/>
              <a:gd name="T28" fmla="*/ 162 w 190"/>
              <a:gd name="T29" fmla="*/ 68 h 190"/>
              <a:gd name="T30" fmla="*/ 176 w 190"/>
              <a:gd name="T31" fmla="*/ 82 h 190"/>
              <a:gd name="T32" fmla="*/ 186 w 190"/>
              <a:gd name="T33" fmla="*/ 91 h 190"/>
              <a:gd name="T34" fmla="*/ 190 w 190"/>
              <a:gd name="T35" fmla="*/ 95 h 190"/>
              <a:gd name="T36" fmla="*/ 189 w 190"/>
              <a:gd name="T37" fmla="*/ 96 h 190"/>
              <a:gd name="T38" fmla="*/ 182 w 190"/>
              <a:gd name="T39" fmla="*/ 103 h 190"/>
              <a:gd name="T40" fmla="*/ 170 w 190"/>
              <a:gd name="T41" fmla="*/ 115 h 190"/>
              <a:gd name="T42" fmla="*/ 154 w 190"/>
              <a:gd name="T43" fmla="*/ 130 h 190"/>
              <a:gd name="T44" fmla="*/ 138 w 190"/>
              <a:gd name="T45" fmla="*/ 146 h 190"/>
              <a:gd name="T46" fmla="*/ 122 w 190"/>
              <a:gd name="T47" fmla="*/ 163 h 190"/>
              <a:gd name="T48" fmla="*/ 108 w 190"/>
              <a:gd name="T49" fmla="*/ 176 h 190"/>
              <a:gd name="T50" fmla="*/ 98 w 190"/>
              <a:gd name="T51" fmla="*/ 186 h 190"/>
              <a:gd name="T52" fmla="*/ 95 w 190"/>
              <a:gd name="T53" fmla="*/ 190 h 190"/>
              <a:gd name="T54" fmla="*/ 94 w 190"/>
              <a:gd name="T55" fmla="*/ 189 h 190"/>
              <a:gd name="T56" fmla="*/ 87 w 190"/>
              <a:gd name="T57" fmla="*/ 182 h 190"/>
              <a:gd name="T58" fmla="*/ 75 w 190"/>
              <a:gd name="T59" fmla="*/ 170 h 190"/>
              <a:gd name="T60" fmla="*/ 60 w 190"/>
              <a:gd name="T61" fmla="*/ 155 h 190"/>
              <a:gd name="T62" fmla="*/ 43 w 190"/>
              <a:gd name="T63" fmla="*/ 138 h 190"/>
              <a:gd name="T64" fmla="*/ 27 w 190"/>
              <a:gd name="T65" fmla="*/ 122 h 190"/>
              <a:gd name="T66" fmla="*/ 13 w 190"/>
              <a:gd name="T67" fmla="*/ 108 h 190"/>
              <a:gd name="T68" fmla="*/ 4 w 190"/>
              <a:gd name="T69" fmla="*/ 99 h 190"/>
              <a:gd name="T70" fmla="*/ 0 w 190"/>
              <a:gd name="T71" fmla="*/ 95 h 190"/>
              <a:gd name="T72" fmla="*/ 0 w 190"/>
              <a:gd name="T73" fmla="*/ 9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" h="190">
                <a:moveTo>
                  <a:pt x="0" y="95"/>
                </a:moveTo>
                <a:lnTo>
                  <a:pt x="1" y="94"/>
                </a:lnTo>
                <a:lnTo>
                  <a:pt x="4" y="91"/>
                </a:lnTo>
                <a:lnTo>
                  <a:pt x="8" y="87"/>
                </a:lnTo>
                <a:lnTo>
                  <a:pt x="13" y="82"/>
                </a:lnTo>
                <a:lnTo>
                  <a:pt x="20" y="75"/>
                </a:lnTo>
                <a:lnTo>
                  <a:pt x="27" y="68"/>
                </a:lnTo>
                <a:lnTo>
                  <a:pt x="35" y="60"/>
                </a:lnTo>
                <a:lnTo>
                  <a:pt x="43" y="52"/>
                </a:lnTo>
                <a:lnTo>
                  <a:pt x="51" y="43"/>
                </a:lnTo>
                <a:lnTo>
                  <a:pt x="60" y="35"/>
                </a:lnTo>
                <a:lnTo>
                  <a:pt x="67" y="27"/>
                </a:lnTo>
                <a:lnTo>
                  <a:pt x="75" y="20"/>
                </a:lnTo>
                <a:lnTo>
                  <a:pt x="81" y="13"/>
                </a:lnTo>
                <a:lnTo>
                  <a:pt x="87" y="8"/>
                </a:lnTo>
                <a:lnTo>
                  <a:pt x="91" y="4"/>
                </a:lnTo>
                <a:lnTo>
                  <a:pt x="94" y="1"/>
                </a:lnTo>
                <a:lnTo>
                  <a:pt x="95" y="0"/>
                </a:lnTo>
                <a:lnTo>
                  <a:pt x="95" y="0"/>
                </a:lnTo>
                <a:lnTo>
                  <a:pt x="95" y="1"/>
                </a:lnTo>
                <a:lnTo>
                  <a:pt x="98" y="4"/>
                </a:lnTo>
                <a:lnTo>
                  <a:pt x="102" y="8"/>
                </a:lnTo>
                <a:lnTo>
                  <a:pt x="108" y="13"/>
                </a:lnTo>
                <a:lnTo>
                  <a:pt x="114" y="20"/>
                </a:lnTo>
                <a:lnTo>
                  <a:pt x="122" y="27"/>
                </a:lnTo>
                <a:lnTo>
                  <a:pt x="130" y="35"/>
                </a:lnTo>
                <a:lnTo>
                  <a:pt x="138" y="43"/>
                </a:lnTo>
                <a:lnTo>
                  <a:pt x="146" y="52"/>
                </a:lnTo>
                <a:lnTo>
                  <a:pt x="154" y="60"/>
                </a:lnTo>
                <a:lnTo>
                  <a:pt x="162" y="68"/>
                </a:lnTo>
                <a:lnTo>
                  <a:pt x="170" y="75"/>
                </a:lnTo>
                <a:lnTo>
                  <a:pt x="176" y="82"/>
                </a:lnTo>
                <a:lnTo>
                  <a:pt x="182" y="87"/>
                </a:lnTo>
                <a:lnTo>
                  <a:pt x="186" y="91"/>
                </a:lnTo>
                <a:lnTo>
                  <a:pt x="189" y="94"/>
                </a:lnTo>
                <a:lnTo>
                  <a:pt x="190" y="95"/>
                </a:lnTo>
                <a:lnTo>
                  <a:pt x="190" y="95"/>
                </a:lnTo>
                <a:lnTo>
                  <a:pt x="189" y="96"/>
                </a:lnTo>
                <a:lnTo>
                  <a:pt x="186" y="99"/>
                </a:lnTo>
                <a:lnTo>
                  <a:pt x="182" y="103"/>
                </a:lnTo>
                <a:lnTo>
                  <a:pt x="176" y="108"/>
                </a:lnTo>
                <a:lnTo>
                  <a:pt x="170" y="115"/>
                </a:lnTo>
                <a:lnTo>
                  <a:pt x="162" y="122"/>
                </a:lnTo>
                <a:lnTo>
                  <a:pt x="154" y="130"/>
                </a:lnTo>
                <a:lnTo>
                  <a:pt x="146" y="138"/>
                </a:lnTo>
                <a:lnTo>
                  <a:pt x="138" y="146"/>
                </a:lnTo>
                <a:lnTo>
                  <a:pt x="130" y="155"/>
                </a:lnTo>
                <a:lnTo>
                  <a:pt x="122" y="163"/>
                </a:lnTo>
                <a:lnTo>
                  <a:pt x="114" y="170"/>
                </a:lnTo>
                <a:lnTo>
                  <a:pt x="108" y="176"/>
                </a:lnTo>
                <a:lnTo>
                  <a:pt x="102" y="182"/>
                </a:lnTo>
                <a:lnTo>
                  <a:pt x="98" y="186"/>
                </a:lnTo>
                <a:lnTo>
                  <a:pt x="95" y="189"/>
                </a:lnTo>
                <a:lnTo>
                  <a:pt x="95" y="190"/>
                </a:lnTo>
                <a:lnTo>
                  <a:pt x="95" y="190"/>
                </a:lnTo>
                <a:lnTo>
                  <a:pt x="94" y="189"/>
                </a:lnTo>
                <a:lnTo>
                  <a:pt x="91" y="186"/>
                </a:lnTo>
                <a:lnTo>
                  <a:pt x="87" y="182"/>
                </a:lnTo>
                <a:lnTo>
                  <a:pt x="81" y="176"/>
                </a:lnTo>
                <a:lnTo>
                  <a:pt x="75" y="170"/>
                </a:lnTo>
                <a:lnTo>
                  <a:pt x="67" y="163"/>
                </a:lnTo>
                <a:lnTo>
                  <a:pt x="60" y="155"/>
                </a:lnTo>
                <a:lnTo>
                  <a:pt x="51" y="146"/>
                </a:lnTo>
                <a:lnTo>
                  <a:pt x="43" y="138"/>
                </a:lnTo>
                <a:lnTo>
                  <a:pt x="35" y="130"/>
                </a:lnTo>
                <a:lnTo>
                  <a:pt x="27" y="122"/>
                </a:lnTo>
                <a:lnTo>
                  <a:pt x="20" y="115"/>
                </a:lnTo>
                <a:lnTo>
                  <a:pt x="13" y="108"/>
                </a:lnTo>
                <a:lnTo>
                  <a:pt x="8" y="103"/>
                </a:lnTo>
                <a:lnTo>
                  <a:pt x="4" y="99"/>
                </a:lnTo>
                <a:lnTo>
                  <a:pt x="1" y="96"/>
                </a:lnTo>
                <a:lnTo>
                  <a:pt x="0" y="95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B27FEC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Freeform 12"/>
          <p:cNvSpPr>
            <a:spLocks noChangeArrowheads="1"/>
          </p:cNvSpPr>
          <p:nvPr/>
        </p:nvSpPr>
        <p:spPr bwMode="auto">
          <a:xfrm>
            <a:off x="7310438" y="6459538"/>
            <a:ext cx="300037" cy="300037"/>
          </a:xfrm>
          <a:custGeom>
            <a:avLst/>
            <a:gdLst>
              <a:gd name="T0" fmla="*/ 0 w 189"/>
              <a:gd name="T1" fmla="*/ 95 h 189"/>
              <a:gd name="T2" fmla="*/ 95 w 189"/>
              <a:gd name="T3" fmla="*/ 0 h 189"/>
              <a:gd name="T4" fmla="*/ 189 w 189"/>
              <a:gd name="T5" fmla="*/ 95 h 189"/>
              <a:gd name="T6" fmla="*/ 95 w 189"/>
              <a:gd name="T7" fmla="*/ 189 h 189"/>
              <a:gd name="T8" fmla="*/ 0 w 189"/>
              <a:gd name="T9" fmla="*/ 9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89">
                <a:moveTo>
                  <a:pt x="0" y="95"/>
                </a:moveTo>
                <a:lnTo>
                  <a:pt x="95" y="0"/>
                </a:lnTo>
                <a:lnTo>
                  <a:pt x="189" y="95"/>
                </a:lnTo>
                <a:lnTo>
                  <a:pt x="95" y="189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DDB2F9"/>
              </a:gs>
              <a:gs pos="100000">
                <a:srgbClr val="1A3333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Single-Dish </a:t>
            </a:r>
            <a:r>
              <a:rPr lang="en-US" altLang="en-US" dirty="0"/>
              <a:t>Radio Telescopes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pPr algn="r"/>
            <a:r>
              <a:rPr lang="en-US" altLang="en-US" sz="2000"/>
              <a:t>Dr. Ron Maddalena</a:t>
            </a:r>
          </a:p>
          <a:p>
            <a:pPr algn="r"/>
            <a:r>
              <a:rPr lang="en-US" altLang="en-US" sz="2000"/>
              <a:t>National Radio Astronomy Observatory</a:t>
            </a:r>
          </a:p>
          <a:p>
            <a:pPr algn="r"/>
            <a:r>
              <a:rPr lang="en-US" altLang="en-US" sz="2000"/>
              <a:t>Green Bank, WV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4419600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86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Telescope Structure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30670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Tx/>
            </a:pPr>
            <a:r>
              <a:rPr lang="en-US" altLang="en-US" sz="2400" b="0" i="0">
                <a:solidFill>
                  <a:schemeClr val="tx2"/>
                </a:solidFill>
              </a:rPr>
              <a:t>Blind Pointing: </a:t>
            </a:r>
          </a:p>
          <a:p>
            <a:pPr eaLnBrk="1" hangingPunct="1">
              <a:buClrTx/>
            </a:pPr>
            <a:r>
              <a:rPr lang="en-US" altLang="en-US" sz="2400" b="0" i="0">
                <a:solidFill>
                  <a:schemeClr val="tx2"/>
                </a:solidFill>
              </a:rPr>
              <a:t>(1 point/focus)</a:t>
            </a:r>
          </a:p>
          <a:p>
            <a:pPr eaLnBrk="1" hangingPunct="1">
              <a:buClrTx/>
            </a:pPr>
            <a:endParaRPr lang="en-US" altLang="en-US" sz="2400" b="0" i="0">
              <a:solidFill>
                <a:schemeClr val="tx2"/>
              </a:solidFill>
            </a:endParaRPr>
          </a:p>
          <a:p>
            <a:pPr eaLnBrk="1" hangingPunct="1">
              <a:buClrTx/>
            </a:pPr>
            <a:endParaRPr lang="en-US" altLang="en-US" sz="2400" b="0" i="0">
              <a:solidFill>
                <a:schemeClr val="tx2"/>
              </a:solidFill>
            </a:endParaRPr>
          </a:p>
          <a:p>
            <a:pPr eaLnBrk="1" hangingPunct="1">
              <a:buClrTx/>
            </a:pPr>
            <a:endParaRPr lang="en-US" altLang="en-US" sz="2400" b="0" i="0">
              <a:solidFill>
                <a:schemeClr val="tx2"/>
              </a:solidFill>
            </a:endParaRPr>
          </a:p>
          <a:p>
            <a:pPr eaLnBrk="1" hangingPunct="1">
              <a:buClrTx/>
            </a:pPr>
            <a:r>
              <a:rPr lang="en-US" altLang="en-US" sz="2400" b="0" i="0">
                <a:solidFill>
                  <a:schemeClr val="tx2"/>
                </a:solidFill>
              </a:rPr>
              <a:t>Offset Pointing:</a:t>
            </a:r>
          </a:p>
          <a:p>
            <a:pPr eaLnBrk="1" hangingPunct="1">
              <a:buClrTx/>
            </a:pPr>
            <a:r>
              <a:rPr lang="en-US" altLang="en-US" sz="2400" b="0" i="0">
                <a:solidFill>
                  <a:schemeClr val="tx2"/>
                </a:solidFill>
              </a:rPr>
              <a:t>    (90 min)</a:t>
            </a:r>
          </a:p>
          <a:p>
            <a:pPr eaLnBrk="1" hangingPunct="1">
              <a:buClrTx/>
            </a:pPr>
            <a:endParaRPr lang="en-US" altLang="en-US" sz="2400" b="0" i="0">
              <a:solidFill>
                <a:schemeClr val="tx2"/>
              </a:solidFill>
            </a:endParaRPr>
          </a:p>
          <a:p>
            <a:pPr eaLnBrk="1" hangingPunct="1">
              <a:buClrTx/>
            </a:pPr>
            <a:endParaRPr lang="en-US" altLang="en-US" sz="2400" b="0" i="0">
              <a:solidFill>
                <a:schemeClr val="tx2"/>
              </a:solidFill>
            </a:endParaRPr>
          </a:p>
          <a:p>
            <a:pPr eaLnBrk="1" hangingPunct="1">
              <a:buClrTx/>
            </a:pPr>
            <a:endParaRPr lang="en-US" altLang="en-US" sz="2400" b="0" i="0">
              <a:solidFill>
                <a:schemeClr val="tx2"/>
              </a:solidFill>
            </a:endParaRPr>
          </a:p>
          <a:p>
            <a:pPr eaLnBrk="1" hangingPunct="1">
              <a:buClrTx/>
            </a:pPr>
            <a:r>
              <a:rPr lang="en-US" altLang="en-US" sz="2400" b="0" i="0">
                <a:solidFill>
                  <a:schemeClr val="tx2"/>
                </a:solidFill>
              </a:rPr>
              <a:t>Continuous Tracking:</a:t>
            </a:r>
          </a:p>
          <a:p>
            <a:pPr eaLnBrk="1" hangingPunct="1">
              <a:buClrTx/>
            </a:pPr>
            <a:r>
              <a:rPr lang="en-US" altLang="en-US" sz="2400" b="0" i="0">
                <a:solidFill>
                  <a:schemeClr val="tx2"/>
                </a:solidFill>
              </a:rPr>
              <a:t>        (30 min)</a:t>
            </a:r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4267200" y="1676400"/>
          <a:ext cx="2362200" cy="858838"/>
        </p:xfrm>
        <a:graphic>
          <a:graphicData uri="http://schemas.openxmlformats.org/presentationml/2006/ole">
            <p:oleObj spid="_x0000_s52279" name="Equation" r:id="rId4" imgW="1257300" imgH="457200" progId="Equation.3">
              <p:embed/>
            </p:oleObj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4267200" y="3429000"/>
          <a:ext cx="2362200" cy="876300"/>
        </p:xfrm>
        <a:graphic>
          <a:graphicData uri="http://schemas.openxmlformats.org/presentationml/2006/ole">
            <p:oleObj spid="_x0000_s52280" name="Equation" r:id="rId5" imgW="1231900" imgH="457200" progId="Equation.3">
              <p:embed/>
            </p:oleObj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4267200" y="5257800"/>
          <a:ext cx="1905000" cy="457200"/>
        </p:xfrm>
        <a:graphic>
          <a:graphicData uri="http://schemas.openxmlformats.org/presentationml/2006/ole">
            <p:oleObj spid="_x0000_s52281" name="Equation" r:id="rId6" imgW="901309" imgH="215806" progId="Equation.3">
              <p:embed/>
            </p:oleObj>
          </a:graphicData>
        </a:graphic>
      </p:graphicFrame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Telescope Structure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010400" cy="478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Active Surface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7" name="Picture 13" descr="femMod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086600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066800" y="990600"/>
            <a:ext cx="6777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</a:pPr>
            <a:r>
              <a:rPr lang="en-US" altLang="en-US" sz="2400" b="0" i="0"/>
              <a:t>Surface Deformations from Finite Element Model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69888" y="333375"/>
            <a:ext cx="839152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Active Surface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1" name="Picture 9" descr="Actuator telescopes-13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846513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ctuatorHat eet011701-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416425" cy="3313113"/>
          </a:xfrm>
          <a:prstGeom prst="rect">
            <a:avLst/>
          </a:prstGeom>
          <a:noFill/>
          <a:ln w="444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 dirty="0">
                <a:solidFill>
                  <a:srgbClr val="366C74"/>
                </a:solidFill>
                <a:latin typeface="Arial" charset="0"/>
              </a:rPr>
              <a:t>Telescope Optics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8" name="Picture 8" descr="GBT_26Oct00_RxRm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33375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GBT_26Oct00_turret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8006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28800" y="1295400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</a:pPr>
            <a:r>
              <a:rPr lang="en-US" altLang="en-US" sz="2400">
                <a:solidFill>
                  <a:srgbClr val="171D7F"/>
                </a:solidFill>
              </a:rPr>
              <a:t>Rotating Turret with 8 receiver bays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09563" y="260350"/>
            <a:ext cx="8362950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Receivers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8913" y="774700"/>
            <a:ext cx="8607425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165100" y="750888"/>
            <a:ext cx="8655050" cy="68262"/>
          </a:xfrm>
          <a:custGeom>
            <a:avLst/>
            <a:gdLst>
              <a:gd name="T0" fmla="*/ 0 w 5452"/>
              <a:gd name="T1" fmla="*/ 43 h 43"/>
              <a:gd name="T2" fmla="*/ 5452 w 5452"/>
              <a:gd name="T3" fmla="*/ 43 h 43"/>
              <a:gd name="T4" fmla="*/ 5452 w 5452"/>
              <a:gd name="T5" fmla="*/ 0 h 43"/>
              <a:gd name="T6" fmla="*/ 5437 w 5452"/>
              <a:gd name="T7" fmla="*/ 15 h 43"/>
              <a:gd name="T8" fmla="*/ 5437 w 5452"/>
              <a:gd name="T9" fmla="*/ 29 h 43"/>
              <a:gd name="T10" fmla="*/ 15 w 5452"/>
              <a:gd name="T11" fmla="*/ 29 h 43"/>
              <a:gd name="T12" fmla="*/ 0 w 5452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2" h="43">
                <a:moveTo>
                  <a:pt x="0" y="43"/>
                </a:moveTo>
                <a:lnTo>
                  <a:pt x="5452" y="43"/>
                </a:lnTo>
                <a:lnTo>
                  <a:pt x="5452" y="0"/>
                </a:lnTo>
                <a:lnTo>
                  <a:pt x="5437" y="15"/>
                </a:lnTo>
                <a:lnTo>
                  <a:pt x="5437" y="29"/>
                </a:lnTo>
                <a:lnTo>
                  <a:pt x="15" y="29"/>
                </a:lnTo>
                <a:lnTo>
                  <a:pt x="0" y="43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Freeform 5"/>
          <p:cNvSpPr>
            <a:spLocks noChangeArrowheads="1"/>
          </p:cNvSpPr>
          <p:nvPr/>
        </p:nvSpPr>
        <p:spPr bwMode="auto">
          <a:xfrm>
            <a:off x="165100" y="750888"/>
            <a:ext cx="8655050" cy="68262"/>
          </a:xfrm>
          <a:custGeom>
            <a:avLst/>
            <a:gdLst>
              <a:gd name="T0" fmla="*/ 0 w 5452"/>
              <a:gd name="T1" fmla="*/ 43 h 43"/>
              <a:gd name="T2" fmla="*/ 0 w 5452"/>
              <a:gd name="T3" fmla="*/ 0 h 43"/>
              <a:gd name="T4" fmla="*/ 5452 w 5452"/>
              <a:gd name="T5" fmla="*/ 0 h 43"/>
              <a:gd name="T6" fmla="*/ 5437 w 5452"/>
              <a:gd name="T7" fmla="*/ 15 h 43"/>
              <a:gd name="T8" fmla="*/ 15 w 5452"/>
              <a:gd name="T9" fmla="*/ 15 h 43"/>
              <a:gd name="T10" fmla="*/ 15 w 5452"/>
              <a:gd name="T11" fmla="*/ 29 h 43"/>
              <a:gd name="T12" fmla="*/ 0 w 5452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2" h="43">
                <a:moveTo>
                  <a:pt x="0" y="43"/>
                </a:moveTo>
                <a:lnTo>
                  <a:pt x="0" y="0"/>
                </a:lnTo>
                <a:lnTo>
                  <a:pt x="5452" y="0"/>
                </a:lnTo>
                <a:lnTo>
                  <a:pt x="5437" y="15"/>
                </a:lnTo>
                <a:lnTo>
                  <a:pt x="15" y="15"/>
                </a:lnTo>
                <a:lnTo>
                  <a:pt x="15" y="29"/>
                </a:lnTo>
                <a:lnTo>
                  <a:pt x="0" y="43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80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747496"/>
              </p:ext>
            </p:extLst>
          </p:nvPr>
        </p:nvGraphicFramePr>
        <p:xfrm>
          <a:off x="685800" y="1219200"/>
          <a:ext cx="8077200" cy="5151120"/>
        </p:xfrm>
        <a:graphic>
          <a:graphicData uri="http://schemas.openxmlformats.org/drawingml/2006/table">
            <a:tbl>
              <a:tblPr/>
              <a:tblGrid>
                <a:gridCol w="2301875"/>
                <a:gridCol w="2589213"/>
                <a:gridCol w="3186112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Receiver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Operating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Status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Prime Focus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0.29—0.92 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Prime Focus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0.910—1.23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1.15—1.73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1.73—2.60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3.95—5.85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Being Upgraded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8.2—10.0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Ku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12.4—15.4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 Band  7-pixel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18—26.5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26—40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40—50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 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68—92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Commissioned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Penn Array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86—94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Being Upgraded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976313"/>
            <a:ext cx="7610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55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7895238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55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1"/>
            <a:ext cx="80070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0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934" y="533401"/>
            <a:ext cx="642038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9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Nrqz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239000" cy="5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National Radio Quiet Zone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877888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Freeform 4"/>
          <p:cNvSpPr>
            <a:spLocks noChangeArrowheads="1"/>
          </p:cNvSpPr>
          <p:nvPr/>
        </p:nvSpPr>
        <p:spPr bwMode="auto">
          <a:xfrm>
            <a:off x="228600" y="855663"/>
            <a:ext cx="8675688" cy="68262"/>
          </a:xfrm>
          <a:custGeom>
            <a:avLst/>
            <a:gdLst>
              <a:gd name="T0" fmla="*/ 0 w 5465"/>
              <a:gd name="T1" fmla="*/ 43 h 43"/>
              <a:gd name="T2" fmla="*/ 5465 w 5465"/>
              <a:gd name="T3" fmla="*/ 43 h 43"/>
              <a:gd name="T4" fmla="*/ 5465 w 5465"/>
              <a:gd name="T5" fmla="*/ 0 h 43"/>
              <a:gd name="T6" fmla="*/ 5450 w 5465"/>
              <a:gd name="T7" fmla="*/ 14 h 43"/>
              <a:gd name="T8" fmla="*/ 5450 w 5465"/>
              <a:gd name="T9" fmla="*/ 28 h 43"/>
              <a:gd name="T10" fmla="*/ 14 w 5465"/>
              <a:gd name="T11" fmla="*/ 28 h 43"/>
              <a:gd name="T12" fmla="*/ 0 w 5465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3">
                <a:moveTo>
                  <a:pt x="0" y="43"/>
                </a:moveTo>
                <a:lnTo>
                  <a:pt x="5465" y="43"/>
                </a:lnTo>
                <a:lnTo>
                  <a:pt x="5465" y="0"/>
                </a:lnTo>
                <a:lnTo>
                  <a:pt x="5450" y="14"/>
                </a:lnTo>
                <a:lnTo>
                  <a:pt x="5450" y="28"/>
                </a:lnTo>
                <a:lnTo>
                  <a:pt x="14" y="28"/>
                </a:lnTo>
                <a:lnTo>
                  <a:pt x="0" y="43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Freeform 5"/>
          <p:cNvSpPr>
            <a:spLocks noChangeArrowheads="1"/>
          </p:cNvSpPr>
          <p:nvPr/>
        </p:nvSpPr>
        <p:spPr bwMode="auto">
          <a:xfrm>
            <a:off x="228600" y="855663"/>
            <a:ext cx="8675688" cy="68262"/>
          </a:xfrm>
          <a:custGeom>
            <a:avLst/>
            <a:gdLst>
              <a:gd name="T0" fmla="*/ 0 w 5465"/>
              <a:gd name="T1" fmla="*/ 43 h 43"/>
              <a:gd name="T2" fmla="*/ 0 w 5465"/>
              <a:gd name="T3" fmla="*/ 0 h 43"/>
              <a:gd name="T4" fmla="*/ 5465 w 5465"/>
              <a:gd name="T5" fmla="*/ 0 h 43"/>
              <a:gd name="T6" fmla="*/ 5450 w 5465"/>
              <a:gd name="T7" fmla="*/ 14 h 43"/>
              <a:gd name="T8" fmla="*/ 14 w 5465"/>
              <a:gd name="T9" fmla="*/ 14 h 43"/>
              <a:gd name="T10" fmla="*/ 14 w 5465"/>
              <a:gd name="T11" fmla="*/ 28 h 43"/>
              <a:gd name="T12" fmla="*/ 0 w 5465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3">
                <a:moveTo>
                  <a:pt x="0" y="43"/>
                </a:moveTo>
                <a:lnTo>
                  <a:pt x="0" y="0"/>
                </a:lnTo>
                <a:lnTo>
                  <a:pt x="5465" y="0"/>
                </a:lnTo>
                <a:lnTo>
                  <a:pt x="5450" y="14"/>
                </a:lnTo>
                <a:lnTo>
                  <a:pt x="14" y="14"/>
                </a:lnTo>
                <a:lnTo>
                  <a:pt x="14" y="28"/>
                </a:lnTo>
                <a:lnTo>
                  <a:pt x="0" y="43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4" y="976313"/>
            <a:ext cx="7115175" cy="516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17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690" y="609601"/>
            <a:ext cx="695408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30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265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Components</a:t>
            </a:r>
          </a:p>
        </p:txBody>
      </p:sp>
      <p:pic>
        <p:nvPicPr>
          <p:cNvPr id="5123" name="Picture 10" descr="amplif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mix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3" y="2444750"/>
            <a:ext cx="52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Attenu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00400"/>
            <a:ext cx="8382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2193925" y="17129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Amplifiers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2193925" y="247491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Mixers</a:t>
            </a:r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2193925" y="3313113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Attenuators</a:t>
            </a:r>
          </a:p>
        </p:txBody>
      </p:sp>
      <p:pic>
        <p:nvPicPr>
          <p:cNvPr id="5129" name="Picture 17" descr="PowerDete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67200"/>
            <a:ext cx="752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2193925" y="43799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Power Detectors</a:t>
            </a:r>
          </a:p>
        </p:txBody>
      </p:sp>
      <p:pic>
        <p:nvPicPr>
          <p:cNvPr id="5131" name="Picture 19" descr="Synthesiz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5410200"/>
            <a:ext cx="504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193925" y="529431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Synthesizers</a:t>
            </a:r>
          </a:p>
        </p:txBody>
      </p:sp>
      <p:pic>
        <p:nvPicPr>
          <p:cNvPr id="5133" name="Picture 21" descr="Spli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600200"/>
            <a:ext cx="1447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Text Box 22"/>
          <p:cNvSpPr txBox="1">
            <a:spLocks noChangeArrowheads="1"/>
          </p:cNvSpPr>
          <p:nvPr/>
        </p:nvSpPr>
        <p:spPr bwMode="auto">
          <a:xfrm>
            <a:off x="6765925" y="16367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Splitters</a:t>
            </a:r>
          </a:p>
        </p:txBody>
      </p:sp>
      <p:pic>
        <p:nvPicPr>
          <p:cNvPr id="5135" name="Picture 23" descr="Couple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743200"/>
            <a:ext cx="933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6765925" y="27797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Couplers</a:t>
            </a:r>
          </a:p>
        </p:txBody>
      </p:sp>
      <p:pic>
        <p:nvPicPr>
          <p:cNvPr id="5137" name="Picture 25" descr="BandPassFil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4114800"/>
            <a:ext cx="8286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6842125" y="41513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Filters</a:t>
            </a:r>
          </a:p>
        </p:txBody>
      </p:sp>
      <p:pic>
        <p:nvPicPr>
          <p:cNvPr id="5139" name="Picture 27" descr="Switch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5029200"/>
            <a:ext cx="135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8"/>
          <p:cNvSpPr txBox="1">
            <a:spLocks noChangeArrowheads="1"/>
          </p:cNvSpPr>
          <p:nvPr/>
        </p:nvSpPr>
        <p:spPr bwMode="auto">
          <a:xfrm>
            <a:off x="6858000" y="52578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Switches</a:t>
            </a:r>
          </a:p>
        </p:txBody>
      </p:sp>
      <p:pic>
        <p:nvPicPr>
          <p:cNvPr id="5141" name="Picture 29" descr="BandPassFilter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4419600"/>
            <a:ext cx="1057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30" descr="multiplier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6096000"/>
            <a:ext cx="57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 Box 31"/>
          <p:cNvSpPr txBox="1">
            <a:spLocks noChangeArrowheads="1"/>
          </p:cNvSpPr>
          <p:nvPr/>
        </p:nvSpPr>
        <p:spPr bwMode="auto">
          <a:xfrm>
            <a:off x="6842125" y="605631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xmlns="" val="3207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Filters</a:t>
            </a:r>
          </a:p>
        </p:txBody>
      </p:sp>
      <p:pic>
        <p:nvPicPr>
          <p:cNvPr id="6147" name="Picture 5" descr="BandPassFilter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433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LowPassFilter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19400"/>
            <a:ext cx="2355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ighPassFilter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2432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otchFilter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667000"/>
            <a:ext cx="2257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895600" y="57150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Edges are smoother than illustrated</a:t>
            </a:r>
          </a:p>
        </p:txBody>
      </p:sp>
    </p:spTree>
    <p:extLst>
      <p:ext uri="{BB962C8B-B14F-4D97-AF65-F5344CB8AC3E}">
        <p14:creationId xmlns:p14="http://schemas.microsoft.com/office/powerpoint/2010/main" xmlns="" val="158788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Mixers</a:t>
            </a:r>
          </a:p>
        </p:txBody>
      </p:sp>
      <p:pic>
        <p:nvPicPr>
          <p:cNvPr id="7171" name="Picture 5" descr="mix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12874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22325" y="16922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/>
              <a:t>f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117725" y="1716088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f</a:t>
            </a:r>
            <a:r>
              <a:rPr lang="en-US" sz="2400" baseline="-25000"/>
              <a:t>IF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812925" y="30876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/>
              <a:t>f</a:t>
            </a:r>
            <a:r>
              <a:rPr lang="en-US" sz="2400" baseline="-25000"/>
              <a:t>LO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48450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/>
              <a:t> n and m are positive or negative </a:t>
            </a:r>
            <a:br>
              <a:rPr lang="en-US" sz="2400"/>
            </a:br>
            <a:r>
              <a:rPr lang="en-US" sz="2400"/>
              <a:t>  integers, usually 1 or -1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 Up Conversion : f</a:t>
            </a:r>
            <a:r>
              <a:rPr lang="en-US" sz="2400" baseline="-25000"/>
              <a:t>IF</a:t>
            </a:r>
            <a:r>
              <a:rPr lang="en-US" sz="2400"/>
              <a:t> &gt; f</a:t>
            </a:r>
          </a:p>
          <a:p>
            <a:pPr eaLnBrk="1" hangingPunct="1">
              <a:buFontTx/>
              <a:buChar char="•"/>
            </a:pPr>
            <a:r>
              <a:rPr lang="en-US" sz="2400"/>
              <a:t> Down Conversion : f</a:t>
            </a:r>
            <a:r>
              <a:rPr lang="en-US" sz="2400" baseline="-25000"/>
              <a:t>IF</a:t>
            </a:r>
            <a:r>
              <a:rPr lang="en-US" sz="2400"/>
              <a:t> &lt; f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/>
              <a:t> Lower Side Band : f</a:t>
            </a:r>
            <a:r>
              <a:rPr lang="en-US" sz="2400" baseline="-25000"/>
              <a:t>LO</a:t>
            </a:r>
            <a:r>
              <a:rPr lang="en-US" sz="2400"/>
              <a:t> &gt; f</a:t>
            </a:r>
          </a:p>
          <a:p>
            <a:pPr lvl="1" eaLnBrk="1" hangingPunct="1"/>
            <a:r>
              <a:rPr lang="en-US" sz="2400"/>
              <a:t>- Sense of frequency flips</a:t>
            </a:r>
          </a:p>
          <a:p>
            <a:pPr eaLnBrk="1" hangingPunct="1">
              <a:buFontTx/>
              <a:buChar char="•"/>
            </a:pPr>
            <a:r>
              <a:rPr lang="en-US" sz="2400"/>
              <a:t> Upper Side Band : f</a:t>
            </a:r>
            <a:r>
              <a:rPr lang="en-US" sz="2400" baseline="-25000"/>
              <a:t>LO</a:t>
            </a:r>
            <a:r>
              <a:rPr lang="en-US" sz="2400"/>
              <a:t> &lt; f</a:t>
            </a:r>
          </a:p>
          <a:p>
            <a:pPr eaLnBrk="1" hangingPunct="1"/>
            <a:endParaRPr lang="en-US" sz="2400"/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609600" y="3810000"/>
            <a:ext cx="224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  <a:r>
              <a:rPr lang="en-US" sz="2400" baseline="-25000"/>
              <a:t>IF</a:t>
            </a:r>
            <a:r>
              <a:rPr lang="en-US" sz="2400"/>
              <a:t> = n*f</a:t>
            </a:r>
            <a:r>
              <a:rPr lang="en-US" sz="2400" baseline="-25000"/>
              <a:t>LO</a:t>
            </a:r>
            <a:r>
              <a:rPr lang="en-US" sz="2400"/>
              <a:t> + m*f</a:t>
            </a:r>
          </a:p>
        </p:txBody>
      </p:sp>
    </p:spTree>
    <p:extLst>
      <p:ext uri="{BB962C8B-B14F-4D97-AF65-F5344CB8AC3E}">
        <p14:creationId xmlns:p14="http://schemas.microsoft.com/office/powerpoint/2010/main" xmlns="" val="310486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Switches</a:t>
            </a:r>
          </a:p>
        </p:txBody>
      </p:sp>
      <p:pic>
        <p:nvPicPr>
          <p:cNvPr id="8195" name="Picture 4" descr="Swit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911350"/>
            <a:ext cx="1352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Swit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2600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Switch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140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SwitchThruCros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38" y="2260600"/>
            <a:ext cx="1581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SwitchThruCro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00400"/>
            <a:ext cx="1571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764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40-Ft System</a:t>
            </a:r>
          </a:p>
        </p:txBody>
      </p:sp>
      <p:pic>
        <p:nvPicPr>
          <p:cNvPr id="1026" name="Picture 2" descr="C:\Documents and Settings\rmaddale\Desktop\40ft_Modifi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2818"/>
            <a:ext cx="827334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9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Quiz 1: Determine values for the first LO for the 40-ft when…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610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Observing HI at 1420.41 MHz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Observing OH at 1665.6 MHz</a:t>
            </a:r>
          </a:p>
        </p:txBody>
      </p:sp>
    </p:spTree>
    <p:extLst>
      <p:ext uri="{BB962C8B-B14F-4D97-AF65-F5344CB8AC3E}">
        <p14:creationId xmlns:p14="http://schemas.microsoft.com/office/powerpoint/2010/main" xmlns="" val="8361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9214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69888" y="323850"/>
            <a:ext cx="839152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National Radio Quiet Zone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0825" y="877888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Freeform 5"/>
          <p:cNvSpPr>
            <a:spLocks noChangeArrowheads="1"/>
          </p:cNvSpPr>
          <p:nvPr/>
        </p:nvSpPr>
        <p:spPr bwMode="auto">
          <a:xfrm>
            <a:off x="228600" y="855663"/>
            <a:ext cx="8675688" cy="68262"/>
          </a:xfrm>
          <a:custGeom>
            <a:avLst/>
            <a:gdLst>
              <a:gd name="T0" fmla="*/ 0 w 5465"/>
              <a:gd name="T1" fmla="*/ 43 h 43"/>
              <a:gd name="T2" fmla="*/ 5465 w 5465"/>
              <a:gd name="T3" fmla="*/ 43 h 43"/>
              <a:gd name="T4" fmla="*/ 5465 w 5465"/>
              <a:gd name="T5" fmla="*/ 0 h 43"/>
              <a:gd name="T6" fmla="*/ 5450 w 5465"/>
              <a:gd name="T7" fmla="*/ 14 h 43"/>
              <a:gd name="T8" fmla="*/ 5450 w 5465"/>
              <a:gd name="T9" fmla="*/ 28 h 43"/>
              <a:gd name="T10" fmla="*/ 14 w 5465"/>
              <a:gd name="T11" fmla="*/ 28 h 43"/>
              <a:gd name="T12" fmla="*/ 0 w 5465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3">
                <a:moveTo>
                  <a:pt x="0" y="43"/>
                </a:moveTo>
                <a:lnTo>
                  <a:pt x="5465" y="43"/>
                </a:lnTo>
                <a:lnTo>
                  <a:pt x="5465" y="0"/>
                </a:lnTo>
                <a:lnTo>
                  <a:pt x="5450" y="14"/>
                </a:lnTo>
                <a:lnTo>
                  <a:pt x="5450" y="28"/>
                </a:lnTo>
                <a:lnTo>
                  <a:pt x="14" y="28"/>
                </a:lnTo>
                <a:lnTo>
                  <a:pt x="0" y="43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Freeform 6"/>
          <p:cNvSpPr>
            <a:spLocks noChangeArrowheads="1"/>
          </p:cNvSpPr>
          <p:nvPr/>
        </p:nvSpPr>
        <p:spPr bwMode="auto">
          <a:xfrm>
            <a:off x="228600" y="855663"/>
            <a:ext cx="8675688" cy="68262"/>
          </a:xfrm>
          <a:custGeom>
            <a:avLst/>
            <a:gdLst>
              <a:gd name="T0" fmla="*/ 0 w 5465"/>
              <a:gd name="T1" fmla="*/ 43 h 43"/>
              <a:gd name="T2" fmla="*/ 0 w 5465"/>
              <a:gd name="T3" fmla="*/ 0 h 43"/>
              <a:gd name="T4" fmla="*/ 5465 w 5465"/>
              <a:gd name="T5" fmla="*/ 0 h 43"/>
              <a:gd name="T6" fmla="*/ 5450 w 5465"/>
              <a:gd name="T7" fmla="*/ 14 h 43"/>
              <a:gd name="T8" fmla="*/ 14 w 5465"/>
              <a:gd name="T9" fmla="*/ 14 h 43"/>
              <a:gd name="T10" fmla="*/ 14 w 5465"/>
              <a:gd name="T11" fmla="*/ 28 h 43"/>
              <a:gd name="T12" fmla="*/ 0 w 5465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3">
                <a:moveTo>
                  <a:pt x="0" y="43"/>
                </a:moveTo>
                <a:lnTo>
                  <a:pt x="0" y="0"/>
                </a:lnTo>
                <a:lnTo>
                  <a:pt x="5465" y="0"/>
                </a:lnTo>
                <a:lnTo>
                  <a:pt x="5450" y="14"/>
                </a:lnTo>
                <a:lnTo>
                  <a:pt x="14" y="14"/>
                </a:lnTo>
                <a:lnTo>
                  <a:pt x="14" y="28"/>
                </a:lnTo>
                <a:lnTo>
                  <a:pt x="0" y="43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8" name="Picture 8" descr="telescopes-19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00600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gbtop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821113" cy="4114800"/>
          </a:xfrm>
          <a:prstGeom prst="rect">
            <a:avLst/>
          </a:prstGeom>
          <a:noFill/>
          <a:ln w="444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Receiver Room</a:t>
            </a:r>
          </a:p>
        </p:txBody>
      </p:sp>
      <p:pic>
        <p:nvPicPr>
          <p:cNvPr id="12291" name="Picture 5" descr="rec120700-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0386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rec112800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06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15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i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029200"/>
            <a:ext cx="4714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rcvr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133600"/>
            <a:ext cx="7505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Receiver</a:t>
            </a:r>
          </a:p>
        </p:txBody>
      </p:sp>
    </p:spTree>
    <p:extLst>
      <p:ext uri="{BB962C8B-B14F-4D97-AF65-F5344CB8AC3E}">
        <p14:creationId xmlns:p14="http://schemas.microsoft.com/office/powerpoint/2010/main" xmlns="" val="70602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cvr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600200"/>
            <a:ext cx="65817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Multi-beam Receiver</a:t>
            </a:r>
          </a:p>
        </p:txBody>
      </p:sp>
    </p:spTree>
    <p:extLst>
      <p:ext uri="{BB962C8B-B14F-4D97-AF65-F5344CB8AC3E}">
        <p14:creationId xmlns:p14="http://schemas.microsoft.com/office/powerpoint/2010/main" xmlns="" val="297059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l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57213"/>
            <a:ext cx="77724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456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o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447800"/>
            <a:ext cx="4029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Local Oscillator and Switching Matrix</a:t>
            </a:r>
          </a:p>
        </p:txBody>
      </p:sp>
    </p:spTree>
    <p:extLst>
      <p:ext uri="{BB962C8B-B14F-4D97-AF65-F5344CB8AC3E}">
        <p14:creationId xmlns:p14="http://schemas.microsoft.com/office/powerpoint/2010/main" xmlns="" val="70466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loc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57213"/>
            <a:ext cx="77724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274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f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133600"/>
            <a:ext cx="5800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IF Rack – Input switching Matrix, IF Filters, Power Balancing Attenuators, and Drivers for 8 Optical Fibers</a:t>
            </a:r>
          </a:p>
        </p:txBody>
      </p:sp>
    </p:spTree>
    <p:extLst>
      <p:ext uri="{BB962C8B-B14F-4D97-AF65-F5344CB8AC3E}">
        <p14:creationId xmlns:p14="http://schemas.microsoft.com/office/powerpoint/2010/main" xmlns="" val="3799704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Power Balancing/Leveling and Non-Linearity</a:t>
            </a:r>
          </a:p>
        </p:txBody>
      </p:sp>
      <p:pic>
        <p:nvPicPr>
          <p:cNvPr id="23555" name="Picture 4" descr="Linea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2057400"/>
            <a:ext cx="82772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5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e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6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08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Converter and Analog Filter Racks, Spectrometer</a:t>
            </a:r>
          </a:p>
        </p:txBody>
      </p:sp>
      <p:pic>
        <p:nvPicPr>
          <p:cNvPr id="26627" name="Picture 5" descr="IMAG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IMAG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14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IMAG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146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4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GBT Telescope Optics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6693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04800"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04800" indent="304800"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366C74"/>
                </a:solidFill>
                <a:latin typeface="Arial" charset="0"/>
              </a:rPr>
              <a:t>110 m x 100 m of a 208 m parent paraboloid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171D7F"/>
                </a:solidFill>
                <a:latin typeface="Arial" charset="0"/>
              </a:rPr>
              <a:t>Effective diameter: 100 m</a:t>
            </a:r>
          </a:p>
          <a:p>
            <a:pPr lvl="1">
              <a:buFontTx/>
              <a:buChar char="•"/>
            </a:pPr>
            <a:r>
              <a:rPr lang="en-US" altLang="en-US">
                <a:solidFill>
                  <a:srgbClr val="171D7F"/>
                </a:solidFill>
                <a:latin typeface="Arial" charset="0"/>
              </a:rPr>
              <a:t>Off axis  - Clear/Unblocked Aperture</a:t>
            </a:r>
          </a:p>
          <a:p>
            <a:pPr lvl="1"/>
            <a:endParaRPr lang="en-US" altLang="en-US">
              <a:solidFill>
                <a:srgbClr val="171D7F"/>
              </a:solidFill>
              <a:latin typeface="Arial" charset="0"/>
            </a:endParaRPr>
          </a:p>
        </p:txBody>
      </p:sp>
      <p:pic>
        <p:nvPicPr>
          <p:cNvPr id="6152" name="Picture 8" descr="RayTr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713163" cy="3779838"/>
          </a:xfrm>
          <a:prstGeom prst="rect">
            <a:avLst/>
          </a:prstGeom>
          <a:noFill/>
          <a:ln w="444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gbt_parabo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421063" cy="3886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743200"/>
            <a:ext cx="7934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Converter Rack – Receivers for Optical Fibers, LO2 and LO3, Power Balancing Attenuators, Output Switches to Backends and AFR</a:t>
            </a:r>
          </a:p>
        </p:txBody>
      </p:sp>
    </p:spTree>
    <p:extLst>
      <p:ext uri="{BB962C8B-B14F-4D97-AF65-F5344CB8AC3E}">
        <p14:creationId xmlns:p14="http://schemas.microsoft.com/office/powerpoint/2010/main" xmlns="" val="228469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fr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057400"/>
            <a:ext cx="556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af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572000"/>
            <a:ext cx="6115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Analog Filter Rack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203325" y="1408113"/>
            <a:ext cx="73468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12.5 and 50 MHz Slow-Speed Spectrometer Samplers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LO4 </a:t>
            </a:r>
            <a:r>
              <a:rPr lang="en-US" dirty="0"/>
              <a:t>and Filters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219200" y="3810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200 and 800 MHz High-Speed Spectrometer Samplers : Input Switches and Filters.</a:t>
            </a:r>
          </a:p>
        </p:txBody>
      </p:sp>
    </p:spTree>
    <p:extLst>
      <p:ext uri="{BB962C8B-B14F-4D97-AF65-F5344CB8AC3E}">
        <p14:creationId xmlns:p14="http://schemas.microsoft.com/office/powerpoint/2010/main" xmlns="" val="142666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Te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777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dirty="0"/>
              <a:t>Quiz </a:t>
            </a:r>
            <a:r>
              <a:rPr lang="en-US" sz="2800" dirty="0" smtClean="0"/>
              <a:t>2: </a:t>
            </a:r>
            <a:r>
              <a:rPr lang="en-US" sz="2800" dirty="0"/>
              <a:t>Determine values for red components</a:t>
            </a:r>
          </a:p>
        </p:txBody>
      </p:sp>
    </p:spTree>
    <p:extLst>
      <p:ext uri="{BB962C8B-B14F-4D97-AF65-F5344CB8AC3E}">
        <p14:creationId xmlns:p14="http://schemas.microsoft.com/office/powerpoint/2010/main" xmlns="" val="195675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83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Quiz 2: Determine values for red components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Goal : Observe simultaneously 1420 MHz and 1665 MHz with the 50 MHz wide (75 MHz center frequency) mode of the Spectrometer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Parameters:</a:t>
            </a:r>
          </a:p>
          <a:p>
            <a:pPr lvl="2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BPF1 can be: 1100–1800, 1600-1750, 1300-1450, or 1100-1450 MHz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All mixers are LSB.  Hint: first two mixers up convert, the last two down convert.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BPF2 can be : 2990-3010, 2960-3040, 2840-3160, 2360-3640, 5960-6040, 5840-6160, or 5360-6640 MHz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BPF3 can be : 50-100 or 25-37.5 MHz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See block diagram for other parameters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Hint: Work from the receiver down the chain until you get stuck, then from Spectrometer up.  </a:t>
            </a:r>
            <a:r>
              <a:rPr lang="en-US" sz="2400" dirty="0"/>
              <a:t> </a:t>
            </a:r>
            <a:r>
              <a:rPr lang="en-US" sz="2400" dirty="0" smtClean="0"/>
              <a:t>Try 1420 MHz first, then add in 1665 </a:t>
            </a:r>
            <a:r>
              <a:rPr lang="en-US" sz="2400" dirty="0" err="1" smtClean="0"/>
              <a:t>MHz.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Record values for LO1 and both LO2’s; settings for BPF1, 2, and 3; and values for all Intermediate Frequencies.</a:t>
            </a:r>
          </a:p>
        </p:txBody>
      </p:sp>
    </p:spTree>
    <p:extLst>
      <p:ext uri="{BB962C8B-B14F-4D97-AF65-F5344CB8AC3E}">
        <p14:creationId xmlns:p14="http://schemas.microsoft.com/office/powerpoint/2010/main" xmlns="" val="3543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fman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52400"/>
            <a:ext cx="787876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091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ifman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3D3"/>
              </a:clrFrom>
              <a:clrTo>
                <a:srgbClr val="D3D3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1000"/>
            <a:ext cx="78486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3592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fm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65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ifm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388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03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GBT – </a:t>
            </a:r>
            <a:r>
              <a:rPr lang="en-US" sz="4000" smtClean="0"/>
              <a:t>Astrid does </a:t>
            </a:r>
            <a:r>
              <a:rPr lang="en-US" sz="4000" dirty="0" smtClean="0"/>
              <a:t>all the hard work for you…..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403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	</a:t>
            </a:r>
            <a:r>
              <a:rPr lang="en-US" sz="1600" dirty="0" err="1"/>
              <a:t>configLine</a:t>
            </a:r>
            <a:r>
              <a:rPr lang="en-US" sz="1600" dirty="0"/>
              <a:t> = """</a:t>
            </a:r>
          </a:p>
          <a:p>
            <a:r>
              <a:rPr lang="en-US" sz="1600" dirty="0"/>
              <a:t>	receiver  = "Rcvr1_2"</a:t>
            </a:r>
          </a:p>
          <a:p>
            <a:r>
              <a:rPr lang="en-US" sz="1600" dirty="0"/>
              <a:t>	beam      = “B1"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obstype</a:t>
            </a:r>
            <a:r>
              <a:rPr lang="en-US" sz="1600" dirty="0"/>
              <a:t>   = "Spectroscopy"</a:t>
            </a:r>
          </a:p>
          <a:p>
            <a:r>
              <a:rPr lang="en-US" sz="1600" dirty="0"/>
              <a:t>	backend   = "Spectrometer"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nwin</a:t>
            </a:r>
            <a:r>
              <a:rPr lang="en-US" sz="1600" dirty="0"/>
              <a:t>      = </a:t>
            </a:r>
            <a:r>
              <a:rPr lang="en-US" sz="1600" dirty="0" smtClean="0"/>
              <a:t>2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restfreq</a:t>
            </a:r>
            <a:r>
              <a:rPr lang="en-US" sz="1600" dirty="0"/>
              <a:t>  = </a:t>
            </a:r>
            <a:r>
              <a:rPr lang="en-US" sz="1600" dirty="0" smtClean="0"/>
              <a:t>1420.4058, 1665.0</a:t>
            </a:r>
            <a:endParaRPr lang="en-US" sz="1600" dirty="0"/>
          </a:p>
          <a:p>
            <a:r>
              <a:rPr lang="en-US" sz="1600" dirty="0"/>
              <a:t>	</a:t>
            </a:r>
            <a:r>
              <a:rPr lang="en-US" sz="1600" dirty="0" err="1"/>
              <a:t>deltafreq</a:t>
            </a:r>
            <a:r>
              <a:rPr lang="en-US" sz="1600" dirty="0"/>
              <a:t> = </a:t>
            </a:r>
            <a:r>
              <a:rPr lang="en-US" sz="1600" dirty="0" smtClean="0"/>
              <a:t>0, 0</a:t>
            </a:r>
            <a:endParaRPr lang="en-US" sz="1600" dirty="0"/>
          </a:p>
          <a:p>
            <a:r>
              <a:rPr lang="en-US" sz="1600" dirty="0"/>
              <a:t>	bandwidth = 12.5 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swmode</a:t>
            </a:r>
            <a:r>
              <a:rPr lang="en-US" sz="1600" dirty="0"/>
              <a:t>    = "</a:t>
            </a:r>
            <a:r>
              <a:rPr lang="en-US" sz="1600" dirty="0" err="1"/>
              <a:t>tp</a:t>
            </a:r>
            <a:r>
              <a:rPr lang="en-US" sz="1600" dirty="0"/>
              <a:t>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swtype</a:t>
            </a:r>
            <a:r>
              <a:rPr lang="en-US" sz="1600" dirty="0"/>
              <a:t>    = "none"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swper</a:t>
            </a:r>
            <a:r>
              <a:rPr lang="en-US" sz="1600" dirty="0"/>
              <a:t>     = 1.0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swfreq</a:t>
            </a:r>
            <a:r>
              <a:rPr lang="en-US" sz="1600" dirty="0"/>
              <a:t>    = 0.0, 0.0</a:t>
            </a:r>
          </a:p>
          <a:p>
            <a:r>
              <a:rPr lang="en-US" sz="1600" dirty="0"/>
              <a:t>	tint      = 30 </a:t>
            </a:r>
          </a:p>
          <a:p>
            <a:r>
              <a:rPr lang="en-US" sz="1600" dirty="0"/>
              <a:t>		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105400" y="1905000"/>
            <a:ext cx="403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	</a:t>
            </a:r>
            <a:r>
              <a:rPr lang="en-US" sz="1600" dirty="0" err="1"/>
              <a:t>vlow</a:t>
            </a:r>
            <a:r>
              <a:rPr lang="en-US" sz="1600" dirty="0"/>
              <a:t>      = 0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vhigh</a:t>
            </a:r>
            <a:r>
              <a:rPr lang="en-US" sz="1600" dirty="0"/>
              <a:t>     = 0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vframe</a:t>
            </a:r>
            <a:r>
              <a:rPr lang="en-US" sz="1600" dirty="0"/>
              <a:t>    = "</a:t>
            </a:r>
            <a:r>
              <a:rPr lang="en-US" sz="1600" dirty="0" err="1"/>
              <a:t>lsrk</a:t>
            </a:r>
            <a:r>
              <a:rPr lang="en-US" sz="1600" dirty="0"/>
              <a:t>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vdef</a:t>
            </a:r>
            <a:r>
              <a:rPr lang="en-US" sz="1600" dirty="0"/>
              <a:t>      = "Radio"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noisecal</a:t>
            </a:r>
            <a:r>
              <a:rPr lang="en-US" sz="1600" dirty="0"/>
              <a:t>  =  "lo"</a:t>
            </a:r>
          </a:p>
          <a:p>
            <a:r>
              <a:rPr lang="en-US" sz="1600" dirty="0"/>
              <a:t>	pol       = "Linear"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nchan</a:t>
            </a:r>
            <a:r>
              <a:rPr lang="en-US" sz="1600" dirty="0"/>
              <a:t>  =  "low"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spect.levels</a:t>
            </a:r>
            <a:r>
              <a:rPr lang="en-US" sz="1600" dirty="0"/>
              <a:t> = 3</a:t>
            </a:r>
          </a:p>
          <a:p>
            <a:r>
              <a:rPr lang="en-US" sz="1600" dirty="0"/>
              <a:t>	"""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9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90588" y="695325"/>
            <a:ext cx="7643812" cy="56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11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Model Receiver</a:t>
            </a:r>
          </a:p>
        </p:txBody>
      </p:sp>
      <p:pic>
        <p:nvPicPr>
          <p:cNvPr id="5123" name="Picture 5" descr="FreqSwit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772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46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Telescope Optics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6693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04800"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04800" indent="304800"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171D7F"/>
                </a:solidFill>
                <a:latin typeface="Arial" charset="0"/>
              </a:rPr>
              <a:t>High Dynamic Range</a:t>
            </a:r>
          </a:p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171D7F"/>
                </a:solidFill>
                <a:latin typeface="Arial" charset="0"/>
              </a:rPr>
              <a:t>High Fidelity Images</a:t>
            </a:r>
          </a:p>
          <a:p>
            <a:pPr lvl="1"/>
            <a:endParaRPr lang="en-US" altLang="en-US">
              <a:solidFill>
                <a:srgbClr val="171D7F"/>
              </a:solidFill>
              <a:latin typeface="Arial" charset="0"/>
            </a:endParaRPr>
          </a:p>
        </p:txBody>
      </p:sp>
      <p:pic>
        <p:nvPicPr>
          <p:cNvPr id="51209" name="Picture 9" descr="m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4958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0" name="Picture 10" descr="telescopes-196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810000" cy="33972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/>
              <a:t>Continuum - Point Sources</a:t>
            </a:r>
            <a:br>
              <a:rPr lang="en-US" altLang="en-US"/>
            </a:br>
            <a:r>
              <a:rPr lang="en-US" altLang="en-US" sz="3200"/>
              <a:t>On-Off Observing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377950" y="1416050"/>
          <a:ext cx="6388100" cy="4025900"/>
        </p:xfrm>
        <a:graphic>
          <a:graphicData uri="http://schemas.openxmlformats.org/presentationml/2006/ole">
            <p:oleObj spid="_x0000_s226306" name="SmartDraw" r:id="rId3" imgW="6387084" imgH="4024884" progId="">
              <p:embed/>
            </p:oleObj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4724400"/>
            <a:ext cx="49911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Observe blank sky for 10 sec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Move telescope to object &amp; observe for 10 sec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Move to blank sky &amp; observe for 10 sec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Fire noise diode  &amp; observe for 10 sec</a:t>
            </a:r>
          </a:p>
          <a:p>
            <a:pPr>
              <a:buFontTx/>
              <a:buChar char="•"/>
            </a:pPr>
            <a:r>
              <a:rPr lang="en-US" altLang="en-US" sz="2000">
                <a:latin typeface="Times New Roman" pitchFamily="18" charset="0"/>
              </a:rPr>
              <a:t>Observe blank sky for 10 sec</a:t>
            </a:r>
          </a:p>
          <a:p>
            <a:pPr>
              <a:buFontTx/>
              <a:buChar char="•"/>
            </a:pPr>
            <a:endParaRPr lang="en-US" alt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7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/>
              <a:t>Continuum - Point Sources</a:t>
            </a:r>
            <a:br>
              <a:rPr lang="en-US" altLang="en-US"/>
            </a:br>
            <a:r>
              <a:rPr lang="en-US" altLang="en-US" sz="3200"/>
              <a:t>On-Off Observing</a:t>
            </a:r>
            <a:endParaRPr lang="en-US" altLang="en-US" sz="3600"/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752600"/>
          <a:ext cx="7848600" cy="4743450"/>
        </p:xfrm>
        <a:graphic>
          <a:graphicData uri="http://schemas.openxmlformats.org/presentationml/2006/ole">
            <p:oleObj spid="_x0000_s227330" name="Image" r:id="rId3" imgW="4819048" imgH="363809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864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/>
              <a:t>Continuum - Point Sources</a:t>
            </a:r>
            <a:br>
              <a:rPr lang="en-US" altLang="en-US"/>
            </a:br>
            <a:r>
              <a:rPr lang="en-US" altLang="en-US" sz="3200"/>
              <a:t>On-Off Observing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3886200"/>
          </a:xfrm>
        </p:spPr>
        <p:txBody>
          <a:bodyPr/>
          <a:lstStyle/>
          <a:p>
            <a:r>
              <a:rPr lang="en-US" altLang="en-US"/>
              <a:t>Known:</a:t>
            </a:r>
          </a:p>
          <a:p>
            <a:pPr lvl="1"/>
            <a:r>
              <a:rPr lang="en-US" altLang="en-US"/>
              <a:t>Equivalent temperature of noise diode or calibrator (T</a:t>
            </a:r>
            <a:r>
              <a:rPr lang="en-US" altLang="en-US" baseline="-25000"/>
              <a:t>cal</a:t>
            </a:r>
            <a:r>
              <a:rPr lang="en-US" altLang="en-US"/>
              <a:t>) = 3 K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</a:rPr>
              <a:t>Bandwidth (</a:t>
            </a:r>
            <a:r>
              <a:rPr lang="en-US" altLang="en-US">
                <a:solidFill>
                  <a:schemeClr val="folHlink"/>
                </a:solidFill>
                <a:cs typeface="Tahoma" pitchFamily="34" charset="0"/>
              </a:rPr>
              <a:t>Δν</a:t>
            </a:r>
            <a:r>
              <a:rPr lang="en-US" altLang="en-US">
                <a:solidFill>
                  <a:schemeClr val="folHlink"/>
                </a:solidFill>
              </a:rPr>
              <a:t>) = 10 MHz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</a:rPr>
              <a:t>Gain = 2 K / Jy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981200"/>
            <a:ext cx="4040187" cy="3886200"/>
          </a:xfrm>
        </p:spPr>
        <p:txBody>
          <a:bodyPr/>
          <a:lstStyle/>
          <a:p>
            <a:r>
              <a:rPr lang="en-US" altLang="en-US"/>
              <a:t>Desired:</a:t>
            </a:r>
          </a:p>
          <a:p>
            <a:pPr lvl="1"/>
            <a:r>
              <a:rPr lang="en-US" altLang="en-US"/>
              <a:t>Antenna temperature of the source (T</a:t>
            </a:r>
            <a:r>
              <a:rPr lang="en-US" altLang="en-US" baseline="-25000"/>
              <a:t>A</a:t>
            </a:r>
            <a:r>
              <a:rPr lang="en-US" altLang="en-US"/>
              <a:t>)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</a:rPr>
              <a:t>Flux density (S) of the source.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</a:rPr>
              <a:t>System Temperature(T</a:t>
            </a:r>
            <a:r>
              <a:rPr lang="en-US" altLang="en-US" baseline="-25000">
                <a:solidFill>
                  <a:schemeClr val="folHlink"/>
                </a:solidFill>
              </a:rPr>
              <a:t>s</a:t>
            </a:r>
            <a:r>
              <a:rPr lang="en-US" altLang="en-US">
                <a:solidFill>
                  <a:schemeClr val="folHlink"/>
                </a:solidFill>
              </a:rPr>
              <a:t>) when OFF the source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</a:rPr>
              <a:t>Accuracy of antenna temperature (σ </a:t>
            </a:r>
            <a:r>
              <a:rPr lang="en-US" altLang="en-US" baseline="-25000">
                <a:solidFill>
                  <a:schemeClr val="folHlink"/>
                </a:solidFill>
              </a:rPr>
              <a:t>TA</a:t>
            </a:r>
            <a:r>
              <a:rPr lang="en-US" altLang="en-US">
                <a:solidFill>
                  <a:schemeClr val="folHlink"/>
                </a:solidFill>
              </a:rPr>
              <a:t>)</a:t>
            </a:r>
          </a:p>
          <a:p>
            <a:pPr lvl="1"/>
            <a:endParaRPr lang="en-US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3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239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33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723900"/>
            <a:ext cx="7600950" cy="57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24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7319962" cy="54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989" y="2895600"/>
            <a:ext cx="6761821" cy="32670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851016"/>
              </p:ext>
            </p:extLst>
          </p:nvPr>
        </p:nvGraphicFramePr>
        <p:xfrm>
          <a:off x="3276600" y="3200400"/>
          <a:ext cx="4700587" cy="2806700"/>
        </p:xfrm>
        <a:graphic>
          <a:graphicData uri="http://schemas.openxmlformats.org/presentationml/2006/ole">
            <p:oleObj spid="_x0000_s180234" name="Equation" r:id="rId5" imgW="2552700" imgH="1524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42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Telescope Optics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096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Telescope Optics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>
                <a:solidFill>
                  <a:srgbClr val="366C74"/>
                </a:solidFill>
                <a:latin typeface="Arial" charset="0"/>
              </a:rPr>
              <a:t>Telescope Optics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4" name="Picture 8" descr="fullpic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111500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Subreflector 15july99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78063"/>
            <a:ext cx="4495800" cy="40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04800" y="1143000"/>
            <a:ext cx="90725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</a:pPr>
            <a:r>
              <a:rPr lang="en-US" altLang="en-US" sz="2400">
                <a:solidFill>
                  <a:srgbClr val="366C74"/>
                </a:solidFill>
              </a:rPr>
              <a:t>Prime Focus: Retractable boom</a:t>
            </a:r>
          </a:p>
          <a:p>
            <a:pPr>
              <a:buClrTx/>
            </a:pPr>
            <a:r>
              <a:rPr lang="en-US" altLang="en-US" sz="2400">
                <a:solidFill>
                  <a:srgbClr val="366C74"/>
                </a:solidFill>
              </a:rPr>
              <a:t>Gregorian Focus: </a:t>
            </a:r>
            <a:r>
              <a:rPr lang="en-US" altLang="en-US" sz="2400">
                <a:solidFill>
                  <a:srgbClr val="171D7F"/>
                </a:solidFill>
              </a:rPr>
              <a:t>8-m subreflector - 6-degrees of freedom</a:t>
            </a:r>
          </a:p>
          <a:p>
            <a:pPr>
              <a:buClrTx/>
            </a:pPr>
            <a:endParaRPr lang="en-US" altLang="en-US" sz="2400" b="0" i="0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73063" y="374650"/>
            <a:ext cx="8385175" cy="487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3600" b="1" i="1" dirty="0">
                <a:solidFill>
                  <a:srgbClr val="366C74"/>
                </a:solidFill>
                <a:latin typeface="Arial" charset="0"/>
              </a:rPr>
              <a:t>Telescope Structure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0825" y="887413"/>
            <a:ext cx="8629650" cy="22225"/>
          </a:xfrm>
          <a:prstGeom prst="rect">
            <a:avLst/>
          </a:prstGeom>
          <a:solidFill>
            <a:srgbClr val="366C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Freeform 4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5465 w 5465"/>
              <a:gd name="T3" fmla="*/ 44 h 44"/>
              <a:gd name="T4" fmla="*/ 5465 w 5465"/>
              <a:gd name="T5" fmla="*/ 0 h 44"/>
              <a:gd name="T6" fmla="*/ 5450 w 5465"/>
              <a:gd name="T7" fmla="*/ 15 h 44"/>
              <a:gd name="T8" fmla="*/ 5450 w 5465"/>
              <a:gd name="T9" fmla="*/ 29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5465" y="44"/>
                </a:lnTo>
                <a:lnTo>
                  <a:pt x="5465" y="0"/>
                </a:lnTo>
                <a:lnTo>
                  <a:pt x="5450" y="15"/>
                </a:lnTo>
                <a:lnTo>
                  <a:pt x="5450" y="29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1B37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Freeform 5"/>
          <p:cNvSpPr>
            <a:spLocks noChangeArrowheads="1"/>
          </p:cNvSpPr>
          <p:nvPr/>
        </p:nvSpPr>
        <p:spPr bwMode="auto">
          <a:xfrm>
            <a:off x="228600" y="863600"/>
            <a:ext cx="8675688" cy="69850"/>
          </a:xfrm>
          <a:custGeom>
            <a:avLst/>
            <a:gdLst>
              <a:gd name="T0" fmla="*/ 0 w 5465"/>
              <a:gd name="T1" fmla="*/ 44 h 44"/>
              <a:gd name="T2" fmla="*/ 0 w 5465"/>
              <a:gd name="T3" fmla="*/ 0 h 44"/>
              <a:gd name="T4" fmla="*/ 5465 w 5465"/>
              <a:gd name="T5" fmla="*/ 0 h 44"/>
              <a:gd name="T6" fmla="*/ 5450 w 5465"/>
              <a:gd name="T7" fmla="*/ 15 h 44"/>
              <a:gd name="T8" fmla="*/ 14 w 5465"/>
              <a:gd name="T9" fmla="*/ 15 h 44"/>
              <a:gd name="T10" fmla="*/ 14 w 5465"/>
              <a:gd name="T11" fmla="*/ 29 h 44"/>
              <a:gd name="T12" fmla="*/ 0 w 5465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5" h="44">
                <a:moveTo>
                  <a:pt x="0" y="44"/>
                </a:moveTo>
                <a:lnTo>
                  <a:pt x="0" y="0"/>
                </a:lnTo>
                <a:lnTo>
                  <a:pt x="5465" y="0"/>
                </a:lnTo>
                <a:lnTo>
                  <a:pt x="5450" y="15"/>
                </a:lnTo>
                <a:lnTo>
                  <a:pt x="14" y="15"/>
                </a:lnTo>
                <a:lnTo>
                  <a:pt x="14" y="29"/>
                </a:lnTo>
                <a:lnTo>
                  <a:pt x="0" y="44"/>
                </a:lnTo>
                <a:close/>
              </a:path>
            </a:pathLst>
          </a:custGeom>
          <a:solidFill>
            <a:srgbClr val="A1CD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8686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304800"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04800" indent="304800"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>
              <a:solidFill>
                <a:srgbClr val="171D7F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366C74"/>
                </a:solidFill>
                <a:latin typeface="Arial" charset="0"/>
              </a:rPr>
              <a:t>Fully Steerable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>
                <a:solidFill>
                  <a:srgbClr val="366C74"/>
                </a:solidFill>
                <a:latin typeface="Arial" charset="0"/>
              </a:rPr>
              <a:t>Elevation Limit: 5</a:t>
            </a:r>
            <a:r>
              <a:rPr lang="en-US" altLang="en-US">
                <a:solidFill>
                  <a:srgbClr val="366C74"/>
                </a:solidFill>
                <a:latin typeface="Arial" charset="0"/>
                <a:cs typeface="Arial" charset="0"/>
              </a:rPr>
              <a:t>º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>
                <a:solidFill>
                  <a:srgbClr val="366C74"/>
                </a:solidFill>
                <a:latin typeface="Arial" charset="0"/>
                <a:cs typeface="Arial" charset="0"/>
              </a:rPr>
              <a:t>Can observe 85% of the entire Celestial Sphere</a:t>
            </a:r>
            <a:endParaRPr lang="en-US" altLang="en-US">
              <a:solidFill>
                <a:srgbClr val="366C74"/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>
                <a:solidFill>
                  <a:srgbClr val="366C74"/>
                </a:solidFill>
                <a:latin typeface="Arial" charset="0"/>
              </a:rPr>
              <a:t>Slew Rates: Azimuth - 40</a:t>
            </a:r>
            <a:r>
              <a:rPr lang="en-US" altLang="en-US">
                <a:solidFill>
                  <a:srgbClr val="366C74"/>
                </a:solidFill>
                <a:latin typeface="Arial" charset="0"/>
                <a:cs typeface="Arial" charset="0"/>
              </a:rPr>
              <a:t>º</a:t>
            </a:r>
            <a:r>
              <a:rPr lang="en-US" altLang="en-US">
                <a:solidFill>
                  <a:srgbClr val="366C74"/>
                </a:solidFill>
                <a:latin typeface="Arial" charset="0"/>
              </a:rPr>
              <a:t>/min; Elevation - 20</a:t>
            </a:r>
            <a:r>
              <a:rPr lang="en-US" altLang="en-US">
                <a:solidFill>
                  <a:srgbClr val="366C74"/>
                </a:solidFill>
                <a:latin typeface="Arial" charset="0"/>
                <a:cs typeface="Arial" charset="0"/>
              </a:rPr>
              <a:t>º</a:t>
            </a:r>
            <a:r>
              <a:rPr lang="en-US" altLang="en-US">
                <a:solidFill>
                  <a:srgbClr val="366C74"/>
                </a:solidFill>
                <a:latin typeface="Arial" charset="0"/>
              </a:rPr>
              <a:t>/min</a:t>
            </a:r>
          </a:p>
        </p:txBody>
      </p:sp>
      <p:pic>
        <p:nvPicPr>
          <p:cNvPr id="48136" name="Picture 8" descr="az_track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4795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gb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381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71D7F"/>
          </a:buClr>
          <a:buSzTx/>
          <a:buFontTx/>
          <a:buNone/>
          <a:tabLst/>
          <a:defRPr kumimoji="0" lang="en-US" alt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381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171D7F"/>
          </a:buClr>
          <a:buSzTx/>
          <a:buFontTx/>
          <a:buNone/>
          <a:tabLst/>
          <a:defRPr kumimoji="0" lang="en-US" alt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675</Words>
  <Application>Microsoft Office PowerPoint</Application>
  <PresentationFormat>On-screen Show (4:3)</PresentationFormat>
  <Paragraphs>194</Paragraphs>
  <Slides>55</Slides>
  <Notes>14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Default Design</vt:lpstr>
      <vt:lpstr>Equation</vt:lpstr>
      <vt:lpstr>SmartDraw</vt:lpstr>
      <vt:lpstr>Image</vt:lpstr>
      <vt:lpstr>Single-Dish Radio Telescopes</vt:lpstr>
      <vt:lpstr>National Radio Quiet Zone</vt:lpstr>
      <vt:lpstr>National Radio Quiet Zone</vt:lpstr>
      <vt:lpstr>GBT Telescope Optics</vt:lpstr>
      <vt:lpstr>Telescope Optics</vt:lpstr>
      <vt:lpstr>Telescope Optics</vt:lpstr>
      <vt:lpstr>Telescope Optics</vt:lpstr>
      <vt:lpstr>Telescope Optics</vt:lpstr>
      <vt:lpstr>Telescope Structure</vt:lpstr>
      <vt:lpstr>Telescope Structure</vt:lpstr>
      <vt:lpstr>Telescope Structure</vt:lpstr>
      <vt:lpstr>Active Surface</vt:lpstr>
      <vt:lpstr>Active Surface</vt:lpstr>
      <vt:lpstr>Telescope Optics</vt:lpstr>
      <vt:lpstr>Receivers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Typical Components</vt:lpstr>
      <vt:lpstr>Types of Filters</vt:lpstr>
      <vt:lpstr>Types of Mixers</vt:lpstr>
      <vt:lpstr>Example Switches</vt:lpstr>
      <vt:lpstr>40-Ft System</vt:lpstr>
      <vt:lpstr>Quiz 1: Determine values for the first LO for the 40-ft when…</vt:lpstr>
      <vt:lpstr>Slide 29</vt:lpstr>
      <vt:lpstr>Receiver Room</vt:lpstr>
      <vt:lpstr>Typical Receiver</vt:lpstr>
      <vt:lpstr>Multi-beam Receiver</vt:lpstr>
      <vt:lpstr>Slide 33</vt:lpstr>
      <vt:lpstr>Local Oscillator and Switching Matrix</vt:lpstr>
      <vt:lpstr>Slide 35</vt:lpstr>
      <vt:lpstr>IF Rack – Input switching Matrix, IF Filters, Power Balancing Attenuators, and Drivers for 8 Optical Fibers</vt:lpstr>
      <vt:lpstr>Power Balancing/Leveling and Non-Linearity</vt:lpstr>
      <vt:lpstr>Slide 38</vt:lpstr>
      <vt:lpstr>Converter and Analog Filter Racks, Spectrometer</vt:lpstr>
      <vt:lpstr>Converter Rack – Receivers for Optical Fibers, LO2 and LO3, Power Balancing Attenuators, Output Switches to Backends and AFR</vt:lpstr>
      <vt:lpstr>Analog Filter Rack</vt:lpstr>
      <vt:lpstr>Slide 42</vt:lpstr>
      <vt:lpstr>Quiz 2: Determine values for red components</vt:lpstr>
      <vt:lpstr>Slide 44</vt:lpstr>
      <vt:lpstr>Slide 45</vt:lpstr>
      <vt:lpstr>Slide 46</vt:lpstr>
      <vt:lpstr>GBT – Astrid does all the hard work for you…..</vt:lpstr>
      <vt:lpstr>Slide 48</vt:lpstr>
      <vt:lpstr>Model Receiver</vt:lpstr>
      <vt:lpstr>Continuum - Point Sources On-Off Observing</vt:lpstr>
      <vt:lpstr>Continuum - Point Sources On-Off Observing</vt:lpstr>
      <vt:lpstr>Continuum - Point Sources On-Off Observing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Green Bank Telescope: Current Status and Early Results</dc:title>
  <cp:lastModifiedBy>Ronald J Maddalena</cp:lastModifiedBy>
  <cp:revision>93</cp:revision>
  <cp:lastPrinted>2013-12-06T06:23:04Z</cp:lastPrinted>
  <dcterms:modified xsi:type="dcterms:W3CDTF">2014-06-09T15:32:58Z</dcterms:modified>
</cp:coreProperties>
</file>