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</p:sldMasterIdLst>
  <p:handoutMasterIdLst>
    <p:handoutMasterId r:id="rId38"/>
  </p:handoutMasterIdLst>
  <p:sldIdLst>
    <p:sldId id="256" r:id="rId2"/>
    <p:sldId id="277" r:id="rId3"/>
    <p:sldId id="258" r:id="rId4"/>
    <p:sldId id="257" r:id="rId5"/>
    <p:sldId id="259" r:id="rId6"/>
    <p:sldId id="260" r:id="rId7"/>
    <p:sldId id="297" r:id="rId8"/>
    <p:sldId id="298" r:id="rId9"/>
    <p:sldId id="299" r:id="rId10"/>
    <p:sldId id="300" r:id="rId11"/>
    <p:sldId id="265" r:id="rId12"/>
    <p:sldId id="270" r:id="rId13"/>
    <p:sldId id="301" r:id="rId14"/>
    <p:sldId id="261" r:id="rId15"/>
    <p:sldId id="267" r:id="rId16"/>
    <p:sldId id="289" r:id="rId17"/>
    <p:sldId id="269" r:id="rId18"/>
    <p:sldId id="279" r:id="rId19"/>
    <p:sldId id="305" r:id="rId20"/>
    <p:sldId id="266" r:id="rId21"/>
    <p:sldId id="306" r:id="rId22"/>
    <p:sldId id="280" r:id="rId23"/>
    <p:sldId id="290" r:id="rId24"/>
    <p:sldId id="286" r:id="rId25"/>
    <p:sldId id="262" r:id="rId26"/>
    <p:sldId id="264" r:id="rId27"/>
    <p:sldId id="281" r:id="rId28"/>
    <p:sldId id="263" r:id="rId29"/>
    <p:sldId id="303" r:id="rId30"/>
    <p:sldId id="304" r:id="rId31"/>
    <p:sldId id="272" r:id="rId32"/>
    <p:sldId id="273" r:id="rId33"/>
    <p:sldId id="271" r:id="rId34"/>
    <p:sldId id="291" r:id="rId35"/>
    <p:sldId id="276" r:id="rId36"/>
    <p:sldId id="284" r:id="rId37"/>
  </p:sldIdLst>
  <p:sldSz cx="9144000" cy="6858000" type="screen4x3"/>
  <p:notesSz cx="7315200" cy="96012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ial Black" pitchFamily="34" charset="0"/>
      <p:bold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89482" autoAdjust="0"/>
  </p:normalViewPr>
  <p:slideViewPr>
    <p:cSldViewPr>
      <p:cViewPr varScale="1">
        <p:scale>
          <a:sx n="105" d="100"/>
          <a:sy n="105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030" cy="4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40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18" y="0"/>
            <a:ext cx="3170030" cy="4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40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995"/>
            <a:ext cx="3170030" cy="4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40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18" y="9119995"/>
            <a:ext cx="3170030" cy="4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40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D5A5E0-19E8-4095-B504-AE8C91B6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5751-E665-43F7-B800-DB1378D0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11CF-624A-4C8E-8A28-E8077B75B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8B48-6E9D-4818-9961-924A29BD8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EC8B-B0AD-4CB3-956A-10F3A236F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07A8-D2B7-43F0-8F68-A96E2409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68A8-6F43-4209-8328-AE5267488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0CC9-1E76-4251-B6C1-9DEDE140A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5A9F-B58B-43C2-98A7-9CE951259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E0BF-6175-476C-AA26-FD417A532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D06AF-3D0F-412E-9883-0AF35D8A0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8A6E-E438-456F-8BFA-C12F40E26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D90D127-0384-40A2-8EF4-18C1EA3AD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Tracing The Signal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9400" y="4495800"/>
            <a:ext cx="54102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smtClean="0"/>
              <a:t>Ron Maddalena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July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Room</a:t>
            </a:r>
          </a:p>
        </p:txBody>
      </p:sp>
      <p:pic>
        <p:nvPicPr>
          <p:cNvPr id="12291" name="Picture 5" descr="rec120700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rec11280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06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i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029200"/>
            <a:ext cx="4714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rcv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133600"/>
            <a:ext cx="7505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Receiver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cvr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00200"/>
            <a:ext cx="65817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Multi-beam Receiver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Room</a:t>
            </a:r>
          </a:p>
        </p:txBody>
      </p:sp>
      <p:pic>
        <p:nvPicPr>
          <p:cNvPr id="15363" name="Picture 5" descr="rec120700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rec11280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06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7213"/>
            <a:ext cx="7772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447800"/>
            <a:ext cx="4029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Local Oscillator and Switching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i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029200"/>
            <a:ext cx="4714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rcv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133600"/>
            <a:ext cx="7505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Receiver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o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85800"/>
            <a:ext cx="85439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7213"/>
            <a:ext cx="7772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Room</a:t>
            </a:r>
          </a:p>
        </p:txBody>
      </p:sp>
      <p:pic>
        <p:nvPicPr>
          <p:cNvPr id="21507" name="Picture 5" descr="rec120700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rec11280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06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f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33600"/>
            <a:ext cx="5800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IF Rack – Input switching Matrix, IF Filters, Power Balancing Attenuators, and Drivers for 8 Optical Fibers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Power Balancing/Leveling and Non-Linearity</a:t>
            </a:r>
          </a:p>
        </p:txBody>
      </p:sp>
      <p:pic>
        <p:nvPicPr>
          <p:cNvPr id="23555" name="Picture 4" descr="Line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057400"/>
            <a:ext cx="82772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7213"/>
            <a:ext cx="7772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Converter and Analog Filter Racks, Spectrometer</a:t>
            </a:r>
          </a:p>
        </p:txBody>
      </p:sp>
      <p:pic>
        <p:nvPicPr>
          <p:cNvPr id="26627" name="Picture 5" descr="IMAG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IMAG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IMAG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lo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372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743200"/>
            <a:ext cx="7934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Converter Rack – Receivers for Optical Fibers, LO2 and LO3, Power Balancing Attenuators, Output Switches to Backends and AFR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o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372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f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057400"/>
            <a:ext cx="556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af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572000"/>
            <a:ext cx="6115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Analog Filter Rack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203325" y="1408113"/>
            <a:ext cx="784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12.5 and 50 MHz Slow-Speed Spectrometer Samplers : LO4 and Filters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200 and 800 MHz High-Speed Spectrometer Samplers : Input Switches and Filters.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7450"/>
            <a:ext cx="83058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Quiz 2: Determine values for red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Components</a:t>
            </a:r>
          </a:p>
        </p:txBody>
      </p:sp>
      <p:pic>
        <p:nvPicPr>
          <p:cNvPr id="5123" name="Picture 10" descr="amplif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mix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2444750"/>
            <a:ext cx="52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Attenu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838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2193925" y="17129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Amplifiers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2193925" y="24749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Mixers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2193925" y="33131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Attenuators</a:t>
            </a:r>
          </a:p>
        </p:txBody>
      </p:sp>
      <p:pic>
        <p:nvPicPr>
          <p:cNvPr id="5129" name="Picture 17" descr="PowerDet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752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2193925" y="43799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Power Detectors</a:t>
            </a:r>
          </a:p>
        </p:txBody>
      </p:sp>
      <p:pic>
        <p:nvPicPr>
          <p:cNvPr id="5131" name="Picture 19" descr="Synthesiz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410200"/>
            <a:ext cx="504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193925" y="529431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Synthesizers</a:t>
            </a:r>
          </a:p>
        </p:txBody>
      </p:sp>
      <p:pic>
        <p:nvPicPr>
          <p:cNvPr id="5133" name="Picture 21" descr="Spl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600200"/>
            <a:ext cx="144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6765925" y="16367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Splitters</a:t>
            </a:r>
          </a:p>
        </p:txBody>
      </p:sp>
      <p:pic>
        <p:nvPicPr>
          <p:cNvPr id="5135" name="Picture 23" descr="Coupl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743200"/>
            <a:ext cx="933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765925" y="27797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Couplers</a:t>
            </a:r>
          </a:p>
        </p:txBody>
      </p:sp>
      <p:pic>
        <p:nvPicPr>
          <p:cNvPr id="5137" name="Picture 25" descr="BandPassFil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114800"/>
            <a:ext cx="828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6842125" y="41513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Filters</a:t>
            </a:r>
          </a:p>
        </p:txBody>
      </p:sp>
      <p:pic>
        <p:nvPicPr>
          <p:cNvPr id="5139" name="Picture 27" descr="Switc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5029200"/>
            <a:ext cx="135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8"/>
          <p:cNvSpPr txBox="1">
            <a:spLocks noChangeArrowheads="1"/>
          </p:cNvSpPr>
          <p:nvPr/>
        </p:nvSpPr>
        <p:spPr bwMode="auto">
          <a:xfrm>
            <a:off x="6858000" y="5257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Switches</a:t>
            </a:r>
          </a:p>
        </p:txBody>
      </p:sp>
      <p:pic>
        <p:nvPicPr>
          <p:cNvPr id="5141" name="Picture 29" descr="BandPassFilter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4419600"/>
            <a:ext cx="1057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0" descr="multiplier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6096000"/>
            <a:ext cx="57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6842125" y="60563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Multipliers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Quiz 2: Determine values for red components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Goal : Observe 1420 MHz with the 50 MHz mode of the Spectrometer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Parameters: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BPF1 can be: 1100–1800, 1600-1750, 1300-1450, or 1100-1450 MHz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All mixers are Lower Side Band.  Hint: first two mixers up convert, the last two down convert.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BPF2 can be : 2990-3010, 2960-3040, 2840-3160, 2360-3640, 5960-6040, 5840-6160, or 5360-6640 MHz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BPF3 can be : 50-100 or 25-37.5 MHz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See block diagram for other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Hint: Work from the receiver down the chain until you get stuck, then from Spectrometer 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Record values for LO1 and LO2; settings for BPF1, 2, and 3; and values for all Intermediate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fman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52400"/>
            <a:ext cx="78787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fman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1000"/>
            <a:ext cx="78486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fm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65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ifm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388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GBT – Astrid program does all the hard work for you…..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4038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configLine = """</a:t>
            </a:r>
          </a:p>
          <a:p>
            <a:r>
              <a:rPr lang="en-US"/>
              <a:t>	receiver  = "Rcvr1_2"</a:t>
            </a:r>
          </a:p>
          <a:p>
            <a:r>
              <a:rPr lang="en-US"/>
              <a:t>	beam      = “B1"</a:t>
            </a:r>
          </a:p>
          <a:p>
            <a:r>
              <a:rPr lang="en-US"/>
              <a:t>	obstype   = "Spectroscopy"</a:t>
            </a:r>
          </a:p>
          <a:p>
            <a:r>
              <a:rPr lang="en-US"/>
              <a:t>	backend   = "Spectrometer"</a:t>
            </a:r>
          </a:p>
          <a:p>
            <a:r>
              <a:rPr lang="en-US"/>
              <a:t>	nwin      = 1</a:t>
            </a:r>
          </a:p>
          <a:p>
            <a:r>
              <a:rPr lang="en-US"/>
              <a:t>	restfreq  = 1420.4058</a:t>
            </a:r>
          </a:p>
          <a:p>
            <a:r>
              <a:rPr lang="en-US"/>
              <a:t>	deltafreq = 0</a:t>
            </a:r>
          </a:p>
          <a:p>
            <a:r>
              <a:rPr lang="en-US"/>
              <a:t>	bandwidth = 12.5 </a:t>
            </a:r>
          </a:p>
          <a:p>
            <a:r>
              <a:rPr lang="en-US"/>
              <a:t>	swmode    = "tp"</a:t>
            </a:r>
          </a:p>
          <a:p>
            <a:r>
              <a:rPr lang="en-US"/>
              <a:t>	swtype    = "none"</a:t>
            </a:r>
          </a:p>
          <a:p>
            <a:r>
              <a:rPr lang="en-US"/>
              <a:t>	swper     = 1.0</a:t>
            </a:r>
          </a:p>
          <a:p>
            <a:r>
              <a:rPr lang="en-US"/>
              <a:t>	swfreq    = 0.0, 0.0</a:t>
            </a:r>
          </a:p>
          <a:p>
            <a:r>
              <a:rPr lang="en-US"/>
              <a:t>	tint      = 30 </a:t>
            </a:r>
          </a:p>
          <a:p>
            <a:r>
              <a:rPr lang="en-US"/>
              <a:t>		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105400" y="1905000"/>
            <a:ext cx="403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vlow      = 0</a:t>
            </a:r>
          </a:p>
          <a:p>
            <a:r>
              <a:rPr lang="en-US"/>
              <a:t>	vhigh     = 0</a:t>
            </a:r>
          </a:p>
          <a:p>
            <a:r>
              <a:rPr lang="en-US"/>
              <a:t>	vframe    = "lsrk"</a:t>
            </a:r>
          </a:p>
          <a:p>
            <a:r>
              <a:rPr lang="en-US"/>
              <a:t>	vdef      = "Radio"</a:t>
            </a:r>
          </a:p>
          <a:p>
            <a:r>
              <a:rPr lang="en-US"/>
              <a:t>	noisecal  =  "lo"</a:t>
            </a:r>
          </a:p>
          <a:p>
            <a:r>
              <a:rPr lang="en-US"/>
              <a:t>	pol       = "Linear"</a:t>
            </a:r>
          </a:p>
          <a:p>
            <a:r>
              <a:rPr lang="en-US"/>
              <a:t>	nchan  =  "low"</a:t>
            </a:r>
          </a:p>
          <a:p>
            <a:r>
              <a:rPr lang="en-US"/>
              <a:t>	spect.levels = 3</a:t>
            </a:r>
          </a:p>
          <a:p>
            <a:r>
              <a:rPr lang="en-US"/>
              <a:t>	"""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T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/>
              <a:t>Quiz 3: Determine values for red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Quiz 3: Determine values for red components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Goal : Observe simultaneously 1420 MHz and 1665 MHz with the 50 MHz mode of the Spectrometer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Parameters: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BPF1 can be: 1100–1800, 1600-1750, 1300-1450, or 1100-1450 MHz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All mixers are LSB.  Hint: first two mixers up convert, the last two down convert.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BPF2 can be : 2990-3010, 2960-3040, 2840-3160, 2360-3640, 5960-6040, 5840-6160, or 5360-6640 MHz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BPF3 can be : 50-100 or 25-37.5 MHz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See block diagram for other parameters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Hint: Work from the receiver down the chain until you get stuck, then from Spectrometer up.  Start with the results from Quiz 1.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Record values for LO1 and both LO2’s; settings for BPF1, 2, and 3; and values for all Intermediate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Filters</a:t>
            </a:r>
          </a:p>
        </p:txBody>
      </p:sp>
      <p:pic>
        <p:nvPicPr>
          <p:cNvPr id="6147" name="Picture 5" descr="BandPassFilter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433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LowPassFilter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9400"/>
            <a:ext cx="2355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ighPassFilter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2432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otchFilter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667000"/>
            <a:ext cx="2257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895600" y="57150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Edges are smoother than illustrated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Mixers</a:t>
            </a:r>
          </a:p>
        </p:txBody>
      </p:sp>
      <p:pic>
        <p:nvPicPr>
          <p:cNvPr id="7171" name="Picture 5" descr="mix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128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22325" y="16922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f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117725" y="171608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f</a:t>
            </a:r>
            <a:r>
              <a:rPr lang="en-US" sz="2400" baseline="-25000"/>
              <a:t>IF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812925" y="30876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f</a:t>
            </a:r>
            <a:r>
              <a:rPr lang="en-US" sz="2400" baseline="-25000"/>
              <a:t>LO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/>
              <a:t> n and m are positive or negative </a:t>
            </a:r>
            <a:br>
              <a:rPr lang="en-US" sz="2400"/>
            </a:br>
            <a:r>
              <a:rPr lang="en-US" sz="2400"/>
              <a:t>  integers, usually 1 or -1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 Up Conversion : f</a:t>
            </a:r>
            <a:r>
              <a:rPr lang="en-US" sz="2400" baseline="-25000"/>
              <a:t>IF</a:t>
            </a:r>
            <a:r>
              <a:rPr lang="en-US" sz="2400"/>
              <a:t> &gt; f</a:t>
            </a:r>
          </a:p>
          <a:p>
            <a:pPr eaLnBrk="1" hangingPunct="1">
              <a:buFontTx/>
              <a:buChar char="•"/>
            </a:pPr>
            <a:r>
              <a:rPr lang="en-US" sz="2400"/>
              <a:t> Down Conversion : f</a:t>
            </a:r>
            <a:r>
              <a:rPr lang="en-US" sz="2400" baseline="-25000"/>
              <a:t>IF</a:t>
            </a:r>
            <a:r>
              <a:rPr lang="en-US" sz="2400"/>
              <a:t> &lt; f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 Lower Side Band : f</a:t>
            </a:r>
            <a:r>
              <a:rPr lang="en-US" sz="2400" baseline="-25000"/>
              <a:t>LO</a:t>
            </a:r>
            <a:r>
              <a:rPr lang="en-US" sz="2400"/>
              <a:t> &gt; f</a:t>
            </a:r>
          </a:p>
          <a:p>
            <a:pPr lvl="1" eaLnBrk="1" hangingPunct="1"/>
            <a:r>
              <a:rPr lang="en-US" sz="2400"/>
              <a:t>- Sense of frequency flips</a:t>
            </a:r>
          </a:p>
          <a:p>
            <a:pPr eaLnBrk="1" hangingPunct="1">
              <a:buFontTx/>
              <a:buChar char="•"/>
            </a:pPr>
            <a:r>
              <a:rPr lang="en-US" sz="2400"/>
              <a:t> Upper Side Band : f</a:t>
            </a:r>
            <a:r>
              <a:rPr lang="en-US" sz="2400" baseline="-25000"/>
              <a:t>LO</a:t>
            </a:r>
            <a:r>
              <a:rPr lang="en-US" sz="2400"/>
              <a:t> &lt; f</a:t>
            </a:r>
          </a:p>
          <a:p>
            <a:pPr eaLnBrk="1" hangingPunct="1"/>
            <a:endParaRPr lang="en-US" sz="240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09600" y="3810000"/>
            <a:ext cx="224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  <a:r>
              <a:rPr lang="en-US" sz="2400" baseline="-25000"/>
              <a:t>IF</a:t>
            </a:r>
            <a:r>
              <a:rPr lang="en-US" sz="2400"/>
              <a:t> = n*f</a:t>
            </a:r>
            <a:r>
              <a:rPr lang="en-US" sz="2400" baseline="-25000"/>
              <a:t>LO</a:t>
            </a:r>
            <a:r>
              <a:rPr lang="en-US" sz="2400"/>
              <a:t> + m*f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Switches</a:t>
            </a:r>
          </a:p>
        </p:txBody>
      </p:sp>
      <p:pic>
        <p:nvPicPr>
          <p:cNvPr id="8195" name="Picture 4" descr="Swit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911350"/>
            <a:ext cx="135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Swit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2600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Switc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140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SwitchThruCros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2260600"/>
            <a:ext cx="1581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SwitchThruCr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1571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40-Ft System</a:t>
            </a:r>
          </a:p>
        </p:txBody>
      </p:sp>
      <p:pic>
        <p:nvPicPr>
          <p:cNvPr id="9219" name="Picture 2" descr="40f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8500"/>
            <a:ext cx="86868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Quiz 1: Determine values for the first LO for the 40-ft when…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10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Observing HI at 1420.41 MHz with a 30 kHz bandwidth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Observing OH at 1665.6 MHz with a 10 kHz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791</TotalTime>
  <Words>486</Words>
  <Application>Microsoft Office PowerPoint</Application>
  <PresentationFormat>On-screen Show (4:3)</PresentationFormat>
  <Paragraphs>96</Paragraphs>
  <Slides>36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Wingdings</vt:lpstr>
      <vt:lpstr>Calibri</vt:lpstr>
      <vt:lpstr>Arial Black</vt:lpstr>
      <vt:lpstr>Times New Roman</vt:lpstr>
      <vt:lpstr>Pixel</vt:lpstr>
      <vt:lpstr>Tracing The Signal</vt:lpstr>
      <vt:lpstr>Slide 2</vt:lpstr>
      <vt:lpstr>Typical Components</vt:lpstr>
      <vt:lpstr>Types of Filters</vt:lpstr>
      <vt:lpstr>Types of Mixers</vt:lpstr>
      <vt:lpstr>Example Switches</vt:lpstr>
      <vt:lpstr>40-Ft System</vt:lpstr>
      <vt:lpstr>Quiz 1: Determine values for the first LO for the 40-ft when…</vt:lpstr>
      <vt:lpstr>Slide 9</vt:lpstr>
      <vt:lpstr>Receiver Room</vt:lpstr>
      <vt:lpstr>Typical Receiver</vt:lpstr>
      <vt:lpstr>Multi-beam Receiver</vt:lpstr>
      <vt:lpstr>Receiver Room</vt:lpstr>
      <vt:lpstr>Slide 14</vt:lpstr>
      <vt:lpstr>Local Oscillator and Switching Matrix</vt:lpstr>
      <vt:lpstr>Typical Receiver</vt:lpstr>
      <vt:lpstr>Slide 17</vt:lpstr>
      <vt:lpstr>Slide 18</vt:lpstr>
      <vt:lpstr>Receiver Room</vt:lpstr>
      <vt:lpstr>IF Rack – Input switching Matrix, IF Filters, Power Balancing Attenuators, and Drivers for 8 Optical Fibers</vt:lpstr>
      <vt:lpstr>Power Balancing/Leveling and Non-Linearity</vt:lpstr>
      <vt:lpstr>Slide 22</vt:lpstr>
      <vt:lpstr>Slide 23</vt:lpstr>
      <vt:lpstr>Converter and Analog Filter Racks, Spectrometer</vt:lpstr>
      <vt:lpstr>Slide 25</vt:lpstr>
      <vt:lpstr>Converter Rack – Receivers for Optical Fibers, LO2 and LO3, Power Balancing Attenuators, Output Switches to Backends and AFR</vt:lpstr>
      <vt:lpstr>Slide 27</vt:lpstr>
      <vt:lpstr>Analog Filter Rack</vt:lpstr>
      <vt:lpstr>Quiz 2: Determine values for red components</vt:lpstr>
      <vt:lpstr>Quiz 2: Determine values for red components</vt:lpstr>
      <vt:lpstr>Slide 31</vt:lpstr>
      <vt:lpstr>Slide 32</vt:lpstr>
      <vt:lpstr>Slide 33</vt:lpstr>
      <vt:lpstr>GBT – Astrid program does all the hard work for you…..</vt:lpstr>
      <vt:lpstr>Slide 35</vt:lpstr>
      <vt:lpstr>Quiz 3: Determine values for red components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J. Maddalena</dc:creator>
  <cp:lastModifiedBy>Ronald J Maddalena</cp:lastModifiedBy>
  <cp:revision>33</cp:revision>
  <dcterms:created xsi:type="dcterms:W3CDTF">2007-07-09T05:48:29Z</dcterms:created>
  <dcterms:modified xsi:type="dcterms:W3CDTF">2011-07-10T19:13:59Z</dcterms:modified>
</cp:coreProperties>
</file>