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5" r:id="rId20"/>
    <p:sldId id="274" r:id="rId21"/>
    <p:sldId id="276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CAA84F-831F-4837-8831-C0FAA8F1D4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9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4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0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8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2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2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5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7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1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4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438086"/>
                </a:solidFill>
              </a:rPr>
              <a:t>9/21/2015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438086"/>
                </a:solidFill>
              </a:rPr>
              <a:t>Ronald J Maddalena  Green Bank Weather For High Frequency Observing</a:t>
            </a:r>
            <a:endParaRPr lang="en-US">
              <a:solidFill>
                <a:srgbClr val="438086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CAA84F-831F-4837-8831-C0FAA8F1D4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6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457200"/>
            <a:ext cx="6436595" cy="2819400"/>
          </a:xfrm>
        </p:spPr>
        <p:txBody>
          <a:bodyPr>
            <a:noAutofit/>
          </a:bodyPr>
          <a:lstStyle/>
          <a:p>
            <a:pPr algn="r"/>
            <a:r>
              <a:rPr lang="en-US" sz="6600" dirty="0" smtClean="0"/>
              <a:t>The Quest for Extraterrestrial Signals</a:t>
            </a:r>
            <a:endParaRPr lang="en-US" sz="6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572000"/>
            <a:ext cx="6400800" cy="1752600"/>
          </a:xfrm>
        </p:spPr>
        <p:txBody>
          <a:bodyPr/>
          <a:lstStyle/>
          <a:p>
            <a:pPr algn="r"/>
            <a:r>
              <a:rPr lang="en-US" sz="2000" dirty="0" smtClean="0"/>
              <a:t>Ron </a:t>
            </a:r>
            <a:r>
              <a:rPr lang="en-US" sz="2000" dirty="0"/>
              <a:t>Maddalena</a:t>
            </a:r>
          </a:p>
          <a:p>
            <a:pPr algn="r"/>
            <a:r>
              <a:rPr lang="en-US" sz="2000" dirty="0"/>
              <a:t>National Radio Astronomy Observatory</a:t>
            </a:r>
          </a:p>
          <a:p>
            <a:pPr algn="r"/>
            <a:r>
              <a:rPr lang="en-US" sz="2000" dirty="0"/>
              <a:t>Green Bank, WV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962400"/>
            <a:ext cx="4419600" cy="269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99" y="6072187"/>
            <a:ext cx="146360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0" descr="C:\Documents and Settings\rmaddale\My Documents\Work\NewLogosLetterheadTemplates\NRAO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5147" y="6071474"/>
            <a:ext cx="369697" cy="481726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99" y="6072187"/>
            <a:ext cx="146360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0" descr="C:\Documents and Settings\rmaddale\My Documents\Work\NewLogosLetterheadTemplates\NRAO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5147" y="6071474"/>
            <a:ext cx="369697" cy="481726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12" name="Date Placeholder 2"/>
          <p:cNvSpPr txBox="1">
            <a:spLocks/>
          </p:cNvSpPr>
          <p:nvPr/>
        </p:nvSpPr>
        <p:spPr>
          <a:xfrm>
            <a:off x="6447692" y="6609790"/>
            <a:ext cx="2667000" cy="2286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l" defTabSz="914400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438086"/>
                </a:solidFill>
              </a:rPr>
              <a:t>© Associated Universities, </a:t>
            </a:r>
            <a:r>
              <a:rPr lang="en-US" dirty="0" err="1" smtClean="0">
                <a:solidFill>
                  <a:srgbClr val="438086"/>
                </a:solidFill>
              </a:rPr>
              <a:t>Inc</a:t>
            </a:r>
            <a:r>
              <a:rPr lang="en-US" dirty="0" smtClean="0">
                <a:solidFill>
                  <a:srgbClr val="438086"/>
                </a:solidFill>
              </a:rPr>
              <a:t>; April/2016</a:t>
            </a:r>
            <a:endParaRPr lang="en-US" dirty="0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Optimistic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civilizations in our galaxy for which communication might be possible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rate of formation of stars suitable for the development of intelligent life.   About 7 / year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p</a:t>
            </a:r>
            <a:r>
              <a:rPr lang="en-US" sz="2000" dirty="0" smtClean="0">
                <a:solidFill>
                  <a:schemeClr val="bg2"/>
                </a:solidFill>
              </a:rPr>
              <a:t> = The fraction of those stars with planetary systems.  About 1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e</a:t>
            </a:r>
            <a:r>
              <a:rPr lang="en-US" sz="2000" dirty="0" smtClean="0">
                <a:solidFill>
                  <a:schemeClr val="bg2"/>
                </a:solidFill>
              </a:rPr>
              <a:t> = The number of planets, per solar system, with an environment suitable for life.  About 0.2</a:t>
            </a:r>
          </a:p>
          <a:p>
            <a:r>
              <a:rPr lang="en-US" sz="2000" i="1" dirty="0" smtClean="0"/>
              <a:t>f</a:t>
            </a:r>
            <a:r>
              <a:rPr lang="en-US" sz="2000" i="1" baseline="-25000" dirty="0" smtClean="0"/>
              <a:t>l</a:t>
            </a:r>
            <a:r>
              <a:rPr lang="en-US" sz="2000" dirty="0" smtClean="0"/>
              <a:t> = The fraction of suitable planets on which life actually appears.  </a:t>
            </a:r>
            <a:r>
              <a:rPr lang="en-US" sz="2000" dirty="0" smtClean="0">
                <a:solidFill>
                  <a:srgbClr val="FF0000"/>
                </a:solidFill>
              </a:rPr>
              <a:t>0.1 ????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life bearing planets on which intelligent life emerges. 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civilizations that develop a technology that releases detectable signs of their existence into space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length of time such civilizations release detectable signals into space.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Optimistic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civilizations in our galaxy for which communication might be possible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rate of formation of stars suitable for the development of intelligent life.   About 7 / year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p</a:t>
            </a:r>
            <a:r>
              <a:rPr lang="en-US" sz="2000" dirty="0" smtClean="0">
                <a:solidFill>
                  <a:schemeClr val="bg2"/>
                </a:solidFill>
              </a:rPr>
              <a:t> = The fraction of those stars with planetary systems.  About 1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e</a:t>
            </a:r>
            <a:r>
              <a:rPr lang="en-US" sz="2000" dirty="0" smtClean="0">
                <a:solidFill>
                  <a:schemeClr val="bg2"/>
                </a:solidFill>
              </a:rPr>
              <a:t> = The number of planets, per solar system, with an environment suitable for life.  About 0.2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l</a:t>
            </a:r>
            <a:r>
              <a:rPr lang="en-US" sz="2000" dirty="0" smtClean="0">
                <a:solidFill>
                  <a:schemeClr val="bg2"/>
                </a:solidFill>
              </a:rPr>
              <a:t> = The fraction of suitable planets on which life actually appears.  0.1 ????</a:t>
            </a:r>
          </a:p>
          <a:p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= The fraction of life bearing planets on which intelligent life emerges. </a:t>
            </a:r>
            <a:r>
              <a:rPr lang="en-US" sz="2000" dirty="0" smtClean="0">
                <a:solidFill>
                  <a:srgbClr val="FF0000"/>
                </a:solidFill>
              </a:rPr>
              <a:t>1 ???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civilizations that develop a technology that releases detectable signs of their existence into space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length of time such civilizations release detectable signals into space.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Optimistic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civilizations in our galaxy for which communication might be possible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rate of formation of stars suitable for the development of intelligent life.   About 7 / year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p</a:t>
            </a:r>
            <a:r>
              <a:rPr lang="en-US" sz="2000" dirty="0" smtClean="0">
                <a:solidFill>
                  <a:schemeClr val="bg2"/>
                </a:solidFill>
              </a:rPr>
              <a:t> = The fraction of those stars with planetary systems.  About 1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e</a:t>
            </a:r>
            <a:r>
              <a:rPr lang="en-US" sz="2000" dirty="0" smtClean="0">
                <a:solidFill>
                  <a:schemeClr val="bg2"/>
                </a:solidFill>
              </a:rPr>
              <a:t> = The number of planets, per solar system, with an environment suitable for life.  About 0.2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l</a:t>
            </a:r>
            <a:r>
              <a:rPr lang="en-US" sz="2000" dirty="0" smtClean="0">
                <a:solidFill>
                  <a:schemeClr val="bg2"/>
                </a:solidFill>
              </a:rPr>
              <a:t> = The fraction of suitable planets on which life actually appears.  0.1 ????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i</a:t>
            </a:r>
            <a:r>
              <a:rPr lang="en-US" sz="2000" dirty="0" smtClean="0">
                <a:solidFill>
                  <a:schemeClr val="bg2"/>
                </a:solidFill>
              </a:rPr>
              <a:t> = The fraction of life bearing planets on which intelligent life emerges. 1 ????</a:t>
            </a:r>
          </a:p>
          <a:p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c</a:t>
            </a:r>
            <a:r>
              <a:rPr lang="en-US" sz="2000" dirty="0" smtClean="0"/>
              <a:t> = The fraction of civilizations that develop a technology that releases detectable signs of their existence into space.  </a:t>
            </a:r>
            <a:r>
              <a:rPr lang="en-US" sz="2000" dirty="0" smtClean="0">
                <a:solidFill>
                  <a:srgbClr val="FF0000"/>
                </a:solidFill>
              </a:rPr>
              <a:t>0.2 ????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length of time such civilizations release detectable signals into space.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Optimistic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civilizations in our galaxy for which communication might be possible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rate of formation of stars suitable for the development of intelligent life.   About 7 / year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p</a:t>
            </a:r>
            <a:r>
              <a:rPr lang="en-US" sz="2000" dirty="0" smtClean="0">
                <a:solidFill>
                  <a:schemeClr val="bg2"/>
                </a:solidFill>
              </a:rPr>
              <a:t> = The fraction of those stars with planetary systems.  About 1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e</a:t>
            </a:r>
            <a:r>
              <a:rPr lang="en-US" sz="2000" dirty="0" smtClean="0">
                <a:solidFill>
                  <a:schemeClr val="bg2"/>
                </a:solidFill>
              </a:rPr>
              <a:t> = The number of planets, per solar system, with an environment suitable for life.  About 0.2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l</a:t>
            </a:r>
            <a:r>
              <a:rPr lang="en-US" sz="2000" dirty="0" smtClean="0">
                <a:solidFill>
                  <a:schemeClr val="bg2"/>
                </a:solidFill>
              </a:rPr>
              <a:t> = The fraction of suitable planets on which life actually appears.  0.1 ????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i</a:t>
            </a:r>
            <a:r>
              <a:rPr lang="en-US" sz="2000" dirty="0" smtClean="0">
                <a:solidFill>
                  <a:schemeClr val="bg2"/>
                </a:solidFill>
              </a:rPr>
              <a:t> = The fraction of life bearing planets on which intelligent life emerges. 1 ????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c</a:t>
            </a:r>
            <a:r>
              <a:rPr lang="en-US" sz="2000" dirty="0" smtClean="0">
                <a:solidFill>
                  <a:schemeClr val="bg2"/>
                </a:solidFill>
              </a:rPr>
              <a:t> = The fraction of civilizations that develop a technology that releases detectable signs of their existence into space.  0.2 ????</a:t>
            </a:r>
          </a:p>
          <a:p>
            <a:r>
              <a:rPr lang="en-US" sz="2000" i="1" dirty="0" smtClean="0"/>
              <a:t>L</a:t>
            </a:r>
            <a:r>
              <a:rPr lang="en-US" sz="2000" dirty="0" smtClean="0"/>
              <a:t> = The length of time such civilizations release detectable signals into space. </a:t>
            </a:r>
            <a:r>
              <a:rPr lang="en-US" sz="2000" dirty="0" smtClean="0">
                <a:solidFill>
                  <a:srgbClr val="FF0000"/>
                </a:solidFill>
              </a:rPr>
              <a:t>1,000,000,000 years ???????????????</a:t>
            </a:r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Optimistic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/>
              <a:t>N</a:t>
            </a:r>
            <a:r>
              <a:rPr lang="en-US" sz="2000" dirty="0" smtClean="0"/>
              <a:t> = the number of civilizations in our galaxy for which communication might be possible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= 28,000,000 – mean separation 30 </a:t>
            </a:r>
            <a:r>
              <a:rPr lang="en-US" sz="2000" dirty="0" err="1" smtClean="0">
                <a:solidFill>
                  <a:srgbClr val="0070C0"/>
                </a:solidFill>
              </a:rPr>
              <a:t>lyrs</a:t>
            </a:r>
            <a:r>
              <a:rPr lang="en-US" sz="2000" dirty="0" smtClean="0">
                <a:solidFill>
                  <a:srgbClr val="0070C0"/>
                </a:solidFill>
              </a:rPr>
              <a:t> (about 10 pc)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rate of formation of stars suitable for the development of intelligent life.   About </a:t>
            </a:r>
            <a:r>
              <a:rPr lang="en-US" sz="2000" dirty="0" smtClean="0">
                <a:solidFill>
                  <a:srgbClr val="FF0000"/>
                </a:solidFill>
              </a:rPr>
              <a:t>7 / year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p</a:t>
            </a:r>
            <a:r>
              <a:rPr lang="en-US" sz="2000" dirty="0" smtClean="0">
                <a:solidFill>
                  <a:schemeClr val="bg2"/>
                </a:solidFill>
              </a:rPr>
              <a:t> = The fraction of those stars with planetary systems.  About </a:t>
            </a:r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e</a:t>
            </a:r>
            <a:r>
              <a:rPr lang="en-US" sz="2000" dirty="0" smtClean="0">
                <a:solidFill>
                  <a:schemeClr val="bg2"/>
                </a:solidFill>
              </a:rPr>
              <a:t> = The number of planets, per solar system, with an environment suitable for life.  About </a:t>
            </a:r>
            <a:r>
              <a:rPr lang="en-US" sz="2000" dirty="0" smtClean="0">
                <a:solidFill>
                  <a:srgbClr val="FF0000"/>
                </a:solidFill>
              </a:rPr>
              <a:t>0.2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l</a:t>
            </a:r>
            <a:r>
              <a:rPr lang="en-US" sz="2000" dirty="0" smtClean="0">
                <a:solidFill>
                  <a:schemeClr val="bg2"/>
                </a:solidFill>
              </a:rPr>
              <a:t> = The fraction of suitable planets on which life actually appears.  </a:t>
            </a:r>
            <a:r>
              <a:rPr lang="en-US" sz="2000" dirty="0" smtClean="0">
                <a:solidFill>
                  <a:srgbClr val="FF0000"/>
                </a:solidFill>
              </a:rPr>
              <a:t>0.1 ????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i</a:t>
            </a:r>
            <a:r>
              <a:rPr lang="en-US" sz="2000" dirty="0" smtClean="0">
                <a:solidFill>
                  <a:schemeClr val="bg2"/>
                </a:solidFill>
              </a:rPr>
              <a:t> = The fraction of life bearing planets on which intelligent life emerges. </a:t>
            </a:r>
            <a:r>
              <a:rPr lang="en-US" sz="2000" dirty="0" smtClean="0">
                <a:solidFill>
                  <a:srgbClr val="FF0000"/>
                </a:solidFill>
              </a:rPr>
              <a:t>1 ????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c</a:t>
            </a:r>
            <a:r>
              <a:rPr lang="en-US" sz="2000" dirty="0" smtClean="0">
                <a:solidFill>
                  <a:schemeClr val="bg2"/>
                </a:solidFill>
              </a:rPr>
              <a:t> = The fraction of civilizations that develop a technology that releases detectable signs of their existence into space.  </a:t>
            </a:r>
            <a:r>
              <a:rPr lang="en-US" sz="2000" dirty="0" smtClean="0">
                <a:solidFill>
                  <a:srgbClr val="FF0000"/>
                </a:solidFill>
              </a:rPr>
              <a:t>0.2 ????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L</a:t>
            </a:r>
            <a:r>
              <a:rPr lang="en-US" sz="2000" dirty="0" smtClean="0">
                <a:solidFill>
                  <a:schemeClr val="bg2"/>
                </a:solidFill>
              </a:rPr>
              <a:t> = The length of time such civilizations release detectable signals into space. </a:t>
            </a:r>
            <a:r>
              <a:rPr lang="en-US" sz="2000" dirty="0" smtClean="0">
                <a:solidFill>
                  <a:srgbClr val="FF0000"/>
                </a:solidFill>
              </a:rPr>
              <a:t>1,000,000,000 years ???????????????</a:t>
            </a:r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 have an actual, singular amazing observation.  A critical piece of scientific data.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0"/>
            <a:ext cx="8610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Fermi Paradox</a:t>
            </a:r>
          </a:p>
          <a:p>
            <a:pPr lvl="1"/>
            <a:r>
              <a:rPr lang="en-US" dirty="0" smtClean="0"/>
              <a:t>Some civilizations will develop interstellar travel.</a:t>
            </a:r>
          </a:p>
          <a:p>
            <a:pPr lvl="1"/>
            <a:r>
              <a:rPr lang="en-US" dirty="0" smtClean="0"/>
              <a:t>the Milky Way galaxy would be covered in about a million years even with slow interstellar speeds</a:t>
            </a:r>
          </a:p>
          <a:p>
            <a:pPr lvl="1"/>
            <a:r>
              <a:rPr lang="en-US" dirty="0" smtClean="0"/>
              <a:t>The Milky Way is 10 billion years old.</a:t>
            </a:r>
          </a:p>
          <a:p>
            <a:r>
              <a:rPr lang="en-US" dirty="0" smtClean="0"/>
              <a:t>Some term in the Drake Equation acts as a barrier to the formation of intelligent life</a:t>
            </a:r>
          </a:p>
          <a:p>
            <a:r>
              <a:rPr lang="en-US" dirty="0" smtClean="0"/>
              <a:t>And/or L is relatively short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057401"/>
            <a:ext cx="8054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There has never been a detection of an ET</a:t>
            </a:r>
          </a:p>
          <a:p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Rare Earth Hypothesis (Pessimistic)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32888"/>
            <a:ext cx="8229600" cy="40203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N*=Number of stars in the Milky Way: 10</a:t>
            </a:r>
            <a:r>
              <a:rPr lang="en-US" baseline="30000" dirty="0" smtClean="0"/>
              <a:t>11</a:t>
            </a:r>
            <a:r>
              <a:rPr lang="en-US" dirty="0" smtClean="0"/>
              <a:t> – 5x 10</a:t>
            </a:r>
            <a:r>
              <a:rPr lang="en-US" baseline="30000" dirty="0" smtClean="0"/>
              <a:t>11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e</a:t>
            </a:r>
            <a:r>
              <a:rPr lang="en-US" dirty="0" smtClean="0"/>
              <a:t>=Number of planets in the habitable zone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baseline="-25000" dirty="0" smtClean="0"/>
              <a:t> </a:t>
            </a:r>
            <a:r>
              <a:rPr lang="en-US" dirty="0" smtClean="0"/>
              <a:t>= fraction in the galactic habitable zone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p</a:t>
            </a:r>
            <a:r>
              <a:rPr lang="en-US" baseline="-25000" dirty="0" smtClean="0"/>
              <a:t> </a:t>
            </a:r>
            <a:r>
              <a:rPr lang="en-US" dirty="0" smtClean="0"/>
              <a:t>= fraction of stars with planets</a:t>
            </a:r>
          </a:p>
          <a:p>
            <a:r>
              <a:rPr lang="en-US" dirty="0" smtClean="0"/>
              <a:t>f</a:t>
            </a:r>
            <a:r>
              <a:rPr lang="en-US" baseline="-25000" dirty="0" smtClean="0"/>
              <a:t>pm </a:t>
            </a:r>
            <a:r>
              <a:rPr lang="en-US" dirty="0" smtClean="0"/>
              <a:t>= fraction of planets that are rocky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= fraction of planets that can develop microbial life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 smtClean="0"/>
              <a:t>= fraction of planets that develop complex life</a:t>
            </a:r>
          </a:p>
          <a:p>
            <a:r>
              <a:rPr lang="en-US" dirty="0" smtClean="0"/>
              <a:t>f</a:t>
            </a:r>
            <a:r>
              <a:rPr lang="en-US" baseline="-25000" dirty="0" smtClean="0"/>
              <a:t>l </a:t>
            </a:r>
            <a:r>
              <a:rPr lang="en-US" dirty="0" smtClean="0"/>
              <a:t>= fraction of a planet’s lifetime that can support life</a:t>
            </a:r>
          </a:p>
          <a:p>
            <a:r>
              <a:rPr lang="en-US" dirty="0" smtClean="0"/>
              <a:t>f</a:t>
            </a:r>
            <a:r>
              <a:rPr lang="en-US" baseline="-25000" dirty="0" smtClean="0"/>
              <a:t>m </a:t>
            </a:r>
            <a:r>
              <a:rPr lang="en-US" dirty="0" smtClean="0"/>
              <a:t>= fraction of planets with a large moon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p</a:t>
            </a:r>
            <a:r>
              <a:rPr lang="en-US" baseline="-25000" dirty="0" smtClean="0"/>
              <a:t> </a:t>
            </a:r>
            <a:r>
              <a:rPr lang="en-US" dirty="0" smtClean="0"/>
              <a:t>= fraction of planetary systems with a Jovian moon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me</a:t>
            </a:r>
            <a:r>
              <a:rPr lang="en-US" baseline="-25000" dirty="0" smtClean="0"/>
              <a:t> </a:t>
            </a:r>
            <a:r>
              <a:rPr lang="en-US" dirty="0" smtClean="0"/>
              <a:t>= fraction of planets with a low number of extinction events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-25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9458" name="Picture 2" descr="N = N^* \cdot n_e \cdot f_g \cdot f_p \cdot f_{pm} \cdot f_i \cdot f_c \cdot f_l \cdot f_m \cdot f_j \cdot f_{me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7152409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Rare Earth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Other considerations</a:t>
            </a:r>
          </a:p>
          <a:p>
            <a:pPr lvl="1"/>
            <a:r>
              <a:rPr lang="en-US" dirty="0" smtClean="0"/>
              <a:t>Right kind of galaxy</a:t>
            </a:r>
          </a:p>
          <a:p>
            <a:pPr lvl="1"/>
            <a:r>
              <a:rPr lang="en-US" dirty="0" smtClean="0"/>
              <a:t>Right kind of star</a:t>
            </a:r>
          </a:p>
          <a:p>
            <a:pPr lvl="1"/>
            <a:r>
              <a:rPr lang="en-US" dirty="0" smtClean="0"/>
              <a:t>Stable orbit</a:t>
            </a:r>
          </a:p>
          <a:p>
            <a:pPr lvl="1"/>
            <a:r>
              <a:rPr lang="en-US" dirty="0" smtClean="0"/>
              <a:t>Something must stop the typical planetary migrations that would destroy rocky planets in the habitable zone</a:t>
            </a:r>
          </a:p>
          <a:p>
            <a:pPr lvl="1"/>
            <a:r>
              <a:rPr lang="en-US" dirty="0" smtClean="0"/>
              <a:t>Fast rotating planet – requires a collision with another planet-sized object</a:t>
            </a:r>
          </a:p>
          <a:p>
            <a:pPr lvl="1"/>
            <a:r>
              <a:rPr lang="en-US" dirty="0" smtClean="0"/>
              <a:t>Magnetic field</a:t>
            </a:r>
          </a:p>
          <a:p>
            <a:pPr lvl="1"/>
            <a:r>
              <a:rPr lang="en-US" dirty="0" smtClean="0"/>
              <a:t>Low but  not zero intrinsic nuclear radiation</a:t>
            </a:r>
          </a:p>
          <a:p>
            <a:pPr lvl="1"/>
            <a:r>
              <a:rPr lang="en-US" dirty="0" smtClean="0"/>
              <a:t>Plate tectonics and a tilted axis to promote evolution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did life get started?  Complex life? Intelligent life?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Chemist/Biologist have some ideas on how to get the chemistry of life started</a:t>
            </a:r>
          </a:p>
          <a:p>
            <a:pPr lvl="1"/>
            <a:r>
              <a:rPr lang="en-US" dirty="0" smtClean="0"/>
              <a:t>Known chemistry reaction rates cannot produce the complexity of life in less then 1 million years</a:t>
            </a:r>
          </a:p>
          <a:p>
            <a:r>
              <a:rPr lang="en-US" dirty="0" err="1" smtClean="0"/>
              <a:t>Panspermia</a:t>
            </a:r>
            <a:endParaRPr lang="en-US" dirty="0" smtClean="0"/>
          </a:p>
          <a:p>
            <a:r>
              <a:rPr lang="en-US" dirty="0" smtClean="0"/>
              <a:t>Comets, etc. seeded the Earth with the complex molecules known to form and exist in interstellar space which jump started the chemistry.</a:t>
            </a:r>
          </a:p>
          <a:p>
            <a:pPr lvl="1"/>
            <a:r>
              <a:rPr lang="en-US" dirty="0" smtClean="0"/>
              <a:t>And then there’s Mars.</a:t>
            </a:r>
          </a:p>
          <a:p>
            <a:r>
              <a:rPr lang="en-US" dirty="0" smtClean="0"/>
              <a:t>Chemist/Biologist also have some ideas on why it is inevitable that eventually complex life forms would develop.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What are SETI searches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Optical – encoded messages on collimated light beams</a:t>
            </a:r>
          </a:p>
          <a:p>
            <a:r>
              <a:rPr lang="en-US" dirty="0" smtClean="0"/>
              <a:t>Infrared – the signature of Dyson spheres (Soviet Union/Russians)</a:t>
            </a:r>
          </a:p>
          <a:p>
            <a:r>
              <a:rPr lang="en-US" dirty="0" smtClean="0"/>
              <a:t>Radio (US)</a:t>
            </a:r>
          </a:p>
          <a:p>
            <a:pPr lvl="1"/>
            <a:r>
              <a:rPr lang="en-US" dirty="0" smtClean="0"/>
              <a:t>1-5 GHz</a:t>
            </a:r>
          </a:p>
          <a:p>
            <a:pPr lvl="1"/>
            <a:r>
              <a:rPr lang="en-US" dirty="0" smtClean="0"/>
              <a:t>High time resolution</a:t>
            </a:r>
          </a:p>
          <a:p>
            <a:pPr lvl="1"/>
            <a:r>
              <a:rPr lang="en-US" dirty="0" smtClean="0"/>
              <a:t>High frequency resolution</a:t>
            </a:r>
          </a:p>
          <a:p>
            <a:pPr lvl="1"/>
            <a:r>
              <a:rPr lang="en-US" dirty="0" smtClean="0"/>
              <a:t>Pointed observations toward particular stars</a:t>
            </a:r>
          </a:p>
          <a:p>
            <a:pPr lvl="1"/>
            <a:r>
              <a:rPr lang="en-US" dirty="0" err="1" smtClean="0"/>
              <a:t>Commensal</a:t>
            </a:r>
            <a:r>
              <a:rPr lang="en-US" dirty="0" smtClean="0"/>
              <a:t>/Piggy-back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Preliminary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3657600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other solar systems are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other Earth-like planets are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extraterrestrial life is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extraterrestrial intelligent  life is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it is common for intelligent life to try to communicate its existence to other worlds?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intelligent life would colonize?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But, if you don’t do the experiment, you won’t know the answer.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And, what would be the consequences if the answer turns out to be:  yes??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protocols should scientist follow if a detection is made?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3657600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other solar systems are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other Earth-like planets are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extraterrestrial life is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extraterrestrial intelligent  life is common?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it is common for intelligent life to try to communicate its existence to other worlds?</a:t>
            </a:r>
          </a:p>
          <a:p>
            <a:pPr marL="624078" indent="-514350">
              <a:buFont typeface="+mj-lt"/>
              <a:buAutoNum type="alphaLcPeriod"/>
            </a:pPr>
            <a:r>
              <a:rPr lang="en-US" sz="2500" dirty="0" smtClean="0"/>
              <a:t>How certain are you that intelligent life would colonize?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 Opinions on The Search for Extraterrestrial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not science research</a:t>
            </a:r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science research but not very worthwhile</a:t>
            </a:r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worthwhile</a:t>
            </a:r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an imperative area of research</a:t>
            </a:r>
          </a:p>
          <a:p>
            <a:pPr marL="624078" indent="-51435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Extraterrestrial Life Debate – Not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Philosophy/Cosmology/World-View inspired:</a:t>
            </a:r>
          </a:p>
          <a:p>
            <a:pPr lvl="1"/>
            <a:r>
              <a:rPr lang="en-US" dirty="0" smtClean="0"/>
              <a:t>Atomist (Epicurus) – 5</a:t>
            </a:r>
            <a:r>
              <a:rPr lang="en-US" baseline="30000" dirty="0" smtClean="0"/>
              <a:t>th</a:t>
            </a:r>
            <a:r>
              <a:rPr lang="en-US" dirty="0" smtClean="0"/>
              <a:t> century BC</a:t>
            </a:r>
          </a:p>
          <a:p>
            <a:pPr lvl="1"/>
            <a:r>
              <a:rPr lang="en-US" dirty="0" smtClean="0"/>
              <a:t>Lucretius – 1</a:t>
            </a:r>
            <a:r>
              <a:rPr lang="en-US" baseline="30000" dirty="0" smtClean="0"/>
              <a:t>st</a:t>
            </a:r>
            <a:r>
              <a:rPr lang="en-US" dirty="0" smtClean="0"/>
              <a:t> century AD</a:t>
            </a:r>
          </a:p>
          <a:p>
            <a:pPr lvl="1"/>
            <a:r>
              <a:rPr lang="en-US" dirty="0" smtClean="0"/>
              <a:t>Giordano Bruno (heretic) –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err="1" smtClean="0"/>
              <a:t>Kepler</a:t>
            </a:r>
            <a:r>
              <a:rPr lang="en-US" dirty="0" smtClean="0"/>
              <a:t> (Moon) –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Voltaire (</a:t>
            </a:r>
            <a:r>
              <a:rPr lang="en-US" dirty="0" err="1" smtClean="0"/>
              <a:t>Micromegas</a:t>
            </a:r>
            <a:r>
              <a:rPr lang="en-US" dirty="0" smtClean="0"/>
              <a:t> -- aliens) – 18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Thomas Paine (Common Sense) – 1776 </a:t>
            </a:r>
          </a:p>
          <a:p>
            <a:r>
              <a:rPr lang="en-US" dirty="0" smtClean="0"/>
              <a:t>Scientists:</a:t>
            </a:r>
          </a:p>
          <a:p>
            <a:pPr lvl="1"/>
            <a:r>
              <a:rPr lang="en-US" dirty="0" smtClean="0"/>
              <a:t>Sir John Herschel (Moon &amp; Sun) –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Percival Lowell (Mars) – 1894/95</a:t>
            </a:r>
          </a:p>
          <a:p>
            <a:pPr lvl="1"/>
            <a:r>
              <a:rPr lang="en-US" dirty="0" smtClean="0"/>
              <a:t>Marconi (Detects radio waves from Mars) -- 1920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Opinions on The Search for Extraterrestrial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not science research</a:t>
            </a:r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science research but not very worthwhile</a:t>
            </a:r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worthwhile</a:t>
            </a:r>
          </a:p>
          <a:p>
            <a:pPr marL="624078" indent="-514350">
              <a:buFont typeface="+mj-lt"/>
              <a:buAutoNum type="alphaLcParenR"/>
            </a:pPr>
            <a:r>
              <a:rPr lang="en-US" dirty="0" smtClean="0"/>
              <a:t>It is an imperative area of research</a:t>
            </a:r>
          </a:p>
          <a:p>
            <a:pPr marL="624078" indent="-514350">
              <a:buFont typeface="+mj-lt"/>
              <a:buAutoNum type="alphaLcParenR"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/>
              <a:t>Cost and risk versus possible payoff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Searching for Extraterrestrial Signals is a Lot Like Searching for Unicorns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001000" cy="3429000"/>
          </a:xfrm>
        </p:spPr>
        <p:txBody>
          <a:bodyPr/>
          <a:lstStyle/>
          <a:p>
            <a:r>
              <a:rPr lang="en-US" dirty="0" smtClean="0"/>
              <a:t>If one can estimate there’s a high likelihood there’s one Unicorn per square mile, then the search would have low costs</a:t>
            </a:r>
          </a:p>
          <a:p>
            <a:r>
              <a:rPr lang="en-US" dirty="0" smtClean="0"/>
              <a:t>If one can estimate Unicorns are extremely rare, no more than one per 10,000 square miles, what must one do to definitively determine that not even one Unicorns exists?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The Drake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/>
              <a:t>N</a:t>
            </a:r>
            <a:r>
              <a:rPr lang="en-US" sz="2000" dirty="0" smtClean="0"/>
              <a:t> = the number of civilizations in our galaxy for which communication might be possible</a:t>
            </a:r>
          </a:p>
          <a:p>
            <a:r>
              <a:rPr lang="en-US" sz="2000" i="1" dirty="0" smtClean="0"/>
              <a:t>R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= The rate of formation of stars suitable for the development of intelligent life. </a:t>
            </a:r>
          </a:p>
          <a:p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p</a:t>
            </a:r>
            <a:r>
              <a:rPr lang="en-US" sz="2000" dirty="0" smtClean="0"/>
              <a:t> = The fraction of those stars with planetary systems</a:t>
            </a:r>
          </a:p>
          <a:p>
            <a:r>
              <a:rPr lang="en-US" sz="2000" i="1" dirty="0" smtClean="0"/>
              <a:t>n</a:t>
            </a:r>
            <a:r>
              <a:rPr lang="en-US" sz="2000" i="1" baseline="-25000" dirty="0" smtClean="0"/>
              <a:t>e</a:t>
            </a:r>
            <a:r>
              <a:rPr lang="en-US" sz="2000" dirty="0" smtClean="0"/>
              <a:t> = The number of planets, per solar system, with an environment suitable for life.</a:t>
            </a:r>
          </a:p>
          <a:p>
            <a:r>
              <a:rPr lang="en-US" sz="2000" i="1" dirty="0" smtClean="0"/>
              <a:t>f</a:t>
            </a:r>
            <a:r>
              <a:rPr lang="en-US" sz="2000" i="1" baseline="-25000" dirty="0" smtClean="0"/>
              <a:t>l</a:t>
            </a:r>
            <a:r>
              <a:rPr lang="en-US" sz="2000" dirty="0" smtClean="0"/>
              <a:t> = The fraction of suitable planets on which life actually appears.</a:t>
            </a:r>
          </a:p>
          <a:p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= The fraction of life bearing planets on which intelligent life emerges. </a:t>
            </a:r>
          </a:p>
          <a:p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c</a:t>
            </a:r>
            <a:r>
              <a:rPr lang="en-US" sz="2000" dirty="0" smtClean="0"/>
              <a:t> = The fraction of civilizations that develop a technology that releases detectable signs of their existence into space</a:t>
            </a:r>
          </a:p>
          <a:p>
            <a:r>
              <a:rPr lang="en-US" sz="2000" i="1" dirty="0" smtClean="0"/>
              <a:t>L</a:t>
            </a:r>
            <a:r>
              <a:rPr lang="en-US" sz="2000" dirty="0" smtClean="0"/>
              <a:t> = The length of time such civilizations release detectable signals into space.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The Drake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civilizations in our galaxy for which communication might be possible</a:t>
            </a:r>
          </a:p>
          <a:p>
            <a:r>
              <a:rPr lang="en-US" sz="2000" i="1" dirty="0" smtClean="0"/>
              <a:t>R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= The rate of formation of stars suitable for the development of intelligent life.  </a:t>
            </a:r>
            <a:r>
              <a:rPr lang="en-US" sz="2000" dirty="0" smtClean="0">
                <a:solidFill>
                  <a:srgbClr val="FF0000"/>
                </a:solidFill>
              </a:rPr>
              <a:t>About 7 / year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those stars with planetary systems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1">
                    <a:lumMod val="75000"/>
                  </a:schemeClr>
                </a:solidFill>
              </a:rPr>
              <a:t>e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planets, per solar system, with an environment suitable for life.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suitable planets on which life actually appears.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life bearing planets on which intelligent life emerges. 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civilizations that develop a technology that releases detectable signs of their existence into space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length of time such civilizations release detectable signals into space.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The Drake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civilizations in our galaxy for which communication might be possible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rate of formation of stars suitable for the development of intelligent life.  About 7 / year</a:t>
            </a:r>
          </a:p>
          <a:p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p</a:t>
            </a:r>
            <a:r>
              <a:rPr lang="en-US" sz="2000" dirty="0" smtClean="0"/>
              <a:t> = The fraction of those stars with planetary systems.  </a:t>
            </a:r>
            <a:r>
              <a:rPr lang="en-US" sz="2000" dirty="0" smtClean="0">
                <a:solidFill>
                  <a:srgbClr val="FF0000"/>
                </a:solidFill>
              </a:rPr>
              <a:t>About 1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e</a:t>
            </a:r>
            <a:r>
              <a:rPr lang="en-US" sz="2000" dirty="0" smtClean="0">
                <a:solidFill>
                  <a:schemeClr val="bg2"/>
                </a:solidFill>
              </a:rPr>
              <a:t> = The number of planets, per solar system, with an environment suitable for life.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l</a:t>
            </a:r>
            <a:r>
              <a:rPr lang="en-US" sz="2000" dirty="0" smtClean="0">
                <a:solidFill>
                  <a:schemeClr val="bg2"/>
                </a:solidFill>
              </a:rPr>
              <a:t> = The fraction of suitable planets on which life actually appears.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life bearing planets on which intelligent life emerges. 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civilizations that develop a technology that releases detectable signs of their existence into space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length of time such civilizations release detectable signals into space.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Optimistic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25112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number of civilizations in our galaxy for which communication might be possible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rate of formation of stars suitable for the development of intelligent life.   About 7 / year</a:t>
            </a:r>
          </a:p>
          <a:p>
            <a:r>
              <a:rPr lang="en-US" sz="2000" i="1" dirty="0" err="1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2"/>
                </a:solidFill>
              </a:rPr>
              <a:t>p</a:t>
            </a:r>
            <a:r>
              <a:rPr lang="en-US" sz="2000" dirty="0" smtClean="0">
                <a:solidFill>
                  <a:schemeClr val="bg2"/>
                </a:solidFill>
              </a:rPr>
              <a:t> = The fraction of those stars with planetary systems.  About 1</a:t>
            </a:r>
          </a:p>
          <a:p>
            <a:r>
              <a:rPr lang="en-US" sz="2000" i="1" dirty="0" smtClean="0"/>
              <a:t>n</a:t>
            </a:r>
            <a:r>
              <a:rPr lang="en-US" sz="2000" i="1" baseline="-25000" dirty="0" smtClean="0"/>
              <a:t>e</a:t>
            </a:r>
            <a:r>
              <a:rPr lang="en-US" sz="2000" dirty="0" smtClean="0"/>
              <a:t> = The number of planets, per solar system, with an environment suitable for life.  </a:t>
            </a:r>
            <a:r>
              <a:rPr lang="en-US" sz="2000" dirty="0" smtClean="0">
                <a:solidFill>
                  <a:srgbClr val="FF0000"/>
                </a:solidFill>
              </a:rPr>
              <a:t>About 0.2</a:t>
            </a:r>
          </a:p>
          <a:p>
            <a:r>
              <a:rPr lang="en-US" sz="2000" i="1" dirty="0" smtClean="0">
                <a:solidFill>
                  <a:schemeClr val="bg2"/>
                </a:solidFill>
              </a:rPr>
              <a:t>f</a:t>
            </a:r>
            <a:r>
              <a:rPr lang="en-US" sz="2000" i="1" baseline="-25000" dirty="0" smtClean="0">
                <a:solidFill>
                  <a:schemeClr val="bg2"/>
                </a:solidFill>
              </a:rPr>
              <a:t>l</a:t>
            </a:r>
            <a:r>
              <a:rPr lang="en-US" sz="2000" dirty="0" smtClean="0">
                <a:solidFill>
                  <a:schemeClr val="bg2"/>
                </a:solidFill>
              </a:rPr>
              <a:t> = The fraction of suitable planets on which life actually appears.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life bearing planets on which intelligent life emerges. </a:t>
            </a:r>
          </a:p>
          <a:p>
            <a:r>
              <a:rPr lang="en-US" sz="2000" i="1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sz="20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fraction of civilizations that develop a technology that releases detectable signs of their existence into space</a:t>
            </a:r>
          </a:p>
          <a:p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 = The length of time such civilizations release detectable signals into space.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Quoted from: http://www.seti.org/drakeequation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84F-831F-4837-8831-C0FAA8F1D4F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8" name="Picture 4" descr="Drake Eq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143500" cy="74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2077</Words>
  <Application>Microsoft Office PowerPoint</Application>
  <PresentationFormat>On-screen Show (4:3)</PresentationFormat>
  <Paragraphs>220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Georgia</vt:lpstr>
      <vt:lpstr>Wingdings 2</vt:lpstr>
      <vt:lpstr>Urban</vt:lpstr>
      <vt:lpstr>The Quest for Extraterrestrial Signals</vt:lpstr>
      <vt:lpstr>Preliminary thoughts</vt:lpstr>
      <vt:lpstr>Extraterrestrial Life Debate – Not New</vt:lpstr>
      <vt:lpstr>Opinions on The Search for Extraterrestrial Intelligence</vt:lpstr>
      <vt:lpstr>Searching for Extraterrestrial Signals is a Lot Like Searching for Unicorns</vt:lpstr>
      <vt:lpstr>The Drake Equation</vt:lpstr>
      <vt:lpstr>The Drake Equation</vt:lpstr>
      <vt:lpstr>The Drake Equation</vt:lpstr>
      <vt:lpstr>Optimistic Values</vt:lpstr>
      <vt:lpstr>Optimistic Values</vt:lpstr>
      <vt:lpstr>Optimistic Values</vt:lpstr>
      <vt:lpstr>Optimistic Values</vt:lpstr>
      <vt:lpstr>Optimistic Values</vt:lpstr>
      <vt:lpstr>Optimistic Values</vt:lpstr>
      <vt:lpstr>We have an actual, singular amazing observation.  A critical piece of scientific data.</vt:lpstr>
      <vt:lpstr>Rare Earth Hypothesis (Pessimistic)</vt:lpstr>
      <vt:lpstr>Rare Earth Hypothesis</vt:lpstr>
      <vt:lpstr>How did life get started?  Complex life? Intelligent life?</vt:lpstr>
      <vt:lpstr>What are SETI searches like?</vt:lpstr>
      <vt:lpstr>But, if you don’t do the experiment, you won’t know the answer.  And, what would be the consequences if the answer turns out to be:  yes??  What protocols should scientist follow if a detection is made?   </vt:lpstr>
      <vt:lpstr>Final thoughts</vt:lpstr>
      <vt:lpstr>Final Opinions on The Search for Extraterrestrial Intelligence</vt:lpstr>
    </vt:vector>
  </TitlesOfParts>
  <Company>NRAO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Quest for Extraterrestrial Signals</dc:title>
  <dc:creator>Ronald J Maddalena</dc:creator>
  <cp:lastModifiedBy>Ronald J Maddalena</cp:lastModifiedBy>
  <cp:revision>43</cp:revision>
  <dcterms:created xsi:type="dcterms:W3CDTF">2016-04-25T18:57:42Z</dcterms:created>
  <dcterms:modified xsi:type="dcterms:W3CDTF">2016-04-29T18:47:02Z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