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95" r:id="rId2"/>
    <p:sldId id="258" r:id="rId3"/>
    <p:sldId id="299" r:id="rId4"/>
    <p:sldId id="296" r:id="rId5"/>
    <p:sldId id="260" r:id="rId6"/>
    <p:sldId id="320" r:id="rId7"/>
    <p:sldId id="268" r:id="rId8"/>
    <p:sldId id="321" r:id="rId9"/>
    <p:sldId id="297" r:id="rId10"/>
    <p:sldId id="261" r:id="rId11"/>
    <p:sldId id="262" r:id="rId12"/>
    <p:sldId id="263" r:id="rId13"/>
    <p:sldId id="264" r:id="rId14"/>
    <p:sldId id="298" r:id="rId15"/>
    <p:sldId id="265" r:id="rId16"/>
    <p:sldId id="266" r:id="rId17"/>
    <p:sldId id="267" r:id="rId18"/>
    <p:sldId id="272" r:id="rId19"/>
    <p:sldId id="300" r:id="rId20"/>
    <p:sldId id="319" r:id="rId21"/>
    <p:sldId id="273" r:id="rId22"/>
    <p:sldId id="301" r:id="rId23"/>
    <p:sldId id="274" r:id="rId24"/>
    <p:sldId id="294" r:id="rId25"/>
    <p:sldId id="302" r:id="rId26"/>
    <p:sldId id="303" r:id="rId27"/>
    <p:sldId id="304" r:id="rId28"/>
    <p:sldId id="305" r:id="rId29"/>
    <p:sldId id="309" r:id="rId30"/>
    <p:sldId id="310" r:id="rId31"/>
    <p:sldId id="312" r:id="rId32"/>
    <p:sldId id="311" r:id="rId33"/>
    <p:sldId id="313" r:id="rId34"/>
    <p:sldId id="316" r:id="rId35"/>
    <p:sldId id="314" r:id="rId36"/>
    <p:sldId id="317" r:id="rId37"/>
    <p:sldId id="318" r:id="rId38"/>
    <p:sldId id="322" r:id="rId39"/>
    <p:sldId id="331" r:id="rId40"/>
    <p:sldId id="269" r:id="rId41"/>
    <p:sldId id="275" r:id="rId42"/>
    <p:sldId id="276" r:id="rId43"/>
    <p:sldId id="293" r:id="rId44"/>
    <p:sldId id="278" r:id="rId45"/>
    <p:sldId id="279" r:id="rId46"/>
    <p:sldId id="332" r:id="rId47"/>
    <p:sldId id="277" r:id="rId48"/>
    <p:sldId id="323" r:id="rId49"/>
    <p:sldId id="280" r:id="rId50"/>
    <p:sldId id="281" r:id="rId51"/>
    <p:sldId id="282" r:id="rId52"/>
    <p:sldId id="283" r:id="rId53"/>
    <p:sldId id="284" r:id="rId54"/>
    <p:sldId id="338" r:id="rId55"/>
    <p:sldId id="292" r:id="rId56"/>
    <p:sldId id="291" r:id="rId57"/>
    <p:sldId id="290" r:id="rId58"/>
    <p:sldId id="324" r:id="rId59"/>
    <p:sldId id="325" r:id="rId60"/>
    <p:sldId id="285" r:id="rId61"/>
    <p:sldId id="328" r:id="rId62"/>
    <p:sldId id="333" r:id="rId63"/>
    <p:sldId id="327" r:id="rId64"/>
    <p:sldId id="326" r:id="rId65"/>
    <p:sldId id="329" r:id="rId66"/>
    <p:sldId id="286" r:id="rId67"/>
    <p:sldId id="335" r:id="rId68"/>
    <p:sldId id="336" r:id="rId69"/>
    <p:sldId id="337" r:id="rId70"/>
    <p:sldId id="334" r:id="rId71"/>
    <p:sldId id="287" r:id="rId72"/>
    <p:sldId id="339" r:id="rId73"/>
    <p:sldId id="288" r:id="rId74"/>
    <p:sldId id="341" r:id="rId75"/>
    <p:sldId id="34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62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96.wmf"/><Relationship Id="rId1" Type="http://schemas.openxmlformats.org/officeDocument/2006/relationships/image" Target="../media/image10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E71B11-BE68-426A-9BCC-71259732FC62}" type="datetimeFigureOut">
              <a:rPr lang="en-US" smtClean="0"/>
              <a:t>3/28/2016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BD8A59-1F4B-444E-9D41-D9E6A27FAFF8}" type="slidenum">
              <a:rPr lang="en-US" smtClean="0"/>
              <a:t>‹#›</a:t>
            </a:fld>
            <a:endParaRPr lang="en-US"/>
          </a:p>
        </p:txBody>
      </p:sp>
    </p:spTree>
    <p:extLst>
      <p:ext uri="{BB962C8B-B14F-4D97-AF65-F5344CB8AC3E}">
        <p14:creationId xmlns:p14="http://schemas.microsoft.com/office/powerpoint/2010/main" val="316315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54EED-7621-4B55-81ED-6C4F24BADB5D}" type="slidenum">
              <a:rPr lang="en-US"/>
              <a:pPr/>
              <a:t>2</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694E5-51B8-4C70-9159-BA24C1048227}" type="slidenum">
              <a:rPr lang="en-US"/>
              <a:pPr/>
              <a:t>15</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DEF406-B121-4567-980C-19826B13E5CC}" type="slidenum">
              <a:rPr lang="en-US"/>
              <a:pPr/>
              <a:t>16</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BBE43-6C91-41C3-A896-D70432FB53B7}" type="slidenum">
              <a:rPr lang="en-US"/>
              <a:pPr/>
              <a:t>17</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75AEE-0D01-427B-AEE5-4C3530AB8DDB}" type="slidenum">
              <a:rPr lang="en-US"/>
              <a:pPr/>
              <a:t>18</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940F7-238F-4390-BCBC-32EAA05E143D}" type="slidenum">
              <a:rPr lang="en-US"/>
              <a:pPr/>
              <a:t>21</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62B4DC-1E65-4CC6-9180-CA879090D994}" type="slidenum">
              <a:rPr lang="en-US" altLang="en-US"/>
              <a:pPr/>
              <a:t>28</a:t>
            </a:fld>
            <a:endParaRPr lang="en-US" alt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171CB-2B33-4E05-BD40-B227160ED0F1}" type="slidenum">
              <a:rPr lang="en-US"/>
              <a:pPr/>
              <a:t>32</a:t>
            </a:fld>
            <a:endParaRPr lang="en-US"/>
          </a:p>
        </p:txBody>
      </p:sp>
      <p:sp>
        <p:nvSpPr>
          <p:cNvPr id="690178" name="Rectangle 2"/>
          <p:cNvSpPr>
            <a:spLocks noGrp="1" noRot="1" noChangeAspect="1" noChangeArrowheads="1" noTextEdit="1"/>
          </p:cNvSpPr>
          <p:nvPr>
            <p:ph type="sldImg"/>
          </p:nvPr>
        </p:nvSpPr>
        <p:spPr>
          <a:xfrm>
            <a:off x="1146175" y="687388"/>
            <a:ext cx="4567238" cy="3425825"/>
          </a:xfrm>
          <a:ln/>
        </p:spPr>
      </p:sp>
      <p:sp>
        <p:nvSpPr>
          <p:cNvPr id="690179" name="Rectangle 3"/>
          <p:cNvSpPr>
            <a:spLocks noGrp="1" noChangeArrowheads="1"/>
          </p:cNvSpPr>
          <p:nvPr>
            <p:ph type="body" idx="1"/>
          </p:nvPr>
        </p:nvSpPr>
        <p:spPr>
          <a:xfrm>
            <a:off x="910998" y="4344428"/>
            <a:ext cx="5034458" cy="4115274"/>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14EBC-9FBA-4C3E-8DE2-D95762A404C4}" type="slidenum">
              <a:rPr lang="en-US"/>
              <a:pPr/>
              <a:t>36</a:t>
            </a:fld>
            <a:endParaRPr lang="en-US"/>
          </a:p>
        </p:txBody>
      </p:sp>
      <p:sp>
        <p:nvSpPr>
          <p:cNvPr id="700418" name="Rectangle 2"/>
          <p:cNvSpPr>
            <a:spLocks noGrp="1" noRot="1" noChangeAspect="1" noChangeArrowheads="1" noTextEdit="1"/>
          </p:cNvSpPr>
          <p:nvPr>
            <p:ph type="sldImg"/>
          </p:nvPr>
        </p:nvSpPr>
        <p:spPr>
          <a:xfrm>
            <a:off x="1146175" y="687388"/>
            <a:ext cx="4567238" cy="3425825"/>
          </a:xfrm>
          <a:ln/>
        </p:spPr>
      </p:sp>
      <p:sp>
        <p:nvSpPr>
          <p:cNvPr id="700419" name="Rectangle 3"/>
          <p:cNvSpPr>
            <a:spLocks noGrp="1" noChangeArrowheads="1"/>
          </p:cNvSpPr>
          <p:nvPr>
            <p:ph type="body" idx="1"/>
          </p:nvPr>
        </p:nvSpPr>
        <p:spPr>
          <a:xfrm>
            <a:off x="910998" y="4344428"/>
            <a:ext cx="5034458" cy="4115274"/>
          </a:xfrm>
        </p:spPr>
        <p:txBody>
          <a:bodyPr/>
          <a:lstStyle/>
          <a:p>
            <a:r>
              <a:rPr lang="en-US"/>
              <a:t>If you now image the aperture plane to be this circular aperture here, then the technique of holography makes use of the fact that the far field beam pattern is simply the fourier transform of the aperture plane pattern. For a gaussian illuminated aperture plane with no wavefront errors, the beam pattern is a perfect diffraction pattern. If you measure the beam pattern, perform the inverse fourier transform, then the resulting phase in the aperture plane gives you the wavefront, and hence surface error.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14EBC-9FBA-4C3E-8DE2-D95762A404C4}" type="slidenum">
              <a:rPr lang="en-US"/>
              <a:pPr/>
              <a:t>37</a:t>
            </a:fld>
            <a:endParaRPr lang="en-US"/>
          </a:p>
        </p:txBody>
      </p:sp>
      <p:sp>
        <p:nvSpPr>
          <p:cNvPr id="700418" name="Rectangle 2"/>
          <p:cNvSpPr>
            <a:spLocks noGrp="1" noRot="1" noChangeAspect="1" noChangeArrowheads="1" noTextEdit="1"/>
          </p:cNvSpPr>
          <p:nvPr>
            <p:ph type="sldImg"/>
          </p:nvPr>
        </p:nvSpPr>
        <p:spPr>
          <a:xfrm>
            <a:off x="1146175" y="687388"/>
            <a:ext cx="4567238" cy="3425825"/>
          </a:xfrm>
          <a:ln/>
        </p:spPr>
      </p:sp>
      <p:sp>
        <p:nvSpPr>
          <p:cNvPr id="700419" name="Rectangle 3"/>
          <p:cNvSpPr>
            <a:spLocks noGrp="1" noChangeArrowheads="1"/>
          </p:cNvSpPr>
          <p:nvPr>
            <p:ph type="body" idx="1"/>
          </p:nvPr>
        </p:nvSpPr>
        <p:spPr>
          <a:xfrm>
            <a:off x="910998" y="4344428"/>
            <a:ext cx="5034458" cy="4115274"/>
          </a:xfrm>
        </p:spPr>
        <p:txBody>
          <a:bodyPr/>
          <a:lstStyle/>
          <a:p>
            <a:r>
              <a:rPr lang="en-US"/>
              <a:t>If you now image the aperture plane to be this circular aperture here, then the technique of holography makes use of the fact that the far field beam pattern is simply the fourier transform of the aperture plane pattern. For a gaussian illuminated aperture plane with no wavefront errors, the beam pattern is a perfect diffraction pattern. If you measure the beam pattern, perform the inverse fourier transform, then the resulting phase in the aperture plane gives you the wavefront, and hence surface error.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10C703-3B7B-4F7A-902C-D34591207C68}" type="slidenum">
              <a:rPr lang="en-US"/>
              <a:pPr/>
              <a:t>40</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AF2BB-8D51-4A31-9D11-905E4F163417}" type="slidenum">
              <a:rPr lang="en-US"/>
              <a:pPr/>
              <a:t>3</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DFD51-3A6D-4DD1-A344-AA234CC47FD5}" type="slidenum">
              <a:rPr lang="en-US"/>
              <a:pPr/>
              <a:t>43</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8910B-4426-446F-8070-579E6841EA58}" type="slidenum">
              <a:rPr lang="en-US"/>
              <a:pPr/>
              <a:t>65</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t>Power P Isotropic radiator; in general power may be directive.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AF2BB-8D51-4A31-9D11-905E4F163417}" type="slidenum">
              <a:rPr lang="en-US"/>
              <a:pPr/>
              <a:t>4</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652F67-2D3F-4F62-9F48-273A28BD0BDD}" type="slidenum">
              <a:rPr lang="en-US"/>
              <a:pPr/>
              <a:t>5</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AF2BB-8D51-4A31-9D11-905E4F163417}" type="slidenum">
              <a:rPr lang="en-US"/>
              <a:pPr/>
              <a:t>9</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3CE26-1F19-4636-AC2E-01BD1C9F3B86}" type="slidenum">
              <a:rPr lang="en-US"/>
              <a:pPr/>
              <a:t>10</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CD7E0-0AB3-46CD-8C3B-4B78F8867AB8}" type="slidenum">
              <a:rPr lang="en-US"/>
              <a:pPr/>
              <a:t>11</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690AD-DFAB-4EE6-A4DB-81DCBB513EE5}" type="slidenum">
              <a:rPr lang="en-US"/>
              <a:pPr/>
              <a:t>12</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E9C40-C458-42AD-BA1F-A8A6D8BFBF28}" type="slidenum">
              <a:rPr lang="en-US"/>
              <a:pPr/>
              <a:t>13</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DA4954-8691-4347-95DB-EEC6735619EB}"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DA4954-8691-4347-95DB-EEC6735619EB}"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DA4954-8691-4347-95DB-EEC6735619EB}"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34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DA4954-8691-4347-95DB-EEC6735619EB}"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DA4954-8691-4347-95DB-EEC6735619EB}"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DA4954-8691-4347-95DB-EEC6735619EB}"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DA4954-8691-4347-95DB-EEC6735619EB}" type="datetimeFigureOut">
              <a:rPr lang="en-US" smtClean="0"/>
              <a:t>3/28/2016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DA4954-8691-4347-95DB-EEC6735619EB}" type="datetimeFigureOut">
              <a:rPr lang="en-US" smtClean="0"/>
              <a:t>3/28/2016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A4954-8691-4347-95DB-EEC6735619EB}" type="datetimeFigureOut">
              <a:rPr lang="en-US" smtClean="0"/>
              <a:t>3/28/2016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DA4954-8691-4347-95DB-EEC6735619EB}"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DA4954-8691-4347-95DB-EEC6735619EB}"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C237-DBDB-49AB-BE80-5FC997622AA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A4954-8691-4347-95DB-EEC6735619EB}" type="datetimeFigureOut">
              <a:rPr lang="en-US" smtClean="0"/>
              <a:t>3/28/2016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C237-DBDB-49AB-BE80-5FC997622AA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www.gb.nrao.edu/~rmaddale/Weathe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oleObject" Target="../embeddings/oleObject2.bin"/><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0.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9.xml"/><Relationship Id="rId7"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2.wmf"/><Relationship Id="rId4" Type="http://schemas.openxmlformats.org/officeDocument/2006/relationships/oleObject" Target="../embeddings/oleObject4.bin"/><Relationship Id="rId9" Type="http://schemas.openxmlformats.org/officeDocument/2006/relationships/image" Target="../media/image5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85.wmf"/></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21.xml"/><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88.wmf"/><Relationship Id="rId5" Type="http://schemas.openxmlformats.org/officeDocument/2006/relationships/oleObject" Target="../embeddings/oleObject8.bin"/><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92.wmf"/><Relationship Id="rId5" Type="http://schemas.openxmlformats.org/officeDocument/2006/relationships/oleObject" Target="../embeddings/oleObject11.bin"/><Relationship Id="rId4" Type="http://schemas.openxmlformats.org/officeDocument/2006/relationships/image" Target="../media/image91.wmf"/></Relationships>
</file>

<file path=ppt/slides/_rels/slide6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94.wmf"/><Relationship Id="rId5" Type="http://schemas.openxmlformats.org/officeDocument/2006/relationships/oleObject" Target="../embeddings/oleObject13.bin"/><Relationship Id="rId4" Type="http://schemas.openxmlformats.org/officeDocument/2006/relationships/image" Target="../media/image93.wmf"/></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96.wmf"/><Relationship Id="rId5" Type="http://schemas.openxmlformats.org/officeDocument/2006/relationships/oleObject" Target="../embeddings/oleObject15.bin"/><Relationship Id="rId10" Type="http://schemas.openxmlformats.org/officeDocument/2006/relationships/image" Target="../media/image98.wmf"/><Relationship Id="rId4" Type="http://schemas.openxmlformats.org/officeDocument/2006/relationships/image" Target="../media/image95.wmf"/><Relationship Id="rId9" Type="http://schemas.openxmlformats.org/officeDocument/2006/relationships/oleObject" Target="../embeddings/oleObject17.bin"/></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85.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96.wmf"/><Relationship Id="rId5" Type="http://schemas.openxmlformats.org/officeDocument/2006/relationships/oleObject" Target="../embeddings/oleObject21.bin"/><Relationship Id="rId4" Type="http://schemas.openxmlformats.org/officeDocument/2006/relationships/image" Target="../media/image100.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13.v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14.vml"/><Relationship Id="rId4" Type="http://schemas.openxmlformats.org/officeDocument/2006/relationships/image" Target="../media/image102.wmf"/></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191000"/>
            <a:ext cx="7772400" cy="1470025"/>
          </a:xfrm>
        </p:spPr>
        <p:txBody>
          <a:bodyPr/>
          <a:lstStyle/>
          <a:p>
            <a:r>
              <a:rPr lang="en-US" altLang="en-US" dirty="0" smtClean="0"/>
              <a:t>Fundamentals of the GBT and </a:t>
            </a:r>
            <a:br>
              <a:rPr lang="en-US" altLang="en-US" dirty="0" smtClean="0"/>
            </a:br>
            <a:r>
              <a:rPr lang="en-US" altLang="en-US" dirty="0" smtClean="0"/>
              <a:t>Single-Dish </a:t>
            </a:r>
            <a:r>
              <a:rPr lang="en-US" altLang="en-US" dirty="0"/>
              <a:t>Radio Telescopes</a:t>
            </a:r>
          </a:p>
        </p:txBody>
      </p:sp>
      <p:sp>
        <p:nvSpPr>
          <p:cNvPr id="2051" name="Rectangle 3"/>
          <p:cNvSpPr>
            <a:spLocks noGrp="1" noChangeArrowheads="1"/>
          </p:cNvSpPr>
          <p:nvPr>
            <p:ph type="subTitle" idx="1"/>
          </p:nvPr>
        </p:nvSpPr>
        <p:spPr>
          <a:xfrm>
            <a:off x="1371600" y="5562600"/>
            <a:ext cx="6400800" cy="1295400"/>
          </a:xfrm>
        </p:spPr>
        <p:txBody>
          <a:bodyPr/>
          <a:lstStyle/>
          <a:p>
            <a:pPr algn="r"/>
            <a:r>
              <a:rPr lang="en-US" altLang="en-US" sz="2000" dirty="0"/>
              <a:t>Dr. Ron Maddalena</a:t>
            </a:r>
          </a:p>
          <a:p>
            <a:pPr algn="r"/>
            <a:r>
              <a:rPr lang="en-US" altLang="en-US" sz="2000" dirty="0"/>
              <a:t>National Radio Astronomy Observatory</a:t>
            </a:r>
          </a:p>
          <a:p>
            <a:pPr algn="r"/>
            <a:r>
              <a:rPr lang="en-US" altLang="en-US" sz="2000" dirty="0"/>
              <a:t>Green Bank, WV </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2400"/>
            <a:ext cx="6400800" cy="389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4748" y="6142864"/>
            <a:ext cx="2436116" cy="553998"/>
          </a:xfrm>
          <a:prstGeom prst="rect">
            <a:avLst/>
          </a:prstGeom>
          <a:noFill/>
        </p:spPr>
        <p:txBody>
          <a:bodyPr wrap="none" rtlCol="0">
            <a:spAutoFit/>
          </a:bodyPr>
          <a:lstStyle/>
          <a:p>
            <a:r>
              <a:rPr lang="en-US" dirty="0" smtClean="0"/>
              <a:t>March 2016</a:t>
            </a:r>
          </a:p>
          <a:p>
            <a:r>
              <a:rPr lang="en-US" sz="1200" dirty="0" smtClean="0"/>
              <a:t>©Associated Universities, Inc., 2016</a:t>
            </a:r>
            <a:endParaRPr lang="en-US" sz="1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228600"/>
            <a:ext cx="714375" cy="92691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99" y="1371600"/>
            <a:ext cx="866775" cy="871785"/>
          </a:xfrm>
          <a:prstGeom prst="rect">
            <a:avLst/>
          </a:prstGeom>
        </p:spPr>
      </p:pic>
      <p:pic>
        <p:nvPicPr>
          <p:cNvPr id="104450" name="Picture 2" descr="C:\Users\rmaddale\Documents\Work\OldLogosLetterheadTemplates\auilogolarg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288" y="2465388"/>
            <a:ext cx="12096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660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GBT Telescope Optics</a:t>
            </a:r>
          </a:p>
        </p:txBody>
      </p:sp>
      <p:sp>
        <p:nvSpPr>
          <p:cNvPr id="6147"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6148"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6149"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sp>
        <p:nvSpPr>
          <p:cNvPr id="6150" name="Text Box 6"/>
          <p:cNvSpPr txBox="1">
            <a:spLocks noChangeArrowheads="1"/>
          </p:cNvSpPr>
          <p:nvPr/>
        </p:nvSpPr>
        <p:spPr bwMode="auto">
          <a:xfrm>
            <a:off x="304800" y="1066800"/>
            <a:ext cx="8669338" cy="1460500"/>
          </a:xfrm>
          <a:prstGeom prst="rect">
            <a:avLst/>
          </a:prstGeom>
          <a:noFill/>
          <a:ln w="9525">
            <a:noFill/>
            <a:miter lim="800000"/>
            <a:headEnd/>
            <a:tailEnd/>
          </a:ln>
        </p:spPr>
        <p:txBody>
          <a:bodyPr lIns="0" tIns="0" rIns="0" bIns="0">
            <a:spAutoFit/>
          </a:bodyPr>
          <a:lstStyle/>
          <a:p>
            <a:pPr indent="304800" defTabSz="381000">
              <a:buFont typeface="Wingdings" pitchFamily="1" charset="2"/>
              <a:buChar char="Ø"/>
            </a:pPr>
            <a:r>
              <a:rPr lang="en-US" sz="2400">
                <a:solidFill>
                  <a:srgbClr val="366C74"/>
                </a:solidFill>
              </a:rPr>
              <a:t>110 m x 100 m of a 208 m parent paraboloid</a:t>
            </a:r>
          </a:p>
          <a:p>
            <a:pPr marL="304800" lvl="1" indent="304800" defTabSz="381000">
              <a:buFontTx/>
              <a:buChar char="•"/>
            </a:pPr>
            <a:r>
              <a:rPr lang="en-US" sz="2400">
                <a:solidFill>
                  <a:srgbClr val="171D7F"/>
                </a:solidFill>
              </a:rPr>
              <a:t>Effective diameter: 100 m</a:t>
            </a:r>
          </a:p>
          <a:p>
            <a:pPr marL="304800" lvl="1" indent="304800" defTabSz="381000">
              <a:buFontTx/>
              <a:buChar char="•"/>
            </a:pPr>
            <a:r>
              <a:rPr lang="en-US" sz="2400">
                <a:solidFill>
                  <a:srgbClr val="171D7F"/>
                </a:solidFill>
              </a:rPr>
              <a:t>Off axis  - Clear/Unblocked Aperture</a:t>
            </a:r>
          </a:p>
          <a:p>
            <a:pPr marL="304800" lvl="1" indent="304800" defTabSz="381000"/>
            <a:endParaRPr lang="en-US" sz="2400">
              <a:solidFill>
                <a:srgbClr val="171D7F"/>
              </a:solidFill>
            </a:endParaRPr>
          </a:p>
        </p:txBody>
      </p:sp>
      <p:pic>
        <p:nvPicPr>
          <p:cNvPr id="6152" name="Picture 8" descr="RayTrace"/>
          <p:cNvPicPr>
            <a:picLocks noChangeAspect="1" noChangeArrowheads="1"/>
          </p:cNvPicPr>
          <p:nvPr/>
        </p:nvPicPr>
        <p:blipFill>
          <a:blip r:embed="rId3" cstate="print"/>
          <a:srcRect/>
          <a:stretch>
            <a:fillRect/>
          </a:stretch>
        </p:blipFill>
        <p:spPr bwMode="auto">
          <a:xfrm>
            <a:off x="609600" y="2667000"/>
            <a:ext cx="3713163" cy="3779838"/>
          </a:xfrm>
          <a:prstGeom prst="rect">
            <a:avLst/>
          </a:prstGeom>
          <a:noFill/>
          <a:ln w="44450">
            <a:solidFill>
              <a:srgbClr val="008080"/>
            </a:solidFill>
            <a:miter lim="800000"/>
            <a:headEnd/>
            <a:tailEnd/>
          </a:ln>
        </p:spPr>
      </p:pic>
      <p:pic>
        <p:nvPicPr>
          <p:cNvPr id="6153" name="Picture 9" descr="gbt_parabola"/>
          <p:cNvPicPr>
            <a:picLocks noChangeAspect="1" noChangeArrowheads="1"/>
          </p:cNvPicPr>
          <p:nvPr/>
        </p:nvPicPr>
        <p:blipFill>
          <a:blip r:embed="rId4" cstate="print"/>
          <a:srcRect/>
          <a:stretch>
            <a:fillRect/>
          </a:stretch>
        </p:blipFill>
        <p:spPr bwMode="auto">
          <a:xfrm>
            <a:off x="5486400" y="2209800"/>
            <a:ext cx="3421063" cy="3886200"/>
          </a:xfrm>
          <a:prstGeom prst="rect">
            <a:avLst/>
          </a:prstGeom>
          <a:solidFill>
            <a:srgbClr val="FFFFCC"/>
          </a:solidFill>
          <a:ln w="9525">
            <a:noFill/>
            <a:miter lim="800000"/>
            <a:headEnd/>
            <a:tailEnd/>
          </a:ln>
          <a:effectLst/>
        </p:spPr>
      </p:pic>
    </p:spTree>
  </p:cSld>
  <p:clrMapOvr>
    <a:masterClrMapping/>
  </p:clrMapOvr>
  <p:transition advClick="0">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Optics</a:t>
            </a:r>
          </a:p>
        </p:txBody>
      </p:sp>
      <p:sp>
        <p:nvSpPr>
          <p:cNvPr id="51203"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51204"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51205"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sp>
        <p:nvSpPr>
          <p:cNvPr id="51206" name="Text Box 6"/>
          <p:cNvSpPr txBox="1">
            <a:spLocks noChangeArrowheads="1"/>
          </p:cNvSpPr>
          <p:nvPr/>
        </p:nvSpPr>
        <p:spPr bwMode="auto">
          <a:xfrm>
            <a:off x="304800" y="1066800"/>
            <a:ext cx="8669338" cy="1095375"/>
          </a:xfrm>
          <a:prstGeom prst="rect">
            <a:avLst/>
          </a:prstGeom>
          <a:noFill/>
          <a:ln w="9525">
            <a:noFill/>
            <a:miter lim="800000"/>
            <a:headEnd/>
            <a:tailEnd/>
          </a:ln>
        </p:spPr>
        <p:txBody>
          <a:bodyPr lIns="0" tIns="0" rIns="0" bIns="0">
            <a:spAutoFit/>
          </a:bodyPr>
          <a:lstStyle/>
          <a:p>
            <a:pPr indent="304800" defTabSz="381000">
              <a:buFont typeface="Wingdings" pitchFamily="1" charset="2"/>
              <a:buChar char="Ø"/>
            </a:pPr>
            <a:r>
              <a:rPr lang="en-US" sz="2400">
                <a:solidFill>
                  <a:srgbClr val="171D7F"/>
                </a:solidFill>
              </a:rPr>
              <a:t>High Dynamic Range</a:t>
            </a:r>
          </a:p>
          <a:p>
            <a:pPr indent="304800" defTabSz="381000">
              <a:buFont typeface="Wingdings" pitchFamily="1" charset="2"/>
              <a:buChar char="Ø"/>
            </a:pPr>
            <a:r>
              <a:rPr lang="en-US" sz="2400">
                <a:solidFill>
                  <a:srgbClr val="171D7F"/>
                </a:solidFill>
              </a:rPr>
              <a:t>High Fidelity Images</a:t>
            </a:r>
          </a:p>
          <a:p>
            <a:pPr marL="304800" lvl="1" indent="304800" defTabSz="381000"/>
            <a:endParaRPr lang="en-US" sz="2400">
              <a:solidFill>
                <a:srgbClr val="171D7F"/>
              </a:solidFill>
            </a:endParaRPr>
          </a:p>
        </p:txBody>
      </p:sp>
      <p:pic>
        <p:nvPicPr>
          <p:cNvPr id="51209" name="Picture 9" descr="mpi"/>
          <p:cNvPicPr>
            <a:picLocks noChangeAspect="1" noChangeArrowheads="1"/>
          </p:cNvPicPr>
          <p:nvPr/>
        </p:nvPicPr>
        <p:blipFill>
          <a:blip r:embed="rId3" cstate="print"/>
          <a:srcRect/>
          <a:stretch>
            <a:fillRect/>
          </a:stretch>
        </p:blipFill>
        <p:spPr bwMode="auto">
          <a:xfrm>
            <a:off x="381000" y="2514600"/>
            <a:ext cx="4495800" cy="3111500"/>
          </a:xfrm>
          <a:prstGeom prst="rect">
            <a:avLst/>
          </a:prstGeom>
          <a:noFill/>
          <a:ln w="9525">
            <a:noFill/>
            <a:miter lim="800000"/>
            <a:headEnd/>
            <a:tailEnd/>
          </a:ln>
          <a:effectLst/>
        </p:spPr>
      </p:pic>
      <p:pic>
        <p:nvPicPr>
          <p:cNvPr id="51210" name="Picture 10" descr="telescopes-1967b"/>
          <p:cNvPicPr>
            <a:picLocks noChangeAspect="1" noChangeArrowheads="1"/>
          </p:cNvPicPr>
          <p:nvPr/>
        </p:nvPicPr>
        <p:blipFill>
          <a:blip r:embed="rId4" cstate="print"/>
          <a:srcRect/>
          <a:stretch>
            <a:fillRect/>
          </a:stretch>
        </p:blipFill>
        <p:spPr bwMode="auto">
          <a:xfrm>
            <a:off x="5105400" y="2971800"/>
            <a:ext cx="3810000" cy="3397250"/>
          </a:xfrm>
          <a:prstGeom prst="rect">
            <a:avLst/>
          </a:prstGeom>
          <a:noFill/>
          <a:ln w="38100">
            <a:solidFill>
              <a:srgbClr val="008000"/>
            </a:solidFill>
            <a:miter lim="800000"/>
            <a:headEnd/>
            <a:tailEnd/>
          </a:ln>
          <a:effectLst/>
        </p:spPr>
      </p:pic>
    </p:spTree>
  </p:cSld>
  <p:clrMapOvr>
    <a:masterClrMapping/>
  </p:clrMapOvr>
  <p:transition advClick="0">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Optics</a:t>
            </a:r>
          </a:p>
        </p:txBody>
      </p:sp>
      <p:sp>
        <p:nvSpPr>
          <p:cNvPr id="54275"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54276"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54277"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pic>
        <p:nvPicPr>
          <p:cNvPr id="54281" name="Picture 9"/>
          <p:cNvPicPr>
            <a:picLocks noChangeAspect="1" noChangeArrowheads="1"/>
          </p:cNvPicPr>
          <p:nvPr/>
        </p:nvPicPr>
        <p:blipFill>
          <a:blip r:embed="rId3" cstate="print"/>
          <a:srcRect/>
          <a:stretch>
            <a:fillRect/>
          </a:stretch>
        </p:blipFill>
        <p:spPr bwMode="auto">
          <a:xfrm>
            <a:off x="685800" y="1600200"/>
            <a:ext cx="6096000" cy="4645025"/>
          </a:xfrm>
          <a:prstGeom prst="rect">
            <a:avLst/>
          </a:prstGeom>
          <a:noFill/>
          <a:ln w="9525">
            <a:noFill/>
            <a:miter lim="800000"/>
            <a:headEnd/>
            <a:tailEnd/>
          </a:ln>
          <a:effectLst/>
        </p:spPr>
      </p:pic>
      <p:sp>
        <p:nvSpPr>
          <p:cNvPr id="7" name="TextBox 6"/>
          <p:cNvSpPr txBox="1"/>
          <p:nvPr/>
        </p:nvSpPr>
        <p:spPr>
          <a:xfrm>
            <a:off x="6400800" y="2438400"/>
            <a:ext cx="1475597" cy="523220"/>
          </a:xfrm>
          <a:prstGeom prst="rect">
            <a:avLst/>
          </a:prstGeom>
          <a:noFill/>
        </p:spPr>
        <p:txBody>
          <a:bodyPr wrap="none" rtlCol="0">
            <a:spAutoFit/>
          </a:bodyPr>
          <a:lstStyle/>
          <a:p>
            <a:r>
              <a:rPr lang="en-US" sz="2800" dirty="0" smtClean="0"/>
              <a:t>Blockage</a:t>
            </a:r>
            <a:endParaRPr lang="en-US" dirty="0"/>
          </a:p>
        </p:txBody>
      </p:sp>
      <p:sp>
        <p:nvSpPr>
          <p:cNvPr id="8" name="TextBox 7"/>
          <p:cNvSpPr txBox="1"/>
          <p:nvPr/>
        </p:nvSpPr>
        <p:spPr>
          <a:xfrm>
            <a:off x="6248400" y="5181600"/>
            <a:ext cx="1524000" cy="523220"/>
          </a:xfrm>
          <a:prstGeom prst="rect">
            <a:avLst/>
          </a:prstGeom>
          <a:noFill/>
        </p:spPr>
        <p:txBody>
          <a:bodyPr wrap="square" rtlCol="0">
            <a:spAutoFit/>
          </a:bodyPr>
          <a:lstStyle/>
          <a:p>
            <a:r>
              <a:rPr lang="en-US" sz="2800" dirty="0" smtClean="0"/>
              <a:t>Spillover</a:t>
            </a:r>
            <a:endParaRPr lang="en-US" sz="2800" dirty="0"/>
          </a:p>
        </p:txBody>
      </p:sp>
      <p:sp>
        <p:nvSpPr>
          <p:cNvPr id="9" name="TextBox 8"/>
          <p:cNvSpPr txBox="1"/>
          <p:nvPr/>
        </p:nvSpPr>
        <p:spPr>
          <a:xfrm>
            <a:off x="1828800" y="1447800"/>
            <a:ext cx="1828800" cy="954107"/>
          </a:xfrm>
          <a:prstGeom prst="rect">
            <a:avLst/>
          </a:prstGeom>
          <a:noFill/>
        </p:spPr>
        <p:txBody>
          <a:bodyPr wrap="square" rtlCol="0">
            <a:spAutoFit/>
          </a:bodyPr>
          <a:lstStyle/>
          <a:p>
            <a:r>
              <a:rPr lang="en-US" sz="2800" dirty="0" smtClean="0"/>
              <a:t>Stray Radiation</a:t>
            </a:r>
            <a:endParaRPr lang="en-US" sz="2800" dirty="0"/>
          </a:p>
        </p:txBody>
      </p:sp>
    </p:spTree>
  </p:cSld>
  <p:clrMapOvr>
    <a:masterClrMapping/>
  </p:clrMapOvr>
  <p:transition advClick="0">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Optics</a:t>
            </a:r>
          </a:p>
        </p:txBody>
      </p:sp>
      <p:sp>
        <p:nvSpPr>
          <p:cNvPr id="55299"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55300"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55301"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pic>
        <p:nvPicPr>
          <p:cNvPr id="55303" name="Picture 7"/>
          <p:cNvPicPr>
            <a:picLocks noChangeAspect="1" noChangeArrowheads="1"/>
          </p:cNvPicPr>
          <p:nvPr/>
        </p:nvPicPr>
        <p:blipFill>
          <a:blip r:embed="rId3" cstate="print"/>
          <a:srcRect/>
          <a:stretch>
            <a:fillRect/>
          </a:stretch>
        </p:blipFill>
        <p:spPr bwMode="auto">
          <a:xfrm>
            <a:off x="381000" y="1219200"/>
            <a:ext cx="8305800" cy="5114925"/>
          </a:xfrm>
          <a:prstGeom prst="rect">
            <a:avLst/>
          </a:prstGeom>
          <a:noFill/>
          <a:ln w="9525">
            <a:noFill/>
            <a:miter lim="800000"/>
            <a:headEnd/>
            <a:tailEnd/>
          </a:ln>
          <a:effectLst/>
        </p:spPr>
      </p:pic>
    </p:spTree>
  </p:cSld>
  <p:clrMapOvr>
    <a:masterClrMapping/>
  </p:clrMapOvr>
  <p:transition advClick="0">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rao.edu/pr/2013/GBTWVU/GBT.jpg"/>
          <p:cNvPicPr>
            <a:picLocks noChangeAspect="1" noChangeArrowheads="1"/>
          </p:cNvPicPr>
          <p:nvPr/>
        </p:nvPicPr>
        <p:blipFill>
          <a:blip r:embed="rId2" cstate="print"/>
          <a:srcRect r="42694"/>
          <a:stretch>
            <a:fillRect/>
          </a:stretch>
        </p:blipFill>
        <p:spPr bwMode="auto">
          <a:xfrm>
            <a:off x="2362200" y="533400"/>
            <a:ext cx="4640057" cy="54959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Optics</a:t>
            </a:r>
          </a:p>
        </p:txBody>
      </p:sp>
      <p:sp>
        <p:nvSpPr>
          <p:cNvPr id="4099"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4100"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4101"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pic>
        <p:nvPicPr>
          <p:cNvPr id="4104" name="Picture 8" descr="fullpic-01"/>
          <p:cNvPicPr>
            <a:picLocks noChangeAspect="1" noChangeArrowheads="1"/>
          </p:cNvPicPr>
          <p:nvPr/>
        </p:nvPicPr>
        <p:blipFill>
          <a:blip r:embed="rId3" cstate="print"/>
          <a:srcRect/>
          <a:stretch>
            <a:fillRect/>
          </a:stretch>
        </p:blipFill>
        <p:spPr bwMode="auto">
          <a:xfrm>
            <a:off x="685800" y="2209800"/>
            <a:ext cx="3111500" cy="4473575"/>
          </a:xfrm>
          <a:prstGeom prst="rect">
            <a:avLst/>
          </a:prstGeom>
          <a:noFill/>
        </p:spPr>
      </p:pic>
      <p:pic>
        <p:nvPicPr>
          <p:cNvPr id="4105" name="Picture 9" descr="Subreflector 15july99-4"/>
          <p:cNvPicPr>
            <a:picLocks noChangeAspect="1" noChangeArrowheads="1"/>
          </p:cNvPicPr>
          <p:nvPr/>
        </p:nvPicPr>
        <p:blipFill>
          <a:blip r:embed="rId4" cstate="print"/>
          <a:srcRect/>
          <a:stretch>
            <a:fillRect/>
          </a:stretch>
        </p:blipFill>
        <p:spPr bwMode="auto">
          <a:xfrm>
            <a:off x="4495800" y="2278063"/>
            <a:ext cx="4495800" cy="4046537"/>
          </a:xfrm>
          <a:prstGeom prst="rect">
            <a:avLst/>
          </a:prstGeom>
          <a:noFill/>
        </p:spPr>
      </p:pic>
      <p:sp>
        <p:nvSpPr>
          <p:cNvPr id="4106" name="Text Box 10"/>
          <p:cNvSpPr txBox="1">
            <a:spLocks noChangeArrowheads="1"/>
          </p:cNvSpPr>
          <p:nvPr/>
        </p:nvSpPr>
        <p:spPr bwMode="auto">
          <a:xfrm>
            <a:off x="304800" y="1143000"/>
            <a:ext cx="9072563" cy="1187450"/>
          </a:xfrm>
          <a:prstGeom prst="rect">
            <a:avLst/>
          </a:prstGeom>
          <a:noFill/>
          <a:ln w="9525">
            <a:noFill/>
            <a:miter lim="800000"/>
            <a:headEnd/>
            <a:tailEnd/>
          </a:ln>
          <a:effectLst/>
        </p:spPr>
        <p:txBody>
          <a:bodyPr>
            <a:spAutoFit/>
          </a:bodyPr>
          <a:lstStyle/>
          <a:p>
            <a:pPr>
              <a:buClrTx/>
            </a:pPr>
            <a:r>
              <a:rPr lang="en-US" sz="2400">
                <a:solidFill>
                  <a:srgbClr val="366C74"/>
                </a:solidFill>
              </a:rPr>
              <a:t>Prime Focus: Retractable boom</a:t>
            </a:r>
          </a:p>
          <a:p>
            <a:pPr>
              <a:buClrTx/>
            </a:pPr>
            <a:r>
              <a:rPr lang="en-US" sz="2400">
                <a:solidFill>
                  <a:srgbClr val="366C74"/>
                </a:solidFill>
              </a:rPr>
              <a:t>Gregorian Focus: </a:t>
            </a:r>
            <a:r>
              <a:rPr lang="en-US" sz="2400">
                <a:solidFill>
                  <a:srgbClr val="171D7F"/>
                </a:solidFill>
              </a:rPr>
              <a:t>8-m subreflector - 6-degrees of freedom</a:t>
            </a:r>
          </a:p>
          <a:p>
            <a:pPr>
              <a:buClrTx/>
            </a:pPr>
            <a:endParaRPr lang="en-US" sz="2400" b="0" i="0"/>
          </a:p>
        </p:txBody>
      </p:sp>
    </p:spTree>
  </p:cSld>
  <p:clrMapOvr>
    <a:masterClrMapping/>
  </p:clrMapOvr>
  <p:transition advClick="0">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Optics</a:t>
            </a:r>
          </a:p>
        </p:txBody>
      </p:sp>
      <p:sp>
        <p:nvSpPr>
          <p:cNvPr id="5123"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5124"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5125"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pic>
        <p:nvPicPr>
          <p:cNvPr id="5128" name="Picture 8" descr="GBT_26Oct00_RxRm_1"/>
          <p:cNvPicPr>
            <a:picLocks noChangeAspect="1" noChangeArrowheads="1"/>
          </p:cNvPicPr>
          <p:nvPr/>
        </p:nvPicPr>
        <p:blipFill>
          <a:blip r:embed="rId3" cstate="print"/>
          <a:srcRect/>
          <a:stretch>
            <a:fillRect/>
          </a:stretch>
        </p:blipFill>
        <p:spPr bwMode="auto">
          <a:xfrm>
            <a:off x="5334000" y="2133600"/>
            <a:ext cx="3333750" cy="4165600"/>
          </a:xfrm>
          <a:prstGeom prst="rect">
            <a:avLst/>
          </a:prstGeom>
          <a:noFill/>
        </p:spPr>
      </p:pic>
      <p:pic>
        <p:nvPicPr>
          <p:cNvPr id="5129" name="Picture 9" descr="GBT_26Oct00_turret_3"/>
          <p:cNvPicPr>
            <a:picLocks noChangeAspect="1" noChangeArrowheads="1"/>
          </p:cNvPicPr>
          <p:nvPr/>
        </p:nvPicPr>
        <p:blipFill>
          <a:blip r:embed="rId4" cstate="print"/>
          <a:srcRect/>
          <a:stretch>
            <a:fillRect/>
          </a:stretch>
        </p:blipFill>
        <p:spPr bwMode="auto">
          <a:xfrm>
            <a:off x="152400" y="2133600"/>
            <a:ext cx="4800600" cy="3838575"/>
          </a:xfrm>
          <a:prstGeom prst="rect">
            <a:avLst/>
          </a:prstGeom>
          <a:noFill/>
        </p:spPr>
      </p:pic>
      <p:sp>
        <p:nvSpPr>
          <p:cNvPr id="5130" name="Text Box 10"/>
          <p:cNvSpPr txBox="1">
            <a:spLocks noChangeArrowheads="1"/>
          </p:cNvSpPr>
          <p:nvPr/>
        </p:nvSpPr>
        <p:spPr bwMode="auto">
          <a:xfrm>
            <a:off x="1828800" y="1295400"/>
            <a:ext cx="5365750" cy="457200"/>
          </a:xfrm>
          <a:prstGeom prst="rect">
            <a:avLst/>
          </a:prstGeom>
          <a:noFill/>
          <a:ln w="9525">
            <a:noFill/>
            <a:miter lim="800000"/>
            <a:headEnd/>
            <a:tailEnd/>
          </a:ln>
          <a:effectLst/>
        </p:spPr>
        <p:txBody>
          <a:bodyPr wrap="none">
            <a:spAutoFit/>
          </a:bodyPr>
          <a:lstStyle/>
          <a:p>
            <a:pPr>
              <a:buClrTx/>
            </a:pPr>
            <a:r>
              <a:rPr lang="en-US" sz="2400">
                <a:solidFill>
                  <a:srgbClr val="171D7F"/>
                </a:solidFill>
              </a:rPr>
              <a:t>Rotating Turret with 8 receiver bays</a:t>
            </a:r>
          </a:p>
        </p:txBody>
      </p:sp>
    </p:spTree>
  </p:cSld>
  <p:clrMapOvr>
    <a:masterClrMapping/>
  </p:clrMapOvr>
  <p:transition advClick="0">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Structure</a:t>
            </a:r>
          </a:p>
        </p:txBody>
      </p:sp>
      <p:sp>
        <p:nvSpPr>
          <p:cNvPr id="48131"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48132"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48133"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sp>
        <p:nvSpPr>
          <p:cNvPr id="48134" name="Text Box 6"/>
          <p:cNvSpPr txBox="1">
            <a:spLocks noChangeArrowheads="1"/>
          </p:cNvSpPr>
          <p:nvPr/>
        </p:nvSpPr>
        <p:spPr bwMode="auto">
          <a:xfrm>
            <a:off x="304800" y="685800"/>
            <a:ext cx="8686800" cy="1846659"/>
          </a:xfrm>
          <a:prstGeom prst="rect">
            <a:avLst/>
          </a:prstGeom>
          <a:noFill/>
          <a:ln w="9525">
            <a:noFill/>
            <a:miter lim="800000"/>
            <a:headEnd/>
            <a:tailEnd/>
          </a:ln>
        </p:spPr>
        <p:txBody>
          <a:bodyPr lIns="0" tIns="0" rIns="0" bIns="0">
            <a:spAutoFit/>
          </a:bodyPr>
          <a:lstStyle/>
          <a:p>
            <a:pPr indent="304800" defTabSz="381000">
              <a:buFont typeface="Wingdings" pitchFamily="1" charset="2"/>
              <a:buNone/>
            </a:pPr>
            <a:endParaRPr lang="en-US" sz="2400" dirty="0">
              <a:solidFill>
                <a:srgbClr val="171D7F"/>
              </a:solidFill>
            </a:endParaRPr>
          </a:p>
          <a:p>
            <a:pPr indent="304800" defTabSz="381000">
              <a:buFont typeface="Wingdings" pitchFamily="1" charset="2"/>
              <a:buChar char="Ø"/>
            </a:pPr>
            <a:r>
              <a:rPr lang="en-US" sz="2400" dirty="0">
                <a:solidFill>
                  <a:srgbClr val="366C74"/>
                </a:solidFill>
              </a:rPr>
              <a:t>Fully Steerable</a:t>
            </a:r>
          </a:p>
          <a:p>
            <a:pPr marL="304800" lvl="1" indent="304800" defTabSz="381000">
              <a:buFont typeface="Wingdings" pitchFamily="1" charset="2"/>
              <a:buChar char="Ø"/>
            </a:pPr>
            <a:r>
              <a:rPr lang="en-US" sz="2400" dirty="0">
                <a:solidFill>
                  <a:srgbClr val="366C74"/>
                </a:solidFill>
              </a:rPr>
              <a:t>Elevation Limit: </a:t>
            </a:r>
            <a:r>
              <a:rPr lang="en-US" sz="2400" dirty="0" smtClean="0">
                <a:solidFill>
                  <a:srgbClr val="366C74"/>
                </a:solidFill>
              </a:rPr>
              <a:t>5</a:t>
            </a:r>
            <a:r>
              <a:rPr lang="en-US" sz="2400" dirty="0" smtClean="0">
                <a:solidFill>
                  <a:srgbClr val="366C74"/>
                </a:solidFill>
                <a:cs typeface="Arial" charset="0"/>
              </a:rPr>
              <a:t>°</a:t>
            </a:r>
            <a:endParaRPr lang="en-US" sz="2400" dirty="0">
              <a:solidFill>
                <a:srgbClr val="366C74"/>
              </a:solidFill>
              <a:cs typeface="Arial" charset="0"/>
            </a:endParaRPr>
          </a:p>
          <a:p>
            <a:pPr marL="304800" lvl="1" indent="304800" defTabSz="381000">
              <a:buFont typeface="Wingdings" pitchFamily="1" charset="2"/>
              <a:buChar char="Ø"/>
            </a:pPr>
            <a:r>
              <a:rPr lang="en-US" sz="2400" dirty="0">
                <a:solidFill>
                  <a:srgbClr val="366C74"/>
                </a:solidFill>
                <a:cs typeface="Arial" charset="0"/>
              </a:rPr>
              <a:t>Can observe 85% of the entire Celestial Sphere</a:t>
            </a:r>
            <a:endParaRPr lang="en-US" sz="2400" dirty="0">
              <a:solidFill>
                <a:srgbClr val="366C74"/>
              </a:solidFill>
            </a:endParaRPr>
          </a:p>
          <a:p>
            <a:pPr indent="304800" defTabSz="381000">
              <a:buFont typeface="Wingdings" pitchFamily="1" charset="2"/>
              <a:buChar char="Ø"/>
            </a:pPr>
            <a:r>
              <a:rPr lang="en-US" sz="2400" dirty="0">
                <a:solidFill>
                  <a:srgbClr val="366C74"/>
                </a:solidFill>
              </a:rPr>
              <a:t>Slew Rates: Azimuth - </a:t>
            </a:r>
            <a:r>
              <a:rPr lang="en-US" sz="2400" dirty="0" smtClean="0">
                <a:solidFill>
                  <a:srgbClr val="366C74"/>
                </a:solidFill>
              </a:rPr>
              <a:t>40</a:t>
            </a:r>
            <a:r>
              <a:rPr lang="en-US" sz="2400" dirty="0" smtClean="0">
                <a:solidFill>
                  <a:srgbClr val="366C74"/>
                </a:solidFill>
                <a:cs typeface="Arial" charset="0"/>
              </a:rPr>
              <a:t>°</a:t>
            </a:r>
            <a:r>
              <a:rPr lang="en-US" sz="2400" dirty="0" smtClean="0">
                <a:solidFill>
                  <a:srgbClr val="366C74"/>
                </a:solidFill>
              </a:rPr>
              <a:t>/min</a:t>
            </a:r>
            <a:r>
              <a:rPr lang="en-US" sz="2400" dirty="0">
                <a:solidFill>
                  <a:srgbClr val="366C74"/>
                </a:solidFill>
              </a:rPr>
              <a:t>; Elevation - </a:t>
            </a:r>
            <a:r>
              <a:rPr lang="en-US" sz="2400" dirty="0" smtClean="0">
                <a:solidFill>
                  <a:srgbClr val="366C74"/>
                </a:solidFill>
              </a:rPr>
              <a:t>20</a:t>
            </a:r>
            <a:r>
              <a:rPr lang="en-US" sz="2400" dirty="0" smtClean="0">
                <a:solidFill>
                  <a:srgbClr val="366C74"/>
                </a:solidFill>
                <a:cs typeface="Arial" charset="0"/>
              </a:rPr>
              <a:t>°</a:t>
            </a:r>
            <a:r>
              <a:rPr lang="en-US" sz="2400" dirty="0" smtClean="0">
                <a:solidFill>
                  <a:srgbClr val="366C74"/>
                </a:solidFill>
              </a:rPr>
              <a:t>/</a:t>
            </a:r>
            <a:r>
              <a:rPr lang="en-US" sz="2400" dirty="0">
                <a:solidFill>
                  <a:srgbClr val="366C74"/>
                </a:solidFill>
              </a:rPr>
              <a:t>min</a:t>
            </a:r>
          </a:p>
        </p:txBody>
      </p:sp>
      <p:pic>
        <p:nvPicPr>
          <p:cNvPr id="48136" name="Picture 8" descr="az_track_2"/>
          <p:cNvPicPr>
            <a:picLocks noChangeAspect="1" noChangeArrowheads="1"/>
          </p:cNvPicPr>
          <p:nvPr/>
        </p:nvPicPr>
        <p:blipFill>
          <a:blip r:embed="rId3" cstate="print"/>
          <a:srcRect/>
          <a:stretch>
            <a:fillRect/>
          </a:stretch>
        </p:blipFill>
        <p:spPr bwMode="auto">
          <a:xfrm>
            <a:off x="4419600" y="2647950"/>
            <a:ext cx="4724400" cy="3543300"/>
          </a:xfrm>
          <a:prstGeom prst="rect">
            <a:avLst/>
          </a:prstGeom>
          <a:noFill/>
        </p:spPr>
      </p:pic>
      <p:pic>
        <p:nvPicPr>
          <p:cNvPr id="48141" name="Picture 13" descr="gbt"/>
          <p:cNvPicPr>
            <a:picLocks noChangeAspect="1" noChangeArrowheads="1" noCrop="1"/>
          </p:cNvPicPr>
          <p:nvPr/>
        </p:nvPicPr>
        <p:blipFill>
          <a:blip r:embed="rId4" cstate="print"/>
          <a:srcRect/>
          <a:stretch>
            <a:fillRect/>
          </a:stretch>
        </p:blipFill>
        <p:spPr bwMode="auto">
          <a:xfrm>
            <a:off x="381000" y="2667000"/>
            <a:ext cx="3581400" cy="3581400"/>
          </a:xfrm>
          <a:prstGeom prst="rect">
            <a:avLst/>
          </a:prstGeom>
          <a:noFill/>
        </p:spPr>
      </p:pic>
    </p:spTree>
  </p:cSld>
  <p:clrMapOvr>
    <a:masterClrMapping/>
  </p:clrMapOvr>
  <p:transition advClick="0">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10" descr="Nrqz2"/>
          <p:cNvPicPr>
            <a:picLocks noChangeAspect="1" noChangeArrowheads="1"/>
          </p:cNvPicPr>
          <p:nvPr/>
        </p:nvPicPr>
        <p:blipFill>
          <a:blip r:embed="rId3" cstate="print"/>
          <a:srcRect/>
          <a:stretch>
            <a:fillRect/>
          </a:stretch>
        </p:blipFill>
        <p:spPr bwMode="auto">
          <a:xfrm>
            <a:off x="990600" y="1143000"/>
            <a:ext cx="7239000" cy="5189538"/>
          </a:xfrm>
          <a:prstGeom prst="rect">
            <a:avLst/>
          </a:prstGeom>
          <a:noFill/>
        </p:spPr>
      </p:pic>
      <p:sp>
        <p:nvSpPr>
          <p:cNvPr id="20482"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National Radio Quiet Zone</a:t>
            </a:r>
          </a:p>
        </p:txBody>
      </p:sp>
      <p:sp>
        <p:nvSpPr>
          <p:cNvPr id="20483" name="Rectangle 3"/>
          <p:cNvSpPr>
            <a:spLocks noChangeArrowheads="1"/>
          </p:cNvSpPr>
          <p:nvPr/>
        </p:nvSpPr>
        <p:spPr bwMode="auto">
          <a:xfrm>
            <a:off x="250825" y="877888"/>
            <a:ext cx="8629650" cy="22225"/>
          </a:xfrm>
          <a:prstGeom prst="rect">
            <a:avLst/>
          </a:prstGeom>
          <a:solidFill>
            <a:srgbClr val="366C74"/>
          </a:solidFill>
          <a:ln w="9525">
            <a:noFill/>
            <a:miter lim="800000"/>
            <a:headEnd/>
            <a:tailEnd/>
          </a:ln>
        </p:spPr>
        <p:txBody>
          <a:bodyPr/>
          <a:lstStyle/>
          <a:p>
            <a:endParaRPr lang="en-US"/>
          </a:p>
        </p:txBody>
      </p:sp>
      <p:sp>
        <p:nvSpPr>
          <p:cNvPr id="20484" name="Freeform 4"/>
          <p:cNvSpPr>
            <a:spLocks noChangeArrowheads="1"/>
          </p:cNvSpPr>
          <p:nvPr/>
        </p:nvSpPr>
        <p:spPr bwMode="auto">
          <a:xfrm>
            <a:off x="228600" y="855663"/>
            <a:ext cx="8675688" cy="68262"/>
          </a:xfrm>
          <a:custGeom>
            <a:avLst/>
            <a:gdLst/>
            <a:ahLst/>
            <a:cxnLst>
              <a:cxn ang="0">
                <a:pos x="0" y="43"/>
              </a:cxn>
              <a:cxn ang="0">
                <a:pos x="5465" y="43"/>
              </a:cxn>
              <a:cxn ang="0">
                <a:pos x="5465" y="0"/>
              </a:cxn>
              <a:cxn ang="0">
                <a:pos x="5450" y="14"/>
              </a:cxn>
              <a:cxn ang="0">
                <a:pos x="5450" y="28"/>
              </a:cxn>
              <a:cxn ang="0">
                <a:pos x="14" y="28"/>
              </a:cxn>
              <a:cxn ang="0">
                <a:pos x="0" y="43"/>
              </a:cxn>
            </a:cxnLst>
            <a:rect l="0" t="0" r="r" b="b"/>
            <a:pathLst>
              <a:path w="5465" h="43">
                <a:moveTo>
                  <a:pt x="0" y="43"/>
                </a:moveTo>
                <a:lnTo>
                  <a:pt x="5465" y="43"/>
                </a:lnTo>
                <a:lnTo>
                  <a:pt x="5465" y="0"/>
                </a:lnTo>
                <a:lnTo>
                  <a:pt x="5450" y="14"/>
                </a:lnTo>
                <a:lnTo>
                  <a:pt x="5450" y="28"/>
                </a:lnTo>
                <a:lnTo>
                  <a:pt x="14" y="28"/>
                </a:lnTo>
                <a:lnTo>
                  <a:pt x="0" y="43"/>
                </a:lnTo>
                <a:close/>
              </a:path>
            </a:pathLst>
          </a:custGeom>
          <a:solidFill>
            <a:srgbClr val="1B373A"/>
          </a:solidFill>
          <a:ln w="9525">
            <a:noFill/>
            <a:round/>
            <a:headEnd/>
            <a:tailEnd/>
          </a:ln>
        </p:spPr>
        <p:txBody>
          <a:bodyPr/>
          <a:lstStyle/>
          <a:p>
            <a:endParaRPr lang="en-US"/>
          </a:p>
        </p:txBody>
      </p:sp>
      <p:sp>
        <p:nvSpPr>
          <p:cNvPr id="20485" name="Freeform 5"/>
          <p:cNvSpPr>
            <a:spLocks noChangeArrowheads="1"/>
          </p:cNvSpPr>
          <p:nvPr/>
        </p:nvSpPr>
        <p:spPr bwMode="auto">
          <a:xfrm>
            <a:off x="228600" y="855663"/>
            <a:ext cx="8675688" cy="68262"/>
          </a:xfrm>
          <a:custGeom>
            <a:avLst/>
            <a:gdLst/>
            <a:ahLst/>
            <a:cxnLst>
              <a:cxn ang="0">
                <a:pos x="0" y="43"/>
              </a:cxn>
              <a:cxn ang="0">
                <a:pos x="0" y="0"/>
              </a:cxn>
              <a:cxn ang="0">
                <a:pos x="5465" y="0"/>
              </a:cxn>
              <a:cxn ang="0">
                <a:pos x="5450" y="14"/>
              </a:cxn>
              <a:cxn ang="0">
                <a:pos x="14" y="14"/>
              </a:cxn>
              <a:cxn ang="0">
                <a:pos x="14" y="28"/>
              </a:cxn>
              <a:cxn ang="0">
                <a:pos x="0" y="43"/>
              </a:cxn>
            </a:cxnLst>
            <a:rect l="0" t="0" r="r" b="b"/>
            <a:pathLst>
              <a:path w="5465" h="43">
                <a:moveTo>
                  <a:pt x="0" y="43"/>
                </a:moveTo>
                <a:lnTo>
                  <a:pt x="0" y="0"/>
                </a:lnTo>
                <a:lnTo>
                  <a:pt x="5465" y="0"/>
                </a:lnTo>
                <a:lnTo>
                  <a:pt x="5450" y="14"/>
                </a:lnTo>
                <a:lnTo>
                  <a:pt x="14" y="14"/>
                </a:lnTo>
                <a:lnTo>
                  <a:pt x="14" y="28"/>
                </a:lnTo>
                <a:lnTo>
                  <a:pt x="0" y="43"/>
                </a:lnTo>
                <a:close/>
              </a:path>
            </a:pathLst>
          </a:custGeom>
          <a:solidFill>
            <a:srgbClr val="A1CDD2"/>
          </a:solidFill>
          <a:ln w="9525">
            <a:noFill/>
            <a:round/>
            <a:headEnd/>
            <a:tailEnd/>
          </a:ln>
        </p:spPr>
        <p:txBody>
          <a:bodyPr/>
          <a:lstStyle/>
          <a:p>
            <a:endParaRPr lang="en-US"/>
          </a:p>
        </p:txBody>
      </p:sp>
    </p:spTree>
  </p:cSld>
  <p:clrMapOvr>
    <a:masterClrMapping/>
  </p:clrMapOvr>
  <p:transition advClick="0">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981200" y="914400"/>
            <a:ext cx="5410200" cy="49281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86" name="Picture 18" descr="Image"/>
          <p:cNvPicPr>
            <a:picLocks noChangeAspect="1" noChangeArrowheads="1"/>
          </p:cNvPicPr>
          <p:nvPr/>
        </p:nvPicPr>
        <p:blipFill>
          <a:blip r:embed="rId3" cstate="print"/>
          <a:srcRect/>
          <a:stretch>
            <a:fillRect/>
          </a:stretch>
        </p:blipFill>
        <p:spPr bwMode="auto">
          <a:xfrm>
            <a:off x="5410200" y="3048000"/>
            <a:ext cx="3733800" cy="3505200"/>
          </a:xfrm>
          <a:prstGeom prst="rect">
            <a:avLst/>
          </a:prstGeom>
          <a:noFill/>
        </p:spPr>
      </p:pic>
      <p:sp>
        <p:nvSpPr>
          <p:cNvPr id="58370" name="Rectangle 2"/>
          <p:cNvSpPr>
            <a:spLocks noGrp="1" noChangeArrowheads="1"/>
          </p:cNvSpPr>
          <p:nvPr>
            <p:ph type="title"/>
          </p:nvPr>
        </p:nvSpPr>
        <p:spPr bwMode="auto">
          <a:xfrm>
            <a:off x="457200" y="0"/>
            <a:ext cx="8229600" cy="792163"/>
          </a:xfrm>
          <a:noFill/>
          <a:ln>
            <a:miter lim="800000"/>
            <a:headEnd/>
            <a:tailEnd/>
          </a:ln>
        </p:spPr>
        <p:txBody>
          <a:bodyPr vert="horz" wrap="square" lIns="91440" tIns="45720" rIns="91440" bIns="45720" numCol="1" anchor="t" anchorCtr="0" compatLnSpc="1">
            <a:prstTxWarp prst="textNoShape">
              <a:avLst/>
            </a:prstTxWarp>
          </a:bodyPr>
          <a:lstStyle/>
          <a:p>
            <a:r>
              <a:rPr lang="en-US" sz="3200">
                <a:solidFill>
                  <a:srgbClr val="366C74"/>
                </a:solidFill>
                <a:latin typeface="Arial" charset="0"/>
              </a:rPr>
              <a:t>National Radio Astronomy Observatory</a:t>
            </a:r>
          </a:p>
        </p:txBody>
      </p:sp>
      <p:sp>
        <p:nvSpPr>
          <p:cNvPr id="58372" name="Text Box 4"/>
          <p:cNvSpPr txBox="1">
            <a:spLocks noChangeArrowheads="1"/>
          </p:cNvSpPr>
          <p:nvPr/>
        </p:nvSpPr>
        <p:spPr bwMode="auto">
          <a:xfrm>
            <a:off x="228600" y="762000"/>
            <a:ext cx="4953000" cy="1569660"/>
          </a:xfrm>
          <a:prstGeom prst="rect">
            <a:avLst/>
          </a:prstGeom>
          <a:noFill/>
          <a:ln w="9525">
            <a:noFill/>
            <a:miter lim="800000"/>
            <a:headEnd/>
            <a:tailEnd/>
          </a:ln>
          <a:effectLst/>
        </p:spPr>
        <p:txBody>
          <a:bodyPr>
            <a:spAutoFit/>
          </a:bodyPr>
          <a:lstStyle/>
          <a:p>
            <a:pPr>
              <a:buClr>
                <a:srgbClr val="366C74"/>
              </a:buClr>
              <a:buFont typeface="Wingdings" pitchFamily="1" charset="2"/>
              <a:buChar char="Ø"/>
            </a:pPr>
            <a:r>
              <a:rPr lang="en-US" sz="2400" b="0" i="0" dirty="0"/>
              <a:t>National Laboratory</a:t>
            </a:r>
          </a:p>
          <a:p>
            <a:pPr>
              <a:buClr>
                <a:srgbClr val="366C74"/>
              </a:buClr>
              <a:buFont typeface="Wingdings" pitchFamily="1" charset="2"/>
              <a:buChar char="Ø"/>
            </a:pPr>
            <a:r>
              <a:rPr lang="en-US" sz="2400" b="0" i="0" dirty="0"/>
              <a:t>Founded in 1954</a:t>
            </a:r>
          </a:p>
          <a:p>
            <a:pPr>
              <a:buClr>
                <a:srgbClr val="366C74"/>
              </a:buClr>
              <a:buFont typeface="Wingdings" pitchFamily="1" charset="2"/>
              <a:buChar char="Ø"/>
            </a:pPr>
            <a:r>
              <a:rPr lang="en-US" sz="2400" b="0" i="0" dirty="0"/>
              <a:t>Funded by the National </a:t>
            </a:r>
            <a:r>
              <a:rPr lang="en-US" sz="2400" b="0" i="0" dirty="0" smtClean="0"/>
              <a:t>Science 	Foundation</a:t>
            </a:r>
            <a:endParaRPr lang="en-US" sz="2400" b="0" i="0" dirty="0"/>
          </a:p>
        </p:txBody>
      </p:sp>
      <p:grpSp>
        <p:nvGrpSpPr>
          <p:cNvPr id="2" name="Group 5"/>
          <p:cNvGrpSpPr>
            <a:grpSpLocks/>
          </p:cNvGrpSpPr>
          <p:nvPr/>
        </p:nvGrpSpPr>
        <p:grpSpPr bwMode="auto">
          <a:xfrm>
            <a:off x="152400" y="609600"/>
            <a:ext cx="8655050" cy="69850"/>
            <a:chOff x="106" y="508"/>
            <a:chExt cx="5452" cy="44"/>
          </a:xfrm>
        </p:grpSpPr>
        <p:sp>
          <p:nvSpPr>
            <p:cNvPr id="58374" name="Rectangle 6"/>
            <p:cNvSpPr>
              <a:spLocks noChangeArrowheads="1"/>
            </p:cNvSpPr>
            <p:nvPr/>
          </p:nvSpPr>
          <p:spPr bwMode="auto">
            <a:xfrm>
              <a:off x="121" y="523"/>
              <a:ext cx="5422" cy="14"/>
            </a:xfrm>
            <a:prstGeom prst="rect">
              <a:avLst/>
            </a:prstGeom>
            <a:solidFill>
              <a:srgbClr val="366C74"/>
            </a:solidFill>
            <a:ln w="9525">
              <a:noFill/>
              <a:miter lim="800000"/>
              <a:headEnd/>
              <a:tailEnd/>
            </a:ln>
          </p:spPr>
          <p:txBody>
            <a:bodyPr/>
            <a:lstStyle/>
            <a:p>
              <a:endParaRPr lang="en-US"/>
            </a:p>
          </p:txBody>
        </p:sp>
        <p:sp>
          <p:nvSpPr>
            <p:cNvPr id="58375" name="Freeform 7"/>
            <p:cNvSpPr>
              <a:spLocks noChangeArrowheads="1"/>
            </p:cNvSpPr>
            <p:nvPr/>
          </p:nvSpPr>
          <p:spPr bwMode="auto">
            <a:xfrm>
              <a:off x="106" y="508"/>
              <a:ext cx="5452" cy="44"/>
            </a:xfrm>
            <a:custGeom>
              <a:avLst/>
              <a:gdLst/>
              <a:ahLst/>
              <a:cxnLst>
                <a:cxn ang="0">
                  <a:pos x="0" y="44"/>
                </a:cxn>
                <a:cxn ang="0">
                  <a:pos x="5452" y="44"/>
                </a:cxn>
                <a:cxn ang="0">
                  <a:pos x="5452" y="0"/>
                </a:cxn>
                <a:cxn ang="0">
                  <a:pos x="5437" y="15"/>
                </a:cxn>
                <a:cxn ang="0">
                  <a:pos x="5437" y="29"/>
                </a:cxn>
                <a:cxn ang="0">
                  <a:pos x="15" y="29"/>
                </a:cxn>
                <a:cxn ang="0">
                  <a:pos x="0" y="44"/>
                </a:cxn>
              </a:cxnLst>
              <a:rect l="0" t="0" r="r" b="b"/>
              <a:pathLst>
                <a:path w="5452" h="44">
                  <a:moveTo>
                    <a:pt x="0" y="44"/>
                  </a:moveTo>
                  <a:lnTo>
                    <a:pt x="5452" y="44"/>
                  </a:lnTo>
                  <a:lnTo>
                    <a:pt x="5452" y="0"/>
                  </a:lnTo>
                  <a:lnTo>
                    <a:pt x="5437" y="15"/>
                  </a:lnTo>
                  <a:lnTo>
                    <a:pt x="5437" y="29"/>
                  </a:lnTo>
                  <a:lnTo>
                    <a:pt x="15" y="29"/>
                  </a:lnTo>
                  <a:lnTo>
                    <a:pt x="0" y="44"/>
                  </a:lnTo>
                  <a:close/>
                </a:path>
              </a:pathLst>
            </a:custGeom>
            <a:solidFill>
              <a:srgbClr val="1B373A"/>
            </a:solidFill>
            <a:ln w="9525">
              <a:noFill/>
              <a:round/>
              <a:headEnd/>
              <a:tailEnd/>
            </a:ln>
          </p:spPr>
          <p:txBody>
            <a:bodyPr/>
            <a:lstStyle/>
            <a:p>
              <a:endParaRPr lang="en-US"/>
            </a:p>
          </p:txBody>
        </p:sp>
        <p:sp>
          <p:nvSpPr>
            <p:cNvPr id="58376" name="Freeform 8"/>
            <p:cNvSpPr>
              <a:spLocks noChangeArrowheads="1"/>
            </p:cNvSpPr>
            <p:nvPr/>
          </p:nvSpPr>
          <p:spPr bwMode="auto">
            <a:xfrm>
              <a:off x="106" y="508"/>
              <a:ext cx="5452" cy="44"/>
            </a:xfrm>
            <a:custGeom>
              <a:avLst/>
              <a:gdLst/>
              <a:ahLst/>
              <a:cxnLst>
                <a:cxn ang="0">
                  <a:pos x="0" y="44"/>
                </a:cxn>
                <a:cxn ang="0">
                  <a:pos x="0" y="0"/>
                </a:cxn>
                <a:cxn ang="0">
                  <a:pos x="5452" y="0"/>
                </a:cxn>
                <a:cxn ang="0">
                  <a:pos x="5437" y="15"/>
                </a:cxn>
                <a:cxn ang="0">
                  <a:pos x="15" y="15"/>
                </a:cxn>
                <a:cxn ang="0">
                  <a:pos x="15" y="29"/>
                </a:cxn>
                <a:cxn ang="0">
                  <a:pos x="0" y="44"/>
                </a:cxn>
              </a:cxnLst>
              <a:rect l="0" t="0" r="r" b="b"/>
              <a:pathLst>
                <a:path w="5452" h="44">
                  <a:moveTo>
                    <a:pt x="0" y="44"/>
                  </a:moveTo>
                  <a:lnTo>
                    <a:pt x="0" y="0"/>
                  </a:lnTo>
                  <a:lnTo>
                    <a:pt x="5452" y="0"/>
                  </a:lnTo>
                  <a:lnTo>
                    <a:pt x="5437" y="15"/>
                  </a:lnTo>
                  <a:lnTo>
                    <a:pt x="15" y="15"/>
                  </a:lnTo>
                  <a:lnTo>
                    <a:pt x="15" y="29"/>
                  </a:lnTo>
                  <a:lnTo>
                    <a:pt x="0" y="44"/>
                  </a:lnTo>
                  <a:close/>
                </a:path>
              </a:pathLst>
            </a:custGeom>
            <a:solidFill>
              <a:srgbClr val="A1CDD2"/>
            </a:solidFill>
            <a:ln w="9525">
              <a:noFill/>
              <a:round/>
              <a:headEnd/>
              <a:tailEnd/>
            </a:ln>
          </p:spPr>
          <p:txBody>
            <a:bodyPr/>
            <a:lstStyle/>
            <a:p>
              <a:endParaRPr lang="en-US"/>
            </a:p>
          </p:txBody>
        </p:sp>
      </p:grpSp>
      <p:pic>
        <p:nvPicPr>
          <p:cNvPr id="58378" name="Picture 10" descr="Image of the VLA"/>
          <p:cNvPicPr>
            <a:picLocks noChangeAspect="1" noChangeArrowheads="1"/>
          </p:cNvPicPr>
          <p:nvPr/>
        </p:nvPicPr>
        <p:blipFill>
          <a:blip r:embed="rId4" cstate="print"/>
          <a:srcRect/>
          <a:stretch>
            <a:fillRect/>
          </a:stretch>
        </p:blipFill>
        <p:spPr bwMode="auto">
          <a:xfrm>
            <a:off x="5181600" y="838200"/>
            <a:ext cx="3667125" cy="2238375"/>
          </a:xfrm>
          <a:prstGeom prst="rect">
            <a:avLst/>
          </a:prstGeom>
          <a:noFill/>
        </p:spPr>
      </p:pic>
      <p:pic>
        <p:nvPicPr>
          <p:cNvPr id="58384" name="Picture 16" descr="ss3"/>
          <p:cNvPicPr>
            <a:picLocks noChangeAspect="1" noChangeArrowheads="1"/>
          </p:cNvPicPr>
          <p:nvPr/>
        </p:nvPicPr>
        <p:blipFill>
          <a:blip r:embed="rId5" cstate="print"/>
          <a:srcRect/>
          <a:stretch>
            <a:fillRect/>
          </a:stretch>
        </p:blipFill>
        <p:spPr bwMode="auto">
          <a:xfrm>
            <a:off x="2209800" y="4267200"/>
            <a:ext cx="3505200" cy="2336800"/>
          </a:xfrm>
          <a:prstGeom prst="rect">
            <a:avLst/>
          </a:prstGeom>
          <a:noFill/>
        </p:spPr>
      </p:pic>
      <p:pic>
        <p:nvPicPr>
          <p:cNvPr id="58380" name="Picture 12" descr="gbt_1"/>
          <p:cNvPicPr>
            <a:picLocks noChangeAspect="1" noChangeArrowheads="1"/>
          </p:cNvPicPr>
          <p:nvPr/>
        </p:nvPicPr>
        <p:blipFill>
          <a:blip r:embed="rId6" cstate="print"/>
          <a:srcRect/>
          <a:stretch>
            <a:fillRect/>
          </a:stretch>
        </p:blipFill>
        <p:spPr bwMode="auto">
          <a:xfrm>
            <a:off x="228600" y="2514600"/>
            <a:ext cx="2895600" cy="246697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1752600" y="685800"/>
            <a:ext cx="5816360" cy="531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ctrTitle" idx="4294967295"/>
          </p:nvPr>
        </p:nvSpPr>
        <p:spPr bwMode="auto">
          <a:xfrm>
            <a:off x="369888" y="323850"/>
            <a:ext cx="839152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National Radio Quiet Zone</a:t>
            </a:r>
          </a:p>
        </p:txBody>
      </p:sp>
      <p:sp>
        <p:nvSpPr>
          <p:cNvPr id="40964" name="Rectangle 4"/>
          <p:cNvSpPr>
            <a:spLocks noChangeArrowheads="1"/>
          </p:cNvSpPr>
          <p:nvPr/>
        </p:nvSpPr>
        <p:spPr bwMode="auto">
          <a:xfrm>
            <a:off x="250825" y="877888"/>
            <a:ext cx="8629650" cy="22225"/>
          </a:xfrm>
          <a:prstGeom prst="rect">
            <a:avLst/>
          </a:prstGeom>
          <a:solidFill>
            <a:srgbClr val="366C74"/>
          </a:solidFill>
          <a:ln w="9525">
            <a:noFill/>
            <a:miter lim="800000"/>
            <a:headEnd/>
            <a:tailEnd/>
          </a:ln>
        </p:spPr>
        <p:txBody>
          <a:bodyPr/>
          <a:lstStyle/>
          <a:p>
            <a:endParaRPr lang="en-US"/>
          </a:p>
        </p:txBody>
      </p:sp>
      <p:sp>
        <p:nvSpPr>
          <p:cNvPr id="40965" name="Freeform 5"/>
          <p:cNvSpPr>
            <a:spLocks noChangeArrowheads="1"/>
          </p:cNvSpPr>
          <p:nvPr/>
        </p:nvSpPr>
        <p:spPr bwMode="auto">
          <a:xfrm>
            <a:off x="228600" y="855663"/>
            <a:ext cx="8675688" cy="68262"/>
          </a:xfrm>
          <a:custGeom>
            <a:avLst/>
            <a:gdLst/>
            <a:ahLst/>
            <a:cxnLst>
              <a:cxn ang="0">
                <a:pos x="0" y="43"/>
              </a:cxn>
              <a:cxn ang="0">
                <a:pos x="5465" y="43"/>
              </a:cxn>
              <a:cxn ang="0">
                <a:pos x="5465" y="0"/>
              </a:cxn>
              <a:cxn ang="0">
                <a:pos x="5450" y="14"/>
              </a:cxn>
              <a:cxn ang="0">
                <a:pos x="5450" y="28"/>
              </a:cxn>
              <a:cxn ang="0">
                <a:pos x="14" y="28"/>
              </a:cxn>
              <a:cxn ang="0">
                <a:pos x="0" y="43"/>
              </a:cxn>
            </a:cxnLst>
            <a:rect l="0" t="0" r="r" b="b"/>
            <a:pathLst>
              <a:path w="5465" h="43">
                <a:moveTo>
                  <a:pt x="0" y="43"/>
                </a:moveTo>
                <a:lnTo>
                  <a:pt x="5465" y="43"/>
                </a:lnTo>
                <a:lnTo>
                  <a:pt x="5465" y="0"/>
                </a:lnTo>
                <a:lnTo>
                  <a:pt x="5450" y="14"/>
                </a:lnTo>
                <a:lnTo>
                  <a:pt x="5450" y="28"/>
                </a:lnTo>
                <a:lnTo>
                  <a:pt x="14" y="28"/>
                </a:lnTo>
                <a:lnTo>
                  <a:pt x="0" y="43"/>
                </a:lnTo>
                <a:close/>
              </a:path>
            </a:pathLst>
          </a:custGeom>
          <a:solidFill>
            <a:srgbClr val="1B373A"/>
          </a:solidFill>
          <a:ln w="9525">
            <a:noFill/>
            <a:round/>
            <a:headEnd/>
            <a:tailEnd/>
          </a:ln>
        </p:spPr>
        <p:txBody>
          <a:bodyPr/>
          <a:lstStyle/>
          <a:p>
            <a:endParaRPr lang="en-US"/>
          </a:p>
        </p:txBody>
      </p:sp>
      <p:sp>
        <p:nvSpPr>
          <p:cNvPr id="40966" name="Freeform 6"/>
          <p:cNvSpPr>
            <a:spLocks noChangeArrowheads="1"/>
          </p:cNvSpPr>
          <p:nvPr/>
        </p:nvSpPr>
        <p:spPr bwMode="auto">
          <a:xfrm>
            <a:off x="228600" y="855663"/>
            <a:ext cx="8675688" cy="68262"/>
          </a:xfrm>
          <a:custGeom>
            <a:avLst/>
            <a:gdLst/>
            <a:ahLst/>
            <a:cxnLst>
              <a:cxn ang="0">
                <a:pos x="0" y="43"/>
              </a:cxn>
              <a:cxn ang="0">
                <a:pos x="0" y="0"/>
              </a:cxn>
              <a:cxn ang="0">
                <a:pos x="5465" y="0"/>
              </a:cxn>
              <a:cxn ang="0">
                <a:pos x="5450" y="14"/>
              </a:cxn>
              <a:cxn ang="0">
                <a:pos x="14" y="14"/>
              </a:cxn>
              <a:cxn ang="0">
                <a:pos x="14" y="28"/>
              </a:cxn>
              <a:cxn ang="0">
                <a:pos x="0" y="43"/>
              </a:cxn>
            </a:cxnLst>
            <a:rect l="0" t="0" r="r" b="b"/>
            <a:pathLst>
              <a:path w="5465" h="43">
                <a:moveTo>
                  <a:pt x="0" y="43"/>
                </a:moveTo>
                <a:lnTo>
                  <a:pt x="0" y="0"/>
                </a:lnTo>
                <a:lnTo>
                  <a:pt x="5465" y="0"/>
                </a:lnTo>
                <a:lnTo>
                  <a:pt x="5450" y="14"/>
                </a:lnTo>
                <a:lnTo>
                  <a:pt x="14" y="14"/>
                </a:lnTo>
                <a:lnTo>
                  <a:pt x="14" y="28"/>
                </a:lnTo>
                <a:lnTo>
                  <a:pt x="0" y="43"/>
                </a:lnTo>
                <a:close/>
              </a:path>
            </a:pathLst>
          </a:custGeom>
          <a:solidFill>
            <a:srgbClr val="A1CDD2"/>
          </a:solidFill>
          <a:ln w="9525">
            <a:noFill/>
            <a:round/>
            <a:headEnd/>
            <a:tailEnd/>
          </a:ln>
        </p:spPr>
        <p:txBody>
          <a:bodyPr/>
          <a:lstStyle/>
          <a:p>
            <a:endParaRPr lang="en-US"/>
          </a:p>
        </p:txBody>
      </p:sp>
      <p:pic>
        <p:nvPicPr>
          <p:cNvPr id="40968" name="Picture 8" descr="telescopes-1999"/>
          <p:cNvPicPr>
            <a:picLocks noChangeAspect="1" noChangeArrowheads="1"/>
          </p:cNvPicPr>
          <p:nvPr/>
        </p:nvPicPr>
        <p:blipFill>
          <a:blip r:embed="rId3" cstate="print"/>
          <a:srcRect/>
          <a:stretch>
            <a:fillRect/>
          </a:stretch>
        </p:blipFill>
        <p:spPr bwMode="auto">
          <a:xfrm>
            <a:off x="4191000" y="1752600"/>
            <a:ext cx="4800600" cy="3230563"/>
          </a:xfrm>
          <a:prstGeom prst="rect">
            <a:avLst/>
          </a:prstGeom>
          <a:noFill/>
        </p:spPr>
      </p:pic>
      <p:pic>
        <p:nvPicPr>
          <p:cNvPr id="40969" name="Picture 9" descr="gbtopo2"/>
          <p:cNvPicPr>
            <a:picLocks noChangeAspect="1" noChangeArrowheads="1"/>
          </p:cNvPicPr>
          <p:nvPr/>
        </p:nvPicPr>
        <p:blipFill>
          <a:blip r:embed="rId4" cstate="print"/>
          <a:srcRect/>
          <a:stretch>
            <a:fillRect/>
          </a:stretch>
        </p:blipFill>
        <p:spPr bwMode="auto">
          <a:xfrm>
            <a:off x="152400" y="1524000"/>
            <a:ext cx="3821113" cy="4114800"/>
          </a:xfrm>
          <a:prstGeom prst="rect">
            <a:avLst/>
          </a:prstGeom>
          <a:noFill/>
          <a:ln w="44450">
            <a:solidFill>
              <a:srgbClr val="008080"/>
            </a:solidFill>
            <a:miter lim="800000"/>
            <a:headEnd/>
            <a:tailEnd/>
          </a:ln>
        </p:spPr>
      </p:pic>
    </p:spTree>
  </p:cSld>
  <p:clrMapOvr>
    <a:masterClrMapping/>
  </p:clrMapOvr>
  <p:transition advClick="0">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38200"/>
            <a:ext cx="813519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685800"/>
          </a:xfrm>
        </p:spPr>
        <p:txBody>
          <a:bodyPr>
            <a:normAutofit fontScale="90000"/>
          </a:bodyPr>
          <a:lstStyle/>
          <a:p>
            <a:r>
              <a:rPr lang="en-US" dirty="0" smtClean="0"/>
              <a:t>Atmosphere</a:t>
            </a:r>
            <a:br>
              <a:rPr lang="en-US" dirty="0" smtClean="0"/>
            </a:br>
            <a:endParaRPr lang="en-US" dirty="0"/>
          </a:p>
        </p:txBody>
      </p:sp>
      <p:sp>
        <p:nvSpPr>
          <p:cNvPr id="3" name="Content Placeholder 2"/>
          <p:cNvSpPr>
            <a:spLocks noGrp="1"/>
          </p:cNvSpPr>
          <p:nvPr>
            <p:ph idx="1"/>
          </p:nvPr>
        </p:nvSpPr>
        <p:spPr>
          <a:xfrm>
            <a:off x="457200" y="1143000"/>
            <a:ext cx="8382000" cy="5334000"/>
          </a:xfrm>
        </p:spPr>
        <p:txBody>
          <a:bodyPr>
            <a:normAutofit/>
          </a:bodyPr>
          <a:lstStyle/>
          <a:p>
            <a:r>
              <a:rPr lang="en-US" dirty="0" smtClean="0"/>
              <a:t>Index of Refraction </a:t>
            </a:r>
          </a:p>
          <a:p>
            <a:pPr lvl="1"/>
            <a:r>
              <a:rPr lang="en-US" dirty="0" smtClean="0"/>
              <a:t>Weather (i.e., time) and frequency dependent</a:t>
            </a:r>
          </a:p>
          <a:p>
            <a:pPr lvl="1"/>
            <a:r>
              <a:rPr lang="en-US" dirty="0" smtClean="0"/>
              <a:t>Real Part: Bends the light path</a:t>
            </a:r>
          </a:p>
          <a:p>
            <a:pPr lvl="1"/>
            <a:r>
              <a:rPr lang="en-US" dirty="0" smtClean="0"/>
              <a:t>Imaginary part: Opacity</a:t>
            </a:r>
          </a:p>
          <a:p>
            <a:pPr lvl="2"/>
            <a:r>
              <a:rPr lang="en-US" dirty="0" smtClean="0">
                <a:hlinkClick r:id="rId2"/>
              </a:rPr>
              <a:t>http://www.gb.nrao.edu/~rmaddale/Weather/</a:t>
            </a:r>
            <a:endParaRPr lang="en-US" dirty="0" smtClean="0"/>
          </a:p>
          <a:p>
            <a:r>
              <a:rPr lang="en-US" dirty="0" smtClean="0"/>
              <a:t>Winds</a:t>
            </a:r>
          </a:p>
          <a:p>
            <a:pPr lvl="1"/>
            <a:r>
              <a:rPr lang="en-US" dirty="0" smtClean="0"/>
              <a:t>Wind-induced pointing errors</a:t>
            </a:r>
          </a:p>
          <a:p>
            <a:pPr lvl="1"/>
            <a:r>
              <a:rPr lang="en-US" dirty="0" smtClean="0"/>
              <a:t>Safety</a:t>
            </a:r>
          </a:p>
          <a:p>
            <a:pPr lvl="1"/>
            <a:endParaRPr lang="en-US" dirty="0" smtClean="0"/>
          </a:p>
          <a:p>
            <a:pPr lvl="2"/>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sz="half" idx="1"/>
          </p:nvPr>
        </p:nvSpPr>
        <p:spPr>
          <a:xfrm>
            <a:off x="457200" y="1600200"/>
            <a:ext cx="4038600" cy="4572000"/>
          </a:xfrm>
        </p:spPr>
        <p:txBody>
          <a:bodyPr/>
          <a:lstStyle/>
          <a:p>
            <a:pPr>
              <a:lnSpc>
                <a:spcPct val="90000"/>
              </a:lnSpc>
            </a:pPr>
            <a:r>
              <a:rPr lang="en-US" sz="2200" dirty="0"/>
              <a:t>Opacity</a:t>
            </a:r>
          </a:p>
          <a:p>
            <a:pPr lvl="1">
              <a:lnSpc>
                <a:spcPct val="90000"/>
              </a:lnSpc>
            </a:pPr>
            <a:r>
              <a:rPr lang="en-US" sz="2000" dirty="0"/>
              <a:t>Calibration</a:t>
            </a:r>
          </a:p>
          <a:p>
            <a:pPr lvl="1">
              <a:lnSpc>
                <a:spcPct val="90000"/>
              </a:lnSpc>
            </a:pPr>
            <a:r>
              <a:rPr lang="en-US" sz="2000" dirty="0"/>
              <a:t>System performance – </a:t>
            </a:r>
            <a:r>
              <a:rPr lang="en-US" sz="2000" dirty="0" err="1"/>
              <a:t>Tsys</a:t>
            </a:r>
            <a:endParaRPr lang="en-US" sz="2000" dirty="0"/>
          </a:p>
          <a:p>
            <a:pPr lvl="1">
              <a:lnSpc>
                <a:spcPct val="90000"/>
              </a:lnSpc>
            </a:pPr>
            <a:r>
              <a:rPr lang="en-US" sz="2000" dirty="0"/>
              <a:t>Observing techniques</a:t>
            </a:r>
          </a:p>
          <a:p>
            <a:pPr lvl="1">
              <a:lnSpc>
                <a:spcPct val="90000"/>
              </a:lnSpc>
            </a:pPr>
            <a:r>
              <a:rPr lang="en-US" sz="2000" dirty="0"/>
              <a:t>Hardware design</a:t>
            </a:r>
          </a:p>
          <a:p>
            <a:pPr>
              <a:lnSpc>
                <a:spcPct val="90000"/>
              </a:lnSpc>
            </a:pPr>
            <a:r>
              <a:rPr lang="en-US" sz="2200" dirty="0"/>
              <a:t>Refraction</a:t>
            </a:r>
          </a:p>
          <a:p>
            <a:pPr lvl="1">
              <a:lnSpc>
                <a:spcPct val="90000"/>
              </a:lnSpc>
            </a:pPr>
            <a:r>
              <a:rPr lang="en-US" sz="2000" dirty="0"/>
              <a:t>Pointing</a:t>
            </a:r>
          </a:p>
          <a:p>
            <a:pPr lvl="1">
              <a:lnSpc>
                <a:spcPct val="90000"/>
              </a:lnSpc>
            </a:pPr>
            <a:r>
              <a:rPr lang="en-US" sz="2000" dirty="0"/>
              <a:t>Air Mass</a:t>
            </a:r>
          </a:p>
          <a:p>
            <a:pPr lvl="2">
              <a:lnSpc>
                <a:spcPct val="90000"/>
              </a:lnSpc>
            </a:pPr>
            <a:r>
              <a:rPr lang="en-US" sz="1800" dirty="0"/>
              <a:t>Calibration</a:t>
            </a:r>
          </a:p>
          <a:p>
            <a:pPr lvl="2">
              <a:lnSpc>
                <a:spcPct val="90000"/>
              </a:lnSpc>
            </a:pPr>
            <a:r>
              <a:rPr lang="en-US" sz="1800" dirty="0" smtClean="0"/>
              <a:t>Interferometer </a:t>
            </a:r>
            <a:r>
              <a:rPr lang="en-US" sz="1800" dirty="0"/>
              <a:t>&amp; VLB phase errors</a:t>
            </a:r>
          </a:p>
          <a:p>
            <a:pPr lvl="1">
              <a:lnSpc>
                <a:spcPct val="90000"/>
              </a:lnSpc>
            </a:pPr>
            <a:r>
              <a:rPr lang="en-US" sz="2000" dirty="0"/>
              <a:t>Aperture phase </a:t>
            </a:r>
            <a:r>
              <a:rPr lang="en-US" sz="2000" dirty="0" smtClean="0"/>
              <a:t>errors</a:t>
            </a:r>
            <a:endParaRPr lang="en-US" sz="2000" dirty="0"/>
          </a:p>
        </p:txBody>
      </p:sp>
      <p:sp>
        <p:nvSpPr>
          <p:cNvPr id="38916" name="Rectangle 4"/>
          <p:cNvSpPr>
            <a:spLocks noGrp="1" noChangeArrowheads="1"/>
          </p:cNvSpPr>
          <p:nvPr>
            <p:ph type="body" sz="half" idx="2"/>
          </p:nvPr>
        </p:nvSpPr>
        <p:spPr>
          <a:xfrm>
            <a:off x="4648200" y="1600200"/>
            <a:ext cx="3733800" cy="4530725"/>
          </a:xfrm>
        </p:spPr>
        <p:txBody>
          <a:bodyPr/>
          <a:lstStyle/>
          <a:p>
            <a:pPr>
              <a:lnSpc>
                <a:spcPct val="90000"/>
              </a:lnSpc>
            </a:pPr>
            <a:r>
              <a:rPr lang="en-US" sz="2200" dirty="0"/>
              <a:t>Cloud Cover</a:t>
            </a:r>
          </a:p>
          <a:p>
            <a:pPr lvl="1">
              <a:lnSpc>
                <a:spcPct val="90000"/>
              </a:lnSpc>
            </a:pPr>
            <a:r>
              <a:rPr lang="en-US" sz="2000" dirty="0"/>
              <a:t>Continuum performance</a:t>
            </a:r>
          </a:p>
          <a:p>
            <a:pPr lvl="1">
              <a:lnSpc>
                <a:spcPct val="90000"/>
              </a:lnSpc>
            </a:pPr>
            <a:r>
              <a:rPr lang="en-US" sz="2000" dirty="0" smtClean="0"/>
              <a:t>Calibration</a:t>
            </a:r>
            <a:endParaRPr lang="en-US" sz="2000" dirty="0"/>
          </a:p>
          <a:p>
            <a:pPr>
              <a:lnSpc>
                <a:spcPct val="90000"/>
              </a:lnSpc>
            </a:pPr>
            <a:r>
              <a:rPr lang="en-US" sz="2200" dirty="0"/>
              <a:t>Winds</a:t>
            </a:r>
          </a:p>
          <a:p>
            <a:pPr lvl="1">
              <a:lnSpc>
                <a:spcPct val="90000"/>
              </a:lnSpc>
            </a:pPr>
            <a:r>
              <a:rPr lang="en-US" sz="2000" dirty="0"/>
              <a:t>Pointing</a:t>
            </a:r>
          </a:p>
          <a:p>
            <a:pPr lvl="1">
              <a:lnSpc>
                <a:spcPct val="90000"/>
              </a:lnSpc>
            </a:pPr>
            <a:r>
              <a:rPr lang="en-US" sz="2000" dirty="0"/>
              <a:t>Safety</a:t>
            </a:r>
          </a:p>
          <a:p>
            <a:pPr>
              <a:lnSpc>
                <a:spcPct val="90000"/>
              </a:lnSpc>
            </a:pPr>
            <a:r>
              <a:rPr lang="en-US" sz="2200" dirty="0"/>
              <a:t>Telescope Scheduling</a:t>
            </a:r>
          </a:p>
          <a:p>
            <a:pPr lvl="1">
              <a:lnSpc>
                <a:spcPct val="90000"/>
              </a:lnSpc>
            </a:pPr>
            <a:r>
              <a:rPr lang="en-US" sz="2000" dirty="0"/>
              <a:t>Proportion of proposals that should be accepted</a:t>
            </a:r>
          </a:p>
          <a:p>
            <a:pPr lvl="1">
              <a:lnSpc>
                <a:spcPct val="90000"/>
              </a:lnSpc>
            </a:pPr>
            <a:r>
              <a:rPr lang="en-US" sz="2000" dirty="0"/>
              <a:t>Telescope productivity</a:t>
            </a:r>
          </a:p>
        </p:txBody>
      </p:sp>
      <p:sp>
        <p:nvSpPr>
          <p:cNvPr id="6" name="Rectangle 2"/>
          <p:cNvSpPr txBox="1">
            <a:spLocks noChangeArrowheads="1"/>
          </p:cNvSpPr>
          <p:nvPr/>
        </p:nvSpPr>
        <p:spPr bwMode="auto">
          <a:xfrm>
            <a:off x="609600" y="304800"/>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mj-ea"/>
                <a:cs typeface="+mj-cs"/>
              </a:rPr>
              <a:t>The Influence of the Atmosphere and Weather at cm- and mm-wavelengths</a:t>
            </a:r>
            <a:endParaRPr kumimoji="0" lang="en-US" sz="36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a:bodyPr>
          <a:lstStyle/>
          <a:p>
            <a:r>
              <a:rPr lang="en-US" sz="3600" dirty="0" smtClean="0"/>
              <a:t>Weather Forecasts for Radio Astronomy</a:t>
            </a:r>
            <a:endParaRPr lang="en-US" sz="3600" dirty="0"/>
          </a:p>
        </p:txBody>
      </p:sp>
      <p:pic>
        <p:nvPicPr>
          <p:cNvPr id="79874" name="Picture 2" descr="DSS Efficiencies without Limits (eta)"/>
          <p:cNvPicPr>
            <a:picLocks noChangeAspect="1" noChangeArrowheads="1"/>
          </p:cNvPicPr>
          <p:nvPr/>
        </p:nvPicPr>
        <p:blipFill>
          <a:blip r:embed="rId2" cstate="print"/>
          <a:srcRect/>
          <a:stretch>
            <a:fillRect/>
          </a:stretch>
        </p:blipFill>
        <p:spPr bwMode="auto">
          <a:xfrm>
            <a:off x="1295400" y="914400"/>
            <a:ext cx="6600740" cy="5943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Weather Forecasts for Radio Astronomy</a:t>
            </a:r>
            <a:endParaRPr lang="en-US" sz="3600" dirty="0"/>
          </a:p>
        </p:txBody>
      </p:sp>
      <p:pic>
        <p:nvPicPr>
          <p:cNvPr id="89090" name="Picture 2" descr="http://www.gb.nrao.edu/%7Ermaddale/WeatherNAM/OpacityTime86.jpg"/>
          <p:cNvPicPr>
            <a:picLocks noChangeAspect="1" noChangeArrowheads="1"/>
          </p:cNvPicPr>
          <p:nvPr/>
        </p:nvPicPr>
        <p:blipFill>
          <a:blip r:embed="rId2" cstate="print"/>
          <a:srcRect/>
          <a:stretch>
            <a:fillRect/>
          </a:stretch>
        </p:blipFill>
        <p:spPr bwMode="auto">
          <a:xfrm>
            <a:off x="838200" y="1371600"/>
            <a:ext cx="7832716" cy="50895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14400"/>
            <a:ext cx="750940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idx="4294967295"/>
          </p:nvPr>
        </p:nvSpPr>
        <p:spPr bwMode="auto">
          <a:xfrm>
            <a:off x="373063" y="374650"/>
            <a:ext cx="8385175" cy="4873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381000"/>
            <a:r>
              <a:rPr lang="en-US" altLang="en-US" sz="3600" b="1" i="1">
                <a:solidFill>
                  <a:srgbClr val="366C74"/>
                </a:solidFill>
                <a:latin typeface="Arial" charset="0"/>
              </a:rPr>
              <a:t>Telescope Structure</a:t>
            </a:r>
          </a:p>
        </p:txBody>
      </p:sp>
      <p:sp>
        <p:nvSpPr>
          <p:cNvPr id="50179" name="Rectangle 3"/>
          <p:cNvSpPr>
            <a:spLocks noChangeArrowheads="1"/>
          </p:cNvSpPr>
          <p:nvPr/>
        </p:nvSpPr>
        <p:spPr bwMode="auto">
          <a:xfrm>
            <a:off x="250825" y="887413"/>
            <a:ext cx="8629650" cy="22225"/>
          </a:xfrm>
          <a:prstGeom prst="rect">
            <a:avLst/>
          </a:prstGeom>
          <a:solidFill>
            <a:srgbClr val="366C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reeform 4"/>
          <p:cNvSpPr>
            <a:spLocks noChangeArrowheads="1"/>
          </p:cNvSpPr>
          <p:nvPr/>
        </p:nvSpPr>
        <p:spPr bwMode="auto">
          <a:xfrm>
            <a:off x="228600" y="863600"/>
            <a:ext cx="8675688" cy="69850"/>
          </a:xfrm>
          <a:custGeom>
            <a:avLst/>
            <a:gdLst>
              <a:gd name="T0" fmla="*/ 0 w 5465"/>
              <a:gd name="T1" fmla="*/ 44 h 44"/>
              <a:gd name="T2" fmla="*/ 5465 w 5465"/>
              <a:gd name="T3" fmla="*/ 44 h 44"/>
              <a:gd name="T4" fmla="*/ 5465 w 5465"/>
              <a:gd name="T5" fmla="*/ 0 h 44"/>
              <a:gd name="T6" fmla="*/ 5450 w 5465"/>
              <a:gd name="T7" fmla="*/ 15 h 44"/>
              <a:gd name="T8" fmla="*/ 5450 w 5465"/>
              <a:gd name="T9" fmla="*/ 29 h 44"/>
              <a:gd name="T10" fmla="*/ 14 w 5465"/>
              <a:gd name="T11" fmla="*/ 29 h 44"/>
              <a:gd name="T12" fmla="*/ 0 w 5465"/>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1" name="Freeform 5"/>
          <p:cNvSpPr>
            <a:spLocks noChangeArrowheads="1"/>
          </p:cNvSpPr>
          <p:nvPr/>
        </p:nvSpPr>
        <p:spPr bwMode="auto">
          <a:xfrm>
            <a:off x="228600" y="863600"/>
            <a:ext cx="8675688" cy="69850"/>
          </a:xfrm>
          <a:custGeom>
            <a:avLst/>
            <a:gdLst>
              <a:gd name="T0" fmla="*/ 0 w 5465"/>
              <a:gd name="T1" fmla="*/ 44 h 44"/>
              <a:gd name="T2" fmla="*/ 0 w 5465"/>
              <a:gd name="T3" fmla="*/ 0 h 44"/>
              <a:gd name="T4" fmla="*/ 5465 w 5465"/>
              <a:gd name="T5" fmla="*/ 0 h 44"/>
              <a:gd name="T6" fmla="*/ 5450 w 5465"/>
              <a:gd name="T7" fmla="*/ 15 h 44"/>
              <a:gd name="T8" fmla="*/ 14 w 5465"/>
              <a:gd name="T9" fmla="*/ 15 h 44"/>
              <a:gd name="T10" fmla="*/ 14 w 5465"/>
              <a:gd name="T11" fmla="*/ 29 h 44"/>
              <a:gd name="T12" fmla="*/ 0 w 5465"/>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018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38200" y="1371600"/>
            <a:ext cx="7010400" cy="478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BA648E0A-1A41-44E7-B7FB-200C14F85CA2}" type="slidenum">
              <a:rPr lang="en-US"/>
              <a:pPr/>
              <a:t>29</a:t>
            </a:fld>
            <a:endParaRPr lang="en-US"/>
          </a:p>
        </p:txBody>
      </p:sp>
      <p:sp>
        <p:nvSpPr>
          <p:cNvPr id="634882" name="Rectangle 2"/>
          <p:cNvSpPr>
            <a:spLocks noGrp="1" noChangeArrowheads="1"/>
          </p:cNvSpPr>
          <p:nvPr>
            <p:ph type="title"/>
          </p:nvPr>
        </p:nvSpPr>
        <p:spPr>
          <a:xfrm>
            <a:off x="228600" y="228600"/>
            <a:ext cx="6629400" cy="838200"/>
          </a:xfrm>
        </p:spPr>
        <p:txBody>
          <a:bodyPr/>
          <a:lstStyle/>
          <a:p>
            <a:r>
              <a:rPr lang="en-US"/>
              <a:t>GBT active surface  system</a:t>
            </a:r>
          </a:p>
        </p:txBody>
      </p:sp>
      <p:sp>
        <p:nvSpPr>
          <p:cNvPr id="634883" name="Rectangle 3"/>
          <p:cNvSpPr>
            <a:spLocks noGrp="1" noChangeArrowheads="1"/>
          </p:cNvSpPr>
          <p:nvPr>
            <p:ph type="body" idx="1"/>
          </p:nvPr>
        </p:nvSpPr>
        <p:spPr>
          <a:xfrm>
            <a:off x="304800" y="1219200"/>
            <a:ext cx="8001000" cy="1295400"/>
          </a:xfrm>
        </p:spPr>
        <p:txBody>
          <a:bodyPr>
            <a:normAutofit fontScale="92500" lnSpcReduction="10000"/>
          </a:bodyPr>
          <a:lstStyle/>
          <a:p>
            <a:pPr>
              <a:lnSpc>
                <a:spcPct val="90000"/>
              </a:lnSpc>
            </a:pPr>
            <a:r>
              <a:rPr lang="en-US"/>
              <a:t>Surface has 2004 panels</a:t>
            </a:r>
          </a:p>
          <a:p>
            <a:pPr lvl="1">
              <a:lnSpc>
                <a:spcPct val="90000"/>
              </a:lnSpc>
            </a:pPr>
            <a:r>
              <a:rPr lang="en-US" sz="2200"/>
              <a:t>average panel rms: 68 </a:t>
            </a:r>
            <a:r>
              <a:rPr lang="en-US" sz="2200">
                <a:cs typeface="Arial" pitchFamily="34" charset="0"/>
                <a:sym typeface="Symbol" pitchFamily="18" charset="2"/>
              </a:rPr>
              <a:t>µ</a:t>
            </a:r>
            <a:r>
              <a:rPr lang="en-US" sz="2200">
                <a:sym typeface="Symbol" pitchFamily="18" charset="2"/>
              </a:rPr>
              <a:t>m</a:t>
            </a:r>
            <a:endParaRPr lang="en-US" sz="2200"/>
          </a:p>
          <a:p>
            <a:pPr>
              <a:lnSpc>
                <a:spcPct val="90000"/>
              </a:lnSpc>
            </a:pPr>
            <a:r>
              <a:rPr lang="en-US"/>
              <a:t>2209 precision actuators</a:t>
            </a:r>
          </a:p>
        </p:txBody>
      </p:sp>
      <p:pic>
        <p:nvPicPr>
          <p:cNvPr id="634884" name="Picture 4" descr="PIC00004"/>
          <p:cNvPicPr>
            <a:picLocks noChangeAspect="1" noChangeArrowheads="1"/>
          </p:cNvPicPr>
          <p:nvPr/>
        </p:nvPicPr>
        <p:blipFill>
          <a:blip r:embed="rId2" cstate="print">
            <a:lum bright="12000"/>
          </a:blip>
          <a:srcRect/>
          <a:stretch>
            <a:fillRect/>
          </a:stretch>
        </p:blipFill>
        <p:spPr bwMode="auto">
          <a:xfrm>
            <a:off x="3733800" y="2514600"/>
            <a:ext cx="5132388" cy="4105275"/>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bwMode="auto">
          <a:xfrm>
            <a:off x="312738" y="317500"/>
            <a:ext cx="8364537"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Structure and Optics</a:t>
            </a:r>
          </a:p>
        </p:txBody>
      </p:sp>
      <p:grpSp>
        <p:nvGrpSpPr>
          <p:cNvPr id="2" name="Group 11"/>
          <p:cNvGrpSpPr>
            <a:grpSpLocks/>
          </p:cNvGrpSpPr>
          <p:nvPr/>
        </p:nvGrpSpPr>
        <p:grpSpPr bwMode="auto">
          <a:xfrm>
            <a:off x="168275" y="806450"/>
            <a:ext cx="8655050" cy="69850"/>
            <a:chOff x="106" y="508"/>
            <a:chExt cx="5452" cy="44"/>
          </a:xfrm>
        </p:grpSpPr>
        <p:sp>
          <p:nvSpPr>
            <p:cNvPr id="3075" name="Rectangle 3"/>
            <p:cNvSpPr>
              <a:spLocks noChangeArrowheads="1"/>
            </p:cNvSpPr>
            <p:nvPr/>
          </p:nvSpPr>
          <p:spPr bwMode="auto">
            <a:xfrm>
              <a:off x="121" y="523"/>
              <a:ext cx="5422" cy="14"/>
            </a:xfrm>
            <a:prstGeom prst="rect">
              <a:avLst/>
            </a:prstGeom>
            <a:solidFill>
              <a:srgbClr val="366C74"/>
            </a:solidFill>
            <a:ln w="9525">
              <a:noFill/>
              <a:miter lim="800000"/>
              <a:headEnd/>
              <a:tailEnd/>
            </a:ln>
          </p:spPr>
          <p:txBody>
            <a:bodyPr/>
            <a:lstStyle/>
            <a:p>
              <a:endParaRPr lang="en-US"/>
            </a:p>
          </p:txBody>
        </p:sp>
        <p:sp>
          <p:nvSpPr>
            <p:cNvPr id="3076" name="Freeform 4"/>
            <p:cNvSpPr>
              <a:spLocks noChangeArrowheads="1"/>
            </p:cNvSpPr>
            <p:nvPr/>
          </p:nvSpPr>
          <p:spPr bwMode="auto">
            <a:xfrm>
              <a:off x="106" y="508"/>
              <a:ext cx="5452" cy="44"/>
            </a:xfrm>
            <a:custGeom>
              <a:avLst/>
              <a:gdLst/>
              <a:ahLst/>
              <a:cxnLst>
                <a:cxn ang="0">
                  <a:pos x="0" y="44"/>
                </a:cxn>
                <a:cxn ang="0">
                  <a:pos x="5452" y="44"/>
                </a:cxn>
                <a:cxn ang="0">
                  <a:pos x="5452" y="0"/>
                </a:cxn>
                <a:cxn ang="0">
                  <a:pos x="5437" y="15"/>
                </a:cxn>
                <a:cxn ang="0">
                  <a:pos x="5437" y="29"/>
                </a:cxn>
                <a:cxn ang="0">
                  <a:pos x="15" y="29"/>
                </a:cxn>
                <a:cxn ang="0">
                  <a:pos x="0" y="44"/>
                </a:cxn>
              </a:cxnLst>
              <a:rect l="0" t="0" r="r" b="b"/>
              <a:pathLst>
                <a:path w="5452" h="44">
                  <a:moveTo>
                    <a:pt x="0" y="44"/>
                  </a:moveTo>
                  <a:lnTo>
                    <a:pt x="5452" y="44"/>
                  </a:lnTo>
                  <a:lnTo>
                    <a:pt x="5452" y="0"/>
                  </a:lnTo>
                  <a:lnTo>
                    <a:pt x="5437" y="15"/>
                  </a:lnTo>
                  <a:lnTo>
                    <a:pt x="5437" y="29"/>
                  </a:lnTo>
                  <a:lnTo>
                    <a:pt x="15" y="29"/>
                  </a:lnTo>
                  <a:lnTo>
                    <a:pt x="0" y="44"/>
                  </a:lnTo>
                  <a:close/>
                </a:path>
              </a:pathLst>
            </a:custGeom>
            <a:solidFill>
              <a:srgbClr val="1B373A"/>
            </a:solidFill>
            <a:ln w="9525">
              <a:noFill/>
              <a:round/>
              <a:headEnd/>
              <a:tailEnd/>
            </a:ln>
          </p:spPr>
          <p:txBody>
            <a:bodyPr/>
            <a:lstStyle/>
            <a:p>
              <a:endParaRPr lang="en-US"/>
            </a:p>
          </p:txBody>
        </p:sp>
        <p:sp>
          <p:nvSpPr>
            <p:cNvPr id="3077" name="Freeform 5"/>
            <p:cNvSpPr>
              <a:spLocks noChangeArrowheads="1"/>
            </p:cNvSpPr>
            <p:nvPr/>
          </p:nvSpPr>
          <p:spPr bwMode="auto">
            <a:xfrm>
              <a:off x="106" y="508"/>
              <a:ext cx="5452" cy="44"/>
            </a:xfrm>
            <a:custGeom>
              <a:avLst/>
              <a:gdLst/>
              <a:ahLst/>
              <a:cxnLst>
                <a:cxn ang="0">
                  <a:pos x="0" y="44"/>
                </a:cxn>
                <a:cxn ang="0">
                  <a:pos x="0" y="0"/>
                </a:cxn>
                <a:cxn ang="0">
                  <a:pos x="5452" y="0"/>
                </a:cxn>
                <a:cxn ang="0">
                  <a:pos x="5437" y="15"/>
                </a:cxn>
                <a:cxn ang="0">
                  <a:pos x="15" y="15"/>
                </a:cxn>
                <a:cxn ang="0">
                  <a:pos x="15" y="29"/>
                </a:cxn>
                <a:cxn ang="0">
                  <a:pos x="0" y="44"/>
                </a:cxn>
              </a:cxnLst>
              <a:rect l="0" t="0" r="r" b="b"/>
              <a:pathLst>
                <a:path w="5452" h="44">
                  <a:moveTo>
                    <a:pt x="0" y="44"/>
                  </a:moveTo>
                  <a:lnTo>
                    <a:pt x="0" y="0"/>
                  </a:lnTo>
                  <a:lnTo>
                    <a:pt x="5452" y="0"/>
                  </a:lnTo>
                  <a:lnTo>
                    <a:pt x="5437" y="15"/>
                  </a:lnTo>
                  <a:lnTo>
                    <a:pt x="15" y="15"/>
                  </a:lnTo>
                  <a:lnTo>
                    <a:pt x="15" y="29"/>
                  </a:lnTo>
                  <a:lnTo>
                    <a:pt x="0" y="44"/>
                  </a:lnTo>
                  <a:close/>
                </a:path>
              </a:pathLst>
            </a:custGeom>
            <a:solidFill>
              <a:srgbClr val="A1CDD2"/>
            </a:solidFill>
            <a:ln w="9525">
              <a:noFill/>
              <a:round/>
              <a:headEnd/>
              <a:tailEnd/>
            </a:ln>
          </p:spPr>
          <p:txBody>
            <a:bodyPr/>
            <a:lstStyle/>
            <a:p>
              <a:endParaRPr lang="en-US"/>
            </a:p>
          </p:txBody>
        </p:sp>
      </p:grpSp>
      <p:pic>
        <p:nvPicPr>
          <p:cNvPr id="3081" name="Picture 9" descr="003_0a"/>
          <p:cNvPicPr>
            <a:picLocks noChangeAspect="1" noChangeArrowheads="1"/>
          </p:cNvPicPr>
          <p:nvPr/>
        </p:nvPicPr>
        <p:blipFill>
          <a:blip r:embed="rId3" cstate="print"/>
          <a:srcRect/>
          <a:stretch>
            <a:fillRect/>
          </a:stretch>
        </p:blipFill>
        <p:spPr bwMode="auto">
          <a:xfrm>
            <a:off x="381000" y="1371600"/>
            <a:ext cx="3251200" cy="4876800"/>
          </a:xfrm>
          <a:prstGeom prst="rect">
            <a:avLst/>
          </a:prstGeom>
          <a:noFill/>
        </p:spPr>
      </p:pic>
      <p:pic>
        <p:nvPicPr>
          <p:cNvPr id="23554" name="Picture 2" descr="http://www.atnf.csiro.au/outreach//images/wallpapers/parkesduskmed.jpg"/>
          <p:cNvPicPr>
            <a:picLocks noChangeAspect="1" noChangeArrowheads="1"/>
          </p:cNvPicPr>
          <p:nvPr/>
        </p:nvPicPr>
        <p:blipFill>
          <a:blip r:embed="rId4" cstate="print"/>
          <a:srcRect/>
          <a:stretch>
            <a:fillRect/>
          </a:stretch>
        </p:blipFill>
        <p:spPr bwMode="auto">
          <a:xfrm>
            <a:off x="3937002" y="1752599"/>
            <a:ext cx="4978398" cy="3733801"/>
          </a:xfrm>
          <a:prstGeom prst="rect">
            <a:avLst/>
          </a:prstGeom>
          <a:noFill/>
        </p:spPr>
      </p:pic>
    </p:spTree>
  </p:cSld>
  <p:clrMapOvr>
    <a:masterClrMapping/>
  </p:clrMapOvr>
  <p:transition advClick="0">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p:txBody>
          <a:bodyPr/>
          <a:lstStyle/>
          <a:p>
            <a:fld id="{C2024657-4F7E-489F-BF83-4CADD925A236}" type="slidenum">
              <a:rPr lang="en-US"/>
              <a:pPr/>
              <a:t>30</a:t>
            </a:fld>
            <a:endParaRPr lang="en-US"/>
          </a:p>
        </p:txBody>
      </p:sp>
      <p:sp>
        <p:nvSpPr>
          <p:cNvPr id="635906" name="Rectangle 2"/>
          <p:cNvSpPr>
            <a:spLocks noChangeArrowheads="1"/>
          </p:cNvSpPr>
          <p:nvPr/>
        </p:nvSpPr>
        <p:spPr bwMode="auto">
          <a:xfrm>
            <a:off x="152400" y="4800600"/>
            <a:ext cx="3810000" cy="1524000"/>
          </a:xfrm>
          <a:prstGeom prst="rect">
            <a:avLst/>
          </a:prstGeom>
          <a:noFill/>
          <a:ln w="9525">
            <a:noFill/>
            <a:miter lim="800000"/>
            <a:headEnd/>
            <a:tailEnd/>
          </a:ln>
          <a:effectLst/>
        </p:spPr>
        <p:txBody>
          <a:bodyPr/>
          <a:lstStyle/>
          <a:p>
            <a:pPr marL="342900" indent="-342900" algn="l">
              <a:spcBef>
                <a:spcPct val="20000"/>
              </a:spcBef>
            </a:pPr>
            <a:r>
              <a:rPr lang="en-US" sz="2000"/>
              <a:t>One of 2209 actuators.</a:t>
            </a:r>
          </a:p>
          <a:p>
            <a:pPr marL="342900" indent="-342900" algn="l">
              <a:spcBef>
                <a:spcPct val="20000"/>
              </a:spcBef>
              <a:buFontTx/>
              <a:buChar char="•"/>
            </a:pPr>
            <a:r>
              <a:rPr lang="en-US" sz="2000"/>
              <a:t>Actuators are located under each set of surface panel corners</a:t>
            </a:r>
          </a:p>
        </p:txBody>
      </p:sp>
      <p:pic>
        <p:nvPicPr>
          <p:cNvPr id="635907" name="Picture 3"/>
          <p:cNvPicPr>
            <a:picLocks noChangeAspect="1" noChangeArrowheads="1"/>
          </p:cNvPicPr>
          <p:nvPr/>
        </p:nvPicPr>
        <p:blipFill>
          <a:blip r:embed="rId2" cstate="print"/>
          <a:srcRect/>
          <a:stretch>
            <a:fillRect/>
          </a:stretch>
        </p:blipFill>
        <p:spPr bwMode="auto">
          <a:xfrm>
            <a:off x="4267200" y="1219200"/>
            <a:ext cx="3876675" cy="4343400"/>
          </a:xfrm>
          <a:prstGeom prst="rect">
            <a:avLst/>
          </a:prstGeom>
          <a:noFill/>
          <a:ln w="9525">
            <a:noFill/>
            <a:miter lim="800000"/>
            <a:headEnd/>
            <a:tailEnd/>
          </a:ln>
          <a:effectLst/>
        </p:spPr>
      </p:pic>
      <p:pic>
        <p:nvPicPr>
          <p:cNvPr id="635908" name="Picture 4" descr="actuator6"/>
          <p:cNvPicPr>
            <a:picLocks noChangeAspect="1" noChangeArrowheads="1"/>
          </p:cNvPicPr>
          <p:nvPr/>
        </p:nvPicPr>
        <p:blipFill>
          <a:blip r:embed="rId3" cstate="print"/>
          <a:srcRect/>
          <a:stretch>
            <a:fillRect/>
          </a:stretch>
        </p:blipFill>
        <p:spPr bwMode="auto">
          <a:xfrm>
            <a:off x="533400" y="1371600"/>
            <a:ext cx="2593975" cy="3402013"/>
          </a:xfrm>
          <a:prstGeom prst="rect">
            <a:avLst/>
          </a:prstGeom>
          <a:noFill/>
        </p:spPr>
      </p:pic>
      <p:sp>
        <p:nvSpPr>
          <p:cNvPr id="635909" name="Text Box 5"/>
          <p:cNvSpPr txBox="1">
            <a:spLocks noChangeArrowheads="1"/>
          </p:cNvSpPr>
          <p:nvPr/>
        </p:nvSpPr>
        <p:spPr bwMode="auto">
          <a:xfrm>
            <a:off x="4191000" y="5715000"/>
            <a:ext cx="4648200" cy="1006475"/>
          </a:xfrm>
          <a:prstGeom prst="rect">
            <a:avLst/>
          </a:prstGeom>
          <a:noFill/>
          <a:ln w="9525">
            <a:noFill/>
            <a:miter lim="800000"/>
            <a:headEnd/>
            <a:tailEnd/>
          </a:ln>
          <a:effectLst/>
        </p:spPr>
        <p:txBody>
          <a:bodyPr>
            <a:spAutoFit/>
          </a:bodyPr>
          <a:lstStyle/>
          <a:p>
            <a:pPr marL="234950" indent="-234950" algn="l" eaLnBrk="0" hangingPunct="0"/>
            <a:r>
              <a:rPr lang="en-US" sz="2000"/>
              <a:t>Actuator Control Room</a:t>
            </a:r>
          </a:p>
          <a:p>
            <a:pPr marL="234950" indent="-234950" algn="l" eaLnBrk="0" hangingPunct="0">
              <a:buFontTx/>
              <a:buChar char="•"/>
            </a:pPr>
            <a:r>
              <a:rPr lang="en-US" sz="2000"/>
              <a:t>26,508 control and supply wires terminated in this room</a:t>
            </a:r>
          </a:p>
        </p:txBody>
      </p:sp>
      <p:sp>
        <p:nvSpPr>
          <p:cNvPr id="635910" name="Rectangle 6"/>
          <p:cNvSpPr>
            <a:spLocks noGrp="1" noChangeArrowheads="1"/>
          </p:cNvSpPr>
          <p:nvPr>
            <p:ph type="title"/>
          </p:nvPr>
        </p:nvSpPr>
        <p:spPr>
          <a:xfrm>
            <a:off x="304800" y="457200"/>
            <a:ext cx="7772400" cy="517525"/>
          </a:xfrm>
        </p:spPr>
        <p:txBody>
          <a:bodyPr>
            <a:normAutofit fontScale="90000"/>
          </a:bodyPr>
          <a:lstStyle/>
          <a:p>
            <a:r>
              <a:rPr lang="en-US"/>
              <a:t>Surface Panel Actuators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31A029A5-59A0-494A-96A8-D4FDA9F6B928}" type="slidenum">
              <a:rPr lang="en-US"/>
              <a:pPr/>
              <a:t>31</a:t>
            </a:fld>
            <a:endParaRPr lang="en-US"/>
          </a:p>
        </p:txBody>
      </p:sp>
      <p:sp>
        <p:nvSpPr>
          <p:cNvPr id="669698" name="Rectangle 2"/>
          <p:cNvSpPr>
            <a:spLocks noGrp="1" noChangeArrowheads="1"/>
          </p:cNvSpPr>
          <p:nvPr>
            <p:ph type="title"/>
          </p:nvPr>
        </p:nvSpPr>
        <p:spPr/>
        <p:txBody>
          <a:bodyPr/>
          <a:lstStyle/>
          <a:p>
            <a:r>
              <a:rPr lang="en-US"/>
              <a:t>Finite Element Model Predictions</a:t>
            </a:r>
          </a:p>
        </p:txBody>
      </p:sp>
      <p:pic>
        <p:nvPicPr>
          <p:cNvPr id="669699" name="Picture 3" descr="femModel"/>
          <p:cNvPicPr>
            <a:picLocks noChangeAspect="1" noChangeArrowheads="1"/>
          </p:cNvPicPr>
          <p:nvPr/>
        </p:nvPicPr>
        <p:blipFill>
          <a:blip r:embed="rId2" cstate="print"/>
          <a:srcRect/>
          <a:stretch>
            <a:fillRect/>
          </a:stretch>
        </p:blipFill>
        <p:spPr bwMode="auto">
          <a:xfrm>
            <a:off x="0" y="1143000"/>
            <a:ext cx="8839200" cy="5483225"/>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BF89219F-EE5B-471D-95D4-A255EE635C80}" type="slidenum">
              <a:rPr lang="en-US"/>
              <a:pPr/>
              <a:t>32</a:t>
            </a:fld>
            <a:endParaRPr lang="en-US"/>
          </a:p>
        </p:txBody>
      </p:sp>
      <p:sp>
        <p:nvSpPr>
          <p:cNvPr id="689154" name="Rectangle 2"/>
          <p:cNvSpPr>
            <a:spLocks noGrp="1" noChangeArrowheads="1"/>
          </p:cNvSpPr>
          <p:nvPr>
            <p:ph type="title"/>
          </p:nvPr>
        </p:nvSpPr>
        <p:spPr>
          <a:xfrm>
            <a:off x="152400" y="533400"/>
            <a:ext cx="8305800" cy="457200"/>
          </a:xfrm>
        </p:spPr>
        <p:txBody>
          <a:bodyPr>
            <a:normAutofit fontScale="90000"/>
          </a:bodyPr>
          <a:lstStyle/>
          <a:p>
            <a:r>
              <a:rPr lang="en-US"/>
              <a:t>Mechanical adjustment of the panels</a:t>
            </a:r>
          </a:p>
        </p:txBody>
      </p:sp>
      <p:pic>
        <p:nvPicPr>
          <p:cNvPr id="689155" name="Picture 3" descr="telescopes-2148"/>
          <p:cNvPicPr>
            <a:picLocks noChangeAspect="1" noChangeArrowheads="1"/>
          </p:cNvPicPr>
          <p:nvPr/>
        </p:nvPicPr>
        <p:blipFill>
          <a:blip r:embed="rId3" cstate="print"/>
          <a:srcRect/>
          <a:stretch>
            <a:fillRect/>
          </a:stretch>
        </p:blipFill>
        <p:spPr bwMode="auto">
          <a:xfrm>
            <a:off x="1524000" y="1600200"/>
            <a:ext cx="6400800" cy="4803775"/>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0"/>
          </p:nvPr>
        </p:nvSpPr>
        <p:spPr/>
        <p:txBody>
          <a:bodyPr/>
          <a:lstStyle/>
          <a:p>
            <a:fld id="{F0F2BCAE-2B1B-4E87-8C4E-C82FA990A14E}" type="slidenum">
              <a:rPr lang="en-US"/>
              <a:pPr/>
              <a:t>33</a:t>
            </a:fld>
            <a:endParaRPr lang="en-US"/>
          </a:p>
        </p:txBody>
      </p:sp>
      <p:sp>
        <p:nvSpPr>
          <p:cNvPr id="796674" name="Rectangle 2"/>
          <p:cNvSpPr>
            <a:spLocks noGrp="1" noChangeArrowheads="1"/>
          </p:cNvSpPr>
          <p:nvPr>
            <p:ph type="title"/>
          </p:nvPr>
        </p:nvSpPr>
        <p:spPr/>
        <p:txBody>
          <a:bodyPr/>
          <a:lstStyle/>
          <a:p>
            <a:r>
              <a:rPr lang="en-US"/>
              <a:t>Image quality and efficiency</a:t>
            </a:r>
          </a:p>
        </p:txBody>
      </p:sp>
      <p:pic>
        <p:nvPicPr>
          <p:cNvPr id="796678" name="Picture 6"/>
          <p:cNvPicPr>
            <a:picLocks noChangeAspect="1" noChangeArrowheads="1"/>
          </p:cNvPicPr>
          <p:nvPr/>
        </p:nvPicPr>
        <p:blipFill>
          <a:blip r:embed="rId2" cstate="print"/>
          <a:srcRect l="8333" t="13043" b="22084"/>
          <a:stretch>
            <a:fillRect/>
          </a:stretch>
        </p:blipFill>
        <p:spPr bwMode="auto">
          <a:xfrm>
            <a:off x="457199" y="1219200"/>
            <a:ext cx="7864813" cy="4800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0"/>
          </p:nvPr>
        </p:nvSpPr>
        <p:spPr/>
        <p:txBody>
          <a:bodyPr/>
          <a:lstStyle/>
          <a:p>
            <a:fld id="{F0F2BCAE-2B1B-4E87-8C4E-C82FA990A14E}" type="slidenum">
              <a:rPr lang="en-US"/>
              <a:pPr/>
              <a:t>34</a:t>
            </a:fld>
            <a:endParaRPr lang="en-US"/>
          </a:p>
        </p:txBody>
      </p:sp>
      <p:sp>
        <p:nvSpPr>
          <p:cNvPr id="796674" name="Rectangle 2"/>
          <p:cNvSpPr>
            <a:spLocks noGrp="1" noChangeArrowheads="1"/>
          </p:cNvSpPr>
          <p:nvPr>
            <p:ph type="title"/>
          </p:nvPr>
        </p:nvSpPr>
        <p:spPr>
          <a:xfrm>
            <a:off x="533400" y="304800"/>
            <a:ext cx="8229600" cy="1143000"/>
          </a:xfrm>
        </p:spPr>
        <p:txBody>
          <a:bodyPr/>
          <a:lstStyle/>
          <a:p>
            <a:r>
              <a:rPr lang="en-US" dirty="0"/>
              <a:t>Image </a:t>
            </a:r>
            <a:r>
              <a:rPr lang="en-US" dirty="0" smtClean="0"/>
              <a:t>quality, efficiency, resolution</a:t>
            </a:r>
            <a:endParaRPr lang="en-US" dirty="0"/>
          </a:p>
        </p:txBody>
      </p:sp>
      <p:pic>
        <p:nvPicPr>
          <p:cNvPr id="5" name="Picture 3" descr="holo"/>
          <p:cNvPicPr>
            <a:picLocks noChangeAspect="1" noChangeArrowheads="1"/>
          </p:cNvPicPr>
          <p:nvPr/>
        </p:nvPicPr>
        <p:blipFill>
          <a:blip r:embed="rId3" cstate="print"/>
          <a:srcRect l="55329" t="10000"/>
          <a:stretch>
            <a:fillRect/>
          </a:stretch>
        </p:blipFill>
        <p:spPr bwMode="auto">
          <a:xfrm>
            <a:off x="381000" y="1371600"/>
            <a:ext cx="4419600" cy="5010198"/>
          </a:xfrm>
          <a:prstGeom prst="rect">
            <a:avLst/>
          </a:prstGeom>
          <a:noFill/>
          <a:ln w="9525">
            <a:noFill/>
            <a:miter lim="800000"/>
            <a:headEnd/>
            <a:tailEnd/>
          </a:ln>
          <a:effectLst/>
        </p:spPr>
      </p:pic>
      <p:sp>
        <p:nvSpPr>
          <p:cNvPr id="6" name="TextBox 5"/>
          <p:cNvSpPr txBox="1"/>
          <p:nvPr/>
        </p:nvSpPr>
        <p:spPr>
          <a:xfrm>
            <a:off x="-228600" y="4826675"/>
            <a:ext cx="2057400" cy="2031325"/>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graphicFrame>
        <p:nvGraphicFramePr>
          <p:cNvPr id="7" name="Object 6"/>
          <p:cNvGraphicFramePr>
            <a:graphicFrameLocks noChangeAspect="1"/>
          </p:cNvGraphicFramePr>
          <p:nvPr/>
        </p:nvGraphicFramePr>
        <p:xfrm>
          <a:off x="4347552" y="2286000"/>
          <a:ext cx="4720248" cy="2390775"/>
        </p:xfrm>
        <a:graphic>
          <a:graphicData uri="http://schemas.openxmlformats.org/presentationml/2006/ole">
            <mc:AlternateContent xmlns:mc="http://schemas.openxmlformats.org/markup-compatibility/2006">
              <mc:Choice xmlns:v="urn:schemas-microsoft-com:vml" Requires="v">
                <p:oleObj spid="_x0000_s96260" name="Equation" r:id="rId4" imgW="1955520" imgH="990360" progId="Equation.3">
                  <p:embed/>
                </p:oleObj>
              </mc:Choice>
              <mc:Fallback>
                <p:oleObj name="Equation" r:id="rId4" imgW="1955520" imgH="9903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552" y="2286000"/>
                        <a:ext cx="4720248" cy="239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0"/>
          </p:nvPr>
        </p:nvSpPr>
        <p:spPr/>
        <p:txBody>
          <a:bodyPr/>
          <a:lstStyle/>
          <a:p>
            <a:fld id="{F0F2BCAE-2B1B-4E87-8C4E-C82FA990A14E}" type="slidenum">
              <a:rPr lang="en-US"/>
              <a:pPr/>
              <a:t>35</a:t>
            </a:fld>
            <a:endParaRPr lang="en-US"/>
          </a:p>
        </p:txBody>
      </p:sp>
      <p:sp>
        <p:nvSpPr>
          <p:cNvPr id="796674" name="Rectangle 2"/>
          <p:cNvSpPr>
            <a:spLocks noGrp="1" noChangeArrowheads="1"/>
          </p:cNvSpPr>
          <p:nvPr>
            <p:ph type="title"/>
          </p:nvPr>
        </p:nvSpPr>
        <p:spPr/>
        <p:txBody>
          <a:bodyPr/>
          <a:lstStyle/>
          <a:p>
            <a:r>
              <a:rPr lang="en-US"/>
              <a:t>Image quality and efficiency</a:t>
            </a:r>
          </a:p>
        </p:txBody>
      </p:sp>
      <p:pic>
        <p:nvPicPr>
          <p:cNvPr id="796675" name="Picture 3" descr="3c147_2Y"/>
          <p:cNvPicPr>
            <a:picLocks noChangeAspect="1" noChangeArrowheads="1"/>
          </p:cNvPicPr>
          <p:nvPr/>
        </p:nvPicPr>
        <p:blipFill>
          <a:blip r:embed="rId3" cstate="print"/>
          <a:srcRect l="19206" t="19446" r="17267" b="22221"/>
          <a:stretch>
            <a:fillRect/>
          </a:stretch>
        </p:blipFill>
        <p:spPr bwMode="auto">
          <a:xfrm>
            <a:off x="446195" y="1752600"/>
            <a:ext cx="3440005" cy="3359150"/>
          </a:xfrm>
          <a:prstGeom prst="rect">
            <a:avLst/>
          </a:prstGeom>
          <a:noFill/>
        </p:spPr>
      </p:pic>
      <p:pic>
        <p:nvPicPr>
          <p:cNvPr id="13" name="Picture 4" descr="beamShape_2"/>
          <p:cNvPicPr>
            <a:picLocks noChangeAspect="1" noChangeArrowheads="1"/>
          </p:cNvPicPr>
          <p:nvPr/>
        </p:nvPicPr>
        <p:blipFill>
          <a:blip r:embed="rId4" cstate="print"/>
          <a:srcRect/>
          <a:stretch>
            <a:fillRect/>
          </a:stretch>
        </p:blipFill>
        <p:spPr bwMode="auto">
          <a:xfrm>
            <a:off x="4648200" y="1524000"/>
            <a:ext cx="3962400" cy="3657600"/>
          </a:xfrm>
          <a:prstGeom prst="rect">
            <a:avLst/>
          </a:prstGeom>
          <a:noFill/>
          <a:ln w="44450">
            <a:solidFill>
              <a:srgbClr val="008080"/>
            </a:solidFill>
            <a:miter lim="800000"/>
            <a:headEnd/>
            <a:tailEnd/>
          </a:ln>
        </p:spPr>
      </p:pic>
      <p:graphicFrame>
        <p:nvGraphicFramePr>
          <p:cNvPr id="14" name="Object 13"/>
          <p:cNvGraphicFramePr>
            <a:graphicFrameLocks noChangeAspect="1"/>
          </p:cNvGraphicFramePr>
          <p:nvPr/>
        </p:nvGraphicFramePr>
        <p:xfrm>
          <a:off x="231775" y="5257800"/>
          <a:ext cx="7988300" cy="990600"/>
        </p:xfrm>
        <a:graphic>
          <a:graphicData uri="http://schemas.openxmlformats.org/presentationml/2006/ole">
            <mc:AlternateContent xmlns:mc="http://schemas.openxmlformats.org/markup-compatibility/2006">
              <mc:Choice xmlns:v="urn:schemas-microsoft-com:vml" Requires="v">
                <p:oleObj spid="_x0000_s90116" name="Equation" r:id="rId5" imgW="3174840" imgH="393480" progId="Equation.3">
                  <p:embed/>
                </p:oleObj>
              </mc:Choice>
              <mc:Fallback>
                <p:oleObj name="Equation" r:id="rId5" imgW="3174840" imgH="3934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5257800"/>
                        <a:ext cx="79883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6D1D74C-9018-45C7-97AE-2C5118325F68}" type="slidenum">
              <a:rPr lang="en-US"/>
              <a:pPr/>
              <a:t>36</a:t>
            </a:fld>
            <a:endParaRPr lang="en-US"/>
          </a:p>
        </p:txBody>
      </p:sp>
      <p:pic>
        <p:nvPicPr>
          <p:cNvPr id="699395" name="Picture 3" descr="holo"/>
          <p:cNvPicPr>
            <a:picLocks noChangeAspect="1" noChangeArrowheads="1"/>
          </p:cNvPicPr>
          <p:nvPr/>
        </p:nvPicPr>
        <p:blipFill>
          <a:blip r:embed="rId3" cstate="print"/>
          <a:srcRect/>
          <a:stretch>
            <a:fillRect/>
          </a:stretch>
        </p:blipFill>
        <p:spPr bwMode="auto">
          <a:xfrm>
            <a:off x="762000" y="1600200"/>
            <a:ext cx="7583847" cy="4267200"/>
          </a:xfrm>
          <a:prstGeom prst="rect">
            <a:avLst/>
          </a:prstGeom>
          <a:noFill/>
          <a:ln w="9525">
            <a:noFill/>
            <a:miter lim="800000"/>
            <a:headEnd/>
            <a:tailEnd/>
          </a:ln>
          <a:effectLst/>
        </p:spPr>
      </p:pic>
      <p:sp>
        <p:nvSpPr>
          <p:cNvPr id="699396" name="Rectangle 4"/>
          <p:cNvSpPr>
            <a:spLocks noGrp="1" noChangeArrowheads="1"/>
          </p:cNvSpPr>
          <p:nvPr>
            <p:ph type="title"/>
          </p:nvPr>
        </p:nvSpPr>
        <p:spPr/>
        <p:txBody>
          <a:bodyPr/>
          <a:lstStyle/>
          <a:p>
            <a:r>
              <a:rPr lang="en-US"/>
              <a:t>Holography</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6D1D74C-9018-45C7-97AE-2C5118325F68}" type="slidenum">
              <a:rPr lang="en-US"/>
              <a:pPr/>
              <a:t>37</a:t>
            </a:fld>
            <a:endParaRPr lang="en-US"/>
          </a:p>
        </p:txBody>
      </p:sp>
      <p:sp>
        <p:nvSpPr>
          <p:cNvPr id="699396" name="Rectangle 4"/>
          <p:cNvSpPr>
            <a:spLocks noGrp="1" noChangeArrowheads="1"/>
          </p:cNvSpPr>
          <p:nvPr>
            <p:ph type="title"/>
          </p:nvPr>
        </p:nvSpPr>
        <p:spPr/>
        <p:txBody>
          <a:bodyPr/>
          <a:lstStyle/>
          <a:p>
            <a:r>
              <a:rPr lang="en-US"/>
              <a:t>Holography</a:t>
            </a:r>
          </a:p>
        </p:txBody>
      </p:sp>
      <p:pic>
        <p:nvPicPr>
          <p:cNvPr id="5" name="Picture 6" descr="2"/>
          <p:cNvPicPr>
            <a:picLocks noGrp="1" noChangeAspect="1" noChangeArrowheads="1"/>
          </p:cNvPicPr>
          <p:nvPr>
            <p:ph idx="1"/>
          </p:nvPr>
        </p:nvPicPr>
        <p:blipFill>
          <a:blip r:embed="rId3" cstate="print"/>
          <a:srcRect r="38523"/>
          <a:stretch>
            <a:fillRect/>
          </a:stretch>
        </p:blipFill>
        <p:spPr>
          <a:xfrm>
            <a:off x="1371600" y="1143000"/>
            <a:ext cx="5562600" cy="5091193"/>
          </a:xfrm>
          <a:no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74637"/>
            <a:ext cx="5741772" cy="521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05000" y="5562600"/>
            <a:ext cx="5715000" cy="584775"/>
          </a:xfrm>
          <a:prstGeom prst="rect">
            <a:avLst/>
          </a:prstGeom>
          <a:noFill/>
        </p:spPr>
        <p:txBody>
          <a:bodyPr wrap="square" rtlCol="0">
            <a:spAutoFit/>
          </a:bodyPr>
          <a:lstStyle/>
          <a:p>
            <a:r>
              <a:rPr lang="en-US" sz="3200" dirty="0" smtClean="0"/>
              <a:t>Surface accuracy (</a:t>
            </a:r>
            <a:r>
              <a:rPr lang="en-US" sz="3200" dirty="0" err="1" smtClean="0"/>
              <a:t>rms</a:t>
            </a:r>
            <a:r>
              <a:rPr lang="en-US" sz="3200" dirty="0" smtClean="0"/>
              <a:t>) = 240 µm</a:t>
            </a:r>
            <a:endParaRPr lang="en-US" sz="3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Aperture Efficiency</a:t>
            </a:r>
            <a:endParaRPr lang="en-US" dirty="0"/>
          </a:p>
        </p:txBody>
      </p:sp>
      <p:pic>
        <p:nvPicPr>
          <p:cNvPr id="4" name="Picture 10" descr="apeff"/>
          <p:cNvPicPr>
            <a:picLocks noChangeAspect="1" noChangeArrowheads="1"/>
          </p:cNvPicPr>
          <p:nvPr/>
        </p:nvPicPr>
        <p:blipFill>
          <a:blip r:embed="rId3" cstate="print"/>
          <a:srcRect/>
          <a:stretch>
            <a:fillRect/>
          </a:stretch>
        </p:blipFill>
        <p:spPr bwMode="auto">
          <a:xfrm>
            <a:off x="990600" y="1524000"/>
            <a:ext cx="6858000" cy="5053380"/>
          </a:xfrm>
          <a:prstGeom prst="rect">
            <a:avLst/>
          </a:prstGeom>
          <a:noFill/>
        </p:spPr>
      </p:pic>
      <p:graphicFrame>
        <p:nvGraphicFramePr>
          <p:cNvPr id="95234" name="Object 2"/>
          <p:cNvGraphicFramePr>
            <a:graphicFrameLocks noChangeAspect="1"/>
          </p:cNvGraphicFramePr>
          <p:nvPr/>
        </p:nvGraphicFramePr>
        <p:xfrm>
          <a:off x="4114800" y="2057400"/>
          <a:ext cx="3438525" cy="938213"/>
        </p:xfrm>
        <a:graphic>
          <a:graphicData uri="http://schemas.openxmlformats.org/presentationml/2006/ole">
            <mc:AlternateContent xmlns:mc="http://schemas.openxmlformats.org/markup-compatibility/2006">
              <mc:Choice xmlns:v="urn:schemas-microsoft-com:vml" Requires="v">
                <p:oleObj spid="_x0000_s95236" name="Equation" r:id="rId4" imgW="1117440" imgH="304560" progId="Equation.3">
                  <p:embed/>
                </p:oleObj>
              </mc:Choice>
              <mc:Fallback>
                <p:oleObj name="Equation" r:id="rId4" imgW="1117440" imgH="3045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057400"/>
                        <a:ext cx="3438525"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8"/>
          <p:cNvSpPr txBox="1">
            <a:spLocks noChangeArrowheads="1"/>
          </p:cNvSpPr>
          <p:nvPr/>
        </p:nvSpPr>
        <p:spPr bwMode="auto">
          <a:xfrm>
            <a:off x="2057400" y="5410200"/>
            <a:ext cx="2127250" cy="366713"/>
          </a:xfrm>
          <a:prstGeom prst="rect">
            <a:avLst/>
          </a:prstGeom>
          <a:noFill/>
          <a:ln w="9525">
            <a:noFill/>
            <a:miter lim="800000"/>
            <a:headEnd/>
            <a:tailEnd/>
          </a:ln>
          <a:effectLst/>
        </p:spPr>
        <p:txBody>
          <a:bodyPr wrap="none">
            <a:spAutoFit/>
          </a:bodyPr>
          <a:lstStyle/>
          <a:p>
            <a:r>
              <a:rPr lang="en-US" sz="1800" dirty="0">
                <a:latin typeface="Symbol" pitchFamily="18" charset="2"/>
              </a:rPr>
              <a:t></a:t>
            </a:r>
            <a:r>
              <a:rPr lang="en-US" sz="1800" dirty="0"/>
              <a:t> = </a:t>
            </a:r>
            <a:r>
              <a:rPr lang="en-US" sz="1800" dirty="0" err="1"/>
              <a:t>rms</a:t>
            </a:r>
            <a:r>
              <a:rPr lang="en-US" sz="1800" dirty="0"/>
              <a:t> surface error</a:t>
            </a:r>
            <a:endParaRPr lang="en-US" sz="1800" dirty="0">
              <a:latin typeface="Symbol" pitchFamily="18" charset="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bwMode="auto">
          <a:xfrm>
            <a:off x="312738" y="317500"/>
            <a:ext cx="8364537"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Structure and Optics</a:t>
            </a:r>
          </a:p>
        </p:txBody>
      </p:sp>
      <p:grpSp>
        <p:nvGrpSpPr>
          <p:cNvPr id="2" name="Group 11"/>
          <p:cNvGrpSpPr>
            <a:grpSpLocks/>
          </p:cNvGrpSpPr>
          <p:nvPr/>
        </p:nvGrpSpPr>
        <p:grpSpPr bwMode="auto">
          <a:xfrm>
            <a:off x="168275" y="806450"/>
            <a:ext cx="8655050" cy="69850"/>
            <a:chOff x="106" y="508"/>
            <a:chExt cx="5452" cy="44"/>
          </a:xfrm>
        </p:grpSpPr>
        <p:sp>
          <p:nvSpPr>
            <p:cNvPr id="3075" name="Rectangle 3"/>
            <p:cNvSpPr>
              <a:spLocks noChangeArrowheads="1"/>
            </p:cNvSpPr>
            <p:nvPr/>
          </p:nvSpPr>
          <p:spPr bwMode="auto">
            <a:xfrm>
              <a:off x="121" y="523"/>
              <a:ext cx="5422" cy="14"/>
            </a:xfrm>
            <a:prstGeom prst="rect">
              <a:avLst/>
            </a:prstGeom>
            <a:solidFill>
              <a:srgbClr val="366C74"/>
            </a:solidFill>
            <a:ln w="9525">
              <a:noFill/>
              <a:miter lim="800000"/>
              <a:headEnd/>
              <a:tailEnd/>
            </a:ln>
          </p:spPr>
          <p:txBody>
            <a:bodyPr/>
            <a:lstStyle/>
            <a:p>
              <a:endParaRPr lang="en-US"/>
            </a:p>
          </p:txBody>
        </p:sp>
        <p:sp>
          <p:nvSpPr>
            <p:cNvPr id="3076" name="Freeform 4"/>
            <p:cNvSpPr>
              <a:spLocks noChangeArrowheads="1"/>
            </p:cNvSpPr>
            <p:nvPr/>
          </p:nvSpPr>
          <p:spPr bwMode="auto">
            <a:xfrm>
              <a:off x="106" y="508"/>
              <a:ext cx="5452" cy="44"/>
            </a:xfrm>
            <a:custGeom>
              <a:avLst/>
              <a:gdLst/>
              <a:ahLst/>
              <a:cxnLst>
                <a:cxn ang="0">
                  <a:pos x="0" y="44"/>
                </a:cxn>
                <a:cxn ang="0">
                  <a:pos x="5452" y="44"/>
                </a:cxn>
                <a:cxn ang="0">
                  <a:pos x="5452" y="0"/>
                </a:cxn>
                <a:cxn ang="0">
                  <a:pos x="5437" y="15"/>
                </a:cxn>
                <a:cxn ang="0">
                  <a:pos x="5437" y="29"/>
                </a:cxn>
                <a:cxn ang="0">
                  <a:pos x="15" y="29"/>
                </a:cxn>
                <a:cxn ang="0">
                  <a:pos x="0" y="44"/>
                </a:cxn>
              </a:cxnLst>
              <a:rect l="0" t="0" r="r" b="b"/>
              <a:pathLst>
                <a:path w="5452" h="44">
                  <a:moveTo>
                    <a:pt x="0" y="44"/>
                  </a:moveTo>
                  <a:lnTo>
                    <a:pt x="5452" y="44"/>
                  </a:lnTo>
                  <a:lnTo>
                    <a:pt x="5452" y="0"/>
                  </a:lnTo>
                  <a:lnTo>
                    <a:pt x="5437" y="15"/>
                  </a:lnTo>
                  <a:lnTo>
                    <a:pt x="5437" y="29"/>
                  </a:lnTo>
                  <a:lnTo>
                    <a:pt x="15" y="29"/>
                  </a:lnTo>
                  <a:lnTo>
                    <a:pt x="0" y="44"/>
                  </a:lnTo>
                  <a:close/>
                </a:path>
              </a:pathLst>
            </a:custGeom>
            <a:solidFill>
              <a:srgbClr val="1B373A"/>
            </a:solidFill>
            <a:ln w="9525">
              <a:noFill/>
              <a:round/>
              <a:headEnd/>
              <a:tailEnd/>
            </a:ln>
          </p:spPr>
          <p:txBody>
            <a:bodyPr/>
            <a:lstStyle/>
            <a:p>
              <a:endParaRPr lang="en-US"/>
            </a:p>
          </p:txBody>
        </p:sp>
        <p:sp>
          <p:nvSpPr>
            <p:cNvPr id="3077" name="Freeform 5"/>
            <p:cNvSpPr>
              <a:spLocks noChangeArrowheads="1"/>
            </p:cNvSpPr>
            <p:nvPr/>
          </p:nvSpPr>
          <p:spPr bwMode="auto">
            <a:xfrm>
              <a:off x="106" y="508"/>
              <a:ext cx="5452" cy="44"/>
            </a:xfrm>
            <a:custGeom>
              <a:avLst/>
              <a:gdLst/>
              <a:ahLst/>
              <a:cxnLst>
                <a:cxn ang="0">
                  <a:pos x="0" y="44"/>
                </a:cxn>
                <a:cxn ang="0">
                  <a:pos x="0" y="0"/>
                </a:cxn>
                <a:cxn ang="0">
                  <a:pos x="5452" y="0"/>
                </a:cxn>
                <a:cxn ang="0">
                  <a:pos x="5437" y="15"/>
                </a:cxn>
                <a:cxn ang="0">
                  <a:pos x="15" y="15"/>
                </a:cxn>
                <a:cxn ang="0">
                  <a:pos x="15" y="29"/>
                </a:cxn>
                <a:cxn ang="0">
                  <a:pos x="0" y="44"/>
                </a:cxn>
              </a:cxnLst>
              <a:rect l="0" t="0" r="r" b="b"/>
              <a:pathLst>
                <a:path w="5452" h="44">
                  <a:moveTo>
                    <a:pt x="0" y="44"/>
                  </a:moveTo>
                  <a:lnTo>
                    <a:pt x="0" y="0"/>
                  </a:lnTo>
                  <a:lnTo>
                    <a:pt x="5452" y="0"/>
                  </a:lnTo>
                  <a:lnTo>
                    <a:pt x="5437" y="15"/>
                  </a:lnTo>
                  <a:lnTo>
                    <a:pt x="15" y="15"/>
                  </a:lnTo>
                  <a:lnTo>
                    <a:pt x="15" y="29"/>
                  </a:lnTo>
                  <a:lnTo>
                    <a:pt x="0" y="44"/>
                  </a:lnTo>
                  <a:close/>
                </a:path>
              </a:pathLst>
            </a:custGeom>
            <a:solidFill>
              <a:srgbClr val="A1CDD2"/>
            </a:solidFill>
            <a:ln w="9525">
              <a:noFill/>
              <a:round/>
              <a:headEnd/>
              <a:tailEnd/>
            </a:ln>
          </p:spPr>
          <p:txBody>
            <a:bodyPr/>
            <a:lstStyle/>
            <a:p>
              <a:endParaRPr lang="en-US"/>
            </a:p>
          </p:txBody>
        </p:sp>
      </p:grpSp>
      <p:pic>
        <p:nvPicPr>
          <p:cNvPr id="3081" name="Picture 9" descr="003_0a"/>
          <p:cNvPicPr>
            <a:picLocks noChangeAspect="1" noChangeArrowheads="1"/>
          </p:cNvPicPr>
          <p:nvPr/>
        </p:nvPicPr>
        <p:blipFill>
          <a:blip r:embed="rId3" cstate="print"/>
          <a:srcRect/>
          <a:stretch>
            <a:fillRect/>
          </a:stretch>
        </p:blipFill>
        <p:spPr bwMode="auto">
          <a:xfrm>
            <a:off x="381000" y="1371600"/>
            <a:ext cx="3251200" cy="4876800"/>
          </a:xfrm>
          <a:prstGeom prst="rect">
            <a:avLst/>
          </a:prstGeom>
          <a:noFill/>
        </p:spPr>
      </p:pic>
      <p:pic>
        <p:nvPicPr>
          <p:cNvPr id="23554" name="Picture 2" descr="http://www.atnf.csiro.au/outreach//images/wallpapers/parkesduskmed.jpg"/>
          <p:cNvPicPr>
            <a:picLocks noChangeAspect="1" noChangeArrowheads="1"/>
          </p:cNvPicPr>
          <p:nvPr/>
        </p:nvPicPr>
        <p:blipFill>
          <a:blip r:embed="rId4" cstate="print"/>
          <a:srcRect/>
          <a:stretch>
            <a:fillRect/>
          </a:stretch>
        </p:blipFill>
        <p:spPr bwMode="auto">
          <a:xfrm>
            <a:off x="5562600" y="2971800"/>
            <a:ext cx="2159001" cy="1619252"/>
          </a:xfrm>
          <a:prstGeom prst="rect">
            <a:avLst/>
          </a:prstGeom>
          <a:noFill/>
        </p:spPr>
      </p:pic>
    </p:spTree>
  </p:cSld>
  <p:clrMapOvr>
    <a:masterClrMapping/>
  </p:clrMapOvr>
  <p:transition advClick="0">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idx="4294967295"/>
          </p:nvPr>
        </p:nvSpPr>
        <p:spPr bwMode="auto">
          <a:xfrm>
            <a:off x="373063" y="374650"/>
            <a:ext cx="8385175"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Structure</a:t>
            </a:r>
          </a:p>
        </p:txBody>
      </p:sp>
      <p:sp>
        <p:nvSpPr>
          <p:cNvPr id="52227" name="Rectangle 3"/>
          <p:cNvSpPr>
            <a:spLocks noChangeArrowheads="1"/>
          </p:cNvSpPr>
          <p:nvPr/>
        </p:nvSpPr>
        <p:spPr bwMode="auto">
          <a:xfrm>
            <a:off x="250825" y="887413"/>
            <a:ext cx="8629650" cy="22225"/>
          </a:xfrm>
          <a:prstGeom prst="rect">
            <a:avLst/>
          </a:prstGeom>
          <a:solidFill>
            <a:srgbClr val="366C74"/>
          </a:solidFill>
          <a:ln w="9525">
            <a:noFill/>
            <a:miter lim="800000"/>
            <a:headEnd/>
            <a:tailEnd/>
          </a:ln>
        </p:spPr>
        <p:txBody>
          <a:bodyPr/>
          <a:lstStyle/>
          <a:p>
            <a:endParaRPr lang="en-US"/>
          </a:p>
        </p:txBody>
      </p:sp>
      <p:sp>
        <p:nvSpPr>
          <p:cNvPr id="52228" name="Freeform 4"/>
          <p:cNvSpPr>
            <a:spLocks noChangeArrowheads="1"/>
          </p:cNvSpPr>
          <p:nvPr/>
        </p:nvSpPr>
        <p:spPr bwMode="auto">
          <a:xfrm>
            <a:off x="228600" y="863600"/>
            <a:ext cx="8675688" cy="69850"/>
          </a:xfrm>
          <a:custGeom>
            <a:avLst/>
            <a:gdLst/>
            <a:ahLst/>
            <a:cxnLst>
              <a:cxn ang="0">
                <a:pos x="0" y="44"/>
              </a:cxn>
              <a:cxn ang="0">
                <a:pos x="5465" y="44"/>
              </a:cxn>
              <a:cxn ang="0">
                <a:pos x="5465" y="0"/>
              </a:cxn>
              <a:cxn ang="0">
                <a:pos x="5450" y="15"/>
              </a:cxn>
              <a:cxn ang="0">
                <a:pos x="5450" y="29"/>
              </a:cxn>
              <a:cxn ang="0">
                <a:pos x="14" y="29"/>
              </a:cxn>
              <a:cxn ang="0">
                <a:pos x="0" y="44"/>
              </a:cxn>
            </a:cxnLst>
            <a:rect l="0" t="0" r="r" b="b"/>
            <a:pathLst>
              <a:path w="5465" h="44">
                <a:moveTo>
                  <a:pt x="0" y="44"/>
                </a:moveTo>
                <a:lnTo>
                  <a:pt x="5465" y="44"/>
                </a:lnTo>
                <a:lnTo>
                  <a:pt x="5465" y="0"/>
                </a:lnTo>
                <a:lnTo>
                  <a:pt x="5450" y="15"/>
                </a:lnTo>
                <a:lnTo>
                  <a:pt x="5450" y="29"/>
                </a:lnTo>
                <a:lnTo>
                  <a:pt x="14" y="29"/>
                </a:lnTo>
                <a:lnTo>
                  <a:pt x="0" y="44"/>
                </a:lnTo>
                <a:close/>
              </a:path>
            </a:pathLst>
          </a:custGeom>
          <a:solidFill>
            <a:srgbClr val="1B373A"/>
          </a:solidFill>
          <a:ln w="9525">
            <a:noFill/>
            <a:round/>
            <a:headEnd/>
            <a:tailEnd/>
          </a:ln>
        </p:spPr>
        <p:txBody>
          <a:bodyPr/>
          <a:lstStyle/>
          <a:p>
            <a:endParaRPr lang="en-US"/>
          </a:p>
        </p:txBody>
      </p:sp>
      <p:sp>
        <p:nvSpPr>
          <p:cNvPr id="52229" name="Freeform 5"/>
          <p:cNvSpPr>
            <a:spLocks noChangeArrowheads="1"/>
          </p:cNvSpPr>
          <p:nvPr/>
        </p:nvSpPr>
        <p:spPr bwMode="auto">
          <a:xfrm>
            <a:off x="228600" y="863600"/>
            <a:ext cx="8675688" cy="69850"/>
          </a:xfrm>
          <a:custGeom>
            <a:avLst/>
            <a:gdLst/>
            <a:ahLst/>
            <a:cxnLst>
              <a:cxn ang="0">
                <a:pos x="0" y="44"/>
              </a:cxn>
              <a:cxn ang="0">
                <a:pos x="0" y="0"/>
              </a:cxn>
              <a:cxn ang="0">
                <a:pos x="5465" y="0"/>
              </a:cxn>
              <a:cxn ang="0">
                <a:pos x="5450" y="15"/>
              </a:cxn>
              <a:cxn ang="0">
                <a:pos x="14" y="15"/>
              </a:cxn>
              <a:cxn ang="0">
                <a:pos x="14" y="29"/>
              </a:cxn>
              <a:cxn ang="0">
                <a:pos x="0" y="44"/>
              </a:cxn>
            </a:cxnLst>
            <a:rect l="0" t="0" r="r" b="b"/>
            <a:pathLst>
              <a:path w="5465" h="44">
                <a:moveTo>
                  <a:pt x="0" y="44"/>
                </a:moveTo>
                <a:lnTo>
                  <a:pt x="0" y="0"/>
                </a:lnTo>
                <a:lnTo>
                  <a:pt x="5465" y="0"/>
                </a:lnTo>
                <a:lnTo>
                  <a:pt x="5450" y="15"/>
                </a:lnTo>
                <a:lnTo>
                  <a:pt x="14" y="15"/>
                </a:lnTo>
                <a:lnTo>
                  <a:pt x="14" y="29"/>
                </a:lnTo>
                <a:lnTo>
                  <a:pt x="0" y="44"/>
                </a:lnTo>
                <a:close/>
              </a:path>
            </a:pathLst>
          </a:custGeom>
          <a:solidFill>
            <a:srgbClr val="A1CDD2"/>
          </a:solidFill>
          <a:ln w="9525">
            <a:noFill/>
            <a:round/>
            <a:headEnd/>
            <a:tailEnd/>
          </a:ln>
        </p:spPr>
        <p:txBody>
          <a:bodyPr/>
          <a:lstStyle/>
          <a:p>
            <a:endParaRPr lang="en-US"/>
          </a:p>
        </p:txBody>
      </p:sp>
      <p:sp>
        <p:nvSpPr>
          <p:cNvPr id="52233" name="Text Box 9"/>
          <p:cNvSpPr txBox="1">
            <a:spLocks noChangeArrowheads="1"/>
          </p:cNvSpPr>
          <p:nvPr/>
        </p:nvSpPr>
        <p:spPr bwMode="auto">
          <a:xfrm>
            <a:off x="990600" y="1600200"/>
            <a:ext cx="3067050" cy="4473575"/>
          </a:xfrm>
          <a:prstGeom prst="rect">
            <a:avLst/>
          </a:prstGeom>
          <a:noFill/>
          <a:ln w="12700">
            <a:noFill/>
            <a:miter lim="800000"/>
            <a:headEnd/>
            <a:tailEnd/>
          </a:ln>
          <a:effectLst/>
        </p:spPr>
        <p:txBody>
          <a:bodyPr wrap="none">
            <a:spAutoFit/>
          </a:bodyPr>
          <a:lstStyle/>
          <a:p>
            <a:pPr eaLnBrk="1" hangingPunct="1">
              <a:buClrTx/>
            </a:pPr>
            <a:r>
              <a:rPr lang="en-US" sz="2400" b="0" i="0">
                <a:solidFill>
                  <a:schemeClr val="tx2"/>
                </a:solidFill>
              </a:rPr>
              <a:t>Blind Pointing: </a:t>
            </a:r>
          </a:p>
          <a:p>
            <a:pPr eaLnBrk="1" hangingPunct="1">
              <a:buClrTx/>
            </a:pPr>
            <a:r>
              <a:rPr lang="en-US" sz="2400" b="0" i="0">
                <a:solidFill>
                  <a:schemeClr val="tx2"/>
                </a:solidFill>
              </a:rPr>
              <a:t>(1 point/focus)</a:t>
            </a:r>
          </a:p>
          <a:p>
            <a:pPr eaLnBrk="1" hangingPunct="1">
              <a:buClrTx/>
            </a:pPr>
            <a:endParaRPr lang="en-US" sz="2400" b="0" i="0">
              <a:solidFill>
                <a:schemeClr val="tx2"/>
              </a:solidFill>
            </a:endParaRPr>
          </a:p>
          <a:p>
            <a:pPr eaLnBrk="1" hangingPunct="1">
              <a:buClrTx/>
            </a:pPr>
            <a:endParaRPr lang="en-US" sz="2400" b="0" i="0">
              <a:solidFill>
                <a:schemeClr val="tx2"/>
              </a:solidFill>
            </a:endParaRPr>
          </a:p>
          <a:p>
            <a:pPr eaLnBrk="1" hangingPunct="1">
              <a:buClrTx/>
            </a:pPr>
            <a:endParaRPr lang="en-US" sz="2400" b="0" i="0">
              <a:solidFill>
                <a:schemeClr val="tx2"/>
              </a:solidFill>
            </a:endParaRPr>
          </a:p>
          <a:p>
            <a:pPr eaLnBrk="1" hangingPunct="1">
              <a:buClrTx/>
            </a:pPr>
            <a:r>
              <a:rPr lang="en-US" sz="2400" b="0" i="0">
                <a:solidFill>
                  <a:schemeClr val="tx2"/>
                </a:solidFill>
              </a:rPr>
              <a:t>Offset Pointing:</a:t>
            </a:r>
          </a:p>
          <a:p>
            <a:pPr eaLnBrk="1" hangingPunct="1">
              <a:buClrTx/>
            </a:pPr>
            <a:r>
              <a:rPr lang="en-US" sz="2400" b="0" i="0">
                <a:solidFill>
                  <a:schemeClr val="tx2"/>
                </a:solidFill>
              </a:rPr>
              <a:t>    (90 min)</a:t>
            </a:r>
          </a:p>
          <a:p>
            <a:pPr eaLnBrk="1" hangingPunct="1">
              <a:buClrTx/>
            </a:pPr>
            <a:endParaRPr lang="en-US" sz="2400" b="0" i="0">
              <a:solidFill>
                <a:schemeClr val="tx2"/>
              </a:solidFill>
            </a:endParaRPr>
          </a:p>
          <a:p>
            <a:pPr eaLnBrk="1" hangingPunct="1">
              <a:buClrTx/>
            </a:pPr>
            <a:endParaRPr lang="en-US" sz="2400" b="0" i="0">
              <a:solidFill>
                <a:schemeClr val="tx2"/>
              </a:solidFill>
            </a:endParaRPr>
          </a:p>
          <a:p>
            <a:pPr eaLnBrk="1" hangingPunct="1">
              <a:buClrTx/>
            </a:pPr>
            <a:endParaRPr lang="en-US" sz="2400" b="0" i="0">
              <a:solidFill>
                <a:schemeClr val="tx2"/>
              </a:solidFill>
            </a:endParaRPr>
          </a:p>
          <a:p>
            <a:pPr eaLnBrk="1" hangingPunct="1">
              <a:buClrTx/>
            </a:pPr>
            <a:r>
              <a:rPr lang="en-US" sz="2400" b="0" i="0">
                <a:solidFill>
                  <a:schemeClr val="tx2"/>
                </a:solidFill>
              </a:rPr>
              <a:t>Continuous Tracking:</a:t>
            </a:r>
          </a:p>
          <a:p>
            <a:pPr eaLnBrk="1" hangingPunct="1">
              <a:buClrTx/>
            </a:pPr>
            <a:r>
              <a:rPr lang="en-US" sz="2400" b="0" i="0">
                <a:solidFill>
                  <a:schemeClr val="tx2"/>
                </a:solidFill>
              </a:rPr>
              <a:t>        (30 min)</a:t>
            </a:r>
          </a:p>
        </p:txBody>
      </p:sp>
      <p:graphicFrame>
        <p:nvGraphicFramePr>
          <p:cNvPr id="52234" name="Object 10"/>
          <p:cNvGraphicFramePr>
            <a:graphicFrameLocks noChangeAspect="1"/>
          </p:cNvGraphicFramePr>
          <p:nvPr/>
        </p:nvGraphicFramePr>
        <p:xfrm>
          <a:off x="4267200" y="1676400"/>
          <a:ext cx="2362200" cy="858838"/>
        </p:xfrm>
        <a:graphic>
          <a:graphicData uri="http://schemas.openxmlformats.org/presentationml/2006/ole">
            <mc:AlternateContent xmlns:mc="http://schemas.openxmlformats.org/markup-compatibility/2006">
              <mc:Choice xmlns:v="urn:schemas-microsoft-com:vml" Requires="v">
                <p:oleObj spid="_x0000_s38920" name="Equation" r:id="rId4" imgW="1257120" imgH="457200" progId="Equation.3">
                  <p:embed/>
                </p:oleObj>
              </mc:Choice>
              <mc:Fallback>
                <p:oleObj name="Equation" r:id="rId4" imgW="1257120" imgH="457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2362200" cy="858838"/>
                      </a:xfrm>
                      <a:prstGeom prst="rect">
                        <a:avLst/>
                      </a:prstGeom>
                      <a:solidFill>
                        <a:schemeClr val="bg1"/>
                      </a:solidFill>
                    </p:spPr>
                  </p:pic>
                </p:oleObj>
              </mc:Fallback>
            </mc:AlternateContent>
          </a:graphicData>
        </a:graphic>
      </p:graphicFrame>
      <p:graphicFrame>
        <p:nvGraphicFramePr>
          <p:cNvPr id="52235" name="Object 11"/>
          <p:cNvGraphicFramePr>
            <a:graphicFrameLocks noChangeAspect="1"/>
          </p:cNvGraphicFramePr>
          <p:nvPr/>
        </p:nvGraphicFramePr>
        <p:xfrm>
          <a:off x="4267200" y="3429000"/>
          <a:ext cx="2362200" cy="876300"/>
        </p:xfrm>
        <a:graphic>
          <a:graphicData uri="http://schemas.openxmlformats.org/presentationml/2006/ole">
            <mc:AlternateContent xmlns:mc="http://schemas.openxmlformats.org/markup-compatibility/2006">
              <mc:Choice xmlns:v="urn:schemas-microsoft-com:vml" Requires="v">
                <p:oleObj spid="_x0000_s38921" name="Equation" r:id="rId6" imgW="1231560" imgH="457200" progId="Equation.3">
                  <p:embed/>
                </p:oleObj>
              </mc:Choice>
              <mc:Fallback>
                <p:oleObj name="Equation" r:id="rId6" imgW="1231560" imgH="4572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429000"/>
                        <a:ext cx="2362200" cy="876300"/>
                      </a:xfrm>
                      <a:prstGeom prst="rect">
                        <a:avLst/>
                      </a:prstGeom>
                      <a:solidFill>
                        <a:schemeClr val="bg1"/>
                      </a:solidFill>
                    </p:spPr>
                  </p:pic>
                </p:oleObj>
              </mc:Fallback>
            </mc:AlternateContent>
          </a:graphicData>
        </a:graphic>
      </p:graphicFrame>
      <p:graphicFrame>
        <p:nvGraphicFramePr>
          <p:cNvPr id="52236" name="Object 12"/>
          <p:cNvGraphicFramePr>
            <a:graphicFrameLocks noChangeAspect="1"/>
          </p:cNvGraphicFramePr>
          <p:nvPr/>
        </p:nvGraphicFramePr>
        <p:xfrm>
          <a:off x="4267200" y="5257800"/>
          <a:ext cx="1905000" cy="457200"/>
        </p:xfrm>
        <a:graphic>
          <a:graphicData uri="http://schemas.openxmlformats.org/presentationml/2006/ole">
            <mc:AlternateContent xmlns:mc="http://schemas.openxmlformats.org/markup-compatibility/2006">
              <mc:Choice xmlns:v="urn:schemas-microsoft-com:vml" Requires="v">
                <p:oleObj spid="_x0000_s38922" name="Equation" r:id="rId8" imgW="901440" imgH="215640" progId="Equation.3">
                  <p:embed/>
                </p:oleObj>
              </mc:Choice>
              <mc:Fallback>
                <p:oleObj name="Equation" r:id="rId8" imgW="901440" imgH="2156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5257800"/>
                        <a:ext cx="1905000" cy="457200"/>
                      </a:xfrm>
                      <a:prstGeom prst="rect">
                        <a:avLst/>
                      </a:prstGeom>
                      <a:solidFill>
                        <a:schemeClr val="bg1"/>
                      </a:solidFill>
                    </p:spPr>
                  </p:pic>
                </p:oleObj>
              </mc:Fallback>
            </mc:AlternateContent>
          </a:graphicData>
        </a:graphic>
      </p:graphicFrame>
    </p:spTree>
  </p:cSld>
  <p:clrMapOvr>
    <a:masterClrMapping/>
  </p:clrMapOvr>
  <p:transition advClick="0">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Optics</a:t>
            </a:r>
            <a:endParaRPr lang="en-US" dirty="0"/>
          </a:p>
        </p:txBody>
      </p:sp>
      <p:sp>
        <p:nvSpPr>
          <p:cNvPr id="3" name="Content Placeholder 2"/>
          <p:cNvSpPr>
            <a:spLocks noGrp="1"/>
          </p:cNvSpPr>
          <p:nvPr>
            <p:ph idx="1"/>
          </p:nvPr>
        </p:nvSpPr>
        <p:spPr>
          <a:xfrm>
            <a:off x="457200" y="1143000"/>
            <a:ext cx="8382000" cy="5334000"/>
          </a:xfrm>
        </p:spPr>
        <p:txBody>
          <a:bodyPr>
            <a:normAutofit fontScale="92500" lnSpcReduction="20000"/>
          </a:bodyPr>
          <a:lstStyle/>
          <a:p>
            <a:r>
              <a:rPr lang="en-US" dirty="0" smtClean="0"/>
              <a:t>Primary Focus</a:t>
            </a:r>
          </a:p>
          <a:p>
            <a:r>
              <a:rPr lang="en-US" dirty="0" err="1"/>
              <a:t>S</a:t>
            </a:r>
            <a:r>
              <a:rPr lang="en-US" dirty="0" err="1" smtClean="0"/>
              <a:t>ubreflector</a:t>
            </a:r>
            <a:r>
              <a:rPr lang="en-US" dirty="0" smtClean="0"/>
              <a:t> / Gregorian Secondary Focus</a:t>
            </a:r>
          </a:p>
          <a:p>
            <a:r>
              <a:rPr lang="en-US" dirty="0" smtClean="0"/>
              <a:t>Focus tracking model</a:t>
            </a:r>
          </a:p>
          <a:p>
            <a:pPr lvl="1"/>
            <a:r>
              <a:rPr lang="en-US" dirty="0" smtClean="0"/>
              <a:t>Residuals measured and removed by observer.  </a:t>
            </a:r>
          </a:p>
          <a:p>
            <a:pPr lvl="1"/>
            <a:r>
              <a:rPr lang="en-US" dirty="0" smtClean="0"/>
              <a:t>Tactics: frequency-dependent</a:t>
            </a:r>
          </a:p>
          <a:p>
            <a:r>
              <a:rPr lang="en-US" dirty="0" smtClean="0"/>
              <a:t>Diffraction (Airy) pattern (Beam &amp; </a:t>
            </a:r>
            <a:r>
              <a:rPr lang="en-US" dirty="0" err="1" smtClean="0"/>
              <a:t>Sidelobes</a:t>
            </a:r>
            <a:r>
              <a:rPr lang="en-US" dirty="0" smtClean="0"/>
              <a:t>) &amp; surface errors</a:t>
            </a:r>
          </a:p>
          <a:p>
            <a:pPr lvl="1"/>
            <a:r>
              <a:rPr lang="en-US" dirty="0" smtClean="0"/>
              <a:t>Optical efficiency: not 100%</a:t>
            </a:r>
          </a:p>
          <a:p>
            <a:pPr lvl="2"/>
            <a:r>
              <a:rPr lang="en-US" dirty="0" smtClean="0"/>
              <a:t>Users must determine and correct for efficiency</a:t>
            </a:r>
          </a:p>
          <a:p>
            <a:pPr lvl="2"/>
            <a:r>
              <a:rPr lang="en-US" dirty="0" smtClean="0"/>
              <a:t>Source-size, frequency and elevation dependent</a:t>
            </a:r>
          </a:p>
          <a:p>
            <a:pPr lvl="1"/>
            <a:r>
              <a:rPr lang="en-US" dirty="0" smtClean="0"/>
              <a:t>Auto OOF Holography</a:t>
            </a:r>
          </a:p>
          <a:p>
            <a:pPr lvl="1"/>
            <a:r>
              <a:rPr lang="en-US" dirty="0" smtClean="0"/>
              <a:t>Stray radiation</a:t>
            </a:r>
          </a:p>
          <a:p>
            <a:r>
              <a:rPr lang="en-US" dirty="0" err="1" smtClean="0">
                <a:solidFill>
                  <a:srgbClr val="0070C0"/>
                </a:solidFill>
              </a:rPr>
              <a:t>Subreflector</a:t>
            </a:r>
            <a:r>
              <a:rPr lang="en-US" dirty="0" smtClean="0">
                <a:solidFill>
                  <a:srgbClr val="0070C0"/>
                </a:solidFill>
              </a:rPr>
              <a:t> nodding</a:t>
            </a:r>
          </a:p>
          <a:p>
            <a:endParaRPr lang="en-US" dirty="0" smtClean="0"/>
          </a:p>
          <a:p>
            <a:pPr lvl="2"/>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Receiver Focal Plane &amp; Receiver Feeds</a:t>
            </a:r>
            <a:endParaRPr lang="en-US" dirty="0"/>
          </a:p>
        </p:txBody>
      </p:sp>
      <p:sp>
        <p:nvSpPr>
          <p:cNvPr id="3" name="Content Placeholder 2"/>
          <p:cNvSpPr>
            <a:spLocks noGrp="1"/>
          </p:cNvSpPr>
          <p:nvPr>
            <p:ph idx="1"/>
          </p:nvPr>
        </p:nvSpPr>
        <p:spPr>
          <a:xfrm>
            <a:off x="457200" y="1143000"/>
            <a:ext cx="8382000" cy="5334000"/>
          </a:xfrm>
        </p:spPr>
        <p:txBody>
          <a:bodyPr>
            <a:normAutofit/>
          </a:bodyPr>
          <a:lstStyle/>
          <a:p>
            <a:r>
              <a:rPr lang="en-US" dirty="0" smtClean="0"/>
              <a:t>Converts EM wave in free space to an electrical wave in a waveguide or cable.</a:t>
            </a:r>
          </a:p>
          <a:p>
            <a:r>
              <a:rPr lang="en-US" dirty="0" smtClean="0"/>
              <a:t>Mustang (Bolometer)</a:t>
            </a:r>
          </a:p>
          <a:p>
            <a:r>
              <a:rPr lang="en-US" dirty="0" smtClean="0"/>
              <a:t>Reciprocity</a:t>
            </a:r>
          </a:p>
          <a:p>
            <a:r>
              <a:rPr lang="en-US" dirty="0" smtClean="0"/>
              <a:t>Illumination (feed taper 10- to 14 dB)</a:t>
            </a:r>
          </a:p>
          <a:p>
            <a:pPr lvl="1"/>
            <a:r>
              <a:rPr lang="en-US" dirty="0" smtClean="0"/>
              <a:t>Stray Radiation</a:t>
            </a:r>
          </a:p>
          <a:p>
            <a:pPr lvl="2"/>
            <a:r>
              <a:rPr lang="en-US" dirty="0" smtClean="0"/>
              <a:t>Spillover</a:t>
            </a:r>
          </a:p>
          <a:p>
            <a:pPr lvl="1"/>
            <a:r>
              <a:rPr lang="en-US" dirty="0" smtClean="0"/>
              <a:t>Efficiency</a:t>
            </a:r>
          </a:p>
          <a:p>
            <a:r>
              <a:rPr lang="en-US" dirty="0" smtClean="0"/>
              <a:t>Array receivers</a:t>
            </a:r>
          </a:p>
          <a:p>
            <a:pPr lvl="2"/>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idx="4294967295"/>
          </p:nvPr>
        </p:nvSpPr>
        <p:spPr bwMode="auto">
          <a:xfrm>
            <a:off x="309563" y="260350"/>
            <a:ext cx="8362950"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Receivers</a:t>
            </a:r>
          </a:p>
        </p:txBody>
      </p:sp>
      <p:sp>
        <p:nvSpPr>
          <p:cNvPr id="12291" name="Rectangle 3"/>
          <p:cNvSpPr>
            <a:spLocks noChangeArrowheads="1"/>
          </p:cNvSpPr>
          <p:nvPr/>
        </p:nvSpPr>
        <p:spPr bwMode="auto">
          <a:xfrm>
            <a:off x="188913" y="774700"/>
            <a:ext cx="8607425" cy="22225"/>
          </a:xfrm>
          <a:prstGeom prst="rect">
            <a:avLst/>
          </a:prstGeom>
          <a:solidFill>
            <a:srgbClr val="366C74"/>
          </a:solidFill>
          <a:ln w="9525">
            <a:noFill/>
            <a:miter lim="800000"/>
            <a:headEnd/>
            <a:tailEnd/>
          </a:ln>
        </p:spPr>
        <p:txBody>
          <a:bodyPr/>
          <a:lstStyle/>
          <a:p>
            <a:endParaRPr lang="en-US"/>
          </a:p>
        </p:txBody>
      </p:sp>
      <p:sp>
        <p:nvSpPr>
          <p:cNvPr id="12292" name="Freeform 4"/>
          <p:cNvSpPr>
            <a:spLocks noChangeArrowheads="1"/>
          </p:cNvSpPr>
          <p:nvPr/>
        </p:nvSpPr>
        <p:spPr bwMode="auto">
          <a:xfrm>
            <a:off x="165100" y="750888"/>
            <a:ext cx="8655050" cy="68262"/>
          </a:xfrm>
          <a:custGeom>
            <a:avLst/>
            <a:gdLst/>
            <a:ahLst/>
            <a:cxnLst>
              <a:cxn ang="0">
                <a:pos x="0" y="43"/>
              </a:cxn>
              <a:cxn ang="0">
                <a:pos x="5452" y="43"/>
              </a:cxn>
              <a:cxn ang="0">
                <a:pos x="5452" y="0"/>
              </a:cxn>
              <a:cxn ang="0">
                <a:pos x="5437" y="15"/>
              </a:cxn>
              <a:cxn ang="0">
                <a:pos x="5437" y="29"/>
              </a:cxn>
              <a:cxn ang="0">
                <a:pos x="15" y="29"/>
              </a:cxn>
              <a:cxn ang="0">
                <a:pos x="0" y="43"/>
              </a:cxn>
            </a:cxnLst>
            <a:rect l="0" t="0" r="r" b="b"/>
            <a:pathLst>
              <a:path w="5452" h="43">
                <a:moveTo>
                  <a:pt x="0" y="43"/>
                </a:moveTo>
                <a:lnTo>
                  <a:pt x="5452" y="43"/>
                </a:lnTo>
                <a:lnTo>
                  <a:pt x="5452" y="0"/>
                </a:lnTo>
                <a:lnTo>
                  <a:pt x="5437" y="15"/>
                </a:lnTo>
                <a:lnTo>
                  <a:pt x="5437" y="29"/>
                </a:lnTo>
                <a:lnTo>
                  <a:pt x="15" y="29"/>
                </a:lnTo>
                <a:lnTo>
                  <a:pt x="0" y="43"/>
                </a:lnTo>
                <a:close/>
              </a:path>
            </a:pathLst>
          </a:custGeom>
          <a:solidFill>
            <a:srgbClr val="1B373A"/>
          </a:solidFill>
          <a:ln w="9525">
            <a:noFill/>
            <a:round/>
            <a:headEnd/>
            <a:tailEnd/>
          </a:ln>
        </p:spPr>
        <p:txBody>
          <a:bodyPr/>
          <a:lstStyle/>
          <a:p>
            <a:endParaRPr lang="en-US"/>
          </a:p>
        </p:txBody>
      </p:sp>
      <p:sp>
        <p:nvSpPr>
          <p:cNvPr id="12293" name="Freeform 5"/>
          <p:cNvSpPr>
            <a:spLocks noChangeArrowheads="1"/>
          </p:cNvSpPr>
          <p:nvPr/>
        </p:nvSpPr>
        <p:spPr bwMode="auto">
          <a:xfrm>
            <a:off x="165100" y="750888"/>
            <a:ext cx="8655050" cy="68262"/>
          </a:xfrm>
          <a:custGeom>
            <a:avLst/>
            <a:gdLst/>
            <a:ahLst/>
            <a:cxnLst>
              <a:cxn ang="0">
                <a:pos x="0" y="43"/>
              </a:cxn>
              <a:cxn ang="0">
                <a:pos x="0" y="0"/>
              </a:cxn>
              <a:cxn ang="0">
                <a:pos x="5452" y="0"/>
              </a:cxn>
              <a:cxn ang="0">
                <a:pos x="5437" y="15"/>
              </a:cxn>
              <a:cxn ang="0">
                <a:pos x="15" y="15"/>
              </a:cxn>
              <a:cxn ang="0">
                <a:pos x="15" y="29"/>
              </a:cxn>
              <a:cxn ang="0">
                <a:pos x="0" y="43"/>
              </a:cxn>
            </a:cxnLst>
            <a:rect l="0" t="0" r="r" b="b"/>
            <a:pathLst>
              <a:path w="5452" h="43">
                <a:moveTo>
                  <a:pt x="0" y="43"/>
                </a:moveTo>
                <a:lnTo>
                  <a:pt x="0" y="0"/>
                </a:lnTo>
                <a:lnTo>
                  <a:pt x="5452" y="0"/>
                </a:lnTo>
                <a:lnTo>
                  <a:pt x="5437" y="15"/>
                </a:lnTo>
                <a:lnTo>
                  <a:pt x="15" y="15"/>
                </a:lnTo>
                <a:lnTo>
                  <a:pt x="15" y="29"/>
                </a:lnTo>
                <a:lnTo>
                  <a:pt x="0" y="43"/>
                </a:lnTo>
                <a:close/>
              </a:path>
            </a:pathLst>
          </a:custGeom>
          <a:solidFill>
            <a:srgbClr val="A1CDD2"/>
          </a:solidFill>
          <a:ln w="9525">
            <a:noFill/>
            <a:round/>
            <a:headEnd/>
            <a:tailEnd/>
          </a:ln>
        </p:spPr>
        <p:txBody>
          <a:bodyPr/>
          <a:lstStyle/>
          <a:p>
            <a:endParaRPr lang="en-US"/>
          </a:p>
        </p:txBody>
      </p:sp>
      <p:graphicFrame>
        <p:nvGraphicFramePr>
          <p:cNvPr id="12380" name="Group 92"/>
          <p:cNvGraphicFramePr>
            <a:graphicFrameLocks noGrp="1"/>
          </p:cNvGraphicFramePr>
          <p:nvPr/>
        </p:nvGraphicFramePr>
        <p:xfrm>
          <a:off x="609600" y="914400"/>
          <a:ext cx="8077200" cy="5547360"/>
        </p:xfrm>
        <a:graphic>
          <a:graphicData uri="http://schemas.openxmlformats.org/drawingml/2006/table">
            <a:tbl>
              <a:tblPr/>
              <a:tblGrid>
                <a:gridCol w="2301875"/>
                <a:gridCol w="2589213"/>
                <a:gridCol w="3186112"/>
              </a:tblGrid>
              <a:tr h="381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Receiver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Operating 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Status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Prime Focus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0.29—0.92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Prime Focus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0.910—1.23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L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1.15—1.73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S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1.73—2.60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C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4—8.0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Recently upgraded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X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8—12.0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Ku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12—15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K Band Array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18—27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Ka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26—40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Q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40—50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W Band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68—92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Mustang Bolometer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86—94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Being upgraded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ARGUS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Times New Roman" pitchFamily="18" charset="0"/>
                        </a:rPr>
                        <a:t>80—115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Being commissioned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Receiver</a:t>
            </a:r>
            <a:endParaRPr lang="en-US" dirty="0"/>
          </a:p>
        </p:txBody>
      </p:sp>
      <p:sp>
        <p:nvSpPr>
          <p:cNvPr id="3" name="Content Placeholder 2"/>
          <p:cNvSpPr>
            <a:spLocks noGrp="1"/>
          </p:cNvSpPr>
          <p:nvPr>
            <p:ph idx="1"/>
          </p:nvPr>
        </p:nvSpPr>
        <p:spPr>
          <a:xfrm>
            <a:off x="457200" y="1143000"/>
            <a:ext cx="8382000" cy="5334000"/>
          </a:xfrm>
        </p:spPr>
        <p:txBody>
          <a:bodyPr>
            <a:normAutofit fontScale="85000" lnSpcReduction="10000"/>
          </a:bodyPr>
          <a:lstStyle/>
          <a:p>
            <a:r>
              <a:rPr lang="en-US" dirty="0" smtClean="0"/>
              <a:t>Band Names (Horrible jargon)</a:t>
            </a:r>
          </a:p>
          <a:p>
            <a:pPr lvl="1"/>
            <a:r>
              <a:rPr lang="en-US" dirty="0" smtClean="0"/>
              <a:t>P- (0.3 GHz), L-, S-, C-, X-, Ku-, K-, Ka-, Q-, W-band (100 GHz).  </a:t>
            </a:r>
          </a:p>
          <a:p>
            <a:r>
              <a:rPr lang="en-US" dirty="0" smtClean="0"/>
              <a:t>Parts of typical ‘coherent’ GBT receiver (not Mustang)</a:t>
            </a:r>
          </a:p>
          <a:p>
            <a:pPr lvl="1"/>
            <a:r>
              <a:rPr lang="en-US" dirty="0" smtClean="0"/>
              <a:t>Calibration chopper (W-band)</a:t>
            </a:r>
          </a:p>
          <a:p>
            <a:pPr lvl="1"/>
            <a:r>
              <a:rPr lang="en-US" dirty="0" smtClean="0"/>
              <a:t>Feed(s)</a:t>
            </a:r>
          </a:p>
          <a:p>
            <a:pPr lvl="1"/>
            <a:r>
              <a:rPr lang="en-US" dirty="0" smtClean="0"/>
              <a:t>Polarizer</a:t>
            </a:r>
            <a:endParaRPr lang="en-US" dirty="0"/>
          </a:p>
          <a:p>
            <a:pPr lvl="1"/>
            <a:r>
              <a:rPr lang="en-US" dirty="0" smtClean="0">
                <a:solidFill>
                  <a:srgbClr val="00B050"/>
                </a:solidFill>
              </a:rPr>
              <a:t>Noise coupler (all but W-band) and noise source</a:t>
            </a:r>
          </a:p>
          <a:p>
            <a:pPr lvl="1"/>
            <a:r>
              <a:rPr lang="en-US" dirty="0" smtClean="0"/>
              <a:t>Cryogenic amplifier</a:t>
            </a:r>
          </a:p>
          <a:p>
            <a:pPr lvl="1"/>
            <a:r>
              <a:rPr lang="en-US" dirty="0" smtClean="0"/>
              <a:t>Other amps, attenuators,  &amp; </a:t>
            </a:r>
            <a:r>
              <a:rPr lang="en-US" dirty="0" smtClean="0">
                <a:solidFill>
                  <a:srgbClr val="00B050"/>
                </a:solidFill>
              </a:rPr>
              <a:t>filters</a:t>
            </a:r>
            <a:r>
              <a:rPr lang="en-US" dirty="0" smtClean="0"/>
              <a:t> (depends upon receiver)</a:t>
            </a:r>
          </a:p>
          <a:p>
            <a:pPr lvl="1"/>
            <a:r>
              <a:rPr lang="en-US" dirty="0" smtClean="0"/>
              <a:t>Polarization Hybrid ( &lt; 8 GHz) or switches</a:t>
            </a:r>
          </a:p>
          <a:p>
            <a:pPr lvl="1"/>
            <a:r>
              <a:rPr lang="en-US" dirty="0" smtClean="0">
                <a:solidFill>
                  <a:srgbClr val="00B050"/>
                </a:solidFill>
              </a:rPr>
              <a:t>Mixers and Local Oscillator</a:t>
            </a:r>
          </a:p>
          <a:p>
            <a:pPr lvl="1"/>
            <a:r>
              <a:rPr lang="en-US" dirty="0" smtClean="0"/>
              <a:t>Splitters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pPr eaLnBrk="1" hangingPunct="1"/>
            <a:r>
              <a:rPr lang="en-US" smtClean="0"/>
              <a:t>Receiver Room</a:t>
            </a:r>
          </a:p>
        </p:txBody>
      </p:sp>
      <p:pic>
        <p:nvPicPr>
          <p:cNvPr id="12291" name="Picture 5" descr="rec120700-f"/>
          <p:cNvPicPr>
            <a:picLocks noChangeAspect="1" noChangeArrowheads="1"/>
          </p:cNvPicPr>
          <p:nvPr/>
        </p:nvPicPr>
        <p:blipFill>
          <a:blip r:embed="rId2" cstate="print"/>
          <a:srcRect/>
          <a:stretch>
            <a:fillRect/>
          </a:stretch>
        </p:blipFill>
        <p:spPr bwMode="auto">
          <a:xfrm>
            <a:off x="381000" y="1981200"/>
            <a:ext cx="4038600" cy="3224213"/>
          </a:xfrm>
          <a:prstGeom prst="rect">
            <a:avLst/>
          </a:prstGeom>
          <a:noFill/>
          <a:ln w="9525">
            <a:noFill/>
            <a:miter lim="800000"/>
            <a:headEnd/>
            <a:tailEnd/>
          </a:ln>
        </p:spPr>
      </p:pic>
      <p:pic>
        <p:nvPicPr>
          <p:cNvPr id="12292" name="Picture 6" descr="rec112800-a"/>
          <p:cNvPicPr>
            <a:picLocks noChangeAspect="1" noChangeArrowheads="1"/>
          </p:cNvPicPr>
          <p:nvPr/>
        </p:nvPicPr>
        <p:blipFill>
          <a:blip r:embed="rId3" cstate="print"/>
          <a:srcRect/>
          <a:stretch>
            <a:fillRect/>
          </a:stretch>
        </p:blipFill>
        <p:spPr bwMode="auto">
          <a:xfrm>
            <a:off x="4876800" y="1981200"/>
            <a:ext cx="4064000" cy="325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diode"/>
          <p:cNvPicPr>
            <a:picLocks noChangeAspect="1" noChangeArrowheads="1"/>
          </p:cNvPicPr>
          <p:nvPr/>
        </p:nvPicPr>
        <p:blipFill>
          <a:blip r:embed="rId2" cstate="print">
            <a:clrChange>
              <a:clrFrom>
                <a:srgbClr val="D3D3D3"/>
              </a:clrFrom>
              <a:clrTo>
                <a:srgbClr val="D3D3D3">
                  <a:alpha val="0"/>
                </a:srgbClr>
              </a:clrTo>
            </a:clrChange>
          </a:blip>
          <a:srcRect/>
          <a:stretch>
            <a:fillRect/>
          </a:stretch>
        </p:blipFill>
        <p:spPr bwMode="auto">
          <a:xfrm>
            <a:off x="2590800" y="5029200"/>
            <a:ext cx="4714875" cy="1504950"/>
          </a:xfrm>
          <a:prstGeom prst="rect">
            <a:avLst/>
          </a:prstGeom>
          <a:noFill/>
          <a:ln w="9525">
            <a:noFill/>
            <a:miter lim="800000"/>
            <a:headEnd/>
            <a:tailEnd/>
          </a:ln>
        </p:spPr>
      </p:pic>
      <p:pic>
        <p:nvPicPr>
          <p:cNvPr id="13315" name="Picture 5" descr="rcvr1"/>
          <p:cNvPicPr>
            <a:picLocks noChangeAspect="1" noChangeArrowheads="1"/>
          </p:cNvPicPr>
          <p:nvPr/>
        </p:nvPicPr>
        <p:blipFill>
          <a:blip r:embed="rId3" cstate="print">
            <a:clrChange>
              <a:clrFrom>
                <a:srgbClr val="D3D3D3"/>
              </a:clrFrom>
              <a:clrTo>
                <a:srgbClr val="D3D3D3">
                  <a:alpha val="0"/>
                </a:srgbClr>
              </a:clrTo>
            </a:clrChange>
          </a:blip>
          <a:srcRect/>
          <a:stretch>
            <a:fillRect/>
          </a:stretch>
        </p:blipFill>
        <p:spPr bwMode="auto">
          <a:xfrm>
            <a:off x="838200" y="2133600"/>
            <a:ext cx="7505700" cy="2447925"/>
          </a:xfrm>
          <a:prstGeom prst="rect">
            <a:avLst/>
          </a:prstGeom>
          <a:noFill/>
          <a:ln w="9525">
            <a:noFill/>
            <a:miter lim="800000"/>
            <a:headEnd/>
            <a:tailEnd/>
          </a:ln>
        </p:spPr>
      </p:pic>
      <p:sp>
        <p:nvSpPr>
          <p:cNvPr id="13316" name="Rectangle 6"/>
          <p:cNvSpPr>
            <a:spLocks noGrp="1" noChangeArrowheads="1"/>
          </p:cNvSpPr>
          <p:nvPr>
            <p:ph type="title"/>
          </p:nvPr>
        </p:nvSpPr>
        <p:spPr/>
        <p:txBody>
          <a:bodyPr/>
          <a:lstStyle/>
          <a:p>
            <a:pPr eaLnBrk="1" hangingPunct="1"/>
            <a:r>
              <a:rPr lang="en-US" smtClean="0"/>
              <a:t>Typical Receiver</a:t>
            </a:r>
          </a:p>
        </p:txBody>
      </p:sp>
    </p:spTree>
    <p:extLst>
      <p:ext uri="{BB962C8B-B14F-4D97-AF65-F5344CB8AC3E}">
        <p14:creationId xmlns:p14="http://schemas.microsoft.com/office/powerpoint/2010/main" val="70602182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3400" y="609601"/>
            <a:ext cx="8007060" cy="5688632"/>
          </a:xfrm>
          <a:prstGeom prst="rect">
            <a:avLst/>
          </a:prstGeom>
          <a:noFill/>
          <a:ln w="9525">
            <a:noFill/>
            <a:miter lim="800000"/>
            <a:headEnd/>
            <a:tailEnd/>
          </a:ln>
        </p:spPr>
      </p:pic>
      <p:sp>
        <p:nvSpPr>
          <p:cNvPr id="3" name="TextBox 2"/>
          <p:cNvSpPr txBox="1"/>
          <p:nvPr/>
        </p:nvSpPr>
        <p:spPr>
          <a:xfrm>
            <a:off x="2362200" y="533400"/>
            <a:ext cx="4371518" cy="923330"/>
          </a:xfrm>
          <a:prstGeom prst="rect">
            <a:avLst/>
          </a:prstGeom>
          <a:solidFill>
            <a:schemeClr val="bg1"/>
          </a:solidFill>
        </p:spPr>
        <p:txBody>
          <a:bodyPr wrap="none" rtlCol="0">
            <a:spAutoFit/>
          </a:bodyPr>
          <a:lstStyle/>
          <a:p>
            <a:r>
              <a:rPr lang="en-US" sz="5400" dirty="0" smtClean="0"/>
              <a:t>Receiver Feeds</a:t>
            </a:r>
            <a:endParaRPr lang="en-US" sz="5400" dirty="0"/>
          </a:p>
        </p:txBody>
      </p:sp>
    </p:spTree>
    <p:extLst>
      <p:ext uri="{BB962C8B-B14F-4D97-AF65-F5344CB8AC3E}">
        <p14:creationId xmlns:p14="http://schemas.microsoft.com/office/powerpoint/2010/main" val="3700995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diode"/>
          <p:cNvPicPr>
            <a:picLocks noChangeAspect="1" noChangeArrowheads="1"/>
          </p:cNvPicPr>
          <p:nvPr/>
        </p:nvPicPr>
        <p:blipFill>
          <a:blip r:embed="rId2" cstate="print">
            <a:clrChange>
              <a:clrFrom>
                <a:srgbClr val="D3D3D3"/>
              </a:clrFrom>
              <a:clrTo>
                <a:srgbClr val="D3D3D3">
                  <a:alpha val="0"/>
                </a:srgbClr>
              </a:clrTo>
            </a:clrChange>
          </a:blip>
          <a:srcRect/>
          <a:stretch>
            <a:fillRect/>
          </a:stretch>
        </p:blipFill>
        <p:spPr bwMode="auto">
          <a:xfrm>
            <a:off x="2590800" y="5029200"/>
            <a:ext cx="4714875" cy="1504950"/>
          </a:xfrm>
          <a:prstGeom prst="rect">
            <a:avLst/>
          </a:prstGeom>
          <a:noFill/>
          <a:ln w="9525">
            <a:noFill/>
            <a:miter lim="800000"/>
            <a:headEnd/>
            <a:tailEnd/>
          </a:ln>
        </p:spPr>
      </p:pic>
      <p:pic>
        <p:nvPicPr>
          <p:cNvPr id="13315" name="Picture 5" descr="rcvr1"/>
          <p:cNvPicPr>
            <a:picLocks noChangeAspect="1" noChangeArrowheads="1"/>
          </p:cNvPicPr>
          <p:nvPr/>
        </p:nvPicPr>
        <p:blipFill>
          <a:blip r:embed="rId3" cstate="print">
            <a:clrChange>
              <a:clrFrom>
                <a:srgbClr val="D3D3D3"/>
              </a:clrFrom>
              <a:clrTo>
                <a:srgbClr val="D3D3D3">
                  <a:alpha val="0"/>
                </a:srgbClr>
              </a:clrTo>
            </a:clrChange>
          </a:blip>
          <a:srcRect/>
          <a:stretch>
            <a:fillRect/>
          </a:stretch>
        </p:blipFill>
        <p:spPr bwMode="auto">
          <a:xfrm>
            <a:off x="838200" y="2133600"/>
            <a:ext cx="7505700" cy="2447925"/>
          </a:xfrm>
          <a:prstGeom prst="rect">
            <a:avLst/>
          </a:prstGeom>
          <a:noFill/>
          <a:ln w="9525">
            <a:noFill/>
            <a:miter lim="800000"/>
            <a:headEnd/>
            <a:tailEnd/>
          </a:ln>
        </p:spPr>
      </p:pic>
      <p:sp>
        <p:nvSpPr>
          <p:cNvPr id="13316" name="Rectangle 6"/>
          <p:cNvSpPr>
            <a:spLocks noGrp="1" noChangeArrowheads="1"/>
          </p:cNvSpPr>
          <p:nvPr>
            <p:ph type="title"/>
          </p:nvPr>
        </p:nvSpPr>
        <p:spPr/>
        <p:txBody>
          <a:bodyPr/>
          <a:lstStyle/>
          <a:p>
            <a:pPr eaLnBrk="1" hangingPunct="1"/>
            <a:r>
              <a:rPr lang="en-US" smtClean="0"/>
              <a:t>Typical Receiver</a:t>
            </a:r>
          </a:p>
        </p:txBody>
      </p:sp>
    </p:spTree>
    <p:extLst>
      <p:ext uri="{BB962C8B-B14F-4D97-AF65-F5344CB8AC3E}">
        <p14:creationId xmlns:p14="http://schemas.microsoft.com/office/powerpoint/2010/main" val="70602182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Grp="1" noChangeArrowheads="1"/>
          </p:cNvSpPr>
          <p:nvPr>
            <p:ph type="title"/>
          </p:nvPr>
        </p:nvSpPr>
        <p:spPr/>
        <p:txBody>
          <a:bodyPr/>
          <a:lstStyle/>
          <a:p>
            <a:pPr eaLnBrk="1" hangingPunct="1"/>
            <a:r>
              <a:rPr lang="en-US" smtClean="0"/>
              <a:t>Typical Components</a:t>
            </a:r>
          </a:p>
        </p:txBody>
      </p:sp>
      <p:pic>
        <p:nvPicPr>
          <p:cNvPr id="5123" name="Picture 10" descr="amplifier"/>
          <p:cNvPicPr>
            <a:picLocks noChangeAspect="1" noChangeArrowheads="1"/>
          </p:cNvPicPr>
          <p:nvPr/>
        </p:nvPicPr>
        <p:blipFill>
          <a:blip r:embed="rId2" cstate="print"/>
          <a:srcRect/>
          <a:stretch>
            <a:fillRect/>
          </a:stretch>
        </p:blipFill>
        <p:spPr bwMode="auto">
          <a:xfrm>
            <a:off x="1219200" y="1676400"/>
            <a:ext cx="533400" cy="466725"/>
          </a:xfrm>
          <a:prstGeom prst="rect">
            <a:avLst/>
          </a:prstGeom>
          <a:noFill/>
          <a:ln w="9525">
            <a:noFill/>
            <a:miter lim="800000"/>
            <a:headEnd/>
            <a:tailEnd/>
          </a:ln>
        </p:spPr>
      </p:pic>
      <p:pic>
        <p:nvPicPr>
          <p:cNvPr id="5124" name="Picture 11" descr="mixer"/>
          <p:cNvPicPr>
            <a:picLocks noChangeAspect="1" noChangeArrowheads="1"/>
          </p:cNvPicPr>
          <p:nvPr/>
        </p:nvPicPr>
        <p:blipFill>
          <a:blip r:embed="rId3" cstate="print"/>
          <a:srcRect/>
          <a:stretch>
            <a:fillRect/>
          </a:stretch>
        </p:blipFill>
        <p:spPr bwMode="auto">
          <a:xfrm>
            <a:off x="1293813" y="2444750"/>
            <a:ext cx="523875" cy="581025"/>
          </a:xfrm>
          <a:prstGeom prst="rect">
            <a:avLst/>
          </a:prstGeom>
          <a:noFill/>
          <a:ln w="9525">
            <a:noFill/>
            <a:miter lim="800000"/>
            <a:headEnd/>
            <a:tailEnd/>
          </a:ln>
        </p:spPr>
      </p:pic>
      <p:pic>
        <p:nvPicPr>
          <p:cNvPr id="5125" name="Picture 12" descr="Attenuator"/>
          <p:cNvPicPr>
            <a:picLocks noChangeAspect="1" noChangeArrowheads="1"/>
          </p:cNvPicPr>
          <p:nvPr/>
        </p:nvPicPr>
        <p:blipFill>
          <a:blip r:embed="rId4" cstate="print"/>
          <a:srcRect/>
          <a:stretch>
            <a:fillRect/>
          </a:stretch>
        </p:blipFill>
        <p:spPr bwMode="auto">
          <a:xfrm>
            <a:off x="1143000" y="3200400"/>
            <a:ext cx="838200" cy="933450"/>
          </a:xfrm>
          <a:prstGeom prst="rect">
            <a:avLst/>
          </a:prstGeom>
          <a:noFill/>
          <a:ln w="9525">
            <a:noFill/>
            <a:miter lim="800000"/>
            <a:headEnd/>
            <a:tailEnd/>
          </a:ln>
        </p:spPr>
      </p:pic>
      <p:sp>
        <p:nvSpPr>
          <p:cNvPr id="5126" name="Text Box 14"/>
          <p:cNvSpPr txBox="1">
            <a:spLocks noChangeArrowheads="1"/>
          </p:cNvSpPr>
          <p:nvPr/>
        </p:nvSpPr>
        <p:spPr bwMode="auto">
          <a:xfrm>
            <a:off x="2193925" y="1712913"/>
            <a:ext cx="1187450" cy="366712"/>
          </a:xfrm>
          <a:prstGeom prst="rect">
            <a:avLst/>
          </a:prstGeom>
          <a:noFill/>
          <a:ln w="9525">
            <a:noFill/>
            <a:miter lim="800000"/>
            <a:headEnd/>
            <a:tailEnd/>
          </a:ln>
        </p:spPr>
        <p:txBody>
          <a:bodyPr wrap="none">
            <a:spAutoFit/>
          </a:bodyPr>
          <a:lstStyle/>
          <a:p>
            <a:pPr eaLnBrk="1" hangingPunct="1"/>
            <a:r>
              <a:rPr lang="en-US"/>
              <a:t>Amplifiers</a:t>
            </a:r>
          </a:p>
        </p:txBody>
      </p:sp>
      <p:sp>
        <p:nvSpPr>
          <p:cNvPr id="5127" name="Text Box 15"/>
          <p:cNvSpPr txBox="1">
            <a:spLocks noChangeArrowheads="1"/>
          </p:cNvSpPr>
          <p:nvPr/>
        </p:nvSpPr>
        <p:spPr bwMode="auto">
          <a:xfrm>
            <a:off x="2193925" y="2474913"/>
            <a:ext cx="857250" cy="366712"/>
          </a:xfrm>
          <a:prstGeom prst="rect">
            <a:avLst/>
          </a:prstGeom>
          <a:noFill/>
          <a:ln w="9525">
            <a:noFill/>
            <a:miter lim="800000"/>
            <a:headEnd/>
            <a:tailEnd/>
          </a:ln>
        </p:spPr>
        <p:txBody>
          <a:bodyPr wrap="none">
            <a:spAutoFit/>
          </a:bodyPr>
          <a:lstStyle/>
          <a:p>
            <a:pPr eaLnBrk="1" hangingPunct="1"/>
            <a:r>
              <a:rPr lang="en-US"/>
              <a:t>Mixers</a:t>
            </a:r>
          </a:p>
        </p:txBody>
      </p:sp>
      <p:sp>
        <p:nvSpPr>
          <p:cNvPr id="5128" name="Text Box 16"/>
          <p:cNvSpPr txBox="1">
            <a:spLocks noChangeArrowheads="1"/>
          </p:cNvSpPr>
          <p:nvPr/>
        </p:nvSpPr>
        <p:spPr bwMode="auto">
          <a:xfrm>
            <a:off x="2193925" y="3313113"/>
            <a:ext cx="1352550" cy="366712"/>
          </a:xfrm>
          <a:prstGeom prst="rect">
            <a:avLst/>
          </a:prstGeom>
          <a:noFill/>
          <a:ln w="9525">
            <a:noFill/>
            <a:miter lim="800000"/>
            <a:headEnd/>
            <a:tailEnd/>
          </a:ln>
        </p:spPr>
        <p:txBody>
          <a:bodyPr wrap="none">
            <a:spAutoFit/>
          </a:bodyPr>
          <a:lstStyle/>
          <a:p>
            <a:pPr eaLnBrk="1" hangingPunct="1"/>
            <a:r>
              <a:rPr lang="en-US"/>
              <a:t>Attenuators</a:t>
            </a:r>
          </a:p>
        </p:txBody>
      </p:sp>
      <p:pic>
        <p:nvPicPr>
          <p:cNvPr id="5129" name="Picture 17" descr="PowerDetector"/>
          <p:cNvPicPr>
            <a:picLocks noChangeAspect="1" noChangeArrowheads="1"/>
          </p:cNvPicPr>
          <p:nvPr/>
        </p:nvPicPr>
        <p:blipFill>
          <a:blip r:embed="rId5" cstate="print"/>
          <a:srcRect/>
          <a:stretch>
            <a:fillRect/>
          </a:stretch>
        </p:blipFill>
        <p:spPr bwMode="auto">
          <a:xfrm>
            <a:off x="1143000" y="4267200"/>
            <a:ext cx="752475" cy="904875"/>
          </a:xfrm>
          <a:prstGeom prst="rect">
            <a:avLst/>
          </a:prstGeom>
          <a:noFill/>
          <a:ln w="9525">
            <a:noFill/>
            <a:miter lim="800000"/>
            <a:headEnd/>
            <a:tailEnd/>
          </a:ln>
        </p:spPr>
      </p:pic>
      <p:sp>
        <p:nvSpPr>
          <p:cNvPr id="5130" name="Text Box 18"/>
          <p:cNvSpPr txBox="1">
            <a:spLocks noChangeArrowheads="1"/>
          </p:cNvSpPr>
          <p:nvPr/>
        </p:nvSpPr>
        <p:spPr bwMode="auto">
          <a:xfrm>
            <a:off x="2193925" y="4379913"/>
            <a:ext cx="1873250" cy="366712"/>
          </a:xfrm>
          <a:prstGeom prst="rect">
            <a:avLst/>
          </a:prstGeom>
          <a:noFill/>
          <a:ln w="9525">
            <a:noFill/>
            <a:miter lim="800000"/>
            <a:headEnd/>
            <a:tailEnd/>
          </a:ln>
        </p:spPr>
        <p:txBody>
          <a:bodyPr wrap="none">
            <a:spAutoFit/>
          </a:bodyPr>
          <a:lstStyle/>
          <a:p>
            <a:pPr eaLnBrk="1" hangingPunct="1"/>
            <a:r>
              <a:rPr lang="en-US"/>
              <a:t>Power Detectors</a:t>
            </a:r>
          </a:p>
        </p:txBody>
      </p:sp>
      <p:pic>
        <p:nvPicPr>
          <p:cNvPr id="5131" name="Picture 19" descr="Synthesizer"/>
          <p:cNvPicPr>
            <a:picLocks noChangeAspect="1" noChangeArrowheads="1"/>
          </p:cNvPicPr>
          <p:nvPr/>
        </p:nvPicPr>
        <p:blipFill>
          <a:blip r:embed="rId6" cstate="print"/>
          <a:srcRect/>
          <a:stretch>
            <a:fillRect/>
          </a:stretch>
        </p:blipFill>
        <p:spPr bwMode="auto">
          <a:xfrm>
            <a:off x="1295400" y="5410200"/>
            <a:ext cx="504825" cy="552450"/>
          </a:xfrm>
          <a:prstGeom prst="rect">
            <a:avLst/>
          </a:prstGeom>
          <a:noFill/>
          <a:ln w="9525">
            <a:noFill/>
            <a:miter lim="800000"/>
            <a:headEnd/>
            <a:tailEnd/>
          </a:ln>
        </p:spPr>
      </p:pic>
      <p:sp>
        <p:nvSpPr>
          <p:cNvPr id="5132" name="Text Box 20"/>
          <p:cNvSpPr txBox="1">
            <a:spLocks noChangeArrowheads="1"/>
          </p:cNvSpPr>
          <p:nvPr/>
        </p:nvSpPr>
        <p:spPr bwMode="auto">
          <a:xfrm>
            <a:off x="2193925" y="5294313"/>
            <a:ext cx="1492250" cy="366712"/>
          </a:xfrm>
          <a:prstGeom prst="rect">
            <a:avLst/>
          </a:prstGeom>
          <a:noFill/>
          <a:ln w="9525">
            <a:noFill/>
            <a:miter lim="800000"/>
            <a:headEnd/>
            <a:tailEnd/>
          </a:ln>
        </p:spPr>
        <p:txBody>
          <a:bodyPr wrap="none">
            <a:spAutoFit/>
          </a:bodyPr>
          <a:lstStyle/>
          <a:p>
            <a:pPr eaLnBrk="1" hangingPunct="1"/>
            <a:r>
              <a:rPr lang="en-US"/>
              <a:t>Synthesizers</a:t>
            </a:r>
          </a:p>
        </p:txBody>
      </p:sp>
      <p:pic>
        <p:nvPicPr>
          <p:cNvPr id="5133" name="Picture 21" descr="Splitter"/>
          <p:cNvPicPr>
            <a:picLocks noChangeAspect="1" noChangeArrowheads="1"/>
          </p:cNvPicPr>
          <p:nvPr/>
        </p:nvPicPr>
        <p:blipFill>
          <a:blip r:embed="rId7" cstate="print"/>
          <a:srcRect/>
          <a:stretch>
            <a:fillRect/>
          </a:stretch>
        </p:blipFill>
        <p:spPr bwMode="auto">
          <a:xfrm>
            <a:off x="5334000" y="1600200"/>
            <a:ext cx="1447800" cy="847725"/>
          </a:xfrm>
          <a:prstGeom prst="rect">
            <a:avLst/>
          </a:prstGeom>
          <a:noFill/>
          <a:ln w="9525">
            <a:noFill/>
            <a:miter lim="800000"/>
            <a:headEnd/>
            <a:tailEnd/>
          </a:ln>
        </p:spPr>
      </p:pic>
      <p:sp>
        <p:nvSpPr>
          <p:cNvPr id="5134" name="Text Box 22"/>
          <p:cNvSpPr txBox="1">
            <a:spLocks noChangeArrowheads="1"/>
          </p:cNvSpPr>
          <p:nvPr/>
        </p:nvSpPr>
        <p:spPr bwMode="auto">
          <a:xfrm>
            <a:off x="6765925" y="1636713"/>
            <a:ext cx="1009650" cy="366712"/>
          </a:xfrm>
          <a:prstGeom prst="rect">
            <a:avLst/>
          </a:prstGeom>
          <a:noFill/>
          <a:ln w="9525">
            <a:noFill/>
            <a:miter lim="800000"/>
            <a:headEnd/>
            <a:tailEnd/>
          </a:ln>
        </p:spPr>
        <p:txBody>
          <a:bodyPr wrap="none">
            <a:spAutoFit/>
          </a:bodyPr>
          <a:lstStyle/>
          <a:p>
            <a:pPr eaLnBrk="1" hangingPunct="1"/>
            <a:r>
              <a:rPr lang="en-US"/>
              <a:t>Splitters</a:t>
            </a:r>
          </a:p>
        </p:txBody>
      </p:sp>
      <p:pic>
        <p:nvPicPr>
          <p:cNvPr id="5135" name="Picture 23" descr="Coupler"/>
          <p:cNvPicPr>
            <a:picLocks noChangeAspect="1" noChangeArrowheads="1"/>
          </p:cNvPicPr>
          <p:nvPr/>
        </p:nvPicPr>
        <p:blipFill>
          <a:blip r:embed="rId8" cstate="print">
            <a:clrChange>
              <a:clrFrom>
                <a:srgbClr val="D3D3D3"/>
              </a:clrFrom>
              <a:clrTo>
                <a:srgbClr val="D3D3D3">
                  <a:alpha val="0"/>
                </a:srgbClr>
              </a:clrTo>
            </a:clrChange>
          </a:blip>
          <a:srcRect/>
          <a:stretch>
            <a:fillRect/>
          </a:stretch>
        </p:blipFill>
        <p:spPr bwMode="auto">
          <a:xfrm>
            <a:off x="5334000" y="2743200"/>
            <a:ext cx="933450" cy="971550"/>
          </a:xfrm>
          <a:prstGeom prst="rect">
            <a:avLst/>
          </a:prstGeom>
          <a:noFill/>
          <a:ln w="9525">
            <a:noFill/>
            <a:miter lim="800000"/>
            <a:headEnd/>
            <a:tailEnd/>
          </a:ln>
        </p:spPr>
      </p:pic>
      <p:sp>
        <p:nvSpPr>
          <p:cNvPr id="5136" name="Text Box 24"/>
          <p:cNvSpPr txBox="1">
            <a:spLocks noChangeArrowheads="1"/>
          </p:cNvSpPr>
          <p:nvPr/>
        </p:nvSpPr>
        <p:spPr bwMode="auto">
          <a:xfrm>
            <a:off x="6765925" y="2779713"/>
            <a:ext cx="1098550" cy="366712"/>
          </a:xfrm>
          <a:prstGeom prst="rect">
            <a:avLst/>
          </a:prstGeom>
          <a:noFill/>
          <a:ln w="9525">
            <a:noFill/>
            <a:miter lim="800000"/>
            <a:headEnd/>
            <a:tailEnd/>
          </a:ln>
        </p:spPr>
        <p:txBody>
          <a:bodyPr wrap="none">
            <a:spAutoFit/>
          </a:bodyPr>
          <a:lstStyle/>
          <a:p>
            <a:pPr eaLnBrk="1" hangingPunct="1"/>
            <a:r>
              <a:rPr lang="en-US"/>
              <a:t>Couplers</a:t>
            </a:r>
          </a:p>
        </p:txBody>
      </p:sp>
      <p:pic>
        <p:nvPicPr>
          <p:cNvPr id="5137" name="Picture 25" descr="BandPassFilter"/>
          <p:cNvPicPr>
            <a:picLocks noChangeAspect="1" noChangeArrowheads="1"/>
          </p:cNvPicPr>
          <p:nvPr/>
        </p:nvPicPr>
        <p:blipFill>
          <a:blip r:embed="rId9" cstate="print"/>
          <a:srcRect/>
          <a:stretch>
            <a:fillRect/>
          </a:stretch>
        </p:blipFill>
        <p:spPr bwMode="auto">
          <a:xfrm>
            <a:off x="5410200" y="4114800"/>
            <a:ext cx="828675" cy="390525"/>
          </a:xfrm>
          <a:prstGeom prst="rect">
            <a:avLst/>
          </a:prstGeom>
          <a:noFill/>
          <a:ln w="9525">
            <a:noFill/>
            <a:miter lim="800000"/>
            <a:headEnd/>
            <a:tailEnd/>
          </a:ln>
        </p:spPr>
      </p:pic>
      <p:sp>
        <p:nvSpPr>
          <p:cNvPr id="5138" name="Text Box 26"/>
          <p:cNvSpPr txBox="1">
            <a:spLocks noChangeArrowheads="1"/>
          </p:cNvSpPr>
          <p:nvPr/>
        </p:nvSpPr>
        <p:spPr bwMode="auto">
          <a:xfrm>
            <a:off x="6842125" y="4151313"/>
            <a:ext cx="806450" cy="366712"/>
          </a:xfrm>
          <a:prstGeom prst="rect">
            <a:avLst/>
          </a:prstGeom>
          <a:noFill/>
          <a:ln w="9525">
            <a:noFill/>
            <a:miter lim="800000"/>
            <a:headEnd/>
            <a:tailEnd/>
          </a:ln>
        </p:spPr>
        <p:txBody>
          <a:bodyPr wrap="none">
            <a:spAutoFit/>
          </a:bodyPr>
          <a:lstStyle/>
          <a:p>
            <a:pPr eaLnBrk="1" hangingPunct="1"/>
            <a:r>
              <a:rPr lang="en-US"/>
              <a:t>Filters</a:t>
            </a:r>
          </a:p>
        </p:txBody>
      </p:sp>
      <p:pic>
        <p:nvPicPr>
          <p:cNvPr id="5139" name="Picture 27" descr="Switch1"/>
          <p:cNvPicPr>
            <a:picLocks noChangeAspect="1" noChangeArrowheads="1"/>
          </p:cNvPicPr>
          <p:nvPr/>
        </p:nvPicPr>
        <p:blipFill>
          <a:blip r:embed="rId10" cstate="print"/>
          <a:srcRect/>
          <a:stretch>
            <a:fillRect/>
          </a:stretch>
        </p:blipFill>
        <p:spPr bwMode="auto">
          <a:xfrm>
            <a:off x="5257800" y="5029200"/>
            <a:ext cx="1352550" cy="657225"/>
          </a:xfrm>
          <a:prstGeom prst="rect">
            <a:avLst/>
          </a:prstGeom>
          <a:noFill/>
          <a:ln w="9525">
            <a:noFill/>
            <a:miter lim="800000"/>
            <a:headEnd/>
            <a:tailEnd/>
          </a:ln>
        </p:spPr>
      </p:pic>
      <p:sp>
        <p:nvSpPr>
          <p:cNvPr id="5140" name="Text Box 28"/>
          <p:cNvSpPr txBox="1">
            <a:spLocks noChangeArrowheads="1"/>
          </p:cNvSpPr>
          <p:nvPr/>
        </p:nvSpPr>
        <p:spPr bwMode="auto">
          <a:xfrm>
            <a:off x="6858000" y="5257800"/>
            <a:ext cx="1098550" cy="366713"/>
          </a:xfrm>
          <a:prstGeom prst="rect">
            <a:avLst/>
          </a:prstGeom>
          <a:noFill/>
          <a:ln w="9525">
            <a:noFill/>
            <a:miter lim="800000"/>
            <a:headEnd/>
            <a:tailEnd/>
          </a:ln>
        </p:spPr>
        <p:txBody>
          <a:bodyPr wrap="none">
            <a:spAutoFit/>
          </a:bodyPr>
          <a:lstStyle/>
          <a:p>
            <a:pPr eaLnBrk="1" hangingPunct="1"/>
            <a:r>
              <a:rPr lang="en-US"/>
              <a:t>Switches</a:t>
            </a:r>
          </a:p>
        </p:txBody>
      </p:sp>
      <p:pic>
        <p:nvPicPr>
          <p:cNvPr id="5141" name="Picture 29" descr="BandPassFilter2"/>
          <p:cNvPicPr>
            <a:picLocks noChangeAspect="1" noChangeArrowheads="1"/>
          </p:cNvPicPr>
          <p:nvPr/>
        </p:nvPicPr>
        <p:blipFill>
          <a:blip r:embed="rId11" cstate="print"/>
          <a:srcRect/>
          <a:stretch>
            <a:fillRect/>
          </a:stretch>
        </p:blipFill>
        <p:spPr bwMode="auto">
          <a:xfrm>
            <a:off x="5334000" y="4419600"/>
            <a:ext cx="1057275" cy="409575"/>
          </a:xfrm>
          <a:prstGeom prst="rect">
            <a:avLst/>
          </a:prstGeom>
          <a:noFill/>
          <a:ln w="9525">
            <a:noFill/>
            <a:miter lim="800000"/>
            <a:headEnd/>
            <a:tailEnd/>
          </a:ln>
        </p:spPr>
      </p:pic>
      <p:pic>
        <p:nvPicPr>
          <p:cNvPr id="5142" name="Picture 30" descr="multiplier"/>
          <p:cNvPicPr>
            <a:picLocks noChangeAspect="1" noChangeArrowheads="1"/>
          </p:cNvPicPr>
          <p:nvPr/>
        </p:nvPicPr>
        <p:blipFill>
          <a:blip r:embed="rId12" cstate="print">
            <a:clrChange>
              <a:clrFrom>
                <a:srgbClr val="D3D3D3"/>
              </a:clrFrom>
              <a:clrTo>
                <a:srgbClr val="D3D3D3">
                  <a:alpha val="0"/>
                </a:srgbClr>
              </a:clrTo>
            </a:clrChange>
          </a:blip>
          <a:srcRect/>
          <a:stretch>
            <a:fillRect/>
          </a:stretch>
        </p:blipFill>
        <p:spPr bwMode="auto">
          <a:xfrm>
            <a:off x="5486400" y="6096000"/>
            <a:ext cx="571500" cy="466725"/>
          </a:xfrm>
          <a:prstGeom prst="rect">
            <a:avLst/>
          </a:prstGeom>
          <a:noFill/>
          <a:ln w="9525">
            <a:noFill/>
            <a:miter lim="800000"/>
            <a:headEnd/>
            <a:tailEnd/>
          </a:ln>
        </p:spPr>
      </p:pic>
      <p:sp>
        <p:nvSpPr>
          <p:cNvPr id="5143" name="Text Box 31"/>
          <p:cNvSpPr txBox="1">
            <a:spLocks noChangeArrowheads="1"/>
          </p:cNvSpPr>
          <p:nvPr/>
        </p:nvSpPr>
        <p:spPr bwMode="auto">
          <a:xfrm>
            <a:off x="6842125" y="6056313"/>
            <a:ext cx="1212850" cy="366712"/>
          </a:xfrm>
          <a:prstGeom prst="rect">
            <a:avLst/>
          </a:prstGeom>
          <a:noFill/>
          <a:ln w="9525">
            <a:noFill/>
            <a:miter lim="800000"/>
            <a:headEnd/>
            <a:tailEnd/>
          </a:ln>
        </p:spPr>
        <p:txBody>
          <a:bodyPr wrap="none">
            <a:spAutoFit/>
          </a:bodyPr>
          <a:lstStyle/>
          <a:p>
            <a:r>
              <a:rPr lang="en-US"/>
              <a:t>Multipliers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idx="4294967295"/>
          </p:nvPr>
        </p:nvSpPr>
        <p:spPr bwMode="auto">
          <a:xfrm>
            <a:off x="312738" y="317500"/>
            <a:ext cx="8364537"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Structure and Optics</a:t>
            </a:r>
          </a:p>
        </p:txBody>
      </p:sp>
      <p:grpSp>
        <p:nvGrpSpPr>
          <p:cNvPr id="2" name="Group 3"/>
          <p:cNvGrpSpPr>
            <a:grpSpLocks/>
          </p:cNvGrpSpPr>
          <p:nvPr/>
        </p:nvGrpSpPr>
        <p:grpSpPr bwMode="auto">
          <a:xfrm>
            <a:off x="168275" y="806450"/>
            <a:ext cx="8655050" cy="69850"/>
            <a:chOff x="106" y="508"/>
            <a:chExt cx="5452" cy="44"/>
          </a:xfrm>
        </p:grpSpPr>
        <p:sp>
          <p:nvSpPr>
            <p:cNvPr id="68612" name="Rectangle 4"/>
            <p:cNvSpPr>
              <a:spLocks noChangeArrowheads="1"/>
            </p:cNvSpPr>
            <p:nvPr/>
          </p:nvSpPr>
          <p:spPr bwMode="auto">
            <a:xfrm>
              <a:off x="121" y="523"/>
              <a:ext cx="5422" cy="14"/>
            </a:xfrm>
            <a:prstGeom prst="rect">
              <a:avLst/>
            </a:prstGeom>
            <a:solidFill>
              <a:srgbClr val="366C74"/>
            </a:solidFill>
            <a:ln w="9525">
              <a:noFill/>
              <a:miter lim="800000"/>
              <a:headEnd/>
              <a:tailEnd/>
            </a:ln>
          </p:spPr>
          <p:txBody>
            <a:bodyPr/>
            <a:lstStyle/>
            <a:p>
              <a:endParaRPr lang="en-US"/>
            </a:p>
          </p:txBody>
        </p:sp>
        <p:sp>
          <p:nvSpPr>
            <p:cNvPr id="68613" name="Freeform 5"/>
            <p:cNvSpPr>
              <a:spLocks noChangeArrowheads="1"/>
            </p:cNvSpPr>
            <p:nvPr/>
          </p:nvSpPr>
          <p:spPr bwMode="auto">
            <a:xfrm>
              <a:off x="106" y="508"/>
              <a:ext cx="5452" cy="44"/>
            </a:xfrm>
            <a:custGeom>
              <a:avLst/>
              <a:gdLst/>
              <a:ahLst/>
              <a:cxnLst>
                <a:cxn ang="0">
                  <a:pos x="0" y="44"/>
                </a:cxn>
                <a:cxn ang="0">
                  <a:pos x="5452" y="44"/>
                </a:cxn>
                <a:cxn ang="0">
                  <a:pos x="5452" y="0"/>
                </a:cxn>
                <a:cxn ang="0">
                  <a:pos x="5437" y="15"/>
                </a:cxn>
                <a:cxn ang="0">
                  <a:pos x="5437" y="29"/>
                </a:cxn>
                <a:cxn ang="0">
                  <a:pos x="15" y="29"/>
                </a:cxn>
                <a:cxn ang="0">
                  <a:pos x="0" y="44"/>
                </a:cxn>
              </a:cxnLst>
              <a:rect l="0" t="0" r="r" b="b"/>
              <a:pathLst>
                <a:path w="5452" h="44">
                  <a:moveTo>
                    <a:pt x="0" y="44"/>
                  </a:moveTo>
                  <a:lnTo>
                    <a:pt x="5452" y="44"/>
                  </a:lnTo>
                  <a:lnTo>
                    <a:pt x="5452" y="0"/>
                  </a:lnTo>
                  <a:lnTo>
                    <a:pt x="5437" y="15"/>
                  </a:lnTo>
                  <a:lnTo>
                    <a:pt x="5437" y="29"/>
                  </a:lnTo>
                  <a:lnTo>
                    <a:pt x="15" y="29"/>
                  </a:lnTo>
                  <a:lnTo>
                    <a:pt x="0" y="44"/>
                  </a:lnTo>
                  <a:close/>
                </a:path>
              </a:pathLst>
            </a:custGeom>
            <a:solidFill>
              <a:srgbClr val="1B373A"/>
            </a:solidFill>
            <a:ln w="9525">
              <a:noFill/>
              <a:round/>
              <a:headEnd/>
              <a:tailEnd/>
            </a:ln>
          </p:spPr>
          <p:txBody>
            <a:bodyPr/>
            <a:lstStyle/>
            <a:p>
              <a:endParaRPr lang="en-US"/>
            </a:p>
          </p:txBody>
        </p:sp>
        <p:sp>
          <p:nvSpPr>
            <p:cNvPr id="68614" name="Freeform 6"/>
            <p:cNvSpPr>
              <a:spLocks noChangeArrowheads="1"/>
            </p:cNvSpPr>
            <p:nvPr/>
          </p:nvSpPr>
          <p:spPr bwMode="auto">
            <a:xfrm>
              <a:off x="106" y="508"/>
              <a:ext cx="5452" cy="44"/>
            </a:xfrm>
            <a:custGeom>
              <a:avLst/>
              <a:gdLst/>
              <a:ahLst/>
              <a:cxnLst>
                <a:cxn ang="0">
                  <a:pos x="0" y="44"/>
                </a:cxn>
                <a:cxn ang="0">
                  <a:pos x="0" y="0"/>
                </a:cxn>
                <a:cxn ang="0">
                  <a:pos x="5452" y="0"/>
                </a:cxn>
                <a:cxn ang="0">
                  <a:pos x="5437" y="15"/>
                </a:cxn>
                <a:cxn ang="0">
                  <a:pos x="15" y="15"/>
                </a:cxn>
                <a:cxn ang="0">
                  <a:pos x="15" y="29"/>
                </a:cxn>
                <a:cxn ang="0">
                  <a:pos x="0" y="44"/>
                </a:cxn>
              </a:cxnLst>
              <a:rect l="0" t="0" r="r" b="b"/>
              <a:pathLst>
                <a:path w="5452" h="44">
                  <a:moveTo>
                    <a:pt x="0" y="44"/>
                  </a:moveTo>
                  <a:lnTo>
                    <a:pt x="0" y="0"/>
                  </a:lnTo>
                  <a:lnTo>
                    <a:pt x="5452" y="0"/>
                  </a:lnTo>
                  <a:lnTo>
                    <a:pt x="5437" y="15"/>
                  </a:lnTo>
                  <a:lnTo>
                    <a:pt x="15" y="15"/>
                  </a:lnTo>
                  <a:lnTo>
                    <a:pt x="15" y="29"/>
                  </a:lnTo>
                  <a:lnTo>
                    <a:pt x="0" y="44"/>
                  </a:lnTo>
                  <a:close/>
                </a:path>
              </a:pathLst>
            </a:custGeom>
            <a:solidFill>
              <a:srgbClr val="A1CDD2"/>
            </a:solidFill>
            <a:ln w="9525">
              <a:noFill/>
              <a:round/>
              <a:headEnd/>
              <a:tailEnd/>
            </a:ln>
          </p:spPr>
          <p:txBody>
            <a:bodyPr/>
            <a:lstStyle/>
            <a:p>
              <a:endParaRPr lang="en-US"/>
            </a:p>
          </p:txBody>
        </p:sp>
      </p:grpSp>
      <p:pic>
        <p:nvPicPr>
          <p:cNvPr id="68617" name="Picture 9"/>
          <p:cNvPicPr>
            <a:picLocks noChangeAspect="1" noChangeArrowheads="1"/>
          </p:cNvPicPr>
          <p:nvPr/>
        </p:nvPicPr>
        <p:blipFill>
          <a:blip r:embed="rId3" cstate="print"/>
          <a:srcRect/>
          <a:stretch>
            <a:fillRect/>
          </a:stretch>
        </p:blipFill>
        <p:spPr bwMode="auto">
          <a:xfrm>
            <a:off x="1219200" y="990600"/>
            <a:ext cx="6629400" cy="4052888"/>
          </a:xfrm>
          <a:prstGeom prst="rect">
            <a:avLst/>
          </a:prstGeom>
          <a:noFill/>
          <a:ln w="9525">
            <a:noFill/>
            <a:miter lim="800000"/>
            <a:headEnd/>
            <a:tailEnd/>
          </a:ln>
          <a:effectLst/>
        </p:spPr>
      </p:pic>
      <p:sp>
        <p:nvSpPr>
          <p:cNvPr id="68618" name="Text Box 10"/>
          <p:cNvSpPr txBox="1">
            <a:spLocks noChangeArrowheads="1"/>
          </p:cNvSpPr>
          <p:nvPr/>
        </p:nvSpPr>
        <p:spPr bwMode="auto">
          <a:xfrm>
            <a:off x="838200" y="5391150"/>
            <a:ext cx="6553200" cy="914400"/>
          </a:xfrm>
          <a:prstGeom prst="rect">
            <a:avLst/>
          </a:prstGeom>
          <a:noFill/>
          <a:ln w="9525" algn="ctr">
            <a:noFill/>
            <a:miter lim="800000"/>
            <a:headEnd/>
            <a:tailEnd/>
          </a:ln>
          <a:effectLst/>
        </p:spPr>
        <p:txBody>
          <a:bodyPr wrap="none" lIns="0" tIns="0" rIns="0" bIns="0">
            <a:spAutoFit/>
          </a:bodyPr>
          <a:lstStyle/>
          <a:p>
            <a:pPr defTabSz="381000">
              <a:buFontTx/>
              <a:buChar char="•"/>
            </a:pPr>
            <a:r>
              <a:rPr lang="en-US"/>
              <a:t>Large 100-m Diameter:</a:t>
            </a:r>
          </a:p>
          <a:p>
            <a:pPr lvl="1" defTabSz="381000">
              <a:buFontTx/>
              <a:buChar char="•"/>
            </a:pPr>
            <a:r>
              <a:rPr lang="en-US"/>
              <a:t>High Sensitivity</a:t>
            </a:r>
          </a:p>
          <a:p>
            <a:pPr lvl="1" defTabSz="381000">
              <a:buFontTx/>
              <a:buChar char="•"/>
            </a:pPr>
            <a:r>
              <a:rPr lang="en-US"/>
              <a:t>High Angular Resolution – wavelength / Diameter </a:t>
            </a:r>
          </a:p>
        </p:txBody>
      </p:sp>
    </p:spTree>
  </p:cSld>
  <p:clrMapOvr>
    <a:masterClrMapping/>
  </p:clrMapOvr>
  <p:transition advClick="0">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eaLnBrk="1" hangingPunct="1"/>
            <a:r>
              <a:rPr lang="en-US" smtClean="0"/>
              <a:t>Types of Filters</a:t>
            </a:r>
          </a:p>
        </p:txBody>
      </p:sp>
      <p:pic>
        <p:nvPicPr>
          <p:cNvPr id="6147" name="Picture 5" descr="BandPassFilterGraph"/>
          <p:cNvPicPr>
            <a:picLocks noChangeAspect="1" noChangeArrowheads="1"/>
          </p:cNvPicPr>
          <p:nvPr/>
        </p:nvPicPr>
        <p:blipFill>
          <a:blip r:embed="rId2" cstate="print"/>
          <a:srcRect/>
          <a:stretch>
            <a:fillRect/>
          </a:stretch>
        </p:blipFill>
        <p:spPr bwMode="auto">
          <a:xfrm>
            <a:off x="0" y="2743200"/>
            <a:ext cx="2433638" cy="2438400"/>
          </a:xfrm>
          <a:prstGeom prst="rect">
            <a:avLst/>
          </a:prstGeom>
          <a:noFill/>
          <a:ln w="9525">
            <a:noFill/>
            <a:miter lim="800000"/>
            <a:headEnd/>
            <a:tailEnd/>
          </a:ln>
        </p:spPr>
      </p:pic>
      <p:pic>
        <p:nvPicPr>
          <p:cNvPr id="6148" name="Picture 6" descr="LowPassFilterGraph"/>
          <p:cNvPicPr>
            <a:picLocks noChangeAspect="1" noChangeArrowheads="1"/>
          </p:cNvPicPr>
          <p:nvPr/>
        </p:nvPicPr>
        <p:blipFill>
          <a:blip r:embed="rId3" cstate="print"/>
          <a:srcRect/>
          <a:stretch>
            <a:fillRect/>
          </a:stretch>
        </p:blipFill>
        <p:spPr bwMode="auto">
          <a:xfrm>
            <a:off x="2514600" y="2819400"/>
            <a:ext cx="2355850" cy="2362200"/>
          </a:xfrm>
          <a:prstGeom prst="rect">
            <a:avLst/>
          </a:prstGeom>
          <a:noFill/>
          <a:ln w="9525">
            <a:noFill/>
            <a:miter lim="800000"/>
            <a:headEnd/>
            <a:tailEnd/>
          </a:ln>
        </p:spPr>
      </p:pic>
      <p:pic>
        <p:nvPicPr>
          <p:cNvPr id="6149" name="Picture 7" descr="HighPassFilterGraph"/>
          <p:cNvPicPr>
            <a:picLocks noChangeAspect="1" noChangeArrowheads="1"/>
          </p:cNvPicPr>
          <p:nvPr/>
        </p:nvPicPr>
        <p:blipFill>
          <a:blip r:embed="rId4" cstate="print"/>
          <a:srcRect/>
          <a:stretch>
            <a:fillRect/>
          </a:stretch>
        </p:blipFill>
        <p:spPr bwMode="auto">
          <a:xfrm>
            <a:off x="4572000" y="2819400"/>
            <a:ext cx="2432050" cy="2438400"/>
          </a:xfrm>
          <a:prstGeom prst="rect">
            <a:avLst/>
          </a:prstGeom>
          <a:noFill/>
          <a:ln w="9525">
            <a:noFill/>
            <a:miter lim="800000"/>
            <a:headEnd/>
            <a:tailEnd/>
          </a:ln>
        </p:spPr>
      </p:pic>
      <p:pic>
        <p:nvPicPr>
          <p:cNvPr id="6150" name="Picture 8" descr="NotchFilterGraph"/>
          <p:cNvPicPr>
            <a:picLocks noChangeAspect="1" noChangeArrowheads="1"/>
          </p:cNvPicPr>
          <p:nvPr/>
        </p:nvPicPr>
        <p:blipFill>
          <a:blip r:embed="rId5" cstate="print"/>
          <a:srcRect/>
          <a:stretch>
            <a:fillRect/>
          </a:stretch>
        </p:blipFill>
        <p:spPr bwMode="auto">
          <a:xfrm>
            <a:off x="6705600" y="2667000"/>
            <a:ext cx="2257425" cy="2514600"/>
          </a:xfrm>
          <a:prstGeom prst="rect">
            <a:avLst/>
          </a:prstGeom>
          <a:noFill/>
          <a:ln w="9525">
            <a:noFill/>
            <a:miter lim="800000"/>
            <a:headEnd/>
            <a:tailEnd/>
          </a:ln>
        </p:spPr>
      </p:pic>
      <p:sp>
        <p:nvSpPr>
          <p:cNvPr id="6151" name="Text Box 9"/>
          <p:cNvSpPr txBox="1">
            <a:spLocks noChangeArrowheads="1"/>
          </p:cNvSpPr>
          <p:nvPr/>
        </p:nvSpPr>
        <p:spPr bwMode="auto">
          <a:xfrm>
            <a:off x="2895600" y="5715000"/>
            <a:ext cx="3790950" cy="366713"/>
          </a:xfrm>
          <a:prstGeom prst="rect">
            <a:avLst/>
          </a:prstGeom>
          <a:noFill/>
          <a:ln w="9525">
            <a:noFill/>
            <a:miter lim="800000"/>
            <a:headEnd/>
            <a:tailEnd/>
          </a:ln>
        </p:spPr>
        <p:txBody>
          <a:bodyPr wrap="none">
            <a:spAutoFit/>
          </a:bodyPr>
          <a:lstStyle/>
          <a:p>
            <a:pPr eaLnBrk="1" hangingPunct="1"/>
            <a:r>
              <a:rPr lang="en-US"/>
              <a:t>Edges are smoother than illustrated</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smtClean="0"/>
              <a:t>Types of Mixers</a:t>
            </a:r>
          </a:p>
        </p:txBody>
      </p:sp>
      <p:pic>
        <p:nvPicPr>
          <p:cNvPr id="7171" name="Picture 5" descr="mixer"/>
          <p:cNvPicPr>
            <a:picLocks noChangeAspect="1" noChangeArrowheads="1"/>
          </p:cNvPicPr>
          <p:nvPr/>
        </p:nvPicPr>
        <p:blipFill>
          <a:blip r:embed="rId2" cstate="print"/>
          <a:srcRect/>
          <a:stretch>
            <a:fillRect/>
          </a:stretch>
        </p:blipFill>
        <p:spPr bwMode="auto">
          <a:xfrm>
            <a:off x="1066800" y="1828800"/>
            <a:ext cx="1287463" cy="1428750"/>
          </a:xfrm>
          <a:prstGeom prst="rect">
            <a:avLst/>
          </a:prstGeom>
          <a:noFill/>
          <a:ln w="9525">
            <a:noFill/>
            <a:miter lim="800000"/>
            <a:headEnd/>
            <a:tailEnd/>
          </a:ln>
        </p:spPr>
      </p:pic>
      <p:sp>
        <p:nvSpPr>
          <p:cNvPr id="7172" name="Text Box 6"/>
          <p:cNvSpPr txBox="1">
            <a:spLocks noChangeArrowheads="1"/>
          </p:cNvSpPr>
          <p:nvPr/>
        </p:nvSpPr>
        <p:spPr bwMode="auto">
          <a:xfrm>
            <a:off x="822325" y="1692275"/>
            <a:ext cx="296863" cy="579438"/>
          </a:xfrm>
          <a:prstGeom prst="rect">
            <a:avLst/>
          </a:prstGeom>
          <a:noFill/>
          <a:ln w="9525">
            <a:noFill/>
            <a:miter lim="800000"/>
            <a:headEnd/>
            <a:tailEnd/>
          </a:ln>
        </p:spPr>
        <p:txBody>
          <a:bodyPr wrap="none">
            <a:spAutoFit/>
          </a:bodyPr>
          <a:lstStyle/>
          <a:p>
            <a:pPr eaLnBrk="1" hangingPunct="1"/>
            <a:r>
              <a:rPr lang="en-US" sz="3200"/>
              <a:t>f</a:t>
            </a:r>
          </a:p>
        </p:txBody>
      </p:sp>
      <p:sp>
        <p:nvSpPr>
          <p:cNvPr id="7173" name="Text Box 8"/>
          <p:cNvSpPr txBox="1">
            <a:spLocks noChangeArrowheads="1"/>
          </p:cNvSpPr>
          <p:nvPr/>
        </p:nvSpPr>
        <p:spPr bwMode="auto">
          <a:xfrm>
            <a:off x="2117725" y="1716088"/>
            <a:ext cx="449263" cy="457200"/>
          </a:xfrm>
          <a:prstGeom prst="rect">
            <a:avLst/>
          </a:prstGeom>
          <a:noFill/>
          <a:ln w="9525">
            <a:noFill/>
            <a:miter lim="800000"/>
            <a:headEnd/>
            <a:tailEnd/>
          </a:ln>
        </p:spPr>
        <p:txBody>
          <a:bodyPr wrap="none">
            <a:spAutoFit/>
          </a:bodyPr>
          <a:lstStyle/>
          <a:p>
            <a:pPr eaLnBrk="1" hangingPunct="1"/>
            <a:r>
              <a:rPr lang="en-US" sz="2400"/>
              <a:t>f</a:t>
            </a:r>
            <a:r>
              <a:rPr lang="en-US" sz="2400" baseline="-25000"/>
              <a:t>IF</a:t>
            </a:r>
          </a:p>
        </p:txBody>
      </p:sp>
      <p:sp>
        <p:nvSpPr>
          <p:cNvPr id="7174" name="Text Box 9"/>
          <p:cNvSpPr txBox="1">
            <a:spLocks noChangeArrowheads="1"/>
          </p:cNvSpPr>
          <p:nvPr/>
        </p:nvSpPr>
        <p:spPr bwMode="auto">
          <a:xfrm>
            <a:off x="1812925" y="3087688"/>
            <a:ext cx="539750" cy="457200"/>
          </a:xfrm>
          <a:prstGeom prst="rect">
            <a:avLst/>
          </a:prstGeom>
          <a:noFill/>
          <a:ln w="9525">
            <a:noFill/>
            <a:miter lim="800000"/>
            <a:headEnd/>
            <a:tailEnd/>
          </a:ln>
        </p:spPr>
        <p:txBody>
          <a:bodyPr wrap="none">
            <a:spAutoFit/>
          </a:bodyPr>
          <a:lstStyle/>
          <a:p>
            <a:pPr eaLnBrk="1" hangingPunct="1"/>
            <a:r>
              <a:rPr lang="en-US" sz="2400"/>
              <a:t>f</a:t>
            </a:r>
            <a:r>
              <a:rPr lang="en-US" sz="2400" baseline="-25000"/>
              <a:t>LO</a:t>
            </a:r>
          </a:p>
        </p:txBody>
      </p:sp>
      <p:sp>
        <p:nvSpPr>
          <p:cNvPr id="7175" name="Text Box 10"/>
          <p:cNvSpPr txBox="1">
            <a:spLocks noChangeArrowheads="1"/>
          </p:cNvSpPr>
          <p:nvPr/>
        </p:nvSpPr>
        <p:spPr bwMode="auto">
          <a:xfrm>
            <a:off x="3733800" y="1981200"/>
            <a:ext cx="4845050" cy="3786188"/>
          </a:xfrm>
          <a:prstGeom prst="rect">
            <a:avLst/>
          </a:prstGeom>
          <a:noFill/>
          <a:ln w="9525">
            <a:noFill/>
            <a:miter lim="800000"/>
            <a:headEnd/>
            <a:tailEnd/>
          </a:ln>
        </p:spPr>
        <p:txBody>
          <a:bodyPr wrap="none">
            <a:spAutoFit/>
          </a:bodyPr>
          <a:lstStyle/>
          <a:p>
            <a:pPr eaLnBrk="1" hangingPunct="1">
              <a:buFontTx/>
              <a:buChar char="•"/>
            </a:pPr>
            <a:r>
              <a:rPr lang="en-US" sz="2400"/>
              <a:t> n and m are positive or negative </a:t>
            </a:r>
            <a:br>
              <a:rPr lang="en-US" sz="2400"/>
            </a:br>
            <a:r>
              <a:rPr lang="en-US" sz="2400"/>
              <a:t>  integers, usually 1 or -1</a:t>
            </a:r>
          </a:p>
          <a:p>
            <a:pPr eaLnBrk="1" hangingPunct="1">
              <a:buFontTx/>
              <a:buChar char="•"/>
            </a:pPr>
            <a:endParaRPr lang="en-US" sz="2400"/>
          </a:p>
          <a:p>
            <a:pPr eaLnBrk="1" hangingPunct="1">
              <a:buFontTx/>
              <a:buChar char="•"/>
            </a:pPr>
            <a:r>
              <a:rPr lang="en-US" sz="2400"/>
              <a:t> Up Conversion : f</a:t>
            </a:r>
            <a:r>
              <a:rPr lang="en-US" sz="2400" baseline="-25000"/>
              <a:t>IF</a:t>
            </a:r>
            <a:r>
              <a:rPr lang="en-US" sz="2400"/>
              <a:t> &gt; f</a:t>
            </a:r>
          </a:p>
          <a:p>
            <a:pPr eaLnBrk="1" hangingPunct="1">
              <a:buFontTx/>
              <a:buChar char="•"/>
            </a:pPr>
            <a:r>
              <a:rPr lang="en-US" sz="2400"/>
              <a:t> Down Conversion : f</a:t>
            </a:r>
            <a:r>
              <a:rPr lang="en-US" sz="2400" baseline="-25000"/>
              <a:t>IF</a:t>
            </a:r>
            <a:r>
              <a:rPr lang="en-US" sz="2400"/>
              <a:t> &lt; f</a:t>
            </a:r>
          </a:p>
          <a:p>
            <a:pPr eaLnBrk="1" hangingPunct="1">
              <a:buFontTx/>
              <a:buChar char="•"/>
            </a:pPr>
            <a:endParaRPr lang="en-US" sz="2400"/>
          </a:p>
          <a:p>
            <a:pPr eaLnBrk="1" hangingPunct="1">
              <a:buFontTx/>
              <a:buChar char="•"/>
            </a:pPr>
            <a:r>
              <a:rPr lang="en-US" sz="2400"/>
              <a:t> Lower Side Band : f</a:t>
            </a:r>
            <a:r>
              <a:rPr lang="en-US" sz="2400" baseline="-25000"/>
              <a:t>LO</a:t>
            </a:r>
            <a:r>
              <a:rPr lang="en-US" sz="2400"/>
              <a:t> &gt; f</a:t>
            </a:r>
          </a:p>
          <a:p>
            <a:pPr lvl="1" eaLnBrk="1" hangingPunct="1"/>
            <a:r>
              <a:rPr lang="en-US" sz="2400"/>
              <a:t>- Sense of frequency flips</a:t>
            </a:r>
          </a:p>
          <a:p>
            <a:pPr eaLnBrk="1" hangingPunct="1">
              <a:buFontTx/>
              <a:buChar char="•"/>
            </a:pPr>
            <a:r>
              <a:rPr lang="en-US" sz="2400"/>
              <a:t> Upper Side Band : f</a:t>
            </a:r>
            <a:r>
              <a:rPr lang="en-US" sz="2400" baseline="-25000"/>
              <a:t>LO</a:t>
            </a:r>
            <a:r>
              <a:rPr lang="en-US" sz="2400"/>
              <a:t> &lt; f</a:t>
            </a:r>
          </a:p>
          <a:p>
            <a:pPr eaLnBrk="1" hangingPunct="1"/>
            <a:endParaRPr lang="en-US" sz="2400"/>
          </a:p>
        </p:txBody>
      </p:sp>
      <p:sp>
        <p:nvSpPr>
          <p:cNvPr id="7176" name="Text Box 11"/>
          <p:cNvSpPr txBox="1">
            <a:spLocks noChangeArrowheads="1"/>
          </p:cNvSpPr>
          <p:nvPr/>
        </p:nvSpPr>
        <p:spPr bwMode="auto">
          <a:xfrm>
            <a:off x="609600" y="3810000"/>
            <a:ext cx="2243138" cy="457200"/>
          </a:xfrm>
          <a:prstGeom prst="rect">
            <a:avLst/>
          </a:prstGeom>
          <a:noFill/>
          <a:ln w="9525">
            <a:noFill/>
            <a:miter lim="800000"/>
            <a:headEnd/>
            <a:tailEnd/>
          </a:ln>
        </p:spPr>
        <p:txBody>
          <a:bodyPr wrap="none">
            <a:spAutoFit/>
          </a:bodyPr>
          <a:lstStyle/>
          <a:p>
            <a:r>
              <a:rPr lang="en-US" sz="2400"/>
              <a:t>f</a:t>
            </a:r>
            <a:r>
              <a:rPr lang="en-US" sz="2400" baseline="-25000"/>
              <a:t>IF</a:t>
            </a:r>
            <a:r>
              <a:rPr lang="en-US" sz="2400"/>
              <a:t> = n*f</a:t>
            </a:r>
            <a:r>
              <a:rPr lang="en-US" sz="2400" baseline="-25000"/>
              <a:t>LO</a:t>
            </a:r>
            <a:r>
              <a:rPr lang="en-US" sz="2400"/>
              <a:t> + m*f</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40-Ft System</a:t>
            </a:r>
          </a:p>
        </p:txBody>
      </p:sp>
      <p:pic>
        <p:nvPicPr>
          <p:cNvPr id="1026" name="Picture 2" descr="C:\Documents and Settings\rmaddale\Desktop\40ft_Modified.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43000"/>
            <a:ext cx="8610600" cy="3363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4953000"/>
            <a:ext cx="7877648" cy="1569660"/>
          </a:xfrm>
          <a:prstGeom prst="rect">
            <a:avLst/>
          </a:prstGeom>
          <a:noFill/>
        </p:spPr>
        <p:txBody>
          <a:bodyPr wrap="square" rtlCol="0">
            <a:spAutoFit/>
          </a:bodyPr>
          <a:lstStyle/>
          <a:p>
            <a:r>
              <a:rPr lang="en-US" sz="3200" dirty="0" smtClean="0"/>
              <a:t>Determine values for the first LO for the 40-ft when Observing HI at 1420 MHz</a:t>
            </a:r>
          </a:p>
          <a:p>
            <a:endParaRPr lang="en-US" sz="3200" dirty="0"/>
          </a:p>
        </p:txBody>
      </p:sp>
    </p:spTree>
    <p:extLst>
      <p:ext uri="{BB962C8B-B14F-4D97-AF65-F5344CB8AC3E}">
        <p14:creationId xmlns:p14="http://schemas.microsoft.com/office/powerpoint/2010/main" val="914955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lum/>
          </a:blip>
          <a:srcRect/>
          <a:stretch>
            <a:fillRect/>
          </a:stretch>
        </p:blipFill>
        <p:spPr bwMode="auto">
          <a:xfrm>
            <a:off x="890588" y="695325"/>
            <a:ext cx="7643812" cy="5676000"/>
          </a:xfrm>
          <a:prstGeom prst="rect">
            <a:avLst/>
          </a:prstGeom>
          <a:noFill/>
          <a:ln w="9525">
            <a:noFill/>
            <a:miter lim="800000"/>
            <a:headEnd/>
            <a:tailEnd/>
          </a:ln>
        </p:spPr>
      </p:pic>
    </p:spTree>
    <p:extLst>
      <p:ext uri="{BB962C8B-B14F-4D97-AF65-F5344CB8AC3E}">
        <p14:creationId xmlns:p14="http://schemas.microsoft.com/office/powerpoint/2010/main" val="33411788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009650" y="723900"/>
            <a:ext cx="7600950" cy="5771844"/>
          </a:xfrm>
          <a:prstGeom prst="rect">
            <a:avLst/>
          </a:prstGeom>
          <a:noFill/>
          <a:ln w="9525">
            <a:noFill/>
            <a:miter lim="800000"/>
            <a:headEnd/>
            <a:tailEnd/>
          </a:ln>
        </p:spPr>
      </p:pic>
    </p:spTree>
    <p:extLst>
      <p:ext uri="{BB962C8B-B14F-4D97-AF65-F5344CB8AC3E}">
        <p14:creationId xmlns:p14="http://schemas.microsoft.com/office/powerpoint/2010/main" val="832482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Test2"/>
          <p:cNvPicPr>
            <a:picLocks noChangeAspect="1" noChangeArrowheads="1"/>
          </p:cNvPicPr>
          <p:nvPr/>
        </p:nvPicPr>
        <p:blipFill>
          <a:blip r:embed="rId2" cstate="print"/>
          <a:srcRect/>
          <a:stretch>
            <a:fillRect/>
          </a:stretch>
        </p:blipFill>
        <p:spPr bwMode="auto">
          <a:xfrm>
            <a:off x="838200" y="533400"/>
            <a:ext cx="7772400" cy="579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p:txBody>
          <a:bodyPr>
            <a:normAutofit fontScale="90000"/>
          </a:bodyPr>
          <a:lstStyle/>
          <a:p>
            <a:r>
              <a:rPr lang="en-US" sz="4000" smtClean="0"/>
              <a:t>GBT – Astrid program does all the hard work for you…..</a:t>
            </a:r>
          </a:p>
        </p:txBody>
      </p:sp>
      <p:sp>
        <p:nvSpPr>
          <p:cNvPr id="36867" name="Text Box 5"/>
          <p:cNvSpPr txBox="1">
            <a:spLocks noChangeArrowheads="1"/>
          </p:cNvSpPr>
          <p:nvPr/>
        </p:nvSpPr>
        <p:spPr bwMode="auto">
          <a:xfrm>
            <a:off x="609600" y="1905000"/>
            <a:ext cx="4038600" cy="4211638"/>
          </a:xfrm>
          <a:prstGeom prst="rect">
            <a:avLst/>
          </a:prstGeom>
          <a:noFill/>
          <a:ln w="9525">
            <a:noFill/>
            <a:miter lim="800000"/>
            <a:headEnd/>
            <a:tailEnd/>
          </a:ln>
        </p:spPr>
        <p:txBody>
          <a:bodyPr>
            <a:spAutoFit/>
          </a:bodyPr>
          <a:lstStyle/>
          <a:p>
            <a:r>
              <a:rPr lang="en-US"/>
              <a:t>	configLine = """</a:t>
            </a:r>
          </a:p>
          <a:p>
            <a:r>
              <a:rPr lang="en-US"/>
              <a:t>	receiver  = "Rcvr1_2"</a:t>
            </a:r>
          </a:p>
          <a:p>
            <a:r>
              <a:rPr lang="en-US"/>
              <a:t>	beam      = “B1"</a:t>
            </a:r>
          </a:p>
          <a:p>
            <a:r>
              <a:rPr lang="en-US"/>
              <a:t>	obstype   = "Spectroscopy"</a:t>
            </a:r>
          </a:p>
          <a:p>
            <a:r>
              <a:rPr lang="en-US"/>
              <a:t>	backend   = "Spectrometer"</a:t>
            </a:r>
          </a:p>
          <a:p>
            <a:r>
              <a:rPr lang="en-US"/>
              <a:t>	nwin      = 1</a:t>
            </a:r>
          </a:p>
          <a:p>
            <a:r>
              <a:rPr lang="en-US"/>
              <a:t>	restfreq  = 1420.4058</a:t>
            </a:r>
          </a:p>
          <a:p>
            <a:r>
              <a:rPr lang="en-US"/>
              <a:t>	deltafreq = 0</a:t>
            </a:r>
          </a:p>
          <a:p>
            <a:r>
              <a:rPr lang="en-US"/>
              <a:t>	bandwidth = 12.5 </a:t>
            </a:r>
          </a:p>
          <a:p>
            <a:r>
              <a:rPr lang="en-US"/>
              <a:t>	swmode    = "tp"</a:t>
            </a:r>
          </a:p>
          <a:p>
            <a:r>
              <a:rPr lang="en-US"/>
              <a:t>	swtype    = "none"</a:t>
            </a:r>
          </a:p>
          <a:p>
            <a:r>
              <a:rPr lang="en-US"/>
              <a:t>	swper     = 1.0</a:t>
            </a:r>
          </a:p>
          <a:p>
            <a:r>
              <a:rPr lang="en-US"/>
              <a:t>	swfreq    = 0.0, 0.0</a:t>
            </a:r>
          </a:p>
          <a:p>
            <a:r>
              <a:rPr lang="en-US"/>
              <a:t>	tint      = 30 </a:t>
            </a:r>
          </a:p>
          <a:p>
            <a:r>
              <a:rPr lang="en-US"/>
              <a:t>		</a:t>
            </a:r>
          </a:p>
        </p:txBody>
      </p:sp>
      <p:sp>
        <p:nvSpPr>
          <p:cNvPr id="36868" name="Text Box 6"/>
          <p:cNvSpPr txBox="1">
            <a:spLocks noChangeArrowheads="1"/>
          </p:cNvSpPr>
          <p:nvPr/>
        </p:nvSpPr>
        <p:spPr bwMode="auto">
          <a:xfrm>
            <a:off x="5105400" y="1905000"/>
            <a:ext cx="4038600" cy="2838450"/>
          </a:xfrm>
          <a:prstGeom prst="rect">
            <a:avLst/>
          </a:prstGeom>
          <a:noFill/>
          <a:ln w="9525">
            <a:noFill/>
            <a:miter lim="800000"/>
            <a:headEnd/>
            <a:tailEnd/>
          </a:ln>
        </p:spPr>
        <p:txBody>
          <a:bodyPr>
            <a:spAutoFit/>
          </a:bodyPr>
          <a:lstStyle/>
          <a:p>
            <a:r>
              <a:rPr lang="en-US"/>
              <a:t>	vlow      = 0</a:t>
            </a:r>
          </a:p>
          <a:p>
            <a:r>
              <a:rPr lang="en-US"/>
              <a:t>	vhigh     = 0</a:t>
            </a:r>
          </a:p>
          <a:p>
            <a:r>
              <a:rPr lang="en-US"/>
              <a:t>	vframe    = "lsrk"</a:t>
            </a:r>
          </a:p>
          <a:p>
            <a:r>
              <a:rPr lang="en-US"/>
              <a:t>	vdef      = "Radio"</a:t>
            </a:r>
          </a:p>
          <a:p>
            <a:r>
              <a:rPr lang="en-US"/>
              <a:t>	noisecal  =  "lo"</a:t>
            </a:r>
          </a:p>
          <a:p>
            <a:r>
              <a:rPr lang="en-US"/>
              <a:t>	pol       = "Linear"</a:t>
            </a:r>
          </a:p>
          <a:p>
            <a:r>
              <a:rPr lang="en-US"/>
              <a:t>	nchan  =  "low"</a:t>
            </a:r>
          </a:p>
          <a:p>
            <a:r>
              <a:rPr lang="en-US"/>
              <a:t>	spect.levels = 3</a:t>
            </a:r>
          </a:p>
          <a:p>
            <a:r>
              <a:rPr lang="en-US"/>
              <a:t>	"""</a:t>
            </a:r>
          </a:p>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US" sz="4000" smtClean="0"/>
              <a:t>Power Balancing/Leveling and Non-Linearity</a:t>
            </a:r>
          </a:p>
        </p:txBody>
      </p:sp>
      <p:pic>
        <p:nvPicPr>
          <p:cNvPr id="23555" name="Picture 4" descr="Linearity"/>
          <p:cNvPicPr>
            <a:picLocks noChangeAspect="1" noChangeArrowheads="1"/>
          </p:cNvPicPr>
          <p:nvPr/>
        </p:nvPicPr>
        <p:blipFill>
          <a:blip r:embed="rId2" cstate="print"/>
          <a:srcRect/>
          <a:stretch>
            <a:fillRect/>
          </a:stretch>
        </p:blipFill>
        <p:spPr bwMode="auto">
          <a:xfrm>
            <a:off x="866775" y="2057400"/>
            <a:ext cx="8277225" cy="4411663"/>
          </a:xfrm>
          <a:prstGeom prst="rect">
            <a:avLst/>
          </a:prstGeom>
          <a:noFill/>
          <a:ln w="9525">
            <a:noFill/>
            <a:miter lim="800000"/>
            <a:headEnd/>
            <a:tailEnd/>
          </a:ln>
        </p:spPr>
      </p:pic>
    </p:spTree>
    <p:extLst>
      <p:ext uri="{BB962C8B-B14F-4D97-AF65-F5344CB8AC3E}">
        <p14:creationId xmlns:p14="http://schemas.microsoft.com/office/powerpoint/2010/main" val="8085194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990600" y="0"/>
            <a:ext cx="7696200" cy="639763"/>
          </a:xfrm>
        </p:spPr>
        <p:txBody>
          <a:bodyPr>
            <a:normAutofit fontScale="90000"/>
          </a:bodyPr>
          <a:lstStyle/>
          <a:p>
            <a:pPr eaLnBrk="1" hangingPunct="1"/>
            <a:r>
              <a:rPr lang="en-US" sz="4000" smtClean="0"/>
              <a:t>Spectral-line observations</a:t>
            </a:r>
          </a:p>
        </p:txBody>
      </p:sp>
      <p:pic>
        <p:nvPicPr>
          <p:cNvPr id="6147" name="Picture 8" descr="snap2"/>
          <p:cNvPicPr>
            <a:picLocks noChangeAspect="1" noChangeArrowheads="1"/>
          </p:cNvPicPr>
          <p:nvPr/>
        </p:nvPicPr>
        <p:blipFill>
          <a:blip r:embed="rId2" cstate="print"/>
          <a:srcRect l="6329" t="20921" r="3798" b="4358"/>
          <a:stretch>
            <a:fillRect/>
          </a:stretch>
        </p:blipFill>
        <p:spPr bwMode="auto">
          <a:xfrm>
            <a:off x="2133600" y="762000"/>
            <a:ext cx="5410200" cy="1905000"/>
          </a:xfrm>
          <a:prstGeom prst="rect">
            <a:avLst/>
          </a:prstGeom>
          <a:noFill/>
          <a:ln w="9525">
            <a:noFill/>
            <a:miter lim="800000"/>
            <a:headEnd/>
            <a:tailEnd/>
          </a:ln>
        </p:spPr>
      </p:pic>
      <p:pic>
        <p:nvPicPr>
          <p:cNvPr id="6148" name="Picture 9" descr="F10214_Smoothed_Baseline"/>
          <p:cNvPicPr>
            <a:picLocks noChangeAspect="1" noChangeArrowheads="1"/>
          </p:cNvPicPr>
          <p:nvPr/>
        </p:nvPicPr>
        <p:blipFill>
          <a:blip r:embed="rId3" cstate="print"/>
          <a:srcRect t="18420" r="4054" b="21053"/>
          <a:stretch>
            <a:fillRect/>
          </a:stretch>
        </p:blipFill>
        <p:spPr bwMode="auto">
          <a:xfrm>
            <a:off x="1828800" y="2667000"/>
            <a:ext cx="5791200" cy="1876425"/>
          </a:xfrm>
          <a:prstGeom prst="rect">
            <a:avLst/>
          </a:prstGeom>
          <a:noFill/>
          <a:ln w="9525">
            <a:noFill/>
            <a:miter lim="800000"/>
            <a:headEnd/>
            <a:tailEnd/>
          </a:ln>
        </p:spPr>
      </p:pic>
      <p:pic>
        <p:nvPicPr>
          <p:cNvPr id="6149" name="Picture 10" descr="MG0751_Smoothed_Baseline"/>
          <p:cNvPicPr>
            <a:picLocks noChangeAspect="1" noChangeArrowheads="1"/>
          </p:cNvPicPr>
          <p:nvPr/>
        </p:nvPicPr>
        <p:blipFill>
          <a:blip r:embed="rId4" cstate="print"/>
          <a:srcRect t="17258" r="3798" b="21109"/>
          <a:stretch>
            <a:fillRect/>
          </a:stretch>
        </p:blipFill>
        <p:spPr bwMode="auto">
          <a:xfrm>
            <a:off x="1905000" y="4800600"/>
            <a:ext cx="5791200" cy="1905000"/>
          </a:xfrm>
          <a:prstGeom prst="rect">
            <a:avLst/>
          </a:prstGeom>
          <a:noFill/>
          <a:ln w="9525">
            <a:noFill/>
            <a:miter lim="800000"/>
            <a:headEnd/>
            <a:tailEnd/>
          </a:ln>
        </p:spPr>
      </p:pic>
      <p:sp>
        <p:nvSpPr>
          <p:cNvPr id="6150" name="Text Box 11"/>
          <p:cNvSpPr txBox="1">
            <a:spLocks noChangeArrowheads="1"/>
          </p:cNvSpPr>
          <p:nvPr/>
        </p:nvSpPr>
        <p:spPr bwMode="auto">
          <a:xfrm>
            <a:off x="365125" y="1408113"/>
            <a:ext cx="1187450" cy="366712"/>
          </a:xfrm>
          <a:prstGeom prst="rect">
            <a:avLst/>
          </a:prstGeom>
          <a:noFill/>
          <a:ln w="9525">
            <a:noFill/>
            <a:miter lim="800000"/>
            <a:headEnd/>
            <a:tailEnd/>
          </a:ln>
        </p:spPr>
        <p:txBody>
          <a:bodyPr wrap="none">
            <a:spAutoFit/>
          </a:bodyPr>
          <a:lstStyle/>
          <a:p>
            <a:r>
              <a:rPr lang="en-US"/>
              <a:t>Raw Data</a:t>
            </a:r>
          </a:p>
        </p:txBody>
      </p:sp>
      <p:sp>
        <p:nvSpPr>
          <p:cNvPr id="6151" name="Text Box 12"/>
          <p:cNvSpPr txBox="1">
            <a:spLocks noChangeArrowheads="1"/>
          </p:cNvSpPr>
          <p:nvPr/>
        </p:nvSpPr>
        <p:spPr bwMode="auto">
          <a:xfrm>
            <a:off x="365125" y="3160713"/>
            <a:ext cx="1390650" cy="915987"/>
          </a:xfrm>
          <a:prstGeom prst="rect">
            <a:avLst/>
          </a:prstGeom>
          <a:noFill/>
          <a:ln w="9525">
            <a:noFill/>
            <a:miter lim="800000"/>
            <a:headEnd/>
            <a:tailEnd/>
          </a:ln>
        </p:spPr>
        <p:txBody>
          <a:bodyPr wrap="none">
            <a:spAutoFit/>
          </a:bodyPr>
          <a:lstStyle/>
          <a:p>
            <a:r>
              <a:rPr lang="en-US"/>
              <a:t>Reduced</a:t>
            </a:r>
          </a:p>
          <a:p>
            <a:r>
              <a:rPr lang="en-US"/>
              <a:t>Data – High</a:t>
            </a:r>
          </a:p>
          <a:p>
            <a:r>
              <a:rPr lang="en-US"/>
              <a:t>Quality</a:t>
            </a:r>
          </a:p>
        </p:txBody>
      </p:sp>
      <p:sp>
        <p:nvSpPr>
          <p:cNvPr id="6152" name="Text Box 14"/>
          <p:cNvSpPr txBox="1">
            <a:spLocks noChangeArrowheads="1"/>
          </p:cNvSpPr>
          <p:nvPr/>
        </p:nvSpPr>
        <p:spPr bwMode="auto">
          <a:xfrm>
            <a:off x="381000" y="5029200"/>
            <a:ext cx="1390650" cy="915988"/>
          </a:xfrm>
          <a:prstGeom prst="rect">
            <a:avLst/>
          </a:prstGeom>
          <a:noFill/>
          <a:ln w="9525">
            <a:noFill/>
            <a:miter lim="800000"/>
            <a:headEnd/>
            <a:tailEnd/>
          </a:ln>
        </p:spPr>
        <p:txBody>
          <a:bodyPr wrap="none">
            <a:spAutoFit/>
          </a:bodyPr>
          <a:lstStyle/>
          <a:p>
            <a:r>
              <a:rPr lang="en-US"/>
              <a:t>Reduced</a:t>
            </a:r>
          </a:p>
          <a:p>
            <a:r>
              <a:rPr lang="en-US"/>
              <a:t>Data – </a:t>
            </a:r>
          </a:p>
          <a:p>
            <a:r>
              <a:rPr lang="en-US"/>
              <a:t>Problematic</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Reference observations </a:t>
            </a:r>
          </a:p>
        </p:txBody>
      </p:sp>
      <p:sp>
        <p:nvSpPr>
          <p:cNvPr id="7171" name="Rectangle 4"/>
          <p:cNvSpPr>
            <a:spLocks noGrp="1" noChangeArrowheads="1"/>
          </p:cNvSpPr>
          <p:nvPr>
            <p:ph type="body" idx="1"/>
          </p:nvPr>
        </p:nvSpPr>
        <p:spPr/>
        <p:txBody>
          <a:bodyPr/>
          <a:lstStyle/>
          <a:p>
            <a:pPr eaLnBrk="1" hangingPunct="1">
              <a:lnSpc>
                <a:spcPct val="80000"/>
              </a:lnSpc>
            </a:pPr>
            <a:r>
              <a:rPr lang="en-US" sz="2800" smtClean="0"/>
              <a:t>Difference a signal observation with a reference observation</a:t>
            </a:r>
          </a:p>
          <a:p>
            <a:pPr eaLnBrk="1" hangingPunct="1">
              <a:lnSpc>
                <a:spcPct val="80000"/>
              </a:lnSpc>
            </a:pPr>
            <a:r>
              <a:rPr lang="en-US" sz="2800" smtClean="0"/>
              <a:t>Types of reference observations</a:t>
            </a:r>
          </a:p>
          <a:p>
            <a:pPr lvl="1" eaLnBrk="1" hangingPunct="1">
              <a:lnSpc>
                <a:spcPct val="80000"/>
              </a:lnSpc>
            </a:pPr>
            <a:r>
              <a:rPr lang="en-US" sz="2400" smtClean="0"/>
              <a:t>Frequency Switching</a:t>
            </a:r>
          </a:p>
          <a:p>
            <a:pPr lvl="2" eaLnBrk="1" hangingPunct="1">
              <a:lnSpc>
                <a:spcPct val="80000"/>
              </a:lnSpc>
            </a:pPr>
            <a:r>
              <a:rPr lang="en-US" sz="2000" smtClean="0"/>
              <a:t>In or Out-of-band</a:t>
            </a:r>
          </a:p>
          <a:p>
            <a:pPr lvl="1" eaLnBrk="1" hangingPunct="1">
              <a:lnSpc>
                <a:spcPct val="80000"/>
              </a:lnSpc>
            </a:pPr>
            <a:r>
              <a:rPr lang="en-US" sz="2400" smtClean="0"/>
              <a:t>Position Switching</a:t>
            </a:r>
          </a:p>
          <a:p>
            <a:pPr lvl="1" eaLnBrk="1" hangingPunct="1">
              <a:lnSpc>
                <a:spcPct val="80000"/>
              </a:lnSpc>
            </a:pPr>
            <a:r>
              <a:rPr lang="en-US" sz="2400" smtClean="0"/>
              <a:t>Beam Switching</a:t>
            </a:r>
          </a:p>
          <a:p>
            <a:pPr lvl="2" eaLnBrk="1" hangingPunct="1">
              <a:lnSpc>
                <a:spcPct val="80000"/>
              </a:lnSpc>
            </a:pPr>
            <a:r>
              <a:rPr lang="en-US" sz="2000" smtClean="0"/>
              <a:t>Move Subreflector</a:t>
            </a:r>
          </a:p>
          <a:p>
            <a:pPr lvl="2" eaLnBrk="1" hangingPunct="1">
              <a:lnSpc>
                <a:spcPct val="80000"/>
              </a:lnSpc>
            </a:pPr>
            <a:r>
              <a:rPr lang="en-US" sz="2000" smtClean="0"/>
              <a:t>Receiver beam-switch</a:t>
            </a:r>
          </a:p>
          <a:p>
            <a:pPr lvl="1" eaLnBrk="1" hangingPunct="1">
              <a:lnSpc>
                <a:spcPct val="80000"/>
              </a:lnSpc>
            </a:pPr>
            <a:r>
              <a:rPr lang="en-US" sz="2400" smtClean="0"/>
              <a:t>Dual-Beam Nodding</a:t>
            </a:r>
          </a:p>
          <a:p>
            <a:pPr lvl="2" eaLnBrk="1" hangingPunct="1">
              <a:lnSpc>
                <a:spcPct val="80000"/>
              </a:lnSpc>
            </a:pPr>
            <a:r>
              <a:rPr lang="en-US" sz="2000" smtClean="0"/>
              <a:t>Move telescope</a:t>
            </a:r>
          </a:p>
          <a:p>
            <a:pPr lvl="2" eaLnBrk="1" hangingPunct="1">
              <a:lnSpc>
                <a:spcPct val="80000"/>
              </a:lnSpc>
            </a:pPr>
            <a:r>
              <a:rPr lang="en-US" sz="2000" smtClean="0"/>
              <a:t>Move Subreflector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gbtComparison4"/>
          <p:cNvPicPr>
            <a:picLocks noGrp="1" noChangeAspect="1" noChangeArrowheads="1"/>
          </p:cNvPicPr>
          <p:nvPr>
            <p:ph idx="1"/>
          </p:nvPr>
        </p:nvPicPr>
        <p:blipFill>
          <a:blip r:embed="rId2" cstate="print"/>
          <a:srcRect/>
          <a:stretch>
            <a:fillRect/>
          </a:stretch>
        </p:blipFill>
        <p:spPr>
          <a:xfrm>
            <a:off x="0" y="0"/>
            <a:ext cx="9525000" cy="7023100"/>
          </a:xfrm>
          <a:noFill/>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p:txBody>
          <a:bodyPr/>
          <a:lstStyle/>
          <a:p>
            <a:pPr eaLnBrk="1" hangingPunct="1"/>
            <a:r>
              <a:rPr lang="en-US" altLang="en-US" smtClean="0"/>
              <a:t>Model Receiver</a:t>
            </a:r>
          </a:p>
        </p:txBody>
      </p:sp>
      <p:pic>
        <p:nvPicPr>
          <p:cNvPr id="5123" name="Picture 5" descr="FreqSwit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057400"/>
            <a:ext cx="77724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6202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r>
              <a:rPr lang="en-US" sz="4000" smtClean="0"/>
              <a:t>Out-Of-Band Frequency Switching</a:t>
            </a:r>
          </a:p>
        </p:txBody>
      </p:sp>
      <p:pic>
        <p:nvPicPr>
          <p:cNvPr id="10243" name="Picture 5" descr="FreqSwitch2b"/>
          <p:cNvPicPr>
            <a:picLocks noChangeAspect="1" noChangeArrowheads="1"/>
          </p:cNvPicPr>
          <p:nvPr/>
        </p:nvPicPr>
        <p:blipFill>
          <a:blip r:embed="rId2" cstate="print"/>
          <a:srcRect/>
          <a:stretch>
            <a:fillRect/>
          </a:stretch>
        </p:blipFill>
        <p:spPr bwMode="auto">
          <a:xfrm>
            <a:off x="1295400" y="1295400"/>
            <a:ext cx="6762750"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algn="r"/>
            <a:r>
              <a:rPr lang="en-US" altLang="en-US" dirty="0" smtClean="0"/>
              <a:t>On-Off </a:t>
            </a:r>
            <a:r>
              <a:rPr lang="en-US" altLang="en-US" dirty="0"/>
              <a:t>Observing</a:t>
            </a:r>
          </a:p>
        </p:txBody>
      </p:sp>
      <p:graphicFrame>
        <p:nvGraphicFramePr>
          <p:cNvPr id="19459" name="Object 3"/>
          <p:cNvGraphicFramePr>
            <a:graphicFrameLocks noChangeAspect="1"/>
          </p:cNvGraphicFramePr>
          <p:nvPr/>
        </p:nvGraphicFramePr>
        <p:xfrm>
          <a:off x="1377950" y="1416050"/>
          <a:ext cx="6388100" cy="4025900"/>
        </p:xfrm>
        <a:graphic>
          <a:graphicData uri="http://schemas.openxmlformats.org/presentationml/2006/ole">
            <mc:AlternateContent xmlns:mc="http://schemas.openxmlformats.org/markup-compatibility/2006">
              <mc:Choice xmlns:v="urn:schemas-microsoft-com:vml" Requires="v">
                <p:oleObj spid="_x0000_s97284" name="SmartDraw" r:id="rId3" imgW="6387084" imgH="4024884" progId="">
                  <p:embed/>
                </p:oleObj>
              </mc:Choice>
              <mc:Fallback>
                <p:oleObj name="SmartDraw" r:id="rId3" imgW="6387084" imgH="402488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950" y="1416050"/>
                        <a:ext cx="6388100" cy="402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407815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r>
              <a:rPr lang="en-US" sz="4000" smtClean="0"/>
              <a:t>Nodding with dual-beam receivers - Telescope motion</a:t>
            </a:r>
          </a:p>
        </p:txBody>
      </p:sp>
      <p:pic>
        <p:nvPicPr>
          <p:cNvPr id="18435" name="Picture 4" descr="Nodding2"/>
          <p:cNvPicPr>
            <a:picLocks noChangeAspect="1" noChangeArrowheads="1"/>
          </p:cNvPicPr>
          <p:nvPr/>
        </p:nvPicPr>
        <p:blipFill>
          <a:blip r:embed="rId2" cstate="print"/>
          <a:srcRect/>
          <a:stretch>
            <a:fillRect/>
          </a:stretch>
        </p:blipFill>
        <p:spPr bwMode="auto">
          <a:xfrm>
            <a:off x="1219200" y="1600200"/>
            <a:ext cx="6781800" cy="3884613"/>
          </a:xfrm>
          <a:prstGeom prst="rect">
            <a:avLst/>
          </a:prstGeom>
          <a:noFill/>
          <a:ln w="9525">
            <a:noFill/>
            <a:miter lim="800000"/>
            <a:headEnd/>
            <a:tailEnd/>
          </a:ln>
        </p:spPr>
      </p:pic>
      <p:sp>
        <p:nvSpPr>
          <p:cNvPr id="18436" name="Rectangle 5"/>
          <p:cNvSpPr>
            <a:spLocks noChangeArrowheads="1"/>
          </p:cNvSpPr>
          <p:nvPr/>
        </p:nvSpPr>
        <p:spPr bwMode="auto">
          <a:xfrm>
            <a:off x="457200" y="5486400"/>
            <a:ext cx="8305800" cy="137160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000"/>
              <a:t>Optical aberrations</a:t>
            </a:r>
          </a:p>
          <a:p>
            <a:pPr marL="342900" indent="-342900">
              <a:lnSpc>
                <a:spcPct val="80000"/>
              </a:lnSpc>
              <a:spcBef>
                <a:spcPct val="20000"/>
              </a:spcBef>
              <a:buFontTx/>
              <a:buChar char="•"/>
            </a:pPr>
            <a:r>
              <a:rPr lang="en-US" sz="2000"/>
              <a:t>Difference in spillover/ground pickup</a:t>
            </a:r>
          </a:p>
          <a:p>
            <a:pPr marL="342900" indent="-342900">
              <a:lnSpc>
                <a:spcPct val="80000"/>
              </a:lnSpc>
              <a:spcBef>
                <a:spcPct val="20000"/>
              </a:spcBef>
              <a:buFontTx/>
              <a:buChar char="•"/>
            </a:pPr>
            <a:r>
              <a:rPr lang="en-US" sz="2000"/>
              <a:t>Removes any ‘fast’ gain/bandpass changes</a:t>
            </a:r>
          </a:p>
          <a:p>
            <a:pPr marL="342900" indent="-342900">
              <a:lnSpc>
                <a:spcPct val="80000"/>
              </a:lnSpc>
              <a:spcBef>
                <a:spcPct val="20000"/>
              </a:spcBef>
              <a:buFontTx/>
              <a:buChar char="•"/>
            </a:pPr>
            <a:r>
              <a:rPr lang="en-US" sz="2000"/>
              <a:t>Overhead from moving the telescope.  All the time is spent on source</a:t>
            </a:r>
          </a:p>
          <a:p>
            <a:pPr marL="342900" indent="-342900">
              <a:lnSpc>
                <a:spcPct val="80000"/>
              </a:lnSpc>
              <a:spcBef>
                <a:spcPct val="20000"/>
              </a:spcBef>
              <a:buFontTx/>
              <a:buChar char="•"/>
            </a:pPr>
            <a:endParaRPr lang="en-US"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sz="4000" dirty="0" smtClean="0"/>
              <a:t>Nodding with dual-beam receivers - </a:t>
            </a:r>
            <a:r>
              <a:rPr lang="en-US" sz="4000" dirty="0" err="1" smtClean="0"/>
              <a:t>Subreflector</a:t>
            </a:r>
            <a:r>
              <a:rPr lang="en-US" sz="4000" dirty="0" smtClean="0"/>
              <a:t> motion</a:t>
            </a:r>
          </a:p>
        </p:txBody>
      </p:sp>
      <p:sp>
        <p:nvSpPr>
          <p:cNvPr id="17411" name="Rectangle 6"/>
          <p:cNvSpPr>
            <a:spLocks noGrp="1" noChangeArrowheads="1"/>
          </p:cNvSpPr>
          <p:nvPr>
            <p:ph type="body" idx="1"/>
          </p:nvPr>
        </p:nvSpPr>
        <p:spPr>
          <a:xfrm>
            <a:off x="457200" y="5486400"/>
            <a:ext cx="8305800" cy="1371600"/>
          </a:xfrm>
        </p:spPr>
        <p:txBody>
          <a:bodyPr/>
          <a:lstStyle/>
          <a:p>
            <a:pPr eaLnBrk="1" hangingPunct="1">
              <a:lnSpc>
                <a:spcPct val="80000"/>
              </a:lnSpc>
            </a:pPr>
            <a:r>
              <a:rPr lang="en-US" sz="2000" smtClean="0"/>
              <a:t>Optical aberrations</a:t>
            </a:r>
          </a:p>
          <a:p>
            <a:pPr eaLnBrk="1" hangingPunct="1">
              <a:lnSpc>
                <a:spcPct val="80000"/>
              </a:lnSpc>
            </a:pPr>
            <a:r>
              <a:rPr lang="en-US" sz="2000" smtClean="0"/>
              <a:t>Difference in spillover/ground pickup</a:t>
            </a:r>
          </a:p>
          <a:p>
            <a:pPr eaLnBrk="1" hangingPunct="1">
              <a:lnSpc>
                <a:spcPct val="80000"/>
              </a:lnSpc>
            </a:pPr>
            <a:r>
              <a:rPr lang="en-US" sz="2000" smtClean="0"/>
              <a:t>Removes any ‘fast’ gain/bandpass changes</a:t>
            </a:r>
          </a:p>
          <a:p>
            <a:pPr eaLnBrk="1" hangingPunct="1">
              <a:lnSpc>
                <a:spcPct val="80000"/>
              </a:lnSpc>
            </a:pPr>
            <a:r>
              <a:rPr lang="en-US" sz="2000" smtClean="0"/>
              <a:t>Low overhead.  All the time is spent on source</a:t>
            </a:r>
          </a:p>
          <a:p>
            <a:pPr eaLnBrk="1" hangingPunct="1">
              <a:lnSpc>
                <a:spcPct val="80000"/>
              </a:lnSpc>
            </a:pPr>
            <a:endParaRPr lang="en-US" sz="2000" smtClean="0"/>
          </a:p>
        </p:txBody>
      </p:sp>
      <p:pic>
        <p:nvPicPr>
          <p:cNvPr id="17412" name="Picture 5" descr="Nodding1b"/>
          <p:cNvPicPr>
            <a:picLocks noChangeAspect="1" noChangeArrowheads="1"/>
          </p:cNvPicPr>
          <p:nvPr/>
        </p:nvPicPr>
        <p:blipFill>
          <a:blip r:embed="rId2" cstate="print"/>
          <a:srcRect/>
          <a:stretch>
            <a:fillRect/>
          </a:stretch>
        </p:blipFill>
        <p:spPr bwMode="auto">
          <a:xfrm>
            <a:off x="1828800" y="1676400"/>
            <a:ext cx="5791200" cy="352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04800"/>
            <a:ext cx="4191000" cy="1143000"/>
          </a:xfrm>
        </p:spPr>
        <p:txBody>
          <a:bodyPr/>
          <a:lstStyle/>
          <a:p>
            <a:r>
              <a:rPr lang="en-US" sz="2000" dirty="0"/>
              <a:t>Intrinsic Power P (Watts)</a:t>
            </a:r>
            <a:br>
              <a:rPr lang="en-US" sz="2000" dirty="0"/>
            </a:br>
            <a:r>
              <a:rPr lang="en-US" sz="2000" dirty="0"/>
              <a:t>Distance R (meters)</a:t>
            </a:r>
            <a:br>
              <a:rPr lang="en-US" sz="2000" dirty="0"/>
            </a:br>
            <a:r>
              <a:rPr lang="en-US" sz="2000" dirty="0"/>
              <a:t>Aperture A (</a:t>
            </a:r>
            <a:r>
              <a:rPr lang="en-US" sz="2000" dirty="0" err="1"/>
              <a:t>sq.m</a:t>
            </a:r>
            <a:r>
              <a:rPr lang="en-US" sz="2000" dirty="0"/>
              <a:t>.) </a:t>
            </a:r>
          </a:p>
        </p:txBody>
      </p:sp>
      <p:pic>
        <p:nvPicPr>
          <p:cNvPr id="8195" name="Picture 3" descr="Flux_power"/>
          <p:cNvPicPr>
            <a:picLocks noChangeAspect="1" noChangeArrowheads="1"/>
          </p:cNvPicPr>
          <p:nvPr/>
        </p:nvPicPr>
        <p:blipFill>
          <a:blip r:embed="rId4" cstate="print"/>
          <a:srcRect/>
          <a:stretch>
            <a:fillRect/>
          </a:stretch>
        </p:blipFill>
        <p:spPr bwMode="auto">
          <a:xfrm>
            <a:off x="5867400" y="609600"/>
            <a:ext cx="2708275" cy="4879975"/>
          </a:xfrm>
          <a:prstGeom prst="rect">
            <a:avLst/>
          </a:prstGeom>
          <a:noFill/>
        </p:spPr>
      </p:pic>
      <p:sp>
        <p:nvSpPr>
          <p:cNvPr id="8196" name="Text Box 4"/>
          <p:cNvSpPr txBox="1">
            <a:spLocks noChangeArrowheads="1"/>
          </p:cNvSpPr>
          <p:nvPr/>
        </p:nvSpPr>
        <p:spPr bwMode="auto">
          <a:xfrm>
            <a:off x="0" y="1371600"/>
            <a:ext cx="6324600" cy="1938992"/>
          </a:xfrm>
          <a:prstGeom prst="rect">
            <a:avLst/>
          </a:prstGeom>
          <a:noFill/>
          <a:ln w="9525">
            <a:noFill/>
            <a:miter lim="800000"/>
            <a:headEnd/>
            <a:tailEnd/>
          </a:ln>
          <a:effectLst/>
        </p:spPr>
        <p:txBody>
          <a:bodyPr wrap="square">
            <a:spAutoFit/>
          </a:bodyPr>
          <a:lstStyle/>
          <a:p>
            <a:r>
              <a:rPr lang="en-US" sz="2000" dirty="0"/>
              <a:t>Flux = </a:t>
            </a:r>
            <a:r>
              <a:rPr lang="en-US" sz="2000" dirty="0" smtClean="0"/>
              <a:t>Power Received/Area</a:t>
            </a:r>
            <a:endParaRPr lang="en-US" sz="2000" dirty="0"/>
          </a:p>
          <a:p>
            <a:r>
              <a:rPr lang="en-US" sz="2000" dirty="0"/>
              <a:t>Flux Density (S) = </a:t>
            </a:r>
            <a:r>
              <a:rPr lang="en-US" sz="2000" dirty="0" smtClean="0"/>
              <a:t>Power Received/Area/bandwidth</a:t>
            </a:r>
            <a:endParaRPr lang="en-US" sz="2000" dirty="0"/>
          </a:p>
          <a:p>
            <a:r>
              <a:rPr lang="en-US" sz="2000" dirty="0"/>
              <a:t>Bandwidth </a:t>
            </a:r>
            <a:r>
              <a:rPr lang="en-US" sz="2000" dirty="0" smtClean="0"/>
              <a:t>(</a:t>
            </a:r>
            <a:r>
              <a:rPr lang="en-US" sz="2000" dirty="0" smtClean="0">
                <a:sym typeface="Symbol" pitchFamily="18" charset="2"/>
              </a:rPr>
              <a:t>BW)</a:t>
            </a:r>
            <a:endParaRPr lang="en-US" sz="2000" dirty="0"/>
          </a:p>
          <a:p>
            <a:endParaRPr lang="en-US" sz="2000" dirty="0"/>
          </a:p>
          <a:p>
            <a:r>
              <a:rPr lang="en-US" sz="2000" dirty="0"/>
              <a:t>A “</a:t>
            </a:r>
            <a:r>
              <a:rPr lang="en-US" sz="2000" dirty="0" err="1"/>
              <a:t>Jansky</a:t>
            </a:r>
            <a:r>
              <a:rPr lang="en-US" sz="2000" dirty="0"/>
              <a:t>” is a unit of flux density</a:t>
            </a:r>
          </a:p>
          <a:p>
            <a:endParaRPr lang="en-US" sz="2000" dirty="0"/>
          </a:p>
        </p:txBody>
      </p:sp>
      <p:graphicFrame>
        <p:nvGraphicFramePr>
          <p:cNvPr id="8197" name="Object 5"/>
          <p:cNvGraphicFramePr>
            <a:graphicFrameLocks noChangeAspect="1"/>
          </p:cNvGraphicFramePr>
          <p:nvPr/>
        </p:nvGraphicFramePr>
        <p:xfrm>
          <a:off x="1828800" y="2895600"/>
          <a:ext cx="2322513" cy="387350"/>
        </p:xfrm>
        <a:graphic>
          <a:graphicData uri="http://schemas.openxmlformats.org/presentationml/2006/ole">
            <mc:AlternateContent xmlns:mc="http://schemas.openxmlformats.org/markup-compatibility/2006">
              <mc:Choice xmlns:v="urn:schemas-microsoft-com:vml" Requires="v">
                <p:oleObj spid="_x0000_s93190" name="Equation" r:id="rId5" imgW="1218960" imgH="203040" progId="Equation.3">
                  <p:embed/>
                </p:oleObj>
              </mc:Choice>
              <mc:Fallback>
                <p:oleObj name="Equation" r:id="rId5" imgW="1218960" imgH="2030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895600"/>
                        <a:ext cx="232251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nvGraphicFramePr>
        <p:xfrm>
          <a:off x="447675" y="3681413"/>
          <a:ext cx="5000625" cy="2921000"/>
        </p:xfrm>
        <a:graphic>
          <a:graphicData uri="http://schemas.openxmlformats.org/presentationml/2006/ole">
            <mc:AlternateContent xmlns:mc="http://schemas.openxmlformats.org/markup-compatibility/2006">
              <mc:Choice xmlns:v="urn:schemas-microsoft-com:vml" Requires="v">
                <p:oleObj spid="_x0000_s93191" name="Equation" r:id="rId7" imgW="2361960" imgH="1625400" progId="Equation.3">
                  <p:embed/>
                </p:oleObj>
              </mc:Choice>
              <mc:Fallback>
                <p:oleObj name="Equation" r:id="rId7" imgW="2361960" imgH="16254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675" y="3681413"/>
                        <a:ext cx="5000625" cy="292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28600" y="1784350"/>
          <a:ext cx="8613775" cy="1155700"/>
        </p:xfrm>
        <a:graphic>
          <a:graphicData uri="http://schemas.openxmlformats.org/presentationml/2006/ole">
            <mc:AlternateContent xmlns:mc="http://schemas.openxmlformats.org/markup-compatibility/2006">
              <mc:Choice xmlns:v="urn:schemas-microsoft-com:vml" Requires="v">
                <p:oleObj spid="_x0000_s39942" name="Equation" r:id="rId3" imgW="3784320" imgH="507960" progId="Equation.3">
                  <p:embed/>
                </p:oleObj>
              </mc:Choice>
              <mc:Fallback>
                <p:oleObj name="Equation" r:id="rId3" imgW="3784320" imgH="5079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84350"/>
                        <a:ext cx="8613775"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nvGraphicFramePr>
        <p:xfrm>
          <a:off x="2533650" y="4419600"/>
          <a:ext cx="3829050" cy="1143000"/>
        </p:xfrm>
        <a:graphic>
          <a:graphicData uri="http://schemas.openxmlformats.org/presentationml/2006/ole">
            <mc:AlternateContent xmlns:mc="http://schemas.openxmlformats.org/markup-compatibility/2006">
              <mc:Choice xmlns:v="urn:schemas-microsoft-com:vml" Requires="v">
                <p:oleObj spid="_x0000_s39943" name="Equation" r:id="rId5" imgW="1701720" imgH="507960" progId="Equation.3">
                  <p:embed/>
                </p:oleObj>
              </mc:Choice>
              <mc:Fallback>
                <p:oleObj name="Equation" r:id="rId5" imgW="1701720" imgH="50796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650" y="4419600"/>
                        <a:ext cx="382905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p:txBody>
          <a:bodyPr/>
          <a:lstStyle/>
          <a:p>
            <a:r>
              <a:rPr lang="en-US" dirty="0" smtClean="0"/>
              <a:t>System Temperature</a:t>
            </a:r>
            <a:endParaRPr lang="en-US" dirty="0"/>
          </a:p>
        </p:txBody>
      </p:sp>
      <p:sp>
        <p:nvSpPr>
          <p:cNvPr id="7" name="TextBox 6"/>
          <p:cNvSpPr txBox="1"/>
          <p:nvPr/>
        </p:nvSpPr>
        <p:spPr>
          <a:xfrm>
            <a:off x="2133600" y="3352800"/>
            <a:ext cx="4594848" cy="707886"/>
          </a:xfrm>
          <a:prstGeom prst="rect">
            <a:avLst/>
          </a:prstGeom>
          <a:noFill/>
        </p:spPr>
        <p:txBody>
          <a:bodyPr wrap="none" rtlCol="0">
            <a:spAutoFit/>
          </a:bodyPr>
          <a:lstStyle/>
          <a:p>
            <a:r>
              <a:rPr lang="en-US" sz="4000" dirty="0" smtClean="0"/>
              <a:t>Radiometer Equation</a:t>
            </a:r>
            <a:endParaRPr lang="en-US" sz="4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40-Ft System</a:t>
            </a:r>
          </a:p>
        </p:txBody>
      </p:sp>
      <p:pic>
        <p:nvPicPr>
          <p:cNvPr id="1026" name="Picture 2" descr="C:\Documents and Settings\rmaddale\Desktop\40ft_Modified.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43000"/>
            <a:ext cx="8610600" cy="336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553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28600" y="1784350"/>
          <a:ext cx="8613775" cy="1155700"/>
        </p:xfrm>
        <a:graphic>
          <a:graphicData uri="http://schemas.openxmlformats.org/presentationml/2006/ole">
            <mc:AlternateContent xmlns:mc="http://schemas.openxmlformats.org/markup-compatibility/2006">
              <mc:Choice xmlns:v="urn:schemas-microsoft-com:vml" Requires="v">
                <p:oleObj spid="_x0000_s99335" name="Equation" r:id="rId3" imgW="3784320" imgH="507960" progId="Equation.3">
                  <p:embed/>
                </p:oleObj>
              </mc:Choice>
              <mc:Fallback>
                <p:oleObj name="Equation" r:id="rId3" imgW="3784320" imgH="5079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84350"/>
                        <a:ext cx="8613775"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p:txBody>
          <a:bodyPr/>
          <a:lstStyle/>
          <a:p>
            <a:r>
              <a:rPr lang="en-US" dirty="0" smtClean="0"/>
              <a:t>System Temperature</a:t>
            </a:r>
            <a:endParaRPr lang="en-US" dirty="0"/>
          </a:p>
        </p:txBody>
      </p:sp>
      <p:graphicFrame>
        <p:nvGraphicFramePr>
          <p:cNvPr id="39941" name="Object 5"/>
          <p:cNvGraphicFramePr>
            <a:graphicFrameLocks noChangeAspect="1"/>
          </p:cNvGraphicFramePr>
          <p:nvPr/>
        </p:nvGraphicFramePr>
        <p:xfrm>
          <a:off x="152400" y="3657600"/>
          <a:ext cx="8613775" cy="1155700"/>
        </p:xfrm>
        <a:graphic>
          <a:graphicData uri="http://schemas.openxmlformats.org/presentationml/2006/ole">
            <mc:AlternateContent xmlns:mc="http://schemas.openxmlformats.org/markup-compatibility/2006">
              <mc:Choice xmlns:v="urn:schemas-microsoft-com:vml" Requires="v">
                <p:oleObj spid="_x0000_s99336" name="Equation" r:id="rId5" imgW="3784320" imgH="507960" progId="Equation.3">
                  <p:embed/>
                </p:oleObj>
              </mc:Choice>
              <mc:Fallback>
                <p:oleObj name="Equation" r:id="rId5" imgW="3784320" imgH="50796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657600"/>
                        <a:ext cx="8613775"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lum/>
          </a:blip>
          <a:srcRect/>
          <a:stretch>
            <a:fillRect/>
          </a:stretch>
        </p:blipFill>
        <p:spPr bwMode="auto">
          <a:xfrm>
            <a:off x="890588" y="695325"/>
            <a:ext cx="7643812" cy="5676000"/>
          </a:xfrm>
          <a:prstGeom prst="rect">
            <a:avLst/>
          </a:prstGeom>
          <a:noFill/>
          <a:ln w="9525">
            <a:noFill/>
            <a:miter lim="800000"/>
            <a:headEnd/>
            <a:tailEnd/>
          </a:ln>
        </p:spPr>
      </p:pic>
    </p:spTree>
    <p:extLst>
      <p:ext uri="{BB962C8B-B14F-4D97-AF65-F5344CB8AC3E}">
        <p14:creationId xmlns:p14="http://schemas.microsoft.com/office/powerpoint/2010/main" val="3341178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rao.edu/pr/2013/GBTWVU/GBT.jpg"/>
          <p:cNvPicPr>
            <a:picLocks noChangeAspect="1" noChangeArrowheads="1"/>
          </p:cNvPicPr>
          <p:nvPr/>
        </p:nvPicPr>
        <p:blipFill>
          <a:blip r:embed="rId2" cstate="print"/>
          <a:srcRect r="42694"/>
          <a:stretch>
            <a:fillRect/>
          </a:stretch>
        </p:blipFill>
        <p:spPr bwMode="auto">
          <a:xfrm>
            <a:off x="228600" y="609600"/>
            <a:ext cx="4640057" cy="5495925"/>
          </a:xfrm>
          <a:prstGeom prst="rect">
            <a:avLst/>
          </a:prstGeom>
          <a:noFill/>
        </p:spPr>
      </p:pic>
      <p:pic>
        <p:nvPicPr>
          <p:cNvPr id="1026" name="Picture 2" descr="https://colleges.niche.com/images/standard/1362/?v=ac6bc59"/>
          <p:cNvPicPr>
            <a:picLocks noChangeAspect="1" noChangeArrowheads="1"/>
          </p:cNvPicPr>
          <p:nvPr/>
        </p:nvPicPr>
        <p:blipFill>
          <a:blip r:embed="rId3" cstate="print"/>
          <a:srcRect b="12925"/>
          <a:stretch>
            <a:fillRect/>
          </a:stretch>
        </p:blipFill>
        <p:spPr bwMode="auto">
          <a:xfrm>
            <a:off x="5334000" y="2438400"/>
            <a:ext cx="3153067" cy="36576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04800" y="1371600"/>
          <a:ext cx="2571750" cy="520700"/>
        </p:xfrm>
        <a:graphic>
          <a:graphicData uri="http://schemas.openxmlformats.org/presentationml/2006/ole">
            <mc:AlternateContent xmlns:mc="http://schemas.openxmlformats.org/markup-compatibility/2006">
              <mc:Choice xmlns:v="urn:schemas-microsoft-com:vml" Requires="v">
                <p:oleObj spid="_x0000_s98315" name="Equation" r:id="rId3" imgW="1130040" imgH="228600" progId="Equation.3">
                  <p:embed/>
                </p:oleObj>
              </mc:Choice>
              <mc:Fallback>
                <p:oleObj name="Equation" r:id="rId3" imgW="1130040" imgH="228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25717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p:txBody>
          <a:bodyPr/>
          <a:lstStyle/>
          <a:p>
            <a:r>
              <a:rPr lang="en-US" dirty="0" smtClean="0"/>
              <a:t>System Temperature</a:t>
            </a:r>
            <a:endParaRPr lang="en-US" dirty="0"/>
          </a:p>
        </p:txBody>
      </p:sp>
      <p:graphicFrame>
        <p:nvGraphicFramePr>
          <p:cNvPr id="70661" name="Object 5"/>
          <p:cNvGraphicFramePr>
            <a:graphicFrameLocks noChangeAspect="1"/>
          </p:cNvGraphicFramePr>
          <p:nvPr/>
        </p:nvGraphicFramePr>
        <p:xfrm>
          <a:off x="1336675" y="4953000"/>
          <a:ext cx="6503988" cy="1563688"/>
        </p:xfrm>
        <a:graphic>
          <a:graphicData uri="http://schemas.openxmlformats.org/presentationml/2006/ole">
            <mc:AlternateContent xmlns:mc="http://schemas.openxmlformats.org/markup-compatibility/2006">
              <mc:Choice xmlns:v="urn:schemas-microsoft-com:vml" Requires="v">
                <p:oleObj spid="_x0000_s98316" name="Equation" r:id="rId5" imgW="2958840" imgH="711000" progId="Equation.3">
                  <p:embed/>
                </p:oleObj>
              </mc:Choice>
              <mc:Fallback>
                <p:oleObj name="Equation" r:id="rId5" imgW="2958840" imgH="711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675" y="4953000"/>
                        <a:ext cx="6503988" cy="1563688"/>
                      </a:xfrm>
                      <a:prstGeom prst="rect">
                        <a:avLst/>
                      </a:prstGeom>
                      <a:solidFill>
                        <a:srgbClr val="FFFF00"/>
                      </a:solidFill>
                    </p:spPr>
                  </p:pic>
                </p:oleObj>
              </mc:Fallback>
            </mc:AlternateContent>
          </a:graphicData>
        </a:graphic>
      </p:graphicFrame>
      <p:graphicFrame>
        <p:nvGraphicFramePr>
          <p:cNvPr id="98309" name="Object 2"/>
          <p:cNvGraphicFramePr>
            <a:graphicFrameLocks noChangeAspect="1"/>
          </p:cNvGraphicFramePr>
          <p:nvPr/>
        </p:nvGraphicFramePr>
        <p:xfrm>
          <a:off x="228600" y="2286000"/>
          <a:ext cx="8580438" cy="1135734"/>
        </p:xfrm>
        <a:graphic>
          <a:graphicData uri="http://schemas.openxmlformats.org/presentationml/2006/ole">
            <mc:AlternateContent xmlns:mc="http://schemas.openxmlformats.org/markup-compatibility/2006">
              <mc:Choice xmlns:v="urn:schemas-microsoft-com:vml" Requires="v">
                <p:oleObj spid="_x0000_s98317" name="Equation" r:id="rId7" imgW="4025880" imgH="533160" progId="Equation.3">
                  <p:embed/>
                </p:oleObj>
              </mc:Choice>
              <mc:Fallback>
                <p:oleObj name="Equation" r:id="rId7" imgW="4025880" imgH="53316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286000"/>
                        <a:ext cx="8580438" cy="11357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10" name="Object 5"/>
          <p:cNvGraphicFramePr>
            <a:graphicFrameLocks noChangeAspect="1"/>
          </p:cNvGraphicFramePr>
          <p:nvPr/>
        </p:nvGraphicFramePr>
        <p:xfrm>
          <a:off x="228600" y="3505200"/>
          <a:ext cx="8551862" cy="1139055"/>
        </p:xfrm>
        <a:graphic>
          <a:graphicData uri="http://schemas.openxmlformats.org/presentationml/2006/ole">
            <mc:AlternateContent xmlns:mc="http://schemas.openxmlformats.org/markup-compatibility/2006">
              <mc:Choice xmlns:v="urn:schemas-microsoft-com:vml" Requires="v">
                <p:oleObj spid="_x0000_s98318" name="Equation" r:id="rId9" imgW="4000320" imgH="533160" progId="Equation.3">
                  <p:embed/>
                </p:oleObj>
              </mc:Choice>
              <mc:Fallback>
                <p:oleObj name="Equation" r:id="rId9" imgW="4000320" imgH="53316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3505200"/>
                        <a:ext cx="8551862" cy="11390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algn="r"/>
            <a:r>
              <a:rPr lang="en-US" altLang="en-US" dirty="0" smtClean="0"/>
              <a:t>On-Off </a:t>
            </a:r>
            <a:r>
              <a:rPr lang="en-US" altLang="en-US" dirty="0"/>
              <a:t>Observing</a:t>
            </a:r>
          </a:p>
        </p:txBody>
      </p:sp>
      <p:graphicFrame>
        <p:nvGraphicFramePr>
          <p:cNvPr id="19459" name="Object 3"/>
          <p:cNvGraphicFramePr>
            <a:graphicFrameLocks noChangeAspect="1"/>
          </p:cNvGraphicFramePr>
          <p:nvPr/>
        </p:nvGraphicFramePr>
        <p:xfrm>
          <a:off x="1377950" y="1416050"/>
          <a:ext cx="6388100" cy="4025900"/>
        </p:xfrm>
        <a:graphic>
          <a:graphicData uri="http://schemas.openxmlformats.org/presentationml/2006/ole">
            <mc:AlternateContent xmlns:mc="http://schemas.openxmlformats.org/markup-compatibility/2006">
              <mc:Choice xmlns:v="urn:schemas-microsoft-com:vml" Requires="v">
                <p:oleObj spid="_x0000_s40964" name="SmartDraw" r:id="rId3" imgW="6387084" imgH="4024884" progId="">
                  <p:embed/>
                </p:oleObj>
              </mc:Choice>
              <mc:Fallback>
                <p:oleObj name="SmartDraw" r:id="rId3" imgW="6387084" imgH="402488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950" y="1416050"/>
                        <a:ext cx="6388100" cy="402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0" name="Text Box 4"/>
          <p:cNvSpPr txBox="1">
            <a:spLocks noChangeArrowheads="1"/>
          </p:cNvSpPr>
          <p:nvPr/>
        </p:nvSpPr>
        <p:spPr bwMode="auto">
          <a:xfrm>
            <a:off x="228600" y="4724400"/>
            <a:ext cx="49911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2000" dirty="0">
                <a:latin typeface="Times New Roman" pitchFamily="18" charset="0"/>
              </a:rPr>
              <a:t>Observe blank sky for 10 sec</a:t>
            </a:r>
          </a:p>
          <a:p>
            <a:pPr>
              <a:buFontTx/>
              <a:buChar char="•"/>
            </a:pPr>
            <a:r>
              <a:rPr lang="en-US" altLang="en-US" sz="2000" dirty="0">
                <a:latin typeface="Times New Roman" pitchFamily="18" charset="0"/>
              </a:rPr>
              <a:t>Move telescope to object &amp; observe for 10 sec</a:t>
            </a:r>
          </a:p>
          <a:p>
            <a:pPr>
              <a:buFontTx/>
              <a:buChar char="•"/>
            </a:pPr>
            <a:r>
              <a:rPr lang="en-US" altLang="en-US" sz="2000" dirty="0">
                <a:latin typeface="Times New Roman" pitchFamily="18" charset="0"/>
              </a:rPr>
              <a:t>Move to blank sky &amp; observe for 10 sec</a:t>
            </a:r>
          </a:p>
          <a:p>
            <a:pPr>
              <a:buFontTx/>
              <a:buChar char="•"/>
            </a:pPr>
            <a:r>
              <a:rPr lang="en-US" altLang="en-US" sz="2000" dirty="0">
                <a:latin typeface="Times New Roman" pitchFamily="18" charset="0"/>
              </a:rPr>
              <a:t>Fire noise diode  &amp; observe for 10 sec</a:t>
            </a:r>
          </a:p>
          <a:p>
            <a:pPr>
              <a:buFontTx/>
              <a:buChar char="•"/>
            </a:pPr>
            <a:r>
              <a:rPr lang="en-US" altLang="en-US" sz="2000" dirty="0">
                <a:latin typeface="Times New Roman" pitchFamily="18" charset="0"/>
              </a:rPr>
              <a:t>Observe blank sky for 10 sec</a:t>
            </a:r>
          </a:p>
          <a:p>
            <a:pPr>
              <a:buFontTx/>
              <a:buChar char="•"/>
            </a:pPr>
            <a:endParaRPr lang="en-US" altLang="en-US" sz="2000" dirty="0">
              <a:latin typeface="Times New Roman" pitchFamily="18" charset="0"/>
            </a:endParaRPr>
          </a:p>
        </p:txBody>
      </p:sp>
    </p:spTree>
    <p:extLst>
      <p:ext uri="{BB962C8B-B14F-4D97-AF65-F5344CB8AC3E}">
        <p14:creationId xmlns:p14="http://schemas.microsoft.com/office/powerpoint/2010/main" val="23407815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algn="r"/>
            <a:r>
              <a:rPr lang="en-US" altLang="en-US" dirty="0"/>
              <a:t>Continuum - Point Sources</a:t>
            </a:r>
            <a:br>
              <a:rPr lang="en-US" altLang="en-US" dirty="0"/>
            </a:br>
            <a:r>
              <a:rPr lang="en-US" altLang="en-US" sz="3200" dirty="0"/>
              <a:t>On-Off Observing</a:t>
            </a:r>
            <a:endParaRPr lang="en-US" altLang="en-US" sz="3600" dirty="0"/>
          </a:p>
        </p:txBody>
      </p:sp>
      <p:graphicFrame>
        <p:nvGraphicFramePr>
          <p:cNvPr id="20483" name="Object 3"/>
          <p:cNvGraphicFramePr>
            <a:graphicFrameLocks noGrp="1" noChangeAspect="1"/>
          </p:cNvGraphicFramePr>
          <p:nvPr>
            <p:ph sz="half" idx="1"/>
          </p:nvPr>
        </p:nvGraphicFramePr>
        <p:xfrm>
          <a:off x="609600" y="1752600"/>
          <a:ext cx="7848600" cy="4743450"/>
        </p:xfrm>
        <a:graphic>
          <a:graphicData uri="http://schemas.openxmlformats.org/presentationml/2006/ole">
            <mc:AlternateContent xmlns:mc="http://schemas.openxmlformats.org/markup-compatibility/2006">
              <mc:Choice xmlns:v="urn:schemas-microsoft-com:vml" Requires="v">
                <p:oleObj spid="_x0000_s100356" name="Image" r:id="rId3" imgW="4819048" imgH="3638095" progId="">
                  <p:embed/>
                </p:oleObj>
              </mc:Choice>
              <mc:Fallback>
                <p:oleObj name="Image" r:id="rId3" imgW="4819048" imgH="3638095"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t="14554" b="5397"/>
                      <a:stretch>
                        <a:fillRect/>
                      </a:stretch>
                    </p:blipFill>
                    <p:spPr bwMode="auto">
                      <a:xfrm>
                        <a:off x="609600" y="1752600"/>
                        <a:ext cx="7848600" cy="474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971800" y="3124200"/>
            <a:ext cx="1151084" cy="369332"/>
          </a:xfrm>
          <a:prstGeom prst="rect">
            <a:avLst/>
          </a:prstGeom>
          <a:noFill/>
        </p:spPr>
        <p:txBody>
          <a:bodyPr wrap="none" rtlCol="0">
            <a:spAutoFit/>
          </a:bodyPr>
          <a:lstStyle/>
          <a:p>
            <a:r>
              <a:rPr lang="en-US" dirty="0" smtClean="0"/>
              <a:t>On Source</a:t>
            </a:r>
            <a:endParaRPr lang="en-US" dirty="0"/>
          </a:p>
        </p:txBody>
      </p:sp>
      <p:sp>
        <p:nvSpPr>
          <p:cNvPr id="6" name="TextBox 5"/>
          <p:cNvSpPr txBox="1"/>
          <p:nvPr/>
        </p:nvSpPr>
        <p:spPr>
          <a:xfrm>
            <a:off x="1752600" y="4800600"/>
            <a:ext cx="1168077" cy="369332"/>
          </a:xfrm>
          <a:prstGeom prst="rect">
            <a:avLst/>
          </a:prstGeom>
          <a:noFill/>
        </p:spPr>
        <p:txBody>
          <a:bodyPr wrap="none" rtlCol="0">
            <a:spAutoFit/>
          </a:bodyPr>
          <a:lstStyle/>
          <a:p>
            <a:r>
              <a:rPr lang="en-US" dirty="0" smtClean="0"/>
              <a:t>Off Source</a:t>
            </a:r>
            <a:endParaRPr lang="en-US" dirty="0"/>
          </a:p>
        </p:txBody>
      </p:sp>
      <p:sp>
        <p:nvSpPr>
          <p:cNvPr id="7" name="TextBox 6"/>
          <p:cNvSpPr txBox="1"/>
          <p:nvPr/>
        </p:nvSpPr>
        <p:spPr>
          <a:xfrm>
            <a:off x="5410200" y="2971800"/>
            <a:ext cx="1168077" cy="646331"/>
          </a:xfrm>
          <a:prstGeom prst="rect">
            <a:avLst/>
          </a:prstGeom>
          <a:noFill/>
        </p:spPr>
        <p:txBody>
          <a:bodyPr wrap="none" rtlCol="0">
            <a:spAutoFit/>
          </a:bodyPr>
          <a:lstStyle/>
          <a:p>
            <a:r>
              <a:rPr lang="en-US" dirty="0" smtClean="0"/>
              <a:t>Off Source</a:t>
            </a:r>
          </a:p>
          <a:p>
            <a:r>
              <a:rPr lang="en-US" dirty="0" smtClean="0"/>
              <a:t>Diode On</a:t>
            </a:r>
            <a:endParaRPr lang="en-US" dirty="0"/>
          </a:p>
        </p:txBody>
      </p:sp>
      <p:sp>
        <p:nvSpPr>
          <p:cNvPr id="8" name="TextBox 7"/>
          <p:cNvSpPr txBox="1"/>
          <p:nvPr/>
        </p:nvSpPr>
        <p:spPr>
          <a:xfrm>
            <a:off x="5257800" y="2362200"/>
            <a:ext cx="1372492" cy="369332"/>
          </a:xfrm>
          <a:prstGeom prst="rect">
            <a:avLst/>
          </a:prstGeom>
          <a:noFill/>
        </p:spPr>
        <p:txBody>
          <a:bodyPr wrap="none" rtlCol="0">
            <a:spAutoFit/>
          </a:bodyPr>
          <a:lstStyle/>
          <a:p>
            <a:r>
              <a:rPr lang="en-US" dirty="0" err="1" smtClean="0"/>
              <a:t>T</a:t>
            </a:r>
            <a:r>
              <a:rPr lang="en-US" baseline="-25000" dirty="0" err="1" smtClean="0"/>
              <a:t>NoiseDiode</a:t>
            </a:r>
            <a:r>
              <a:rPr lang="en-US" dirty="0" smtClean="0"/>
              <a:t>=3K</a:t>
            </a:r>
          </a:p>
        </p:txBody>
      </p:sp>
    </p:spTree>
    <p:extLst>
      <p:ext uri="{BB962C8B-B14F-4D97-AF65-F5344CB8AC3E}">
        <p14:creationId xmlns:p14="http://schemas.microsoft.com/office/powerpoint/2010/main" val="38864707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7" name="Object 5"/>
          <p:cNvGraphicFramePr>
            <a:graphicFrameLocks noChangeAspect="1"/>
          </p:cNvGraphicFramePr>
          <p:nvPr/>
        </p:nvGraphicFramePr>
        <p:xfrm>
          <a:off x="1600200" y="1524000"/>
          <a:ext cx="5445125" cy="531813"/>
        </p:xfrm>
        <a:graphic>
          <a:graphicData uri="http://schemas.openxmlformats.org/presentationml/2006/ole">
            <mc:AlternateContent xmlns:mc="http://schemas.openxmlformats.org/markup-compatibility/2006">
              <mc:Choice xmlns:v="urn:schemas-microsoft-com:vml" Requires="v">
                <p:oleObj spid="_x0000_s41993" name="Equation" r:id="rId3" imgW="2476440" imgH="241200" progId="Equation.3">
                  <p:embed/>
                </p:oleObj>
              </mc:Choice>
              <mc:Fallback>
                <p:oleObj name="Equation" r:id="rId3" imgW="2476440" imgH="2412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0"/>
                        <a:ext cx="5445125" cy="531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smtClean="0"/>
              <a:t>Source Antenna Temperature</a:t>
            </a:r>
            <a:endParaRPr lang="en-US" dirty="0"/>
          </a:p>
        </p:txBody>
      </p:sp>
      <p:graphicFrame>
        <p:nvGraphicFramePr>
          <p:cNvPr id="41988" name="Object 4"/>
          <p:cNvGraphicFramePr>
            <a:graphicFrameLocks noChangeAspect="1"/>
          </p:cNvGraphicFramePr>
          <p:nvPr/>
        </p:nvGraphicFramePr>
        <p:xfrm>
          <a:off x="1219200" y="2286000"/>
          <a:ext cx="6503988" cy="1563688"/>
        </p:xfrm>
        <a:graphic>
          <a:graphicData uri="http://schemas.openxmlformats.org/presentationml/2006/ole">
            <mc:AlternateContent xmlns:mc="http://schemas.openxmlformats.org/markup-compatibility/2006">
              <mc:Choice xmlns:v="urn:schemas-microsoft-com:vml" Requires="v">
                <p:oleObj spid="_x0000_s41994" name="Equation" r:id="rId5" imgW="2958840" imgH="711000" progId="Equation.3">
                  <p:embed/>
                </p:oleObj>
              </mc:Choice>
              <mc:Fallback>
                <p:oleObj name="Equation" r:id="rId5" imgW="2958840" imgH="711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286000"/>
                        <a:ext cx="6503988" cy="1563688"/>
                      </a:xfrm>
                      <a:prstGeom prst="rect">
                        <a:avLst/>
                      </a:prstGeom>
                      <a:solidFill>
                        <a:srgbClr val="FFFF00"/>
                      </a:solidFill>
                    </p:spPr>
                  </p:pic>
                </p:oleObj>
              </mc:Fallback>
            </mc:AlternateContent>
          </a:graphicData>
        </a:graphic>
      </p:graphicFrame>
      <p:graphicFrame>
        <p:nvGraphicFramePr>
          <p:cNvPr id="41989" name="Object 5"/>
          <p:cNvGraphicFramePr>
            <a:graphicFrameLocks noChangeAspect="1"/>
          </p:cNvGraphicFramePr>
          <p:nvPr/>
        </p:nvGraphicFramePr>
        <p:xfrm>
          <a:off x="2116138" y="4230688"/>
          <a:ext cx="4718050" cy="1063625"/>
        </p:xfrm>
        <a:graphic>
          <a:graphicData uri="http://schemas.openxmlformats.org/presentationml/2006/ole">
            <mc:AlternateContent xmlns:mc="http://schemas.openxmlformats.org/markup-compatibility/2006">
              <mc:Choice xmlns:v="urn:schemas-microsoft-com:vml" Requires="v">
                <p:oleObj spid="_x0000_s41995" name="Equation" r:id="rId7" imgW="2145960" imgH="482400" progId="Equation.3">
                  <p:embed/>
                </p:oleObj>
              </mc:Choice>
              <mc:Fallback>
                <p:oleObj name="Equation" r:id="rId7" imgW="2145960" imgH="4824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6138" y="4230688"/>
                        <a:ext cx="4718050" cy="1063625"/>
                      </a:xfrm>
                      <a:prstGeom prst="rect">
                        <a:avLst/>
                      </a:prstGeom>
                      <a:solidFill>
                        <a:srgbClr val="33CCCC"/>
                      </a:solidFill>
                    </p:spPr>
                  </p:pic>
                </p:oleObj>
              </mc:Fallback>
            </mc:AlternateContent>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algn="r"/>
            <a:r>
              <a:rPr lang="en-US" altLang="en-US" dirty="0"/>
              <a:t>Continuum - Point Sources</a:t>
            </a:r>
            <a:br>
              <a:rPr lang="en-US" altLang="en-US" dirty="0"/>
            </a:br>
            <a:r>
              <a:rPr lang="en-US" altLang="en-US" sz="3200" dirty="0"/>
              <a:t>On-Off Observing</a:t>
            </a:r>
            <a:endParaRPr lang="en-US" altLang="en-US" sz="3600" dirty="0"/>
          </a:p>
        </p:txBody>
      </p:sp>
      <p:graphicFrame>
        <p:nvGraphicFramePr>
          <p:cNvPr id="20483" name="Object 3"/>
          <p:cNvGraphicFramePr>
            <a:graphicFrameLocks noGrp="1" noChangeAspect="1"/>
          </p:cNvGraphicFramePr>
          <p:nvPr>
            <p:ph sz="half" idx="1"/>
          </p:nvPr>
        </p:nvGraphicFramePr>
        <p:xfrm>
          <a:off x="76200" y="1676400"/>
          <a:ext cx="7848600" cy="4743450"/>
        </p:xfrm>
        <a:graphic>
          <a:graphicData uri="http://schemas.openxmlformats.org/presentationml/2006/ole">
            <mc:AlternateContent xmlns:mc="http://schemas.openxmlformats.org/markup-compatibility/2006">
              <mc:Choice xmlns:v="urn:schemas-microsoft-com:vml" Requires="v">
                <p:oleObj spid="_x0000_s102404" name="Image" r:id="rId3" imgW="4819048" imgH="3638095" progId="">
                  <p:embed/>
                </p:oleObj>
              </mc:Choice>
              <mc:Fallback>
                <p:oleObj name="Image" r:id="rId3" imgW="4819048" imgH="3638095"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t="14554" b="5397"/>
                      <a:stretch>
                        <a:fillRect/>
                      </a:stretch>
                    </p:blipFill>
                    <p:spPr bwMode="auto">
                      <a:xfrm>
                        <a:off x="76200" y="1676400"/>
                        <a:ext cx="7848600" cy="474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514600" y="3048000"/>
            <a:ext cx="1151084" cy="369332"/>
          </a:xfrm>
          <a:prstGeom prst="rect">
            <a:avLst/>
          </a:prstGeom>
          <a:noFill/>
        </p:spPr>
        <p:txBody>
          <a:bodyPr wrap="none" rtlCol="0">
            <a:spAutoFit/>
          </a:bodyPr>
          <a:lstStyle/>
          <a:p>
            <a:r>
              <a:rPr lang="en-US" dirty="0" smtClean="0"/>
              <a:t>On Source</a:t>
            </a:r>
            <a:endParaRPr lang="en-US" dirty="0"/>
          </a:p>
        </p:txBody>
      </p:sp>
      <p:sp>
        <p:nvSpPr>
          <p:cNvPr id="6" name="TextBox 5"/>
          <p:cNvSpPr txBox="1"/>
          <p:nvPr/>
        </p:nvSpPr>
        <p:spPr>
          <a:xfrm>
            <a:off x="1219200" y="4724400"/>
            <a:ext cx="1168077" cy="369332"/>
          </a:xfrm>
          <a:prstGeom prst="rect">
            <a:avLst/>
          </a:prstGeom>
          <a:noFill/>
        </p:spPr>
        <p:txBody>
          <a:bodyPr wrap="none" rtlCol="0">
            <a:spAutoFit/>
          </a:bodyPr>
          <a:lstStyle/>
          <a:p>
            <a:r>
              <a:rPr lang="en-US" dirty="0" smtClean="0"/>
              <a:t>Off Source</a:t>
            </a:r>
            <a:endParaRPr lang="en-US" dirty="0"/>
          </a:p>
        </p:txBody>
      </p:sp>
      <p:sp>
        <p:nvSpPr>
          <p:cNvPr id="7" name="TextBox 6"/>
          <p:cNvSpPr txBox="1"/>
          <p:nvPr/>
        </p:nvSpPr>
        <p:spPr>
          <a:xfrm>
            <a:off x="4800600" y="2971800"/>
            <a:ext cx="1168077" cy="646331"/>
          </a:xfrm>
          <a:prstGeom prst="rect">
            <a:avLst/>
          </a:prstGeom>
          <a:noFill/>
        </p:spPr>
        <p:txBody>
          <a:bodyPr wrap="none" rtlCol="0">
            <a:spAutoFit/>
          </a:bodyPr>
          <a:lstStyle/>
          <a:p>
            <a:r>
              <a:rPr lang="en-US" dirty="0" smtClean="0"/>
              <a:t>Off Source</a:t>
            </a:r>
          </a:p>
          <a:p>
            <a:r>
              <a:rPr lang="en-US" dirty="0" smtClean="0"/>
              <a:t>Diode On</a:t>
            </a:r>
            <a:endParaRPr lang="en-US" dirty="0"/>
          </a:p>
        </p:txBody>
      </p:sp>
      <p:sp>
        <p:nvSpPr>
          <p:cNvPr id="8" name="TextBox 7"/>
          <p:cNvSpPr txBox="1"/>
          <p:nvPr/>
        </p:nvSpPr>
        <p:spPr>
          <a:xfrm rot="16200000">
            <a:off x="6280220" y="4159180"/>
            <a:ext cx="1372492" cy="369332"/>
          </a:xfrm>
          <a:prstGeom prst="rect">
            <a:avLst/>
          </a:prstGeom>
          <a:noFill/>
        </p:spPr>
        <p:txBody>
          <a:bodyPr wrap="none" rtlCol="0">
            <a:spAutoFit/>
          </a:bodyPr>
          <a:lstStyle/>
          <a:p>
            <a:r>
              <a:rPr lang="en-US" dirty="0" err="1" smtClean="0"/>
              <a:t>T</a:t>
            </a:r>
            <a:r>
              <a:rPr lang="en-US" baseline="-25000" dirty="0" err="1" smtClean="0"/>
              <a:t>NoiseDiode</a:t>
            </a:r>
            <a:r>
              <a:rPr lang="en-US" dirty="0" smtClean="0"/>
              <a:t>=3K</a:t>
            </a:r>
          </a:p>
        </p:txBody>
      </p:sp>
      <p:sp>
        <p:nvSpPr>
          <p:cNvPr id="9" name="Right Brace 8"/>
          <p:cNvSpPr/>
          <p:nvPr/>
        </p:nvSpPr>
        <p:spPr>
          <a:xfrm>
            <a:off x="6400800" y="3733800"/>
            <a:ext cx="304800" cy="1524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3886200" y="2362200"/>
            <a:ext cx="228600" cy="2819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6200000">
            <a:off x="4015022" y="3604978"/>
            <a:ext cx="721288" cy="369332"/>
          </a:xfrm>
          <a:prstGeom prst="rect">
            <a:avLst/>
          </a:prstGeom>
          <a:noFill/>
        </p:spPr>
        <p:txBody>
          <a:bodyPr wrap="none" rtlCol="0">
            <a:spAutoFit/>
          </a:bodyPr>
          <a:lstStyle/>
          <a:p>
            <a:r>
              <a:rPr lang="en-US" dirty="0" smtClean="0"/>
              <a:t>T</a:t>
            </a:r>
            <a:r>
              <a:rPr lang="en-US" baseline="-25000" dirty="0"/>
              <a:t>A</a:t>
            </a:r>
            <a:r>
              <a:rPr lang="en-US" dirty="0" smtClean="0"/>
              <a:t>=6K</a:t>
            </a:r>
          </a:p>
        </p:txBody>
      </p:sp>
      <p:sp>
        <p:nvSpPr>
          <p:cNvPr id="14" name="TextBox 13"/>
          <p:cNvSpPr txBox="1"/>
          <p:nvPr/>
        </p:nvSpPr>
        <p:spPr>
          <a:xfrm>
            <a:off x="7848600" y="5029200"/>
            <a:ext cx="979051" cy="369332"/>
          </a:xfrm>
          <a:prstGeom prst="rect">
            <a:avLst/>
          </a:prstGeom>
          <a:noFill/>
        </p:spPr>
        <p:txBody>
          <a:bodyPr wrap="none" rtlCol="0">
            <a:spAutoFit/>
          </a:bodyPr>
          <a:lstStyle/>
          <a:p>
            <a:r>
              <a:rPr lang="en-US" dirty="0" smtClean="0"/>
              <a:t>T</a:t>
            </a:r>
            <a:r>
              <a:rPr lang="en-US" baseline="-25000" dirty="0" smtClean="0"/>
              <a:t>SYS</a:t>
            </a:r>
            <a:r>
              <a:rPr lang="en-US" dirty="0" smtClean="0"/>
              <a:t>=20K</a:t>
            </a:r>
            <a:endParaRPr lang="en-US" dirty="0"/>
          </a:p>
        </p:txBody>
      </p:sp>
      <p:sp>
        <p:nvSpPr>
          <p:cNvPr id="16" name="Right Arrow 15"/>
          <p:cNvSpPr/>
          <p:nvPr/>
        </p:nvSpPr>
        <p:spPr>
          <a:xfrm rot="10800000">
            <a:off x="7239000" y="51054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4707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8" name="Object 4"/>
          <p:cNvGraphicFramePr>
            <a:graphicFrameLocks noChangeAspect="1"/>
          </p:cNvGraphicFramePr>
          <p:nvPr/>
        </p:nvGraphicFramePr>
        <p:xfrm>
          <a:off x="381000" y="1598613"/>
          <a:ext cx="8575675" cy="4557712"/>
        </p:xfrm>
        <a:graphic>
          <a:graphicData uri="http://schemas.openxmlformats.org/presentationml/2006/ole">
            <mc:AlternateContent xmlns:mc="http://schemas.openxmlformats.org/markup-compatibility/2006">
              <mc:Choice xmlns:v="urn:schemas-microsoft-com:vml" Requires="v">
                <p:oleObj spid="_x0000_s103428" name="Equation" r:id="rId3" imgW="4495680" imgH="2387520" progId="Equation.3">
                  <p:embed/>
                </p:oleObj>
              </mc:Choice>
              <mc:Fallback>
                <p:oleObj name="Equation" r:id="rId3" imgW="4495680" imgH="238752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98613"/>
                        <a:ext cx="8575675" cy="4557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normAutofit fontScale="90000"/>
          </a:bodyPr>
          <a:lstStyle/>
          <a:p>
            <a:r>
              <a:rPr lang="en-US" dirty="0" smtClean="0"/>
              <a:t>Converting T</a:t>
            </a:r>
            <a:r>
              <a:rPr lang="en-US" baseline="-25000" dirty="0" smtClean="0"/>
              <a:t>A</a:t>
            </a:r>
            <a:r>
              <a:rPr lang="en-US" dirty="0" smtClean="0"/>
              <a:t> to Scientifically Useful Values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3" name="Picture 3" descr="C:\Users\Ron\Desktop\uc-berkeley-aerial-4.3b.jpg"/>
          <p:cNvPicPr>
            <a:picLocks noChangeAspect="1" noChangeArrowheads="1"/>
          </p:cNvPicPr>
          <p:nvPr/>
        </p:nvPicPr>
        <p:blipFill>
          <a:blip r:embed="rId2" cstate="print"/>
          <a:srcRect/>
          <a:stretch>
            <a:fillRect/>
          </a:stretch>
        </p:blipFill>
        <p:spPr bwMode="auto">
          <a:xfrm>
            <a:off x="2362200" y="1600200"/>
            <a:ext cx="4277785" cy="381819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bwMode="auto">
          <a:xfrm>
            <a:off x="312738" y="317500"/>
            <a:ext cx="8364537" cy="487363"/>
          </a:xfrm>
          <a:prstGeom prst="rect">
            <a:avLst/>
          </a:prstGeom>
          <a:noFill/>
          <a:ln>
            <a:miter lim="800000"/>
            <a:headEnd/>
            <a:tailEnd/>
          </a:ln>
        </p:spPr>
        <p:txBody>
          <a:bodyPr lIns="0" tIns="0" rIns="0" bIns="0">
            <a:spAutoFit/>
          </a:bodyPr>
          <a:lstStyle/>
          <a:p>
            <a:pPr defTabSz="381000"/>
            <a:r>
              <a:rPr lang="en-US" sz="3600" b="1" i="1">
                <a:solidFill>
                  <a:srgbClr val="366C74"/>
                </a:solidFill>
                <a:latin typeface="Arial" charset="0"/>
              </a:rPr>
              <a:t>Telescope Structure and Optics</a:t>
            </a:r>
          </a:p>
        </p:txBody>
      </p:sp>
      <p:grpSp>
        <p:nvGrpSpPr>
          <p:cNvPr id="2" name="Group 11"/>
          <p:cNvGrpSpPr>
            <a:grpSpLocks/>
          </p:cNvGrpSpPr>
          <p:nvPr/>
        </p:nvGrpSpPr>
        <p:grpSpPr bwMode="auto">
          <a:xfrm>
            <a:off x="168275" y="806450"/>
            <a:ext cx="8655050" cy="69850"/>
            <a:chOff x="106" y="508"/>
            <a:chExt cx="5452" cy="44"/>
          </a:xfrm>
        </p:grpSpPr>
        <p:sp>
          <p:nvSpPr>
            <p:cNvPr id="3075" name="Rectangle 3"/>
            <p:cNvSpPr>
              <a:spLocks noChangeArrowheads="1"/>
            </p:cNvSpPr>
            <p:nvPr/>
          </p:nvSpPr>
          <p:spPr bwMode="auto">
            <a:xfrm>
              <a:off x="121" y="523"/>
              <a:ext cx="5422" cy="14"/>
            </a:xfrm>
            <a:prstGeom prst="rect">
              <a:avLst/>
            </a:prstGeom>
            <a:solidFill>
              <a:srgbClr val="366C74"/>
            </a:solidFill>
            <a:ln w="9525">
              <a:noFill/>
              <a:miter lim="800000"/>
              <a:headEnd/>
              <a:tailEnd/>
            </a:ln>
          </p:spPr>
          <p:txBody>
            <a:bodyPr/>
            <a:lstStyle/>
            <a:p>
              <a:endParaRPr lang="en-US"/>
            </a:p>
          </p:txBody>
        </p:sp>
        <p:sp>
          <p:nvSpPr>
            <p:cNvPr id="3076" name="Freeform 4"/>
            <p:cNvSpPr>
              <a:spLocks noChangeArrowheads="1"/>
            </p:cNvSpPr>
            <p:nvPr/>
          </p:nvSpPr>
          <p:spPr bwMode="auto">
            <a:xfrm>
              <a:off x="106" y="508"/>
              <a:ext cx="5452" cy="44"/>
            </a:xfrm>
            <a:custGeom>
              <a:avLst/>
              <a:gdLst/>
              <a:ahLst/>
              <a:cxnLst>
                <a:cxn ang="0">
                  <a:pos x="0" y="44"/>
                </a:cxn>
                <a:cxn ang="0">
                  <a:pos x="5452" y="44"/>
                </a:cxn>
                <a:cxn ang="0">
                  <a:pos x="5452" y="0"/>
                </a:cxn>
                <a:cxn ang="0">
                  <a:pos x="5437" y="15"/>
                </a:cxn>
                <a:cxn ang="0">
                  <a:pos x="5437" y="29"/>
                </a:cxn>
                <a:cxn ang="0">
                  <a:pos x="15" y="29"/>
                </a:cxn>
                <a:cxn ang="0">
                  <a:pos x="0" y="44"/>
                </a:cxn>
              </a:cxnLst>
              <a:rect l="0" t="0" r="r" b="b"/>
              <a:pathLst>
                <a:path w="5452" h="44">
                  <a:moveTo>
                    <a:pt x="0" y="44"/>
                  </a:moveTo>
                  <a:lnTo>
                    <a:pt x="5452" y="44"/>
                  </a:lnTo>
                  <a:lnTo>
                    <a:pt x="5452" y="0"/>
                  </a:lnTo>
                  <a:lnTo>
                    <a:pt x="5437" y="15"/>
                  </a:lnTo>
                  <a:lnTo>
                    <a:pt x="5437" y="29"/>
                  </a:lnTo>
                  <a:lnTo>
                    <a:pt x="15" y="29"/>
                  </a:lnTo>
                  <a:lnTo>
                    <a:pt x="0" y="44"/>
                  </a:lnTo>
                  <a:close/>
                </a:path>
              </a:pathLst>
            </a:custGeom>
            <a:solidFill>
              <a:srgbClr val="1B373A"/>
            </a:solidFill>
            <a:ln w="9525">
              <a:noFill/>
              <a:round/>
              <a:headEnd/>
              <a:tailEnd/>
            </a:ln>
          </p:spPr>
          <p:txBody>
            <a:bodyPr/>
            <a:lstStyle/>
            <a:p>
              <a:endParaRPr lang="en-US"/>
            </a:p>
          </p:txBody>
        </p:sp>
        <p:sp>
          <p:nvSpPr>
            <p:cNvPr id="3077" name="Freeform 5"/>
            <p:cNvSpPr>
              <a:spLocks noChangeArrowheads="1"/>
            </p:cNvSpPr>
            <p:nvPr/>
          </p:nvSpPr>
          <p:spPr bwMode="auto">
            <a:xfrm>
              <a:off x="106" y="508"/>
              <a:ext cx="5452" cy="44"/>
            </a:xfrm>
            <a:custGeom>
              <a:avLst/>
              <a:gdLst/>
              <a:ahLst/>
              <a:cxnLst>
                <a:cxn ang="0">
                  <a:pos x="0" y="44"/>
                </a:cxn>
                <a:cxn ang="0">
                  <a:pos x="0" y="0"/>
                </a:cxn>
                <a:cxn ang="0">
                  <a:pos x="5452" y="0"/>
                </a:cxn>
                <a:cxn ang="0">
                  <a:pos x="5437" y="15"/>
                </a:cxn>
                <a:cxn ang="0">
                  <a:pos x="15" y="15"/>
                </a:cxn>
                <a:cxn ang="0">
                  <a:pos x="15" y="29"/>
                </a:cxn>
                <a:cxn ang="0">
                  <a:pos x="0" y="44"/>
                </a:cxn>
              </a:cxnLst>
              <a:rect l="0" t="0" r="r" b="b"/>
              <a:pathLst>
                <a:path w="5452" h="44">
                  <a:moveTo>
                    <a:pt x="0" y="44"/>
                  </a:moveTo>
                  <a:lnTo>
                    <a:pt x="0" y="0"/>
                  </a:lnTo>
                  <a:lnTo>
                    <a:pt x="5452" y="0"/>
                  </a:lnTo>
                  <a:lnTo>
                    <a:pt x="5437" y="15"/>
                  </a:lnTo>
                  <a:lnTo>
                    <a:pt x="15" y="15"/>
                  </a:lnTo>
                  <a:lnTo>
                    <a:pt x="15" y="29"/>
                  </a:lnTo>
                  <a:lnTo>
                    <a:pt x="0" y="44"/>
                  </a:lnTo>
                  <a:close/>
                </a:path>
              </a:pathLst>
            </a:custGeom>
            <a:solidFill>
              <a:srgbClr val="A1CDD2"/>
            </a:solidFill>
            <a:ln w="9525">
              <a:noFill/>
              <a:round/>
              <a:headEnd/>
              <a:tailEnd/>
            </a:ln>
          </p:spPr>
          <p:txBody>
            <a:bodyPr/>
            <a:lstStyle/>
            <a:p>
              <a:endParaRPr lang="en-US"/>
            </a:p>
          </p:txBody>
        </p:sp>
      </p:grpSp>
      <p:pic>
        <p:nvPicPr>
          <p:cNvPr id="3081" name="Picture 9" descr="003_0a"/>
          <p:cNvPicPr>
            <a:picLocks noChangeAspect="1" noChangeArrowheads="1"/>
          </p:cNvPicPr>
          <p:nvPr/>
        </p:nvPicPr>
        <p:blipFill>
          <a:blip r:embed="rId3" cstate="print"/>
          <a:srcRect/>
          <a:stretch>
            <a:fillRect/>
          </a:stretch>
        </p:blipFill>
        <p:spPr bwMode="auto">
          <a:xfrm>
            <a:off x="228600" y="1371600"/>
            <a:ext cx="3251200" cy="4876800"/>
          </a:xfrm>
          <a:prstGeom prst="rect">
            <a:avLst/>
          </a:prstGeom>
          <a:noFill/>
        </p:spPr>
      </p:pic>
      <p:pic>
        <p:nvPicPr>
          <p:cNvPr id="23554" name="Picture 2" descr="http://www.atnf.csiro.au/outreach//images/wallpapers/parkesduskmed.jpg"/>
          <p:cNvPicPr>
            <a:picLocks noChangeAspect="1" noChangeArrowheads="1"/>
          </p:cNvPicPr>
          <p:nvPr/>
        </p:nvPicPr>
        <p:blipFill>
          <a:blip r:embed="rId4" cstate="print"/>
          <a:srcRect/>
          <a:stretch>
            <a:fillRect/>
          </a:stretch>
        </p:blipFill>
        <p:spPr bwMode="auto">
          <a:xfrm>
            <a:off x="4114800" y="1752600"/>
            <a:ext cx="4800600" cy="3600452"/>
          </a:xfrm>
          <a:prstGeom prst="rect">
            <a:avLst/>
          </a:prstGeom>
          <a:noFill/>
        </p:spPr>
      </p:pic>
    </p:spTree>
  </p:cSld>
  <p:clrMapOvr>
    <a:masterClrMapping/>
  </p:clrMapOvr>
  <p:transition advClick="0">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2615</TotalTime>
  <Words>1195</Words>
  <Application>Microsoft Office PowerPoint</Application>
  <PresentationFormat>On-screen Show (4:3)</PresentationFormat>
  <Paragraphs>347</Paragraphs>
  <Slides>75</Slides>
  <Notes>21</Notes>
  <HiddenSlides>3</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75</vt:i4>
      </vt:variant>
    </vt:vector>
  </HeadingPairs>
  <TitlesOfParts>
    <vt:vector size="79" baseType="lpstr">
      <vt:lpstr>Office Theme</vt:lpstr>
      <vt:lpstr>Equation</vt:lpstr>
      <vt:lpstr>SmartDraw</vt:lpstr>
      <vt:lpstr>Image</vt:lpstr>
      <vt:lpstr>Fundamentals of the GBT and  Single-Dish Radio Telescopes</vt:lpstr>
      <vt:lpstr>National Radio Astronomy Observatory</vt:lpstr>
      <vt:lpstr>Telescope Structure and Optics</vt:lpstr>
      <vt:lpstr>Telescope Structure and Optics</vt:lpstr>
      <vt:lpstr>Telescope Structure and Optics</vt:lpstr>
      <vt:lpstr>PowerPoint Presentation</vt:lpstr>
      <vt:lpstr>PowerPoint Presentation</vt:lpstr>
      <vt:lpstr>PowerPoint Presentation</vt:lpstr>
      <vt:lpstr>Telescope Structure and Optics</vt:lpstr>
      <vt:lpstr>GBT Telescope Optics</vt:lpstr>
      <vt:lpstr>Telescope Optics</vt:lpstr>
      <vt:lpstr>Telescope Optics</vt:lpstr>
      <vt:lpstr>Telescope Optics</vt:lpstr>
      <vt:lpstr>PowerPoint Presentation</vt:lpstr>
      <vt:lpstr>Telescope Optics</vt:lpstr>
      <vt:lpstr>Telescope Optics</vt:lpstr>
      <vt:lpstr>Telescope Structure</vt:lpstr>
      <vt:lpstr>National Radio Quiet Zone</vt:lpstr>
      <vt:lpstr>PowerPoint Presentation</vt:lpstr>
      <vt:lpstr>PowerPoint Presentation</vt:lpstr>
      <vt:lpstr>National Radio Quiet Zone</vt:lpstr>
      <vt:lpstr>PowerPoint Presentation</vt:lpstr>
      <vt:lpstr>Atmosphere </vt:lpstr>
      <vt:lpstr>PowerPoint Presentation</vt:lpstr>
      <vt:lpstr>Weather Forecasts for Radio Astronomy</vt:lpstr>
      <vt:lpstr>Weather Forecasts for Radio Astronomy</vt:lpstr>
      <vt:lpstr>PowerPoint Presentation</vt:lpstr>
      <vt:lpstr>Telescope Structure</vt:lpstr>
      <vt:lpstr>GBT active surface  system</vt:lpstr>
      <vt:lpstr>Surface Panel Actuators</vt:lpstr>
      <vt:lpstr>Finite Element Model Predictions</vt:lpstr>
      <vt:lpstr>Mechanical adjustment of the panels</vt:lpstr>
      <vt:lpstr>Image quality and efficiency</vt:lpstr>
      <vt:lpstr>Image quality, efficiency, resolution</vt:lpstr>
      <vt:lpstr>Image quality and efficiency</vt:lpstr>
      <vt:lpstr>Holography</vt:lpstr>
      <vt:lpstr>Holography</vt:lpstr>
      <vt:lpstr>PowerPoint Presentation</vt:lpstr>
      <vt:lpstr>Aperture Efficiency</vt:lpstr>
      <vt:lpstr>Telescope Structure</vt:lpstr>
      <vt:lpstr>Optics</vt:lpstr>
      <vt:lpstr>Receiver Focal Plane &amp; Receiver Feeds</vt:lpstr>
      <vt:lpstr>Receivers</vt:lpstr>
      <vt:lpstr>Receiver</vt:lpstr>
      <vt:lpstr>Receiver Room</vt:lpstr>
      <vt:lpstr>Typical Receiver</vt:lpstr>
      <vt:lpstr>PowerPoint Presentation</vt:lpstr>
      <vt:lpstr>Typical Receiver</vt:lpstr>
      <vt:lpstr>Typical Components</vt:lpstr>
      <vt:lpstr>Types of Filters</vt:lpstr>
      <vt:lpstr>Types of Mixers</vt:lpstr>
      <vt:lpstr>40-Ft System</vt:lpstr>
      <vt:lpstr>PowerPoint Presentation</vt:lpstr>
      <vt:lpstr>PowerPoint Presentation</vt:lpstr>
      <vt:lpstr>PowerPoint Presentation</vt:lpstr>
      <vt:lpstr>GBT – Astrid program does all the hard work for you…..</vt:lpstr>
      <vt:lpstr>Power Balancing/Leveling and Non-Linearity</vt:lpstr>
      <vt:lpstr>Spectral-line observations</vt:lpstr>
      <vt:lpstr>Reference observations </vt:lpstr>
      <vt:lpstr>Model Receiver</vt:lpstr>
      <vt:lpstr>Out-Of-Band Frequency Switching</vt:lpstr>
      <vt:lpstr>On-Off Observing</vt:lpstr>
      <vt:lpstr>Nodding with dual-beam receivers - Telescope motion</vt:lpstr>
      <vt:lpstr>Nodding with dual-beam receivers - Subreflector motion</vt:lpstr>
      <vt:lpstr>Intrinsic Power P (Watts) Distance R (meters) Aperture A (sq.m.) </vt:lpstr>
      <vt:lpstr>System Temperature</vt:lpstr>
      <vt:lpstr>40-Ft System</vt:lpstr>
      <vt:lpstr>System Temperature</vt:lpstr>
      <vt:lpstr>PowerPoint Presentation</vt:lpstr>
      <vt:lpstr>System Temperature</vt:lpstr>
      <vt:lpstr>On-Off Observing</vt:lpstr>
      <vt:lpstr>Continuum - Point Sources On-Off Observing</vt:lpstr>
      <vt:lpstr>Source Antenna Temperature</vt:lpstr>
      <vt:lpstr>Continuum - Point Sources On-Off Observing</vt:lpstr>
      <vt:lpstr>Converting TA to Scientifically Useful Values</vt:lpstr>
    </vt:vector>
  </TitlesOfParts>
  <Company>NRAO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J Maddalena</dc:creator>
  <cp:lastModifiedBy>Ronald J Maddalena</cp:lastModifiedBy>
  <cp:revision>83</cp:revision>
  <dcterms:created xsi:type="dcterms:W3CDTF">2016-03-07T23:43:55Z</dcterms:created>
  <dcterms:modified xsi:type="dcterms:W3CDTF">2016-03-28T21:36:04Z</dcterms:modified>
</cp:coreProperties>
</file>