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 id="2147483674" r:id="rId6"/>
  </p:sldMasterIdLst>
  <p:notesMasterIdLst>
    <p:notesMasterId r:id="rId23"/>
  </p:notesMasterIdLst>
  <p:sldIdLst>
    <p:sldId id="259" r:id="rId7"/>
    <p:sldId id="375" r:id="rId8"/>
    <p:sldId id="361" r:id="rId9"/>
    <p:sldId id="365" r:id="rId10"/>
    <p:sldId id="366" r:id="rId11"/>
    <p:sldId id="377" r:id="rId12"/>
    <p:sldId id="367" r:id="rId13"/>
    <p:sldId id="371" r:id="rId14"/>
    <p:sldId id="368" r:id="rId15"/>
    <p:sldId id="376" r:id="rId16"/>
    <p:sldId id="374" r:id="rId17"/>
    <p:sldId id="372" r:id="rId18"/>
    <p:sldId id="373" r:id="rId19"/>
    <p:sldId id="378" r:id="rId20"/>
    <p:sldId id="369" r:id="rId21"/>
    <p:sldId id="380" r:id="rId22"/>
  </p:sldIdLst>
  <p:sldSz cx="9144000" cy="6858000" type="screen4x3"/>
  <p:notesSz cx="6858000" cy="9144000"/>
  <p:embeddedFontLst>
    <p:embeddedFont>
      <p:font typeface="Gill Sans MT" panose="020B0502020104020203"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UniversalMath1 BT" panose="05050102010205020602" pitchFamily="18" charset="2"/>
      <p:regular r:id="rId32"/>
    </p:embeddedFont>
    <p:embeddedFont>
      <p:font typeface="Cambria Math" panose="02040503050406030204" pitchFamily="18"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2">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7C7C7"/>
    <a:srgbClr val="7D7D7D"/>
    <a:srgbClr val="232120"/>
    <a:srgbClr val="8456A3"/>
    <a:srgbClr val="2CA449"/>
    <a:srgbClr val="062458"/>
    <a:srgbClr val="052058"/>
    <a:srgbClr val="11264C"/>
    <a:srgbClr val="64A3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3" autoAdjust="0"/>
    <p:restoredTop sz="95414" autoAdjust="0"/>
  </p:normalViewPr>
  <p:slideViewPr>
    <p:cSldViewPr snapToGrid="0" snapToObjects="1">
      <p:cViewPr varScale="1">
        <p:scale>
          <a:sx n="131" d="100"/>
          <a:sy n="131" d="100"/>
        </p:scale>
        <p:origin x="852" y="114"/>
      </p:cViewPr>
      <p:guideLst>
        <p:guide orient="horz" pos="4162"/>
        <p:guide pos="288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AF8F9-169D-44DB-85CA-273403A7B9DE}" type="datetimeFigureOut">
              <a:rPr lang="en-US" smtClean="0"/>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8C562-8B63-4E12-9383-291BCD3F64FA}" type="slidenum">
              <a:rPr lang="en-US" smtClean="0"/>
              <a:t>‹#›</a:t>
            </a:fld>
            <a:endParaRPr lang="en-US"/>
          </a:p>
        </p:txBody>
      </p:sp>
    </p:spTree>
    <p:extLst>
      <p:ext uri="{BB962C8B-B14F-4D97-AF65-F5344CB8AC3E}">
        <p14:creationId xmlns:p14="http://schemas.microsoft.com/office/powerpoint/2010/main" val="59287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8C562-8B63-4E12-9383-291BCD3F64FA}" type="slidenum">
              <a:rPr lang="en-US" smtClean="0"/>
              <a:t>1</a:t>
            </a:fld>
            <a:endParaRPr lang="en-US"/>
          </a:p>
        </p:txBody>
      </p:sp>
    </p:spTree>
    <p:extLst>
      <p:ext uri="{BB962C8B-B14F-4D97-AF65-F5344CB8AC3E}">
        <p14:creationId xmlns:p14="http://schemas.microsoft.com/office/powerpoint/2010/main" val="271797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C562-8B63-4E12-9383-291BCD3F64FA}" type="slidenum">
              <a:rPr lang="en-US" smtClean="0"/>
              <a:t>3</a:t>
            </a:fld>
            <a:endParaRPr lang="en-US"/>
          </a:p>
        </p:txBody>
      </p:sp>
    </p:spTree>
    <p:extLst>
      <p:ext uri="{BB962C8B-B14F-4D97-AF65-F5344CB8AC3E}">
        <p14:creationId xmlns:p14="http://schemas.microsoft.com/office/powerpoint/2010/main" val="193693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DEF56-4B62-4209-9C2E-F733D94CDD9C}" type="slidenum">
              <a:rPr lang="en-US"/>
              <a:pPr/>
              <a:t>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One of the GBT prime focus feeds, using crossed dipoles and reflectors to narrow the beam and increase the bandwidth.  This feed operates over the 290-395 MHz frequency range.  At right, the feed sits on the GBT receiver room, ready to be installed on the prime focus boom (background).</a:t>
            </a:r>
          </a:p>
        </p:txBody>
      </p:sp>
    </p:spTree>
    <p:extLst>
      <p:ext uri="{BB962C8B-B14F-4D97-AF65-F5344CB8AC3E}">
        <p14:creationId xmlns:p14="http://schemas.microsoft.com/office/powerpoint/2010/main" val="309673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D7464-6441-4717-9832-9D30E588B39C}" type="slidenum">
              <a:rPr lang="en-US"/>
              <a:pPr/>
              <a:t>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At upper left is the GBT Gregorian feed turret, with feeds visible which operate at 1.5 GHz, 2.3 GHz, and twin feeds which operate at 13 GHz.  At lower right is a hybrid mode prime focus feed designed for high efficiency and low spillover, draw back is limited bandwidth.  The photo at upper right shows a large Cassegrain feedhorn (right) and a smaller prime focus feed (on the floor), and a GBT Gregorian feedhorn that operates near 95GHz (close-up at center).</a:t>
            </a:r>
          </a:p>
        </p:txBody>
      </p:sp>
    </p:spTree>
    <p:extLst>
      <p:ext uri="{BB962C8B-B14F-4D97-AF65-F5344CB8AC3E}">
        <p14:creationId xmlns:p14="http://schemas.microsoft.com/office/powerpoint/2010/main" val="172886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F458E-0FBF-445A-AE1D-7D50911F0F4E}" type="slidenum">
              <a:rPr lang="en-US"/>
              <a:pPr/>
              <a:t>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Feed design limits the bandwidth of prime focus receivers.  Corrugated horns are not practical at this frequency.  Notice the increased system temperature at lower frequencies compared to the receiver (amplifier) temperatures.</a:t>
            </a:r>
          </a:p>
        </p:txBody>
      </p:sp>
    </p:spTree>
    <p:extLst>
      <p:ext uri="{BB962C8B-B14F-4D97-AF65-F5344CB8AC3E}">
        <p14:creationId xmlns:p14="http://schemas.microsoft.com/office/powerpoint/2010/main" val="128955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69B18A9A-9009-45B1-9E5E-B7AAE3DB43B3}" type="slidenum">
              <a:rPr lang="en-US" smtClean="0"/>
              <a:pPr/>
              <a:t>15</a:t>
            </a:fld>
            <a:endParaRPr lang="en-US"/>
          </a:p>
        </p:txBody>
      </p:sp>
    </p:spTree>
    <p:extLst>
      <p:ext uri="{BB962C8B-B14F-4D97-AF65-F5344CB8AC3E}">
        <p14:creationId xmlns:p14="http://schemas.microsoft.com/office/powerpoint/2010/main" val="125473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GBT">
    <p:spTree>
      <p:nvGrpSpPr>
        <p:cNvPr id="1" name=""/>
        <p:cNvGrpSpPr/>
        <p:nvPr/>
      </p:nvGrpSpPr>
      <p:grpSpPr>
        <a:xfrm>
          <a:off x="0" y="0"/>
          <a:ext cx="0" cy="0"/>
          <a:chOff x="0" y="0"/>
          <a:chExt cx="0" cy="0"/>
        </a:xfrm>
      </p:grpSpPr>
      <p:pic>
        <p:nvPicPr>
          <p:cNvPr id="10" name="Picture 9" descr="NRAO PPT Images_GBT_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401" y="-397933"/>
            <a:ext cx="9214533" cy="4969933"/>
          </a:xfrm>
          <a:prstGeom prst="rect">
            <a:avLst/>
          </a:prstGeom>
        </p:spPr>
      </p:pic>
      <p:pic>
        <p:nvPicPr>
          <p:cNvPr id="15" name="Picture 14"/>
          <p:cNvPicPr>
            <a:picLocks noChangeAspect="1"/>
          </p:cNvPicPr>
          <p:nvPr userDrawn="1"/>
        </p:nvPicPr>
        <p:blipFill>
          <a:blip r:embed="rId3"/>
          <a:stretch>
            <a:fillRect/>
          </a:stretch>
        </p:blipFill>
        <p:spPr>
          <a:xfrm>
            <a:off x="8006597" y="6429398"/>
            <a:ext cx="335026" cy="335026"/>
          </a:xfrm>
          <a:prstGeom prst="rect">
            <a:avLst/>
          </a:prstGeom>
        </p:spPr>
      </p:pic>
      <p:pic>
        <p:nvPicPr>
          <p:cNvPr id="16" name="Picture 15" descr="AUI 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03224" y="6382507"/>
            <a:ext cx="600744" cy="429103"/>
          </a:xfrm>
          <a:prstGeom prst="rect">
            <a:avLst/>
          </a:prstGeom>
        </p:spPr>
      </p:pic>
      <p:sp>
        <p:nvSpPr>
          <p:cNvPr id="3" name="Text Placeholder 2"/>
          <p:cNvSpPr>
            <a:spLocks noGrp="1"/>
          </p:cNvSpPr>
          <p:nvPr>
            <p:ph type="body" sz="quarter" idx="10" hasCustomPrompt="1"/>
          </p:nvPr>
        </p:nvSpPr>
        <p:spPr>
          <a:xfrm>
            <a:off x="833438" y="5038725"/>
            <a:ext cx="7110412" cy="628231"/>
          </a:xfrm>
          <a:prstGeom prst="rect">
            <a:avLst/>
          </a:prstGeom>
        </p:spPr>
        <p:txBody>
          <a:bodyPr/>
          <a:lstStyle>
            <a:lvl1pPr marL="0" indent="0">
              <a:buNone/>
              <a:defRPr b="1">
                <a:solidFill>
                  <a:schemeClr val="bg1"/>
                </a:solidFill>
                <a:latin typeface="Gill Sans MT" panose="020B0502020104020203" pitchFamily="34" charset="0"/>
              </a:defRPr>
            </a:lvl1pPr>
          </a:lstStyle>
          <a:p>
            <a:pPr lvl="0"/>
            <a:r>
              <a:rPr lang="en-US" dirty="0" smtClean="0"/>
              <a:t>Presentation Title</a:t>
            </a:r>
          </a:p>
        </p:txBody>
      </p:sp>
      <p:sp>
        <p:nvSpPr>
          <p:cNvPr id="18" name="Text Placeholder 2"/>
          <p:cNvSpPr>
            <a:spLocks noGrp="1"/>
          </p:cNvSpPr>
          <p:nvPr>
            <p:ph type="body" sz="quarter" idx="11" hasCustomPrompt="1"/>
          </p:nvPr>
        </p:nvSpPr>
        <p:spPr>
          <a:xfrm>
            <a:off x="833438" y="5694273"/>
            <a:ext cx="7110412" cy="628231"/>
          </a:xfrm>
          <a:prstGeom prst="rect">
            <a:avLst/>
          </a:prstGeom>
        </p:spPr>
        <p:txBody>
          <a:bodyPr/>
          <a:lstStyle>
            <a:lvl1pPr marL="0" indent="0">
              <a:buNone/>
              <a:defRPr sz="2800" b="1">
                <a:solidFill>
                  <a:schemeClr val="bg1"/>
                </a:solidFill>
                <a:latin typeface="Gill Sans MT" panose="020B0502020104020203" pitchFamily="34" charset="0"/>
              </a:defRPr>
            </a:lvl1pPr>
          </a:lstStyle>
          <a:p>
            <a:pPr lvl="0"/>
            <a:r>
              <a:rPr lang="en-US" dirty="0" smtClean="0"/>
              <a:t>Presenter</a:t>
            </a:r>
          </a:p>
        </p:txBody>
      </p:sp>
      <p:sp>
        <p:nvSpPr>
          <p:cNvPr id="20" name="Flowchart: Document 19"/>
          <p:cNvSpPr/>
          <p:nvPr userDrawn="1"/>
        </p:nvSpPr>
        <p:spPr>
          <a:xfrm flipV="1">
            <a:off x="0" y="3973286"/>
            <a:ext cx="9144000" cy="2884715"/>
          </a:xfrm>
          <a:prstGeom prst="flowChartDocument">
            <a:avLst/>
          </a:prstGeom>
          <a:gradFill flip="none" rotWithShape="1">
            <a:gsLst>
              <a:gs pos="0">
                <a:srgbClr val="2CA449"/>
              </a:gs>
              <a:gs pos="100000">
                <a:srgbClr val="8456A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3290" y="5181110"/>
            <a:ext cx="2430558" cy="1350310"/>
          </a:xfrm>
          <a:prstGeom prst="rect">
            <a:avLst/>
          </a:prstGeom>
        </p:spPr>
      </p:pic>
    </p:spTree>
    <p:extLst>
      <p:ext uri="{BB962C8B-B14F-4D97-AF65-F5344CB8AC3E}">
        <p14:creationId xmlns:p14="http://schemas.microsoft.com/office/powerpoint/2010/main" val="417564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HercA">
    <p:spTree>
      <p:nvGrpSpPr>
        <p:cNvPr id="1" name=""/>
        <p:cNvGrpSpPr/>
        <p:nvPr/>
      </p:nvGrpSpPr>
      <p:grpSpPr>
        <a:xfrm>
          <a:off x="0" y="0"/>
          <a:ext cx="0" cy="0"/>
          <a:chOff x="0" y="0"/>
          <a:chExt cx="0" cy="0"/>
        </a:xfrm>
      </p:grpSpPr>
      <p:pic>
        <p:nvPicPr>
          <p:cNvPr id="1026" name="58FB48DC-3127-4508-8029-F5036F744B61" descr="2D395DB9-5765-4483-A3E4-83E4413AF66A@al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1" y="-21458"/>
            <a:ext cx="92472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3"/>
          <a:stretch>
            <a:fillRect/>
          </a:stretch>
        </p:blipFill>
        <p:spPr>
          <a:xfrm>
            <a:off x="8006597" y="6429397"/>
            <a:ext cx="335026" cy="335027"/>
          </a:xfrm>
          <a:prstGeom prst="rect">
            <a:avLst/>
          </a:prstGeom>
        </p:spPr>
      </p:pic>
      <p:pic>
        <p:nvPicPr>
          <p:cNvPr id="16" name="Picture 15" descr="AUI 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03224" y="6382509"/>
            <a:ext cx="600744" cy="429103"/>
          </a:xfrm>
          <a:prstGeom prst="rect">
            <a:avLst/>
          </a:prstGeom>
        </p:spPr>
      </p:pic>
      <p:pic>
        <p:nvPicPr>
          <p:cNvPr id="17" name="Picture 16" descr="NRAO_Logo_White.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3" name="Text Placeholder 2"/>
          <p:cNvSpPr>
            <a:spLocks noGrp="1"/>
          </p:cNvSpPr>
          <p:nvPr>
            <p:ph type="body" sz="quarter" idx="10" hasCustomPrompt="1"/>
          </p:nvPr>
        </p:nvSpPr>
        <p:spPr>
          <a:xfrm>
            <a:off x="4109035" y="2287848"/>
            <a:ext cx="7110412" cy="628231"/>
          </a:xfrm>
          <a:prstGeom prst="rect">
            <a:avLst/>
          </a:prstGeom>
        </p:spPr>
        <p:txBody>
          <a:bodyPr/>
          <a:lstStyle>
            <a:lvl1pPr marL="0" indent="0">
              <a:buNone/>
              <a:defRPr b="1">
                <a:solidFill>
                  <a:schemeClr val="bg1"/>
                </a:solidFill>
                <a:latin typeface="Gill Sans MT" panose="020B0502020104020203" pitchFamily="34" charset="0"/>
              </a:defRPr>
            </a:lvl1pPr>
          </a:lstStyle>
          <a:p>
            <a:pPr lvl="0"/>
            <a:r>
              <a:rPr lang="en-US" dirty="0" smtClean="0"/>
              <a:t>Presentation Title</a:t>
            </a:r>
          </a:p>
        </p:txBody>
      </p:sp>
      <p:sp>
        <p:nvSpPr>
          <p:cNvPr id="18" name="Text Placeholder 2"/>
          <p:cNvSpPr>
            <a:spLocks noGrp="1"/>
          </p:cNvSpPr>
          <p:nvPr>
            <p:ph type="body" sz="quarter" idx="11" hasCustomPrompt="1"/>
          </p:nvPr>
        </p:nvSpPr>
        <p:spPr>
          <a:xfrm>
            <a:off x="4109035" y="2962967"/>
            <a:ext cx="7110412" cy="628231"/>
          </a:xfrm>
          <a:prstGeom prst="rect">
            <a:avLst/>
          </a:prstGeom>
        </p:spPr>
        <p:txBody>
          <a:bodyPr/>
          <a:lstStyle>
            <a:lvl1pPr marL="0" indent="0">
              <a:buNone/>
              <a:defRPr sz="2800" b="1">
                <a:solidFill>
                  <a:schemeClr val="bg1"/>
                </a:solidFill>
                <a:latin typeface="Gill Sans MT" panose="020B0502020104020203" pitchFamily="34" charset="0"/>
              </a:defRPr>
            </a:lvl1pPr>
          </a:lstStyle>
          <a:p>
            <a:pPr lvl="0"/>
            <a:r>
              <a:rPr lang="en-US" dirty="0" smtClean="0"/>
              <a:t>Presenter</a:t>
            </a:r>
          </a:p>
        </p:txBody>
      </p:sp>
      <p:sp>
        <p:nvSpPr>
          <p:cNvPr id="8"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55AA-1BD5-446E-819C-59471BEAD13B}" type="datetimeFigureOut">
              <a:rPr lang="en-US" smtClean="0"/>
              <a:t>10/16/2017</a:t>
            </a:fld>
            <a:endParaRPr lang="en-US"/>
          </a:p>
        </p:txBody>
      </p:sp>
      <p:sp>
        <p:nvSpPr>
          <p:cNvPr id="9"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F3DFE-369F-42A8-95CC-0615539CF6FC}" type="slidenum">
              <a:rPr lang="en-US" smtClean="0"/>
              <a:t>‹#›</a:t>
            </a:fld>
            <a:endParaRPr lang="en-US"/>
          </a:p>
        </p:txBody>
      </p:sp>
      <p:sp>
        <p:nvSpPr>
          <p:cNvPr id="11" name="Freeform 10"/>
          <p:cNvSpPr/>
          <p:nvPr userDrawn="1"/>
        </p:nvSpPr>
        <p:spPr>
          <a:xfrm>
            <a:off x="-80001" y="6113421"/>
            <a:ext cx="9350520" cy="838111"/>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838111">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86561" y="838111"/>
                </a:lnTo>
                <a:lnTo>
                  <a:pt x="19340" y="818770"/>
                </a:lnTo>
                <a:lnTo>
                  <a:pt x="0" y="58023"/>
                </a:ln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a:stretch>
            <a:fillRect/>
          </a:stretch>
        </p:blipFill>
        <p:spPr>
          <a:xfrm>
            <a:off x="8006597" y="6429397"/>
            <a:ext cx="335026" cy="335027"/>
          </a:xfrm>
          <a:prstGeom prst="rect">
            <a:avLst/>
          </a:prstGeom>
        </p:spPr>
      </p:pic>
      <p:pic>
        <p:nvPicPr>
          <p:cNvPr id="13" name="Picture 12" descr="AUI 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03224" y="6382509"/>
            <a:ext cx="600744" cy="429103"/>
          </a:xfrm>
          <a:prstGeom prst="rect">
            <a:avLst/>
          </a:prstGeom>
        </p:spPr>
      </p:pic>
      <p:pic>
        <p:nvPicPr>
          <p:cNvPr id="14" name="Picture 13" descr="NRAO_Logo_White.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19" name="Subtitle 2"/>
          <p:cNvSpPr txBox="1">
            <a:spLocks/>
          </p:cNvSpPr>
          <p:nvPr userDrawn="1"/>
        </p:nvSpPr>
        <p:spPr>
          <a:xfrm>
            <a:off x="211671" y="6510864"/>
            <a:ext cx="3769084" cy="217448"/>
          </a:xfrm>
          <a:prstGeom prst="rect">
            <a:avLst/>
          </a:prstGeom>
        </p:spPr>
        <p:txBody>
          <a:bodyPr vert="horz" wrap="none" lIns="0" tIns="0" rIns="0" bIns="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fld id="{0372DE0E-017C-6047-AB40-14FA8E408B1F}" type="slidenum">
              <a:rPr lang="en-US" sz="1200" smtClean="0">
                <a:solidFill>
                  <a:schemeClr val="bg1"/>
                </a:solidFill>
                <a:latin typeface="Gill Sans Light"/>
                <a:cs typeface="Gill Sans Light"/>
              </a:rPr>
              <a:pPr algn="l"/>
              <a:t>‹#›</a:t>
            </a:fld>
            <a:endParaRPr lang="en-US" sz="1200" dirty="0">
              <a:solidFill>
                <a:schemeClr val="tx2">
                  <a:lumMod val="20000"/>
                  <a:lumOff val="80000"/>
                </a:schemeClr>
              </a:solidFill>
              <a:latin typeface="Gill Sans Light"/>
              <a:cs typeface="Gill Sans Light"/>
            </a:endParaRPr>
          </a:p>
        </p:txBody>
      </p:sp>
      <p:sp>
        <p:nvSpPr>
          <p:cNvPr id="20" name="Footer Placeholder 1"/>
          <p:cNvSpPr txBox="1">
            <a:spLocks/>
          </p:cNvSpPr>
          <p:nvPr userDrawn="1"/>
        </p:nvSpPr>
        <p:spPr>
          <a:xfrm>
            <a:off x="2735580" y="6405805"/>
            <a:ext cx="3672840" cy="3822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smtClean="0">
                <a:solidFill>
                  <a:prstClr val="white"/>
                </a:solidFill>
                <a:latin typeface="Gill Sans MT" panose="020B0502020104020203" pitchFamily="34" charset="0"/>
              </a:rPr>
              <a:t>All-hands Meeting</a:t>
            </a:r>
            <a:r>
              <a:rPr lang="en-US" sz="1400" b="1" baseline="0" dirty="0" smtClean="0">
                <a:solidFill>
                  <a:prstClr val="white"/>
                </a:solidFill>
                <a:latin typeface="Gill Sans MT" panose="020B0502020104020203" pitchFamily="34" charset="0"/>
              </a:rPr>
              <a:t> – Jan 2017</a:t>
            </a:r>
            <a:endParaRPr lang="en-US" sz="1400" b="1" dirty="0">
              <a:solidFill>
                <a:prstClr val="white"/>
              </a:solidFill>
              <a:latin typeface="Gill Sans MT" panose="020B0502020104020203" pitchFamily="34" charset="0"/>
            </a:endParaRPr>
          </a:p>
        </p:txBody>
      </p:sp>
      <p:pic>
        <p:nvPicPr>
          <p:cNvPr id="21" name="Picture 20" descr="Curves_orange_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982032"/>
            <a:ext cx="9144000" cy="482203"/>
          </a:xfrm>
          <a:prstGeom prst="rect">
            <a:avLst/>
          </a:prstGeom>
        </p:spPr>
      </p:pic>
    </p:spTree>
    <p:extLst>
      <p:ext uri="{BB962C8B-B14F-4D97-AF65-F5344CB8AC3E}">
        <p14:creationId xmlns:p14="http://schemas.microsoft.com/office/powerpoint/2010/main" val="42239856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0208" y="145743"/>
            <a:ext cx="8636000" cy="477203"/>
          </a:xfrm>
          <a:prstGeom prst="rect">
            <a:avLst/>
          </a:prstGeom>
        </p:spPr>
        <p:txBody>
          <a:bodyPr/>
          <a:lstStyle>
            <a:lvl1pPr marL="0" indent="0">
              <a:buNone/>
              <a:defRPr>
                <a:latin typeface="Gill Sans MT" panose="020B0502020104020203" pitchFamily="34" charset="0"/>
              </a:defRPr>
            </a:lvl1pPr>
          </a:lstStyle>
          <a:p>
            <a:pPr lvl="0"/>
            <a:r>
              <a:rPr lang="en-US" dirty="0" smtClean="0"/>
              <a:t>Title</a:t>
            </a:r>
          </a:p>
        </p:txBody>
      </p:sp>
      <p:sp>
        <p:nvSpPr>
          <p:cNvPr id="10" name="Text Placeholder 2"/>
          <p:cNvSpPr>
            <a:spLocks noGrp="1"/>
          </p:cNvSpPr>
          <p:nvPr>
            <p:ph type="body" sz="quarter" idx="11" hasCustomPrompt="1"/>
          </p:nvPr>
        </p:nvSpPr>
        <p:spPr>
          <a:xfrm>
            <a:off x="373040" y="670243"/>
            <a:ext cx="8636000" cy="619125"/>
          </a:xfrm>
          <a:prstGeom prst="rect">
            <a:avLst/>
          </a:prstGeom>
        </p:spPr>
        <p:txBody>
          <a:bodyPr/>
          <a:lstStyle>
            <a:lvl1pPr marL="0" indent="0">
              <a:buNone/>
              <a:defRPr sz="2800">
                <a:latin typeface="Gill Sans MT" panose="020B0502020104020203" pitchFamily="34" charset="0"/>
              </a:defRPr>
            </a:lvl1pPr>
          </a:lstStyle>
          <a:p>
            <a:pPr lvl="0"/>
            <a:r>
              <a:rPr lang="en-US" dirty="0" smtClean="0"/>
              <a:t>Subtitle</a:t>
            </a:r>
          </a:p>
        </p:txBody>
      </p:sp>
      <p:sp>
        <p:nvSpPr>
          <p:cNvPr id="5" name="Text Placeholder 4"/>
          <p:cNvSpPr>
            <a:spLocks noGrp="1"/>
          </p:cNvSpPr>
          <p:nvPr>
            <p:ph type="body" sz="quarter" idx="12" hasCustomPrompt="1"/>
          </p:nvPr>
        </p:nvSpPr>
        <p:spPr>
          <a:xfrm>
            <a:off x="373040" y="1288456"/>
            <a:ext cx="8636000" cy="4603751"/>
          </a:xfrm>
          <a:prstGeom prst="rect">
            <a:avLst/>
          </a:prstGeom>
        </p:spPr>
        <p:txBody>
          <a:bodyPr/>
          <a:lstStyle>
            <a:lvl1pPr>
              <a:defRPr sz="2400">
                <a:latin typeface="Gill Sans MT" panose="020B0502020104020203" pitchFamily="34" charset="0"/>
              </a:defRPr>
            </a:lvl1pPr>
            <a:lvl2pPr>
              <a:defRPr sz="2200">
                <a:latin typeface="Gill Sans MT" panose="020B0502020104020203" pitchFamily="34" charset="0"/>
              </a:defRPr>
            </a:lvl2pPr>
            <a:lvl3pPr>
              <a:defRPr sz="2000">
                <a:latin typeface="Gill Sans MT" panose="020B0502020104020203" pitchFamily="34" charset="0"/>
              </a:defRPr>
            </a:lvl3pPr>
            <a:lvl4pPr>
              <a:defRPr sz="1800">
                <a:latin typeface="Gill Sans MT" panose="020B0502020104020203" pitchFamily="34" charset="0"/>
              </a:defRPr>
            </a:lvl4pPr>
            <a:lvl5pPr>
              <a:defRPr sz="1600">
                <a:latin typeface="Gill Sans MT" panose="020B0502020104020203" pitchFamily="34" charset="0"/>
              </a:defRPr>
            </a:lvl5pPr>
          </a:lstStyle>
          <a:p>
            <a:pPr lvl="0"/>
            <a:r>
              <a:rPr lang="en-US" dirty="0" smtClean="0"/>
              <a:t>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96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61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rminator">
    <p:spTree>
      <p:nvGrpSpPr>
        <p:cNvPr id="1" name=""/>
        <p:cNvGrpSpPr/>
        <p:nvPr/>
      </p:nvGrpSpPr>
      <p:grpSpPr>
        <a:xfrm>
          <a:off x="0" y="0"/>
          <a:ext cx="0" cy="0"/>
          <a:chOff x="0" y="0"/>
          <a:chExt cx="0" cy="0"/>
        </a:xfrm>
      </p:grpSpPr>
      <p:pic>
        <p:nvPicPr>
          <p:cNvPr id="8" name="Picture 1" descr="nrao_logo_pm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7352" y="661286"/>
            <a:ext cx="2612566" cy="339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2245057" y="4264809"/>
            <a:ext cx="4217159" cy="867930"/>
          </a:xfrm>
          <a:prstGeom prst="rect">
            <a:avLst/>
          </a:prstGeom>
          <a:noFill/>
        </p:spPr>
        <p:txBody>
          <a:bodyPr wrap="square" rtlCol="0">
            <a:spAutoFit/>
          </a:bodyPr>
          <a:lstStyle/>
          <a:p>
            <a:pPr algn="ctr">
              <a:lnSpc>
                <a:spcPct val="80000"/>
              </a:lnSpc>
              <a:spcBef>
                <a:spcPct val="20000"/>
              </a:spcBef>
            </a:pPr>
            <a:r>
              <a:rPr lang="en-US" sz="1800" b="1" dirty="0" smtClean="0">
                <a:solidFill>
                  <a:srgbClr val="062458"/>
                </a:solidFill>
                <a:latin typeface="Gill Sans MT" charset="0"/>
                <a:cs typeface="Gill Sans" charset="0"/>
              </a:rPr>
              <a:t>www.nrao.edu</a:t>
            </a:r>
          </a:p>
          <a:p>
            <a:pPr algn="ctr">
              <a:lnSpc>
                <a:spcPct val="80000"/>
              </a:lnSpc>
              <a:spcBef>
                <a:spcPct val="20000"/>
              </a:spcBef>
            </a:pPr>
            <a:r>
              <a:rPr lang="en-US" sz="1800" b="1" dirty="0" smtClean="0">
                <a:solidFill>
                  <a:srgbClr val="062458"/>
                </a:solidFill>
                <a:latin typeface="Gill Sans MT" charset="0"/>
                <a:cs typeface="Gill Sans" charset="0"/>
              </a:rPr>
              <a:t>science.nrao.edu</a:t>
            </a:r>
            <a:endParaRPr lang="en-US" dirty="0" smtClean="0"/>
          </a:p>
          <a:p>
            <a:endParaRPr lang="en-US" dirty="0"/>
          </a:p>
        </p:txBody>
      </p:sp>
      <p:sp>
        <p:nvSpPr>
          <p:cNvPr id="15" name="TextBox 14"/>
          <p:cNvSpPr txBox="1"/>
          <p:nvPr userDrawn="1"/>
        </p:nvSpPr>
        <p:spPr>
          <a:xfrm>
            <a:off x="1228144" y="5003007"/>
            <a:ext cx="6250982" cy="800219"/>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dirty="0" smtClean="0">
                <a:latin typeface="Gill Sans MT" charset="0"/>
                <a:cs typeface="Gill Sans" charset="0"/>
              </a:rPr>
              <a:t>The National Radio Astronomy Observatory is a facility of the National Science Foundation</a:t>
            </a:r>
            <a:br>
              <a:rPr lang="en-US" sz="1400" i="1" dirty="0" smtClean="0">
                <a:latin typeface="Gill Sans MT" charset="0"/>
                <a:cs typeface="Gill Sans" charset="0"/>
              </a:rPr>
            </a:br>
            <a:r>
              <a:rPr lang="en-US" sz="1400" i="1" dirty="0" smtClean="0">
                <a:latin typeface="Gill Sans MT" charset="0"/>
                <a:cs typeface="Gill Sans" charset="0"/>
              </a:rPr>
              <a:t>operated under cooperative agreement by Associated Universities, Inc.</a:t>
            </a:r>
          </a:p>
          <a:p>
            <a:endParaRPr lang="en-US" dirty="0"/>
          </a:p>
        </p:txBody>
      </p:sp>
    </p:spTree>
    <p:extLst>
      <p:ext uri="{BB962C8B-B14F-4D97-AF65-F5344CB8AC3E}">
        <p14:creationId xmlns:p14="http://schemas.microsoft.com/office/powerpoint/2010/main" val="375101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0208" y="145743"/>
            <a:ext cx="8636000" cy="477202"/>
          </a:xfrm>
          <a:prstGeom prst="rect">
            <a:avLst/>
          </a:prstGeom>
        </p:spPr>
        <p:txBody>
          <a:bodyPr/>
          <a:lstStyle>
            <a:lvl1pPr marL="0" indent="0">
              <a:buNone/>
              <a:defRPr>
                <a:latin typeface="Proxima Nova" panose="02000506030000020004" pitchFamily="50" charset="0"/>
              </a:defRPr>
            </a:lvl1pPr>
          </a:lstStyle>
          <a:p>
            <a:pPr lvl="0"/>
            <a:r>
              <a:rPr lang="en-US" dirty="0" smtClean="0"/>
              <a:t>Title</a:t>
            </a:r>
          </a:p>
        </p:txBody>
      </p:sp>
      <p:sp>
        <p:nvSpPr>
          <p:cNvPr id="10" name="Text Placeholder 2"/>
          <p:cNvSpPr>
            <a:spLocks noGrp="1"/>
          </p:cNvSpPr>
          <p:nvPr>
            <p:ph type="body" sz="quarter" idx="11" hasCustomPrompt="1"/>
          </p:nvPr>
        </p:nvSpPr>
        <p:spPr>
          <a:xfrm>
            <a:off x="373040" y="670243"/>
            <a:ext cx="8636000" cy="619125"/>
          </a:xfrm>
          <a:prstGeom prst="rect">
            <a:avLst/>
          </a:prstGeom>
        </p:spPr>
        <p:txBody>
          <a:bodyPr/>
          <a:lstStyle>
            <a:lvl1pPr marL="0" indent="0">
              <a:buNone/>
              <a:defRPr sz="2800">
                <a:latin typeface="Proxima Nova" panose="02000506030000020004" pitchFamily="50" charset="0"/>
              </a:defRPr>
            </a:lvl1pPr>
          </a:lstStyle>
          <a:p>
            <a:pPr lvl="0"/>
            <a:r>
              <a:rPr lang="en-US" dirty="0" smtClean="0"/>
              <a:t>Subtitle</a:t>
            </a:r>
          </a:p>
        </p:txBody>
      </p:sp>
      <p:sp>
        <p:nvSpPr>
          <p:cNvPr id="5" name="Text Placeholder 4"/>
          <p:cNvSpPr>
            <a:spLocks noGrp="1"/>
          </p:cNvSpPr>
          <p:nvPr>
            <p:ph type="body" sz="quarter" idx="12" hasCustomPrompt="1"/>
          </p:nvPr>
        </p:nvSpPr>
        <p:spPr>
          <a:xfrm>
            <a:off x="373040" y="1288456"/>
            <a:ext cx="8636000" cy="4603750"/>
          </a:xfrm>
          <a:prstGeom prst="rect">
            <a:avLst/>
          </a:prstGeom>
        </p:spPr>
        <p:txBody>
          <a:bodyPr/>
          <a:lstStyle>
            <a:lvl1pPr>
              <a:defRPr sz="2400">
                <a:latin typeface="Proxima Nova Light" panose="02000506030000020004" pitchFamily="50" charset="0"/>
              </a:defRPr>
            </a:lvl1pPr>
            <a:lvl2pPr>
              <a:defRPr sz="2200">
                <a:latin typeface="Proxima Nova Light" panose="02000506030000020004" pitchFamily="50" charset="0"/>
              </a:defRPr>
            </a:lvl2pPr>
            <a:lvl3pPr>
              <a:defRPr sz="2000">
                <a:latin typeface="Proxima Nova Light" panose="02000506030000020004" pitchFamily="50" charset="0"/>
              </a:defRPr>
            </a:lvl3pPr>
            <a:lvl4pPr>
              <a:defRPr sz="1800">
                <a:latin typeface="Proxima Nova Light" panose="02000506030000020004" pitchFamily="50" charset="0"/>
              </a:defRPr>
            </a:lvl4pPr>
            <a:lvl5pPr>
              <a:defRPr sz="1600">
                <a:latin typeface="Proxima Nova Light" panose="02000506030000020004" pitchFamily="50" charset="0"/>
              </a:defRPr>
            </a:lvl5pPr>
          </a:lstStyle>
          <a:p>
            <a:pPr lvl="0"/>
            <a:r>
              <a:rPr lang="en-US" dirty="0" smtClean="0"/>
              <a:t>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3" descr="C:\MainFiles\ad\gbo\logo\1 primary - horizontal\web\High Res\GBO-Primary-HighRes-RGB-PG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81797" y="-6256"/>
            <a:ext cx="1941739" cy="107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5505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3" descr="C:\MainFiles\ad\gbo\logo\1 primary - horizontal\web\High Res\GBO-Primary-HighRes-RGB-PG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81797" y="-6256"/>
            <a:ext cx="1941739" cy="107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81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0208" y="145743"/>
            <a:ext cx="8636000" cy="477202"/>
          </a:xfrm>
          <a:prstGeom prst="rect">
            <a:avLst/>
          </a:prstGeom>
        </p:spPr>
        <p:txBody>
          <a:bodyPr/>
          <a:lstStyle>
            <a:lvl1pPr marL="0" indent="0">
              <a:buNone/>
              <a:defRPr>
                <a:latin typeface="Proxima Nova" panose="02000506030000020004" pitchFamily="50" charset="0"/>
              </a:defRPr>
            </a:lvl1pPr>
          </a:lstStyle>
          <a:p>
            <a:pPr lvl="0"/>
            <a:r>
              <a:rPr lang="en-US" dirty="0" smtClean="0"/>
              <a:t>Title</a:t>
            </a:r>
          </a:p>
        </p:txBody>
      </p:sp>
      <p:sp>
        <p:nvSpPr>
          <p:cNvPr id="10" name="Text Placeholder 2"/>
          <p:cNvSpPr>
            <a:spLocks noGrp="1"/>
          </p:cNvSpPr>
          <p:nvPr>
            <p:ph type="body" sz="quarter" idx="11" hasCustomPrompt="1"/>
          </p:nvPr>
        </p:nvSpPr>
        <p:spPr>
          <a:xfrm>
            <a:off x="373040" y="670243"/>
            <a:ext cx="8636000" cy="619125"/>
          </a:xfrm>
          <a:prstGeom prst="rect">
            <a:avLst/>
          </a:prstGeom>
        </p:spPr>
        <p:txBody>
          <a:bodyPr/>
          <a:lstStyle>
            <a:lvl1pPr marL="0" indent="0">
              <a:buNone/>
              <a:defRPr sz="2800">
                <a:latin typeface="Proxima Nova" panose="02000506030000020004" pitchFamily="50" charset="0"/>
              </a:defRPr>
            </a:lvl1pPr>
          </a:lstStyle>
          <a:p>
            <a:pPr lvl="0"/>
            <a:r>
              <a:rPr lang="en-US" dirty="0" smtClean="0"/>
              <a:t>Subtitle</a:t>
            </a:r>
          </a:p>
        </p:txBody>
      </p:sp>
      <p:sp>
        <p:nvSpPr>
          <p:cNvPr id="5" name="Text Placeholder 4"/>
          <p:cNvSpPr>
            <a:spLocks noGrp="1"/>
          </p:cNvSpPr>
          <p:nvPr>
            <p:ph type="body" sz="quarter" idx="12" hasCustomPrompt="1"/>
          </p:nvPr>
        </p:nvSpPr>
        <p:spPr>
          <a:xfrm>
            <a:off x="373040" y="1288456"/>
            <a:ext cx="8636000" cy="4603750"/>
          </a:xfrm>
          <a:prstGeom prst="rect">
            <a:avLst/>
          </a:prstGeom>
        </p:spPr>
        <p:txBody>
          <a:bodyPr/>
          <a:lstStyle>
            <a:lvl1pPr>
              <a:defRPr sz="2400">
                <a:latin typeface="Proxima Nova Light" panose="02000506030000020004" pitchFamily="50" charset="0"/>
              </a:defRPr>
            </a:lvl1pPr>
            <a:lvl2pPr>
              <a:defRPr sz="2200">
                <a:latin typeface="Proxima Nova Light" panose="02000506030000020004" pitchFamily="50" charset="0"/>
              </a:defRPr>
            </a:lvl2pPr>
            <a:lvl3pPr>
              <a:defRPr sz="2000">
                <a:latin typeface="Proxima Nova Light" panose="02000506030000020004" pitchFamily="50" charset="0"/>
              </a:defRPr>
            </a:lvl3pPr>
            <a:lvl4pPr>
              <a:defRPr sz="1800">
                <a:latin typeface="Proxima Nova Light" panose="02000506030000020004" pitchFamily="50" charset="0"/>
              </a:defRPr>
            </a:lvl4pPr>
            <a:lvl5pPr>
              <a:defRPr sz="1600">
                <a:latin typeface="Proxima Nova Light" panose="02000506030000020004" pitchFamily="50" charset="0"/>
              </a:defRPr>
            </a:lvl5pPr>
          </a:lstStyle>
          <a:p>
            <a:pPr lvl="0"/>
            <a:r>
              <a:rPr lang="en-US" dirty="0" smtClean="0"/>
              <a:t>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4781"/>
            <a:ext cx="1193794" cy="663219"/>
          </a:xfrm>
          <a:prstGeom prst="rect">
            <a:avLst/>
          </a:prstGeom>
        </p:spPr>
      </p:pic>
    </p:spTree>
    <p:extLst>
      <p:ext uri="{BB962C8B-B14F-4D97-AF65-F5344CB8AC3E}">
        <p14:creationId xmlns:p14="http://schemas.microsoft.com/office/powerpoint/2010/main" val="3910907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4781"/>
            <a:ext cx="1193794" cy="663219"/>
          </a:xfrm>
          <a:prstGeom prst="rect">
            <a:avLst/>
          </a:prstGeom>
        </p:spPr>
      </p:pic>
    </p:spTree>
    <p:extLst>
      <p:ext uri="{BB962C8B-B14F-4D97-AF65-F5344CB8AC3E}">
        <p14:creationId xmlns:p14="http://schemas.microsoft.com/office/powerpoint/2010/main" val="6581411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rminator">
    <p:spTree>
      <p:nvGrpSpPr>
        <p:cNvPr id="1" name=""/>
        <p:cNvGrpSpPr/>
        <p:nvPr/>
      </p:nvGrpSpPr>
      <p:grpSpPr>
        <a:xfrm>
          <a:off x="0" y="0"/>
          <a:ext cx="0" cy="0"/>
          <a:chOff x="0" y="0"/>
          <a:chExt cx="0" cy="0"/>
        </a:xfrm>
      </p:grpSpPr>
      <p:sp>
        <p:nvSpPr>
          <p:cNvPr id="13" name="TextBox 12"/>
          <p:cNvSpPr txBox="1"/>
          <p:nvPr userDrawn="1"/>
        </p:nvSpPr>
        <p:spPr>
          <a:xfrm>
            <a:off x="2463420" y="5821379"/>
            <a:ext cx="4217159" cy="318164"/>
          </a:xfrm>
          <a:prstGeom prst="rect">
            <a:avLst/>
          </a:prstGeom>
          <a:noFill/>
        </p:spPr>
        <p:txBody>
          <a:bodyPr wrap="square" rtlCol="0">
            <a:spAutoFit/>
          </a:bodyPr>
          <a:lstStyle/>
          <a:p>
            <a:pPr algn="ctr">
              <a:lnSpc>
                <a:spcPct val="80000"/>
              </a:lnSpc>
              <a:spcBef>
                <a:spcPct val="20000"/>
              </a:spcBef>
            </a:pPr>
            <a:r>
              <a:rPr lang="en-US" sz="1800" b="1" dirty="0" smtClean="0">
                <a:solidFill>
                  <a:srgbClr val="062458"/>
                </a:solidFill>
                <a:latin typeface="Proxima Nova A" panose="02000506030000020004" pitchFamily="50" charset="0"/>
                <a:cs typeface="Gill Sans" charset="0"/>
              </a:rPr>
              <a:t>greenbankobservatory.org</a:t>
            </a:r>
            <a:endParaRPr lang="en-US" dirty="0" smtClean="0">
              <a:latin typeface="Proxima Nova A" panose="02000506030000020004" pitchFamily="50" charset="0"/>
            </a:endParaRPr>
          </a:p>
        </p:txBody>
      </p:sp>
      <p:sp>
        <p:nvSpPr>
          <p:cNvPr id="5" name="Rectangle 4"/>
          <p:cNvSpPr/>
          <p:nvPr userDrawn="1"/>
        </p:nvSpPr>
        <p:spPr>
          <a:xfrm>
            <a:off x="0" y="6139543"/>
            <a:ext cx="9144000" cy="718457"/>
          </a:xfrm>
          <a:prstGeom prst="rect">
            <a:avLst/>
          </a:prstGeom>
          <a:gradFill flip="none" rotWithShape="1">
            <a:gsLst>
              <a:gs pos="0">
                <a:srgbClr val="8456A3"/>
              </a:gs>
              <a:gs pos="100000">
                <a:srgbClr val="2CA44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1592165" y="6237161"/>
            <a:ext cx="6250982" cy="52322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dirty="0" smtClean="0">
                <a:latin typeface="Proxima Nova Light" panose="02000506030000020004" pitchFamily="50" charset="0"/>
                <a:cs typeface="Gill Sans" charset="0"/>
              </a:rPr>
              <a:t>The Green Bank Observatory is a facility of the National Science Foundation</a:t>
            </a:r>
            <a:br>
              <a:rPr lang="en-US" sz="1400" i="1" dirty="0" smtClean="0">
                <a:latin typeface="Proxima Nova Light" panose="02000506030000020004" pitchFamily="50" charset="0"/>
                <a:cs typeface="Gill Sans" charset="0"/>
              </a:rPr>
            </a:br>
            <a:r>
              <a:rPr lang="en-US" sz="1400" i="1" dirty="0" smtClean="0">
                <a:latin typeface="Proxima Nova Light" panose="02000506030000020004" pitchFamily="50" charset="0"/>
                <a:cs typeface="Gill Sans" charset="0"/>
              </a:rPr>
              <a:t>operated under cooperative agreement by Associated Universities, Inc.</a:t>
            </a:r>
          </a:p>
        </p:txBody>
      </p:sp>
    </p:spTree>
    <p:extLst>
      <p:ext uri="{BB962C8B-B14F-4D97-AF65-F5344CB8AC3E}">
        <p14:creationId xmlns:p14="http://schemas.microsoft.com/office/powerpoint/2010/main" val="7560987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defRPr sz="4000">
                <a:latin typeface="Proxima Nova A" panose="02000506030000020004"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a:prstGeom prst="rect">
            <a:avLst/>
          </a:prstGeom>
        </p:spPr>
        <p:txBody>
          <a:bodyPr/>
          <a:lstStyle>
            <a:lvl1pPr>
              <a:defRPr>
                <a:latin typeface="Proxima Nova Light" panose="02000506030000020004" pitchFamily="50" charset="0"/>
              </a:defRPr>
            </a:lvl1pPr>
            <a:lvl2pPr>
              <a:defRPr>
                <a:latin typeface="Proxima Nova Light" panose="02000506030000020004" pitchFamily="50" charset="0"/>
              </a:defRPr>
            </a:lvl2pPr>
            <a:lvl3pPr>
              <a:defRPr>
                <a:latin typeface="Proxima Nova Light" panose="02000506030000020004" pitchFamily="50" charset="0"/>
              </a:defRPr>
            </a:lvl3pPr>
            <a:lvl4pPr>
              <a:defRPr>
                <a:latin typeface="Proxima Nova Light" panose="02000506030000020004" pitchFamily="50" charset="0"/>
              </a:defRPr>
            </a:lvl4pPr>
            <a:lvl5pPr>
              <a:defRPr>
                <a:latin typeface="Proxima Nova Light" panose="02000506030000020004" pitchFamily="50"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4781"/>
            <a:ext cx="1193794" cy="663219"/>
          </a:xfrm>
          <a:prstGeom prst="rect">
            <a:avLst/>
          </a:prstGeom>
        </p:spPr>
      </p:pic>
    </p:spTree>
    <p:extLst>
      <p:ext uri="{BB962C8B-B14F-4D97-AF65-F5344CB8AC3E}">
        <p14:creationId xmlns:p14="http://schemas.microsoft.com/office/powerpoint/2010/main" val="60113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38535" y="464344"/>
            <a:ext cx="6861105" cy="415230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892969" y="4723805"/>
            <a:ext cx="7358063" cy="1000125"/>
          </a:xfrm>
          <a:prstGeom prst="rect">
            <a:avLst/>
          </a:prstGeom>
        </p:spPr>
        <p:txBody>
          <a:bodyPr/>
          <a:lstStyle/>
          <a:p>
            <a:r>
              <a:t>Title Text</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495424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WVU</a:t>
            </a:r>
            <a:endParaRPr lang="en-US" dirty="0"/>
          </a:p>
        </p:txBody>
      </p:sp>
    </p:spTree>
    <p:extLst>
      <p:ext uri="{BB962C8B-B14F-4D97-AF65-F5344CB8AC3E}">
        <p14:creationId xmlns:p14="http://schemas.microsoft.com/office/powerpoint/2010/main" val="15399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093153"/>
            <a:ext cx="9144000" cy="718457"/>
          </a:xfrm>
          <a:prstGeom prst="rect">
            <a:avLst/>
          </a:prstGeom>
          <a:gradFill flip="none" rotWithShape="1">
            <a:gsLst>
              <a:gs pos="0">
                <a:srgbClr val="8456A3"/>
              </a:gs>
              <a:gs pos="100000">
                <a:srgbClr val="2CA44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WVU</a:t>
            </a:r>
            <a:endParaRPr lang="en-US" dirty="0"/>
          </a:p>
        </p:txBody>
      </p:sp>
      <p:pic>
        <p:nvPicPr>
          <p:cNvPr id="11" name="Picture 10"/>
          <p:cNvPicPr>
            <a:picLocks noChangeAspect="1"/>
          </p:cNvPicPr>
          <p:nvPr/>
        </p:nvPicPr>
        <p:blipFill>
          <a:blip r:embed="rId11"/>
          <a:stretch>
            <a:fillRect/>
          </a:stretch>
        </p:blipFill>
        <p:spPr>
          <a:xfrm>
            <a:off x="8006597" y="6429398"/>
            <a:ext cx="335026" cy="335026"/>
          </a:xfrm>
          <a:prstGeom prst="rect">
            <a:avLst/>
          </a:prstGeom>
        </p:spPr>
      </p:pic>
      <p:pic>
        <p:nvPicPr>
          <p:cNvPr id="13" name="Picture 12" descr="AUI Logo_Whit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3224" y="6382507"/>
            <a:ext cx="600744" cy="429103"/>
          </a:xfrm>
          <a:prstGeom prst="rect">
            <a:avLst/>
          </a:prstGeom>
        </p:spPr>
      </p:pic>
      <p:sp>
        <p:nvSpPr>
          <p:cNvPr id="16" name="Footer Placeholder 1"/>
          <p:cNvSpPr txBox="1">
            <a:spLocks/>
          </p:cNvSpPr>
          <p:nvPr/>
        </p:nvSpPr>
        <p:spPr>
          <a:xfrm>
            <a:off x="131673" y="6238292"/>
            <a:ext cx="7734891" cy="3822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kern="1200" baseline="0" dirty="0" smtClean="0">
                <a:solidFill>
                  <a:schemeClr val="tx1"/>
                </a:solidFill>
                <a:effectLst/>
                <a:latin typeface="+mn-lt"/>
                <a:ea typeface="+mn-ea"/>
                <a:cs typeface="+mn-cs"/>
              </a:rPr>
              <a:t>GBO Transformative Science Workshop</a:t>
            </a:r>
          </a:p>
          <a:p>
            <a:pPr algn="ctr"/>
            <a:r>
              <a:rPr lang="en-US" sz="1400" b="1" baseline="0" dirty="0" smtClean="0">
                <a:solidFill>
                  <a:schemeClr val="tx1"/>
                </a:solidFill>
                <a:latin typeface="Proxima Nova A" panose="02000506030000020004" pitchFamily="50" charset="0"/>
              </a:rPr>
              <a:t>October 16, 2017</a:t>
            </a:r>
            <a:endParaRPr lang="en-US" sz="1400" b="1" dirty="0">
              <a:solidFill>
                <a:schemeClr val="tx1"/>
              </a:solidFill>
              <a:latin typeface="Proxima Nova A" panose="02000506030000020004" pitchFamily="50" charset="0"/>
            </a:endParaRPr>
          </a:p>
        </p:txBody>
      </p:sp>
    </p:spTree>
    <p:extLst>
      <p:ext uri="{BB962C8B-B14F-4D97-AF65-F5344CB8AC3E}">
        <p14:creationId xmlns:p14="http://schemas.microsoft.com/office/powerpoint/2010/main" val="3925874379"/>
      </p:ext>
    </p:extLst>
  </p:cSld>
  <p:clrMap bg1="lt1" tx1="dk1" bg2="lt2" tx2="dk2" accent1="accent1" accent2="accent2" accent3="accent3" accent4="accent4" accent5="accent5" accent6="accent6" hlink="hlink" folHlink="folHlink"/>
  <p:sldLayoutIdLst>
    <p:sldLayoutId id="2147483669" r:id="rId1"/>
    <p:sldLayoutId id="2147483662" r:id="rId2"/>
    <p:sldLayoutId id="2147483663" r:id="rId3"/>
    <p:sldLayoutId id="2147483671" r:id="rId4"/>
    <p:sldLayoutId id="2147483672" r:id="rId5"/>
    <p:sldLayoutId id="2147483665" r:id="rId6"/>
    <p:sldLayoutId id="2147483673" r:id="rId7"/>
    <p:sldLayoutId id="2147483680" r:id="rId8"/>
    <p:sldLayoutId id="2147483681"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55AA-1BD5-446E-819C-59471BEAD13B}" type="datetimeFigureOut">
              <a:rPr lang="en-US" smtClean="0"/>
              <a:t>10/16/2017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F3DFE-369F-42A8-95CC-0615539CF6FC}" type="slidenum">
              <a:rPr lang="en-US" smtClean="0"/>
              <a:t>‹#›</a:t>
            </a:fld>
            <a:endParaRPr lang="en-US"/>
          </a:p>
        </p:txBody>
      </p:sp>
      <p:sp>
        <p:nvSpPr>
          <p:cNvPr id="10" name="Freeform 9"/>
          <p:cNvSpPr/>
          <p:nvPr/>
        </p:nvSpPr>
        <p:spPr>
          <a:xfrm>
            <a:off x="-80001" y="6113421"/>
            <a:ext cx="9350520" cy="838111"/>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838111">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86561" y="838111"/>
                </a:lnTo>
                <a:lnTo>
                  <a:pt x="19340" y="818770"/>
                </a:lnTo>
                <a:lnTo>
                  <a:pt x="0" y="58023"/>
                </a:ln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8006597" y="6429397"/>
            <a:ext cx="335026" cy="335027"/>
          </a:xfrm>
          <a:prstGeom prst="rect">
            <a:avLst/>
          </a:prstGeom>
        </p:spPr>
      </p:pic>
      <p:pic>
        <p:nvPicPr>
          <p:cNvPr id="13" name="Picture 12" descr="AUI Logo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3224" y="6382509"/>
            <a:ext cx="600744" cy="429103"/>
          </a:xfrm>
          <a:prstGeom prst="rect">
            <a:avLst/>
          </a:prstGeom>
        </p:spPr>
      </p:pic>
      <p:pic>
        <p:nvPicPr>
          <p:cNvPr id="14" name="Picture 13" descr="NRAO_Logo_White.ai"/>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15" name="Subtitle 2"/>
          <p:cNvSpPr txBox="1">
            <a:spLocks/>
          </p:cNvSpPr>
          <p:nvPr/>
        </p:nvSpPr>
        <p:spPr>
          <a:xfrm>
            <a:off x="211671" y="6510864"/>
            <a:ext cx="3769084" cy="217448"/>
          </a:xfrm>
          <a:prstGeom prst="rect">
            <a:avLst/>
          </a:prstGeom>
        </p:spPr>
        <p:txBody>
          <a:bodyPr vert="horz" wrap="none" lIns="0" tIns="0" rIns="0" bIns="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fld id="{0372DE0E-017C-6047-AB40-14FA8E408B1F}" type="slidenum">
              <a:rPr lang="en-US" sz="1200" smtClean="0">
                <a:solidFill>
                  <a:schemeClr val="bg1"/>
                </a:solidFill>
                <a:latin typeface="Gill Sans Light"/>
                <a:cs typeface="Gill Sans Light"/>
              </a:rPr>
              <a:pPr algn="l"/>
              <a:t>‹#›</a:t>
            </a:fld>
            <a:endParaRPr lang="en-US" sz="1200" dirty="0">
              <a:solidFill>
                <a:schemeClr val="tx2">
                  <a:lumMod val="20000"/>
                  <a:lumOff val="80000"/>
                </a:schemeClr>
              </a:solidFill>
              <a:latin typeface="Gill Sans Light"/>
              <a:cs typeface="Gill Sans Light"/>
            </a:endParaRPr>
          </a:p>
        </p:txBody>
      </p:sp>
      <p:sp>
        <p:nvSpPr>
          <p:cNvPr id="16" name="Footer Placeholder 1"/>
          <p:cNvSpPr txBox="1">
            <a:spLocks/>
          </p:cNvSpPr>
          <p:nvPr/>
        </p:nvSpPr>
        <p:spPr>
          <a:xfrm>
            <a:off x="2735580" y="6405805"/>
            <a:ext cx="3672840" cy="3822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smtClean="0">
                <a:solidFill>
                  <a:prstClr val="white"/>
                </a:solidFill>
                <a:latin typeface="Gill Sans MT" panose="020B0502020104020203" pitchFamily="34" charset="0"/>
              </a:rPr>
              <a:t>All-hands Meeting</a:t>
            </a:r>
            <a:r>
              <a:rPr lang="en-US" sz="1400" b="1" baseline="0" dirty="0" smtClean="0">
                <a:solidFill>
                  <a:prstClr val="white"/>
                </a:solidFill>
                <a:latin typeface="Gill Sans MT" panose="020B0502020104020203" pitchFamily="34" charset="0"/>
              </a:rPr>
              <a:t> – Jan 2017</a:t>
            </a:r>
            <a:endParaRPr lang="en-US" sz="1400" b="1" dirty="0">
              <a:solidFill>
                <a:prstClr val="white"/>
              </a:solidFill>
              <a:latin typeface="Gill Sans MT" panose="020B0502020104020203" pitchFamily="34" charset="0"/>
            </a:endParaRPr>
          </a:p>
        </p:txBody>
      </p:sp>
      <p:pic>
        <p:nvPicPr>
          <p:cNvPr id="12" name="Picture 11" descr="Curves_orange_blu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982032"/>
            <a:ext cx="9144000" cy="482203"/>
          </a:xfrm>
          <a:prstGeom prst="rect">
            <a:avLst/>
          </a:prstGeom>
        </p:spPr>
      </p:pic>
    </p:spTree>
    <p:extLst>
      <p:ext uri="{BB962C8B-B14F-4D97-AF65-F5344CB8AC3E}">
        <p14:creationId xmlns:p14="http://schemas.microsoft.com/office/powerpoint/2010/main" val="2466065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62689" y="4895505"/>
            <a:ext cx="6081311" cy="1132949"/>
          </a:xfrm>
        </p:spPr>
        <p:txBody>
          <a:bodyPr/>
          <a:lstStyle/>
          <a:p>
            <a:r>
              <a:rPr lang="en-US" sz="2400" dirty="0" smtClean="0">
                <a:solidFill>
                  <a:srgbClr val="232120"/>
                </a:solidFill>
                <a:latin typeface="Proxima Nova A" panose="02000506030000020004" pitchFamily="50" charset="0"/>
              </a:rPr>
              <a:t>Ultra Wideband Feeds</a:t>
            </a:r>
            <a:endParaRPr lang="en-US" sz="2400" dirty="0">
              <a:solidFill>
                <a:srgbClr val="232120"/>
              </a:solidFill>
              <a:latin typeface="Proxima Nova A" panose="02000506030000020004" pitchFamily="50" charset="0"/>
            </a:endParaRPr>
          </a:p>
        </p:txBody>
      </p:sp>
      <p:sp>
        <p:nvSpPr>
          <p:cNvPr id="7" name="Text Placeholder 6"/>
          <p:cNvSpPr>
            <a:spLocks noGrp="1"/>
          </p:cNvSpPr>
          <p:nvPr>
            <p:ph type="body" sz="quarter" idx="11"/>
          </p:nvPr>
        </p:nvSpPr>
        <p:spPr>
          <a:xfrm>
            <a:off x="3062689" y="5326326"/>
            <a:ext cx="7110412" cy="628231"/>
          </a:xfrm>
        </p:spPr>
        <p:txBody>
          <a:bodyPr/>
          <a:lstStyle/>
          <a:p>
            <a:r>
              <a:rPr lang="en-US" sz="2400" dirty="0" smtClean="0">
                <a:solidFill>
                  <a:srgbClr val="C7C7C7"/>
                </a:solidFill>
                <a:latin typeface="Proxima Nova A" panose="02000506030000020004" pitchFamily="50" charset="0"/>
              </a:rPr>
              <a:t>Steven White</a:t>
            </a:r>
            <a:endParaRPr lang="en-US" sz="2400" dirty="0">
              <a:solidFill>
                <a:srgbClr val="C7C7C7"/>
              </a:solidFill>
              <a:latin typeface="Proxima Nova A" panose="02000506030000020004" pitchFamily="50" charset="0"/>
            </a:endParaRPr>
          </a:p>
        </p:txBody>
      </p:sp>
    </p:spTree>
    <p:extLst>
      <p:ext uri="{BB962C8B-B14F-4D97-AF65-F5344CB8AC3E}">
        <p14:creationId xmlns:p14="http://schemas.microsoft.com/office/powerpoint/2010/main" val="8125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94346" cy="357981"/>
          </a:xfrm>
        </p:spPr>
        <p:txBody>
          <a:bodyPr>
            <a:noAutofit/>
          </a:bodyPr>
          <a:lstStyle/>
          <a:p>
            <a:r>
              <a:rPr lang="en-US" sz="1800" dirty="0" smtClean="0"/>
              <a:t>Ahmed </a:t>
            </a:r>
            <a:r>
              <a:rPr lang="en-US" sz="1800" dirty="0" err="1" smtClean="0"/>
              <a:t>Akgiray</a:t>
            </a:r>
            <a:r>
              <a:rPr lang="en-US" sz="1800" dirty="0" smtClean="0"/>
              <a:t> Thesis</a:t>
            </a:r>
            <a:endParaRPr lang="en-US" sz="18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698" b="57463"/>
          <a:stretch/>
        </p:blipFill>
        <p:spPr>
          <a:xfrm>
            <a:off x="3371315" y="746919"/>
            <a:ext cx="4819980" cy="2755181"/>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63" t="6613" r="2789" b="53707"/>
          <a:stretch/>
        </p:blipFill>
        <p:spPr>
          <a:xfrm>
            <a:off x="155575" y="1423295"/>
            <a:ext cx="3215740" cy="1733704"/>
          </a:xfrm>
          <a:prstGeom prst="rect">
            <a:avLst/>
          </a:prstGeom>
        </p:spPr>
      </p:pic>
      <p:sp>
        <p:nvSpPr>
          <p:cNvPr id="6" name="AutoShape 2" descr="Image result for vivaldi antenna radiation patte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vivaldi antenna radiation pattern"/>
          <p:cNvSpPr>
            <a:spLocks noChangeAspect="1" noChangeArrowheads="1"/>
          </p:cNvSpPr>
          <p:nvPr/>
        </p:nvSpPr>
        <p:spPr bwMode="auto">
          <a:xfrm>
            <a:off x="307975" y="7937"/>
            <a:ext cx="2625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179" y="3947676"/>
            <a:ext cx="3321101" cy="2043754"/>
          </a:xfrm>
          <a:prstGeom prst="rect">
            <a:avLst/>
          </a:prstGeom>
        </p:spPr>
      </p:pic>
      <p:sp>
        <p:nvSpPr>
          <p:cNvPr id="11" name="TextBox 10"/>
          <p:cNvSpPr txBox="1"/>
          <p:nvPr/>
        </p:nvSpPr>
        <p:spPr>
          <a:xfrm>
            <a:off x="100038" y="4720029"/>
            <a:ext cx="2280513" cy="923330"/>
          </a:xfrm>
          <a:prstGeom prst="rect">
            <a:avLst/>
          </a:prstGeom>
          <a:noFill/>
        </p:spPr>
        <p:txBody>
          <a:bodyPr wrap="square" rtlCol="0">
            <a:spAutoFit/>
          </a:bodyPr>
          <a:lstStyle/>
          <a:p>
            <a:r>
              <a:rPr lang="en-US" dirty="0" smtClean="0">
                <a:latin typeface="Gill Sans MT" panose="020B0502020104020203" pitchFamily="34" charset="0"/>
              </a:rPr>
              <a:t>Open Boundary Quad Ridge Feed Horn (Vivaldi)</a:t>
            </a:r>
          </a:p>
        </p:txBody>
      </p:sp>
      <p:sp>
        <p:nvSpPr>
          <p:cNvPr id="14" name="TextBox 13"/>
          <p:cNvSpPr txBox="1"/>
          <p:nvPr/>
        </p:nvSpPr>
        <p:spPr>
          <a:xfrm>
            <a:off x="5998464" y="4198925"/>
            <a:ext cx="2845613" cy="923330"/>
          </a:xfrm>
          <a:prstGeom prst="rect">
            <a:avLst/>
          </a:prstGeom>
          <a:noFill/>
        </p:spPr>
        <p:txBody>
          <a:bodyPr wrap="square" rtlCol="0">
            <a:spAutoFit/>
          </a:bodyPr>
          <a:lstStyle/>
          <a:p>
            <a:r>
              <a:rPr lang="en-US" dirty="0" smtClean="0">
                <a:latin typeface="Gill Sans MT" panose="020B0502020104020203" pitchFamily="34" charset="0"/>
              </a:rPr>
              <a:t>No closed form equations, must use 3-D modeling software for designs.</a:t>
            </a:r>
          </a:p>
        </p:txBody>
      </p:sp>
    </p:spTree>
    <p:extLst>
      <p:ext uri="{BB962C8B-B14F-4D97-AF65-F5344CB8AC3E}">
        <p14:creationId xmlns:p14="http://schemas.microsoft.com/office/powerpoint/2010/main" val="2629558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CSIRO Design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980" t="54910" r="45571" b="19300"/>
          <a:stretch/>
        </p:blipFill>
        <p:spPr>
          <a:xfrm>
            <a:off x="138989" y="2406700"/>
            <a:ext cx="3006420" cy="2311604"/>
          </a:xfrm>
        </p:spPr>
      </p:pic>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11218" b="81589"/>
          <a:stretch/>
        </p:blipFill>
        <p:spPr>
          <a:xfrm>
            <a:off x="0" y="1144829"/>
            <a:ext cx="3079699" cy="90342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213" t="8000" r="9571" b="67467"/>
          <a:stretch/>
        </p:blipFill>
        <p:spPr>
          <a:xfrm>
            <a:off x="3369764" y="990600"/>
            <a:ext cx="5774236" cy="243683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0609" t="55532" r="12215" b="10097"/>
          <a:stretch/>
        </p:blipFill>
        <p:spPr>
          <a:xfrm>
            <a:off x="4308654" y="3738067"/>
            <a:ext cx="3716121" cy="2340865"/>
          </a:xfrm>
          <a:prstGeom prst="rect">
            <a:avLst/>
          </a:prstGeom>
        </p:spPr>
      </p:pic>
    </p:spTree>
    <p:extLst>
      <p:ext uri="{BB962C8B-B14F-4D97-AF65-F5344CB8AC3E}">
        <p14:creationId xmlns:p14="http://schemas.microsoft.com/office/powerpoint/2010/main" val="526624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GBT Prime Focus CST 3D Model</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199" t="6044" r="36001" b="7304"/>
          <a:stretch/>
        </p:blipFill>
        <p:spPr>
          <a:xfrm>
            <a:off x="285292" y="1569847"/>
            <a:ext cx="4279392" cy="3774643"/>
          </a:xfrm>
          <a:prstGeom prst="rect">
            <a:avLst/>
          </a:prstGeom>
        </p:spPr>
      </p:pic>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7200" t="14164" r="39422" b="2984"/>
          <a:stretch/>
        </p:blipFill>
        <p:spPr>
          <a:xfrm>
            <a:off x="5193790" y="1706932"/>
            <a:ext cx="3569818" cy="3248185"/>
          </a:xfrm>
        </p:spPr>
      </p:pic>
      <p:sp>
        <p:nvSpPr>
          <p:cNvPr id="7" name="TextBox 6"/>
          <p:cNvSpPr txBox="1"/>
          <p:nvPr/>
        </p:nvSpPr>
        <p:spPr>
          <a:xfrm>
            <a:off x="1243586" y="1154943"/>
            <a:ext cx="2245766" cy="369332"/>
          </a:xfrm>
          <a:prstGeom prst="rect">
            <a:avLst/>
          </a:prstGeom>
          <a:noFill/>
        </p:spPr>
        <p:txBody>
          <a:bodyPr wrap="square" rtlCol="0">
            <a:spAutoFit/>
          </a:bodyPr>
          <a:lstStyle/>
          <a:p>
            <a:r>
              <a:rPr lang="en-US" dirty="0" smtClean="0">
                <a:latin typeface="Gill Sans MT" panose="020B0502020104020203" pitchFamily="34" charset="0"/>
              </a:rPr>
              <a:t>Aperture: </a:t>
            </a:r>
            <a:r>
              <a:rPr lang="en-US" dirty="0" smtClean="0">
                <a:latin typeface="Gill Sans MT" panose="020B0502020104020203" pitchFamily="34" charset="0"/>
                <a:sym typeface="UniversalMath1 BT" panose="05050102010205020602" pitchFamily="18" charset="2"/>
              </a:rPr>
              <a:t> </a:t>
            </a:r>
            <a:r>
              <a:rPr lang="en-US" dirty="0" smtClean="0">
                <a:latin typeface="Gill Sans MT" panose="020B0502020104020203" pitchFamily="34" charset="0"/>
              </a:rPr>
              <a:t>800 mm </a:t>
            </a:r>
          </a:p>
        </p:txBody>
      </p:sp>
      <p:sp>
        <p:nvSpPr>
          <p:cNvPr id="8" name="TextBox 7"/>
          <p:cNvSpPr txBox="1"/>
          <p:nvPr/>
        </p:nvSpPr>
        <p:spPr>
          <a:xfrm>
            <a:off x="801016" y="5433064"/>
            <a:ext cx="1795881" cy="365760"/>
          </a:xfrm>
          <a:prstGeom prst="rect">
            <a:avLst/>
          </a:prstGeom>
          <a:noFill/>
        </p:spPr>
        <p:txBody>
          <a:bodyPr wrap="square" rtlCol="0">
            <a:spAutoFit/>
          </a:bodyPr>
          <a:lstStyle/>
          <a:p>
            <a:r>
              <a:rPr lang="en-US" dirty="0" smtClean="0">
                <a:latin typeface="Gill Sans MT" panose="020B0502020104020203" pitchFamily="34" charset="0"/>
              </a:rPr>
              <a:t>WG:  </a:t>
            </a:r>
            <a:r>
              <a:rPr lang="en-US" dirty="0" smtClean="0">
                <a:latin typeface="Gill Sans MT" panose="020B0502020104020203" pitchFamily="34" charset="0"/>
                <a:sym typeface="UniversalMath1 BT" panose="05050102010205020602" pitchFamily="18" charset="2"/>
              </a:rPr>
              <a:t>130 mm</a:t>
            </a:r>
            <a:endParaRPr lang="en-US" dirty="0" smtClean="0">
              <a:latin typeface="Gill Sans MT" panose="020B0502020104020203" pitchFamily="34" charset="0"/>
            </a:endParaRPr>
          </a:p>
        </p:txBody>
      </p:sp>
      <p:sp>
        <p:nvSpPr>
          <p:cNvPr id="9" name="TextBox 8"/>
          <p:cNvSpPr txBox="1"/>
          <p:nvPr/>
        </p:nvSpPr>
        <p:spPr>
          <a:xfrm>
            <a:off x="5874106" y="5369329"/>
            <a:ext cx="2684678" cy="707886"/>
          </a:xfrm>
          <a:prstGeom prst="rect">
            <a:avLst/>
          </a:prstGeom>
          <a:noFill/>
        </p:spPr>
        <p:txBody>
          <a:bodyPr wrap="square" rtlCol="0">
            <a:spAutoFit/>
          </a:bodyPr>
          <a:lstStyle/>
          <a:p>
            <a:r>
              <a:rPr lang="en-US" sz="2000" dirty="0" smtClean="0">
                <a:latin typeface="Gill Sans MT" panose="020B0502020104020203" pitchFamily="34" charset="0"/>
              </a:rPr>
              <a:t>Sinusoidal and Spline Curve Quad Ridges</a:t>
            </a:r>
          </a:p>
        </p:txBody>
      </p:sp>
      <p:sp>
        <p:nvSpPr>
          <p:cNvPr id="10" name="TextBox 9"/>
          <p:cNvSpPr txBox="1"/>
          <p:nvPr/>
        </p:nvSpPr>
        <p:spPr>
          <a:xfrm>
            <a:off x="6320331" y="4990810"/>
            <a:ext cx="387705" cy="369332"/>
          </a:xfrm>
          <a:prstGeom prst="rect">
            <a:avLst/>
          </a:prstGeom>
          <a:noFill/>
        </p:spPr>
        <p:txBody>
          <a:bodyPr wrap="square" rtlCol="0">
            <a:spAutoFit/>
          </a:bodyPr>
          <a:lstStyle/>
          <a:p>
            <a:r>
              <a:rPr lang="en-US" dirty="0" err="1" smtClean="0">
                <a:latin typeface="Gill Sans MT" panose="020B0502020104020203" pitchFamily="34" charset="0"/>
              </a:rPr>
              <a:t>z</a:t>
            </a:r>
            <a:r>
              <a:rPr lang="en-US" baseline="30000" dirty="0" err="1" smtClean="0">
                <a:latin typeface="Gill Sans MT" panose="020B0502020104020203" pitchFamily="34" charset="0"/>
              </a:rPr>
              <a:t>n</a:t>
            </a:r>
            <a:r>
              <a:rPr lang="en-US" baseline="30000" dirty="0" smtClean="0">
                <a:latin typeface="Gill Sans MT" panose="020B0502020104020203" pitchFamily="34" charset="0"/>
              </a:rPr>
              <a:t> </a:t>
            </a:r>
            <a:endParaRPr lang="en-US" dirty="0" smtClean="0">
              <a:latin typeface="Gill Sans MT" panose="020B0502020104020203" pitchFamily="34" charset="0"/>
            </a:endParaRPr>
          </a:p>
        </p:txBody>
      </p:sp>
      <p:sp>
        <p:nvSpPr>
          <p:cNvPr id="11" name="TextBox 10"/>
          <p:cNvSpPr txBox="1"/>
          <p:nvPr/>
        </p:nvSpPr>
        <p:spPr>
          <a:xfrm>
            <a:off x="6751927" y="5031157"/>
            <a:ext cx="1653236" cy="369332"/>
          </a:xfrm>
          <a:prstGeom prst="rect">
            <a:avLst/>
          </a:prstGeom>
          <a:noFill/>
        </p:spPr>
        <p:txBody>
          <a:bodyPr wrap="square" rtlCol="0">
            <a:spAutoFit/>
          </a:bodyPr>
          <a:lstStyle/>
          <a:p>
            <a:r>
              <a:rPr lang="en-US" dirty="0" smtClean="0">
                <a:latin typeface="Gill Sans MT" panose="020B0502020104020203" pitchFamily="34" charset="0"/>
              </a:rPr>
              <a:t>Horn Profile</a:t>
            </a:r>
          </a:p>
        </p:txBody>
      </p:sp>
      <p:sp>
        <p:nvSpPr>
          <p:cNvPr id="12" name="TextBox 11"/>
          <p:cNvSpPr txBox="1"/>
          <p:nvPr/>
        </p:nvSpPr>
        <p:spPr>
          <a:xfrm>
            <a:off x="2721254" y="5438250"/>
            <a:ext cx="1850746" cy="369332"/>
          </a:xfrm>
          <a:prstGeom prst="rect">
            <a:avLst/>
          </a:prstGeom>
          <a:noFill/>
        </p:spPr>
        <p:txBody>
          <a:bodyPr wrap="square" rtlCol="0">
            <a:spAutoFit/>
          </a:bodyPr>
          <a:lstStyle/>
          <a:p>
            <a:r>
              <a:rPr lang="en-US" dirty="0" smtClean="0">
                <a:latin typeface="Gill Sans MT" panose="020B0502020104020203" pitchFamily="34" charset="0"/>
              </a:rPr>
              <a:t>Height: 800 mm +</a:t>
            </a:r>
          </a:p>
        </p:txBody>
      </p:sp>
      <p:sp>
        <p:nvSpPr>
          <p:cNvPr id="4" name="TextBox 3"/>
          <p:cNvSpPr txBox="1"/>
          <p:nvPr/>
        </p:nvSpPr>
        <p:spPr>
          <a:xfrm>
            <a:off x="5768036" y="880992"/>
            <a:ext cx="1448409" cy="646331"/>
          </a:xfrm>
          <a:prstGeom prst="rect">
            <a:avLst/>
          </a:prstGeom>
          <a:noFill/>
        </p:spPr>
        <p:txBody>
          <a:bodyPr wrap="square" rtlCol="0">
            <a:spAutoFit/>
          </a:bodyPr>
          <a:lstStyle/>
          <a:p>
            <a:r>
              <a:rPr lang="en-US" dirty="0" smtClean="0">
                <a:latin typeface="Gill Sans MT" panose="020B0502020104020203" pitchFamily="34" charset="0"/>
              </a:rPr>
              <a:t>Equivalent f/D = 0.7</a:t>
            </a:r>
          </a:p>
        </p:txBody>
      </p:sp>
      <mc:AlternateContent xmlns:mc="http://schemas.openxmlformats.org/markup-compatibility/2006" xmlns:a14="http://schemas.microsoft.com/office/drawing/2010/main">
        <mc:Choice Requires="a14">
          <p:sp>
            <p:nvSpPr>
              <p:cNvPr id="5" name="TextBox 4"/>
              <p:cNvSpPr txBox="1"/>
              <p:nvPr/>
            </p:nvSpPr>
            <p:spPr>
              <a:xfrm>
                <a:off x="7216445" y="1054452"/>
                <a:ext cx="9139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baseline="-25000" smtClean="0">
                          <a:latin typeface="Cambria Math" panose="02040503050406030204" pitchFamily="18" charset="0"/>
                          <a:ea typeface="Cambria Math" panose="02040503050406030204" pitchFamily="18" charset="0"/>
                        </a:rPr>
                        <m:t>𝑜</m:t>
                      </m:r>
                      <m:r>
                        <a:rPr lang="en-US" i="1" smtClean="0">
                          <a:latin typeface="Cambria Math" panose="02040503050406030204" pitchFamily="18" charset="0"/>
                        </a:rPr>
                        <m:t>=</m:t>
                      </m:r>
                      <m:r>
                        <a:rPr lang="en-US" b="0" i="1" smtClean="0">
                          <a:latin typeface="Cambria Math" panose="02040503050406030204" pitchFamily="18" charset="0"/>
                        </a:rPr>
                        <m:t>39</m:t>
                      </m:r>
                      <m:r>
                        <a:rPr lang="en-US" b="0" i="1" smtClean="0">
                          <a:latin typeface="Cambria Math" panose="02040503050406030204" pitchFamily="18" charset="0"/>
                          <a:sym typeface="UniversalMath1 BT" panose="05050102010205020602" pitchFamily="18" charset="2"/>
                        </a:rPr>
                        <m:t></m:t>
                      </m:r>
                    </m:oMath>
                  </m:oMathPara>
                </a14:m>
                <a:endParaRPr lang="en-US" dirty="0" smtClean="0">
                  <a:latin typeface="Gill Sans MT" panose="020B05020201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216445" y="1054452"/>
                <a:ext cx="913968" cy="276999"/>
              </a:xfrm>
              <a:prstGeom prst="rect">
                <a:avLst/>
              </a:prstGeom>
              <a:blipFill>
                <a:blip r:embed="rId4"/>
                <a:stretch>
                  <a:fillRect l="-5333" r="-6000" b="-11111"/>
                </a:stretch>
              </a:blipFill>
            </p:spPr>
            <p:txBody>
              <a:bodyPr/>
              <a:lstStyle/>
              <a:p>
                <a:r>
                  <a:rPr lang="en-US">
                    <a:noFill/>
                  </a:rPr>
                  <a:t> </a:t>
                </a:r>
              </a:p>
            </p:txBody>
          </p:sp>
        </mc:Fallback>
      </mc:AlternateContent>
      <p:sp>
        <p:nvSpPr>
          <p:cNvPr id="13" name="TextBox 12"/>
          <p:cNvSpPr txBox="1"/>
          <p:nvPr/>
        </p:nvSpPr>
        <p:spPr>
          <a:xfrm>
            <a:off x="738836" y="5745218"/>
            <a:ext cx="4081884" cy="369332"/>
          </a:xfrm>
          <a:prstGeom prst="rect">
            <a:avLst/>
          </a:prstGeom>
          <a:noFill/>
        </p:spPr>
        <p:txBody>
          <a:bodyPr wrap="square" rtlCol="0">
            <a:spAutoFit/>
          </a:bodyPr>
          <a:lstStyle/>
          <a:p>
            <a:r>
              <a:rPr lang="en-US" dirty="0" smtClean="0">
                <a:latin typeface="Gill Sans MT" panose="020B0502020104020203" pitchFamily="34" charset="0"/>
              </a:rPr>
              <a:t>306,000,000 Mesh Cells (</a:t>
            </a:r>
            <a:r>
              <a:rPr lang="en-US" sz="1200" dirty="0" smtClean="0">
                <a:latin typeface="Gill Sans MT" panose="020B0502020104020203" pitchFamily="34" charset="0"/>
              </a:rPr>
              <a:t>Long Solver Times ~</a:t>
            </a:r>
            <a:r>
              <a:rPr lang="en-US" sz="1200" dirty="0" err="1" smtClean="0">
                <a:latin typeface="Gill Sans MT" panose="020B0502020104020203" pitchFamily="34" charset="0"/>
              </a:rPr>
              <a:t>hrs</a:t>
            </a:r>
            <a:r>
              <a:rPr lang="en-US" dirty="0" smtClean="0">
                <a:latin typeface="Gill Sans MT" panose="020B0502020104020203" pitchFamily="34" charset="0"/>
              </a:rPr>
              <a:t>)</a:t>
            </a:r>
          </a:p>
        </p:txBody>
      </p:sp>
    </p:spTree>
    <p:extLst>
      <p:ext uri="{BB962C8B-B14F-4D97-AF65-F5344CB8AC3E}">
        <p14:creationId xmlns:p14="http://schemas.microsoft.com/office/powerpoint/2010/main" val="305723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GBO Wideband Feed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995" y="1069762"/>
            <a:ext cx="5899709" cy="2011915"/>
          </a:xfrm>
        </p:spPr>
      </p:pic>
      <p:cxnSp>
        <p:nvCxnSpPr>
          <p:cNvPr id="7" name="Straight Arrow Connector 6"/>
          <p:cNvCxnSpPr/>
          <p:nvPr/>
        </p:nvCxnSpPr>
        <p:spPr>
          <a:xfrm>
            <a:off x="3803904" y="3844138"/>
            <a:ext cx="1280161" cy="1828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05" y="3291027"/>
            <a:ext cx="3482272" cy="223028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980" y="3263431"/>
            <a:ext cx="3686861" cy="2285478"/>
          </a:xfrm>
          <a:prstGeom prst="rect">
            <a:avLst/>
          </a:prstGeom>
        </p:spPr>
      </p:pic>
      <p:sp>
        <p:nvSpPr>
          <p:cNvPr id="15" name="TextBox 14"/>
          <p:cNvSpPr txBox="1"/>
          <p:nvPr/>
        </p:nvSpPr>
        <p:spPr>
          <a:xfrm>
            <a:off x="5486400" y="5625388"/>
            <a:ext cx="2999232" cy="369332"/>
          </a:xfrm>
          <a:prstGeom prst="rect">
            <a:avLst/>
          </a:prstGeom>
          <a:noFill/>
        </p:spPr>
        <p:txBody>
          <a:bodyPr wrap="square" rtlCol="0">
            <a:spAutoFit/>
          </a:bodyPr>
          <a:lstStyle/>
          <a:p>
            <a:r>
              <a:rPr lang="en-US" dirty="0" smtClean="0">
                <a:latin typeface="Gill Sans MT" panose="020B0502020104020203" pitchFamily="34" charset="0"/>
              </a:rPr>
              <a:t>Zenith:  with </a:t>
            </a:r>
            <a:r>
              <a:rPr lang="en-US" dirty="0" err="1" smtClean="0">
                <a:latin typeface="Gill Sans MT" panose="020B0502020104020203" pitchFamily="34" charset="0"/>
              </a:rPr>
              <a:t>Tgnd</a:t>
            </a:r>
            <a:r>
              <a:rPr lang="en-US" dirty="0" smtClean="0">
                <a:latin typeface="Gill Sans MT" panose="020B0502020104020203" pitchFamily="34" charset="0"/>
              </a:rPr>
              <a:t> = 290 </a:t>
            </a:r>
            <a:r>
              <a:rPr lang="en-US" dirty="0" smtClean="0">
                <a:latin typeface="Gill Sans MT" panose="020B0502020104020203" pitchFamily="34" charset="0"/>
                <a:sym typeface="UniversalMath1 BT" panose="05050102010205020602" pitchFamily="18" charset="2"/>
              </a:rPr>
              <a:t> K</a:t>
            </a:r>
            <a:endParaRPr lang="en-US" dirty="0" smtClean="0">
              <a:latin typeface="Gill Sans MT" panose="020B0502020104020203" pitchFamily="34" charset="0"/>
            </a:endParaRPr>
          </a:p>
        </p:txBody>
      </p:sp>
      <p:sp>
        <p:nvSpPr>
          <p:cNvPr id="16" name="TextBox 15"/>
          <p:cNvSpPr txBox="1"/>
          <p:nvPr/>
        </p:nvSpPr>
        <p:spPr>
          <a:xfrm>
            <a:off x="5994570" y="3074362"/>
            <a:ext cx="2011680" cy="369332"/>
          </a:xfrm>
          <a:prstGeom prst="rect">
            <a:avLst/>
          </a:prstGeom>
          <a:noFill/>
        </p:spPr>
        <p:txBody>
          <a:bodyPr wrap="square" rtlCol="0">
            <a:spAutoFit/>
          </a:bodyPr>
          <a:lstStyle/>
          <a:p>
            <a:r>
              <a:rPr lang="en-US" dirty="0" smtClean="0">
                <a:latin typeface="Gill Sans MT" panose="020B0502020104020203" pitchFamily="34" charset="0"/>
              </a:rPr>
              <a:t>Noise Temperature</a:t>
            </a:r>
          </a:p>
        </p:txBody>
      </p:sp>
    </p:spTree>
    <p:extLst>
      <p:ext uri="{BB962C8B-B14F-4D97-AF65-F5344CB8AC3E}">
        <p14:creationId xmlns:p14="http://schemas.microsoft.com/office/powerpoint/2010/main" val="384410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Challenges</a:t>
            </a:r>
            <a:endParaRPr lang="en-US" dirty="0"/>
          </a:p>
        </p:txBody>
      </p:sp>
      <p:sp>
        <p:nvSpPr>
          <p:cNvPr id="3" name="Content Placeholder 2"/>
          <p:cNvSpPr>
            <a:spLocks noGrp="1"/>
          </p:cNvSpPr>
          <p:nvPr>
            <p:ph idx="1"/>
          </p:nvPr>
        </p:nvSpPr>
        <p:spPr/>
        <p:txBody>
          <a:bodyPr/>
          <a:lstStyle/>
          <a:p>
            <a:r>
              <a:rPr lang="en-US" sz="2000" dirty="0" smtClean="0"/>
              <a:t>Efficiency comparison with Physical Optics (GRASP)</a:t>
            </a:r>
          </a:p>
          <a:p>
            <a:r>
              <a:rPr lang="en-US" sz="2000" dirty="0" smtClean="0"/>
              <a:t>Improve spillover at lower frequencies</a:t>
            </a:r>
          </a:p>
          <a:p>
            <a:r>
              <a:rPr lang="en-US" sz="2000" dirty="0" smtClean="0"/>
              <a:t>Waveguide Window</a:t>
            </a:r>
          </a:p>
          <a:p>
            <a:pPr lvl="1"/>
            <a:r>
              <a:rPr lang="en-US" sz="2000" dirty="0" smtClean="0"/>
              <a:t>Large Atmospheric Force</a:t>
            </a:r>
          </a:p>
          <a:p>
            <a:pPr lvl="1"/>
            <a:r>
              <a:rPr lang="en-US" sz="2000" dirty="0" smtClean="0"/>
              <a:t>Transparent to 4 GHz</a:t>
            </a:r>
          </a:p>
          <a:p>
            <a:pPr lvl="1"/>
            <a:r>
              <a:rPr lang="en-US" sz="2000" dirty="0" smtClean="0"/>
              <a:t>Vacuum Seal </a:t>
            </a:r>
          </a:p>
          <a:p>
            <a:pPr lvl="1"/>
            <a:r>
              <a:rPr lang="en-US" sz="2000" dirty="0" smtClean="0"/>
              <a:t>SPIE 2017: NRC </a:t>
            </a:r>
            <a:r>
              <a:rPr lang="en-US" sz="2000" dirty="0"/>
              <a:t>Herzberg Astronomy and Astrophysics, Victoria, BC, Canada </a:t>
            </a:r>
            <a:endParaRPr lang="en-US" sz="2000" dirty="0" smtClean="0"/>
          </a:p>
          <a:p>
            <a:pPr lvl="1"/>
            <a:r>
              <a:rPr lang="en-US" sz="2000" dirty="0"/>
              <a:t>Composite laminate construction, with layers of quartz glass </a:t>
            </a:r>
            <a:r>
              <a:rPr lang="en-US" sz="2000" dirty="0" smtClean="0"/>
              <a:t>fiber. </a:t>
            </a:r>
            <a:r>
              <a:rPr lang="en-US" sz="2000" dirty="0" err="1" smtClean="0"/>
              <a:t>TenCate</a:t>
            </a:r>
            <a:r>
              <a:rPr lang="en-US" sz="2000" dirty="0" smtClean="0"/>
              <a:t> </a:t>
            </a:r>
            <a:r>
              <a:rPr lang="en-US" sz="2000" dirty="0"/>
              <a:t>EX-1515 with quartz is chosen for its low-loss and low outgassing </a:t>
            </a:r>
            <a:r>
              <a:rPr lang="en-US" sz="2000" dirty="0" smtClean="0"/>
              <a:t>properties? </a:t>
            </a:r>
            <a:endParaRPr lang="en-US" sz="2000" dirty="0"/>
          </a:p>
          <a:p>
            <a:r>
              <a:rPr lang="en-US" sz="2000" dirty="0" smtClean="0"/>
              <a:t>Low Noise Amplifier</a:t>
            </a:r>
          </a:p>
          <a:p>
            <a:pPr lvl="1"/>
            <a:r>
              <a:rPr lang="en-US" sz="2000" dirty="0" smtClean="0"/>
              <a:t>Difficult to match noise parameters over large bandwidth</a:t>
            </a:r>
          </a:p>
          <a:p>
            <a:pPr lvl="1"/>
            <a:r>
              <a:rPr lang="en-US" sz="2000" dirty="0" smtClean="0"/>
              <a:t>Differential Design (CSIRO)?</a:t>
            </a:r>
          </a:p>
          <a:p>
            <a:endParaRPr lang="en-US" dirty="0"/>
          </a:p>
        </p:txBody>
      </p:sp>
    </p:spTree>
    <p:extLst>
      <p:ext uri="{BB962C8B-B14F-4D97-AF65-F5344CB8AC3E}">
        <p14:creationId xmlns:p14="http://schemas.microsoft.com/office/powerpoint/2010/main" val="263019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RFI Mitigation</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smtClean="0"/>
              <a:t>Wide Band feeds for pulsar timing -&gt; interference problems</a:t>
            </a:r>
          </a:p>
          <a:p>
            <a:r>
              <a:rPr lang="en-US" dirty="0">
                <a:solidFill>
                  <a:srgbClr val="FF0000"/>
                </a:solidFill>
              </a:rPr>
              <a:t>Implement real time RFI excision algorithms</a:t>
            </a:r>
            <a:r>
              <a:rPr lang="en-US" dirty="0" smtClean="0">
                <a:solidFill>
                  <a:srgbClr val="FF0000"/>
                </a:solidFill>
              </a:rPr>
              <a:t>.</a:t>
            </a:r>
          </a:p>
          <a:p>
            <a:r>
              <a:rPr lang="en-US" dirty="0" smtClean="0"/>
              <a:t>Total bandwidth ~ 4 GHz, require 8 GHz sampling rates (coming soon?)</a:t>
            </a:r>
          </a:p>
          <a:p>
            <a:r>
              <a:rPr lang="en-US" dirty="0" smtClean="0"/>
              <a:t>Require &gt; 12 bits for </a:t>
            </a:r>
            <a:r>
              <a:rPr lang="en-US" dirty="0"/>
              <a:t>RFI excision </a:t>
            </a:r>
            <a:endParaRPr lang="en-US" dirty="0" smtClean="0"/>
          </a:p>
          <a:p>
            <a:r>
              <a:rPr lang="en-US" dirty="0" smtClean="0"/>
              <a:t>High speed FGA to process data rates.</a:t>
            </a:r>
          </a:p>
          <a:p>
            <a:pPr lvl="1"/>
            <a:r>
              <a:rPr lang="en-US" dirty="0" smtClean="0"/>
              <a:t>High speed data links 10Gb/s already exist.</a:t>
            </a:r>
          </a:p>
          <a:p>
            <a:r>
              <a:rPr lang="en-US" dirty="0" smtClean="0"/>
              <a:t>Require ~ 80 dB of shielding in front end box.</a:t>
            </a:r>
          </a:p>
          <a:p>
            <a:r>
              <a:rPr lang="en-US" dirty="0" smtClean="0"/>
              <a:t>Two channels heat dissipation a concern, but manageable</a:t>
            </a:r>
          </a:p>
          <a:p>
            <a:pPr lvl="1"/>
            <a:r>
              <a:rPr lang="en-US" dirty="0" smtClean="0"/>
              <a:t>Water cooling implemented for PAF</a:t>
            </a:r>
          </a:p>
          <a:p>
            <a:pPr marL="914400" lvl="2" indent="0">
              <a:buNone/>
            </a:pPr>
            <a:endParaRPr lang="en-US" dirty="0"/>
          </a:p>
          <a:p>
            <a:pPr lvl="2"/>
            <a:endParaRPr lang="en-US" dirty="0" smtClean="0"/>
          </a:p>
          <a:p>
            <a:pPr lvl="2"/>
            <a:endParaRPr lang="en-US" dirty="0"/>
          </a:p>
          <a:p>
            <a:pPr lvl="2"/>
            <a:endParaRPr lang="en-US" dirty="0"/>
          </a:p>
        </p:txBody>
      </p:sp>
    </p:spTree>
    <p:extLst>
      <p:ext uri="{BB962C8B-B14F-4D97-AF65-F5344CB8AC3E}">
        <p14:creationId xmlns:p14="http://schemas.microsoft.com/office/powerpoint/2010/main" val="3600515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Bedford Radar Time Domain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5582"/>
            <a:ext cx="4459390" cy="3361018"/>
          </a:xfrm>
        </p:spPr>
      </p:pic>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674" y="1445582"/>
            <a:ext cx="4257102" cy="3208555"/>
          </a:xfrm>
          <a:prstGeom prst="rect">
            <a:avLst/>
          </a:prstGeom>
        </p:spPr>
      </p:pic>
    </p:spTree>
    <p:extLst>
      <p:ext uri="{BB962C8B-B14F-4D97-AF65-F5344CB8AC3E}">
        <p14:creationId xmlns:p14="http://schemas.microsoft.com/office/powerpoint/2010/main" val="241561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Wide bandwidth for Pulsar Timing</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r>
              <a:rPr lang="en-US" sz="1800" dirty="0" smtClean="0"/>
              <a:t>Improved dispersion measurement improves timing.</a:t>
            </a:r>
          </a:p>
        </p:txBody>
      </p:sp>
      <p:pic>
        <p:nvPicPr>
          <p:cNvPr id="6" name="Picture 10" descr="1744_GUPPI_test"/>
          <p:cNvPicPr>
            <a:picLocks noChangeAspect="1" noChangeArrowheads="1"/>
          </p:cNvPicPr>
          <p:nvPr/>
        </p:nvPicPr>
        <p:blipFill>
          <a:blip r:embed="rId2">
            <a:extLst>
              <a:ext uri="{28A0092B-C50C-407E-A947-70E740481C1C}">
                <a14:useLocalDpi xmlns:a14="http://schemas.microsoft.com/office/drawing/2010/main" val="0"/>
              </a:ext>
            </a:extLst>
          </a:blip>
          <a:srcRect t="6982" b="2327"/>
          <a:stretch>
            <a:fillRect/>
          </a:stretch>
        </p:blipFill>
        <p:spPr bwMode="auto">
          <a:xfrm>
            <a:off x="150797" y="2296973"/>
            <a:ext cx="2484306" cy="29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404" y="2538373"/>
            <a:ext cx="2521337" cy="283296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042" y="2465222"/>
            <a:ext cx="3490877" cy="2193650"/>
          </a:xfrm>
          <a:prstGeom prst="rect">
            <a:avLst/>
          </a:prstGeom>
        </p:spPr>
      </p:pic>
    </p:spTree>
    <p:extLst>
      <p:ext uri="{BB962C8B-B14F-4D97-AF65-F5344CB8AC3E}">
        <p14:creationId xmlns:p14="http://schemas.microsoft.com/office/powerpoint/2010/main" val="217238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74638"/>
            <a:ext cx="8229600" cy="715962"/>
          </a:xfrm>
        </p:spPr>
        <p:txBody>
          <a:bodyPr>
            <a:normAutofit/>
          </a:bodyPr>
          <a:lstStyle/>
          <a:p>
            <a:r>
              <a:rPr lang="en-US" dirty="0" smtClean="0"/>
              <a:t>The GBT</a:t>
            </a:r>
            <a:endParaRPr lang="en-US" dirty="0"/>
          </a:p>
        </p:txBody>
      </p:sp>
      <p:sp>
        <p:nvSpPr>
          <p:cNvPr id="6" name="Content Placeholder 5"/>
          <p:cNvSpPr>
            <a:spLocks noGrp="1"/>
          </p:cNvSpPr>
          <p:nvPr>
            <p:ph idx="1"/>
          </p:nvPr>
        </p:nvSpPr>
        <p:spPr>
          <a:xfrm>
            <a:off x="1089964" y="5413248"/>
            <a:ext cx="7641689" cy="532070"/>
          </a:xfrm>
        </p:spPr>
        <p:txBody>
          <a:bodyPr/>
          <a:lstStyle/>
          <a:p>
            <a:pPr marL="0" indent="0">
              <a:buNone/>
            </a:pPr>
            <a:r>
              <a:rPr lang="en-US" sz="2000" dirty="0" smtClean="0"/>
              <a:t>Majority of the Pulsar Flux below 4 GHz (C band receiver)</a:t>
            </a:r>
          </a:p>
        </p:txBody>
      </p:sp>
      <p:pic>
        <p:nvPicPr>
          <p:cNvPr id="3" name="Picture 2"/>
          <p:cNvPicPr>
            <a:picLocks noChangeAspect="1"/>
          </p:cNvPicPr>
          <p:nvPr/>
        </p:nvPicPr>
        <p:blipFill rotWithShape="1">
          <a:blip r:embed="rId3"/>
          <a:srcRect r="9404"/>
          <a:stretch/>
        </p:blipFill>
        <p:spPr>
          <a:xfrm>
            <a:off x="1960475" y="1178803"/>
            <a:ext cx="5025540" cy="3532186"/>
          </a:xfrm>
          <a:prstGeom prst="rect">
            <a:avLst/>
          </a:prstGeom>
        </p:spPr>
      </p:pic>
      <p:sp>
        <p:nvSpPr>
          <p:cNvPr id="4" name="Oval 3"/>
          <p:cNvSpPr/>
          <p:nvPr/>
        </p:nvSpPr>
        <p:spPr>
          <a:xfrm>
            <a:off x="2640787" y="3862426"/>
            <a:ext cx="321869" cy="3584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4" idx="3"/>
          </p:cNvCxnSpPr>
          <p:nvPr/>
        </p:nvCxnSpPr>
        <p:spPr>
          <a:xfrm flipV="1">
            <a:off x="1411834" y="4168377"/>
            <a:ext cx="1276090" cy="1108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0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944562"/>
          </a:xfrm>
        </p:spPr>
        <p:txBody>
          <a:bodyPr>
            <a:normAutofit/>
          </a:bodyPr>
          <a:lstStyle/>
          <a:p>
            <a:r>
              <a:rPr lang="en-US" sz="2400" dirty="0">
                <a:latin typeface="Times New Roman" pitchFamily="18" charset="0"/>
              </a:rPr>
              <a:t>Prime Focus Feed</a:t>
            </a:r>
          </a:p>
        </p:txBody>
      </p:sp>
      <p:pic>
        <p:nvPicPr>
          <p:cNvPr id="50181" name="Picture 5" descr="threefeeds"/>
          <p:cNvPicPr>
            <a:picLocks noChangeAspect="1" noChangeArrowheads="1"/>
          </p:cNvPicPr>
          <p:nvPr/>
        </p:nvPicPr>
        <p:blipFill>
          <a:blip r:embed="rId3" cstate="print"/>
          <a:srcRect/>
          <a:stretch>
            <a:fillRect/>
          </a:stretch>
        </p:blipFill>
        <p:spPr bwMode="auto">
          <a:xfrm>
            <a:off x="457200" y="706172"/>
            <a:ext cx="3595421" cy="4790504"/>
          </a:xfrm>
          <a:prstGeom prst="rect">
            <a:avLst/>
          </a:prstGeom>
          <a:noFill/>
        </p:spPr>
      </p:pic>
      <p:sp>
        <p:nvSpPr>
          <p:cNvPr id="50182" name="Rectangle 6"/>
          <p:cNvSpPr>
            <a:spLocks noChangeArrowheads="1"/>
          </p:cNvSpPr>
          <p:nvPr/>
        </p:nvSpPr>
        <p:spPr bwMode="auto">
          <a:xfrm>
            <a:off x="5047031" y="2133076"/>
            <a:ext cx="3738524" cy="1002095"/>
          </a:xfrm>
          <a:prstGeom prst="rect">
            <a:avLst/>
          </a:prstGeom>
          <a:noFill/>
          <a:ln w="9525">
            <a:noFill/>
            <a:miter lim="800000"/>
            <a:headEnd/>
            <a:tailEnd/>
          </a:ln>
          <a:effectLst/>
        </p:spPr>
        <p:txBody>
          <a:bodyPr anchor="ctr"/>
          <a:lstStyle/>
          <a:p>
            <a:r>
              <a:rPr lang="en-US" dirty="0">
                <a:solidFill>
                  <a:schemeClr val="tx2"/>
                </a:solidFill>
              </a:rPr>
              <a:t>800 MHz Corrugated Feed</a:t>
            </a:r>
          </a:p>
          <a:p>
            <a:endParaRPr lang="en-US" u="none" dirty="0" smtClean="0">
              <a:solidFill>
                <a:schemeClr val="tx2"/>
              </a:solidFill>
              <a:effectLst/>
            </a:endParaRPr>
          </a:p>
          <a:p>
            <a:endParaRPr lang="en-US" u="none" dirty="0" smtClean="0">
              <a:solidFill>
                <a:schemeClr val="tx2"/>
              </a:solidFill>
              <a:effectLst/>
            </a:endParaRPr>
          </a:p>
          <a:p>
            <a:endParaRPr lang="en-US" dirty="0">
              <a:solidFill>
                <a:schemeClr val="tx2"/>
              </a:solidFill>
            </a:endParaRPr>
          </a:p>
          <a:p>
            <a:endParaRPr lang="en-US" u="none" dirty="0" smtClean="0">
              <a:solidFill>
                <a:schemeClr val="tx2"/>
              </a:solidFill>
              <a:effectLst/>
            </a:endParaRPr>
          </a:p>
          <a:p>
            <a:r>
              <a:rPr lang="en-US" u="none" dirty="0" smtClean="0">
                <a:solidFill>
                  <a:schemeClr val="tx2"/>
                </a:solidFill>
                <a:effectLst/>
              </a:rPr>
              <a:t>Cross </a:t>
            </a:r>
            <a:r>
              <a:rPr lang="en-US" u="none" dirty="0">
                <a:solidFill>
                  <a:schemeClr val="tx2"/>
                </a:solidFill>
                <a:effectLst/>
              </a:rPr>
              <a:t>Dipole 290-395 </a:t>
            </a:r>
            <a:r>
              <a:rPr lang="en-US" u="none" dirty="0" smtClean="0">
                <a:solidFill>
                  <a:schemeClr val="tx2"/>
                </a:solidFill>
                <a:effectLst/>
              </a:rPr>
              <a:t>MHz Feed </a:t>
            </a:r>
          </a:p>
        </p:txBody>
      </p:sp>
      <p:cxnSp>
        <p:nvCxnSpPr>
          <p:cNvPr id="5" name="Elbow Connector 4"/>
          <p:cNvCxnSpPr/>
          <p:nvPr/>
        </p:nvCxnSpPr>
        <p:spPr>
          <a:xfrm rot="10800000" flipV="1">
            <a:off x="1843430" y="1931212"/>
            <a:ext cx="2867102" cy="76078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0800000" flipV="1">
            <a:off x="2713940" y="3335730"/>
            <a:ext cx="1996593" cy="94366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456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114300"/>
            <a:ext cx="7772400" cy="551383"/>
          </a:xfrm>
        </p:spPr>
        <p:txBody>
          <a:bodyPr/>
          <a:lstStyle/>
          <a:p>
            <a:r>
              <a:rPr lang="en-US" sz="2800" dirty="0" smtClean="0"/>
              <a:t>Gregorian </a:t>
            </a:r>
            <a:r>
              <a:rPr lang="en-US" sz="2800" dirty="0"/>
              <a:t>Feeds</a:t>
            </a:r>
          </a:p>
        </p:txBody>
      </p:sp>
      <p:sp>
        <p:nvSpPr>
          <p:cNvPr id="51206" name="Line 6"/>
          <p:cNvSpPr>
            <a:spLocks noChangeShapeType="1"/>
          </p:cNvSpPr>
          <p:nvPr/>
        </p:nvSpPr>
        <p:spPr bwMode="auto">
          <a:xfrm flipH="1" flipV="1">
            <a:off x="4829251" y="1770279"/>
            <a:ext cx="2819400" cy="0"/>
          </a:xfrm>
          <a:prstGeom prst="line">
            <a:avLst/>
          </a:prstGeom>
          <a:noFill/>
          <a:ln w="9525">
            <a:solidFill>
              <a:srgbClr val="FFFF66"/>
            </a:solidFill>
            <a:round/>
            <a:headEnd/>
            <a:tailEnd type="triangle" w="med" len="med"/>
          </a:ln>
          <a:effectLst/>
        </p:spPr>
        <p:txBody>
          <a:bodyPr/>
          <a:lstStyle/>
          <a:p>
            <a:endParaRPr lang="en-US"/>
          </a:p>
        </p:txBody>
      </p:sp>
      <p:pic>
        <p:nvPicPr>
          <p:cNvPr id="13" name="Picture 4" descr="turret07"/>
          <p:cNvPicPr>
            <a:picLocks noChangeAspect="1" noChangeArrowheads="1"/>
          </p:cNvPicPr>
          <p:nvPr/>
        </p:nvPicPr>
        <p:blipFill>
          <a:blip r:embed="rId3" cstate="print"/>
          <a:srcRect/>
          <a:stretch>
            <a:fillRect/>
          </a:stretch>
        </p:blipFill>
        <p:spPr bwMode="auto">
          <a:xfrm>
            <a:off x="533400" y="794920"/>
            <a:ext cx="7954061" cy="4809432"/>
          </a:xfrm>
          <a:prstGeom prst="rect">
            <a:avLst/>
          </a:prstGeom>
          <a:noFill/>
        </p:spPr>
      </p:pic>
    </p:spTree>
    <p:extLst>
      <p:ext uri="{BB962C8B-B14F-4D97-AF65-F5344CB8AC3E}">
        <p14:creationId xmlns:p14="http://schemas.microsoft.com/office/powerpoint/2010/main" val="263138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Corrugated Horns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441" y="1087526"/>
            <a:ext cx="5012326" cy="3759245"/>
          </a:xfrm>
        </p:spPr>
      </p:pic>
      <p:sp>
        <p:nvSpPr>
          <p:cNvPr id="5" name="TextBox 4"/>
          <p:cNvSpPr txBox="1"/>
          <p:nvPr/>
        </p:nvSpPr>
        <p:spPr>
          <a:xfrm>
            <a:off x="2835347" y="4496178"/>
            <a:ext cx="4037990" cy="369332"/>
          </a:xfrm>
          <a:prstGeom prst="rect">
            <a:avLst/>
          </a:prstGeom>
          <a:noFill/>
        </p:spPr>
        <p:txBody>
          <a:bodyPr wrap="square" rtlCol="0">
            <a:spAutoFit/>
          </a:bodyPr>
          <a:lstStyle/>
          <a:p>
            <a:r>
              <a:rPr lang="en-US" dirty="0" smtClean="0">
                <a:latin typeface="Gill Sans MT" panose="020B0502020104020203" pitchFamily="34" charset="0"/>
              </a:rPr>
              <a:t>Analytical Expressions are closed form.</a:t>
            </a:r>
          </a:p>
        </p:txBody>
      </p:sp>
      <p:sp>
        <p:nvSpPr>
          <p:cNvPr id="3" name="TextBox 2"/>
          <p:cNvSpPr txBox="1"/>
          <p:nvPr/>
        </p:nvSpPr>
        <p:spPr>
          <a:xfrm>
            <a:off x="2791455" y="4936747"/>
            <a:ext cx="4081882" cy="365760"/>
          </a:xfrm>
          <a:prstGeom prst="rect">
            <a:avLst/>
          </a:prstGeom>
          <a:noFill/>
        </p:spPr>
        <p:txBody>
          <a:bodyPr wrap="square" rtlCol="0">
            <a:spAutoFit/>
          </a:bodyPr>
          <a:lstStyle/>
          <a:p>
            <a:r>
              <a:rPr lang="en-US" dirty="0" smtClean="0">
                <a:latin typeface="Gill Sans MT" panose="020B0502020104020203" pitchFamily="34" charset="0"/>
              </a:rPr>
              <a:t>Symmetrical Beam</a:t>
            </a:r>
          </a:p>
        </p:txBody>
      </p:sp>
      <p:sp>
        <p:nvSpPr>
          <p:cNvPr id="6" name="TextBox 5"/>
          <p:cNvSpPr txBox="1"/>
          <p:nvPr/>
        </p:nvSpPr>
        <p:spPr>
          <a:xfrm>
            <a:off x="2791455" y="5324818"/>
            <a:ext cx="3087014" cy="369332"/>
          </a:xfrm>
          <a:prstGeom prst="rect">
            <a:avLst/>
          </a:prstGeom>
          <a:noFill/>
        </p:spPr>
        <p:txBody>
          <a:bodyPr wrap="square" rtlCol="0">
            <a:spAutoFit/>
          </a:bodyPr>
          <a:lstStyle/>
          <a:p>
            <a:r>
              <a:rPr lang="en-US" dirty="0" smtClean="0">
                <a:latin typeface="Gill Sans MT" panose="020B0502020104020203" pitchFamily="34" charset="0"/>
              </a:rPr>
              <a:t>Defined Edge Taper</a:t>
            </a:r>
          </a:p>
        </p:txBody>
      </p:sp>
      <p:sp>
        <p:nvSpPr>
          <p:cNvPr id="7" name="TextBox 6"/>
          <p:cNvSpPr txBox="1"/>
          <p:nvPr/>
        </p:nvSpPr>
        <p:spPr>
          <a:xfrm>
            <a:off x="2791455" y="5716461"/>
            <a:ext cx="2504749" cy="369332"/>
          </a:xfrm>
          <a:prstGeom prst="rect">
            <a:avLst/>
          </a:prstGeom>
          <a:noFill/>
        </p:spPr>
        <p:txBody>
          <a:bodyPr wrap="square" rtlCol="0">
            <a:spAutoFit/>
          </a:bodyPr>
          <a:lstStyle/>
          <a:p>
            <a:r>
              <a:rPr lang="en-US" dirty="0" smtClean="0">
                <a:latin typeface="Gill Sans MT" panose="020B0502020104020203" pitchFamily="34" charset="0"/>
              </a:rPr>
              <a:t>Good Impedance Match</a:t>
            </a:r>
          </a:p>
        </p:txBody>
      </p:sp>
    </p:spTree>
    <p:extLst>
      <p:ext uri="{BB962C8B-B14F-4D97-AF65-F5344CB8AC3E}">
        <p14:creationId xmlns:p14="http://schemas.microsoft.com/office/powerpoint/2010/main" val="271922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Waveguide Modes</a:t>
            </a:r>
            <a:endParaRPr lang="en-US" dirty="0"/>
          </a:p>
        </p:txBody>
      </p:sp>
      <p:pic>
        <p:nvPicPr>
          <p:cNvPr id="4" name="Content Placeholder 3" descr="waveguide.png"/>
          <p:cNvPicPr>
            <a:picLocks noGrp="1" noChangeAspect="1"/>
          </p:cNvPicPr>
          <p:nvPr>
            <p:ph idx="1"/>
          </p:nvPr>
        </p:nvPicPr>
        <p:blipFill>
          <a:blip r:embed="rId2" cstate="print"/>
          <a:stretch>
            <a:fillRect/>
          </a:stretch>
        </p:blipFill>
        <p:spPr>
          <a:xfrm>
            <a:off x="1828800" y="1295400"/>
            <a:ext cx="5543550" cy="3143250"/>
          </a:xfrm>
        </p:spPr>
      </p:pic>
    </p:spTree>
    <p:extLst>
      <p:ext uri="{BB962C8B-B14F-4D97-AF65-F5344CB8AC3E}">
        <p14:creationId xmlns:p14="http://schemas.microsoft.com/office/powerpoint/2010/main" val="1930151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Corrugated Feed Horn </a:t>
            </a:r>
            <a:endParaRPr lang="en-US" dirty="0"/>
          </a:p>
        </p:txBody>
      </p:sp>
      <p:sp>
        <p:nvSpPr>
          <p:cNvPr id="3" name="Text Placeholder 2"/>
          <p:cNvSpPr>
            <a:spLocks noGrp="1"/>
          </p:cNvSpPr>
          <p:nvPr>
            <p:ph type="body" sz="quarter" idx="11"/>
          </p:nvPr>
        </p:nvSpPr>
        <p:spPr>
          <a:xfrm>
            <a:off x="373040" y="854595"/>
            <a:ext cx="8636000" cy="619125"/>
          </a:xfrm>
        </p:spPr>
        <p:txBody>
          <a:bodyPr/>
          <a:lstStyle/>
          <a:p>
            <a:r>
              <a:rPr lang="en-US" sz="1400" dirty="0" smtClean="0"/>
              <a:t>Design and Measurement of Conical Corrugated Feed Horns for the BIMA Array, </a:t>
            </a:r>
            <a:r>
              <a:rPr lang="en-US" sz="1400" dirty="0" err="1" smtClean="0"/>
              <a:t>Xiaolei</a:t>
            </a:r>
            <a:r>
              <a:rPr lang="en-US" sz="1400" dirty="0" smtClean="0"/>
              <a:t> Zhang, 1991, Memo 17</a:t>
            </a:r>
            <a:endParaRPr lang="en-US" sz="1400"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569" t="10396" r="7312" b="23138"/>
          <a:stretch/>
        </p:blipFill>
        <p:spPr>
          <a:xfrm rot="5400000">
            <a:off x="565422" y="1977786"/>
            <a:ext cx="3192442" cy="322600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677" t="9441" r="19822" b="43909"/>
          <a:stretch/>
        </p:blipFill>
        <p:spPr>
          <a:xfrm rot="5400000">
            <a:off x="4813774" y="1483225"/>
            <a:ext cx="2689484" cy="2441515"/>
          </a:xfrm>
          <a:prstGeom prst="rect">
            <a:avLst/>
          </a:prstGeom>
          <a:ln>
            <a:solidFill>
              <a:srgbClr val="FFFFFF"/>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090" t="2885" r="26515" b="11936"/>
          <a:stretch/>
        </p:blipFill>
        <p:spPr>
          <a:xfrm rot="5400000">
            <a:off x="5309191" y="2655227"/>
            <a:ext cx="2165302" cy="4308656"/>
          </a:xfrm>
          <a:prstGeom prst="rect">
            <a:avLst/>
          </a:prstGeom>
        </p:spPr>
      </p:pic>
    </p:spTree>
    <p:extLst>
      <p:ext uri="{BB962C8B-B14F-4D97-AF65-F5344CB8AC3E}">
        <p14:creationId xmlns:p14="http://schemas.microsoft.com/office/powerpoint/2010/main" val="137325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Prime Focus Receivers</a:t>
            </a:r>
          </a:p>
        </p:txBody>
      </p:sp>
      <p:sp>
        <p:nvSpPr>
          <p:cNvPr id="82947" name="Rectangle 3"/>
          <p:cNvSpPr>
            <a:spLocks noGrp="1" noChangeArrowheads="1"/>
          </p:cNvSpPr>
          <p:nvPr>
            <p:ph type="body" idx="1"/>
          </p:nvPr>
        </p:nvSpPr>
        <p:spPr>
          <a:xfrm>
            <a:off x="381000" y="990600"/>
            <a:ext cx="8534400" cy="4525963"/>
          </a:xfrm>
        </p:spPr>
        <p:txBody>
          <a:bodyPr/>
          <a:lstStyle/>
          <a:p>
            <a:pPr>
              <a:buFontTx/>
              <a:buNone/>
            </a:pPr>
            <a:r>
              <a:rPr lang="en-US" sz="2400" u="sng" dirty="0"/>
              <a:t>Receiver</a:t>
            </a:r>
            <a:r>
              <a:rPr lang="en-US" sz="2400" dirty="0"/>
              <a:t>	</a:t>
            </a:r>
            <a:r>
              <a:rPr lang="en-US" sz="2400" u="sng" dirty="0"/>
              <a:t>Frequency</a:t>
            </a:r>
            <a:r>
              <a:rPr lang="en-US" sz="2400" dirty="0"/>
              <a:t>	</a:t>
            </a:r>
            <a:r>
              <a:rPr lang="en-US" sz="2400" dirty="0" smtClean="0"/>
              <a:t>	</a:t>
            </a:r>
            <a:r>
              <a:rPr lang="en-US" sz="2400" dirty="0" err="1" smtClean="0"/>
              <a:t>T</a:t>
            </a:r>
            <a:r>
              <a:rPr lang="en-US" sz="2400" u="sng" baseline="-25000" dirty="0" err="1" smtClean="0"/>
              <a:t>receiver</a:t>
            </a:r>
            <a:r>
              <a:rPr lang="en-US" sz="2400" u="sng" baseline="-25000" dirty="0" smtClean="0"/>
              <a:t> </a:t>
            </a:r>
            <a:r>
              <a:rPr lang="en-US" sz="2400" baseline="-25000" dirty="0"/>
              <a:t>	</a:t>
            </a:r>
            <a:r>
              <a:rPr lang="en-US" sz="2400" baseline="-25000" dirty="0" smtClean="0"/>
              <a:t>	</a:t>
            </a:r>
            <a:r>
              <a:rPr lang="en-US" sz="2400" dirty="0" err="1" smtClean="0"/>
              <a:t>T</a:t>
            </a:r>
            <a:r>
              <a:rPr lang="en-US" sz="2400" u="sng" baseline="-25000" dirty="0" err="1" smtClean="0"/>
              <a:t>sys</a:t>
            </a:r>
            <a:r>
              <a:rPr lang="en-US" sz="2400" u="sng" baseline="-25000" dirty="0" smtClean="0"/>
              <a:t>    </a:t>
            </a:r>
            <a:r>
              <a:rPr lang="en-US" sz="2400" baseline="-25000" dirty="0" smtClean="0"/>
              <a:t>   </a:t>
            </a:r>
          </a:p>
          <a:p>
            <a:pPr>
              <a:buFontTx/>
              <a:buNone/>
            </a:pPr>
            <a:r>
              <a:rPr lang="en-US" sz="2400" dirty="0" smtClean="0"/>
              <a:t>			[GHz]			[K]		[K]</a:t>
            </a:r>
          </a:p>
          <a:p>
            <a:r>
              <a:rPr lang="en-US" sz="2400" dirty="0"/>
              <a:t>PF1.2  	0.385 - 0.520 	</a:t>
            </a:r>
            <a:r>
              <a:rPr lang="en-US" sz="2400" dirty="0" smtClean="0"/>
              <a:t>	22</a:t>
            </a:r>
            <a:r>
              <a:rPr lang="en-US" sz="2400" dirty="0"/>
              <a:t>	</a:t>
            </a:r>
            <a:r>
              <a:rPr lang="en-US" sz="2400" dirty="0" smtClean="0"/>
              <a:t>	43 </a:t>
            </a:r>
            <a:r>
              <a:rPr lang="en-US" sz="2400" dirty="0"/>
              <a:t>K  </a:t>
            </a:r>
            <a:endParaRPr lang="en-US" sz="2400" dirty="0" smtClean="0"/>
          </a:p>
          <a:p>
            <a:r>
              <a:rPr lang="en-US" sz="2400" dirty="0" smtClean="0"/>
              <a:t>PF1.4  </a:t>
            </a:r>
            <a:r>
              <a:rPr lang="en-US" sz="2400" dirty="0"/>
              <a:t>	0.680 - 0.920 	</a:t>
            </a:r>
            <a:r>
              <a:rPr lang="en-US" sz="2400" dirty="0" smtClean="0"/>
              <a:t>	21</a:t>
            </a:r>
            <a:r>
              <a:rPr lang="en-US" sz="2400" dirty="0"/>
              <a:t>	</a:t>
            </a:r>
            <a:r>
              <a:rPr lang="en-US" sz="2400" dirty="0" smtClean="0"/>
              <a:t>	29 </a:t>
            </a:r>
            <a:r>
              <a:rPr lang="en-US" sz="2400" dirty="0"/>
              <a:t>K  </a:t>
            </a:r>
            <a:endParaRPr lang="en-US" sz="2400" dirty="0" smtClean="0"/>
          </a:p>
          <a:p>
            <a:pPr>
              <a:buFont typeface="Arial" panose="020B0604020202020204" pitchFamily="34" charset="0"/>
              <a:buChar char="•"/>
            </a:pPr>
            <a:r>
              <a:rPr lang="en-US" sz="2400" dirty="0" smtClean="0"/>
              <a:t>PF2     </a:t>
            </a:r>
            <a:r>
              <a:rPr lang="en-US" sz="2400" dirty="0"/>
              <a:t>	0.910 - 1.230 	</a:t>
            </a:r>
            <a:r>
              <a:rPr lang="en-US" sz="2400" dirty="0" smtClean="0"/>
              <a:t>	10</a:t>
            </a:r>
            <a:r>
              <a:rPr lang="en-US" sz="2400" dirty="0"/>
              <a:t>	</a:t>
            </a:r>
            <a:r>
              <a:rPr lang="en-US" sz="2400" dirty="0" smtClean="0"/>
              <a:t>	17 K</a:t>
            </a:r>
            <a:endParaRPr lang="en-US" sz="2400" dirty="0">
              <a:cs typeface="Times New Roman" pitchFamily="18" charset="0"/>
            </a:endParaRPr>
          </a:p>
          <a:p>
            <a:pPr>
              <a:lnSpc>
                <a:spcPct val="80000"/>
              </a:lnSpc>
            </a:pPr>
            <a:r>
              <a:rPr lang="en-US" sz="2400" dirty="0" smtClean="0"/>
              <a:t>L</a:t>
            </a:r>
            <a:r>
              <a:rPr lang="en-US" sz="2400" dirty="0"/>
              <a:t>	         </a:t>
            </a:r>
            <a:r>
              <a:rPr lang="en-US" sz="2400" dirty="0" smtClean="0"/>
              <a:t>	1-2 </a:t>
            </a:r>
            <a:r>
              <a:rPr lang="en-US" sz="2400" dirty="0"/>
              <a:t>	</a:t>
            </a:r>
            <a:r>
              <a:rPr lang="en-US" sz="2400" dirty="0" smtClean="0"/>
              <a:t>		6</a:t>
            </a:r>
            <a:r>
              <a:rPr lang="en-US" sz="2400" dirty="0"/>
              <a:t>	</a:t>
            </a:r>
            <a:r>
              <a:rPr lang="en-US" sz="2400" dirty="0" smtClean="0"/>
              <a:t>	20   </a:t>
            </a:r>
            <a:endParaRPr lang="en-US" sz="2400" dirty="0"/>
          </a:p>
          <a:p>
            <a:pPr>
              <a:lnSpc>
                <a:spcPct val="80000"/>
              </a:lnSpc>
            </a:pPr>
            <a:r>
              <a:rPr lang="en-US" sz="2400" dirty="0"/>
              <a:t>S  </a:t>
            </a:r>
            <a:r>
              <a:rPr lang="en-US" sz="2400" dirty="0" smtClean="0"/>
              <a:t>		2-3 </a:t>
            </a:r>
            <a:r>
              <a:rPr lang="en-US" sz="2400" dirty="0"/>
              <a:t>	         		8-12	</a:t>
            </a:r>
            <a:r>
              <a:rPr lang="en-US" sz="2400" dirty="0" smtClean="0"/>
              <a:t>	22 </a:t>
            </a:r>
            <a:endParaRPr lang="en-US" sz="2400" dirty="0"/>
          </a:p>
          <a:p>
            <a:pPr>
              <a:lnSpc>
                <a:spcPct val="80000"/>
              </a:lnSpc>
            </a:pPr>
            <a:r>
              <a:rPr lang="en-US" sz="2400" dirty="0" smtClean="0"/>
              <a:t>C 		4-6      </a:t>
            </a:r>
            <a:r>
              <a:rPr lang="en-US" sz="2400" dirty="0"/>
              <a:t>		</a:t>
            </a:r>
            <a:r>
              <a:rPr lang="en-US" sz="2400" dirty="0" smtClean="0"/>
              <a:t>	5		18   </a:t>
            </a:r>
            <a:endParaRPr lang="en-US" sz="2400" dirty="0"/>
          </a:p>
          <a:p>
            <a:endParaRPr lang="en-US" sz="2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831" t="2987" r="13558" b="68320"/>
          <a:stretch/>
        </p:blipFill>
        <p:spPr>
          <a:xfrm>
            <a:off x="2479852" y="4184295"/>
            <a:ext cx="3723437" cy="1804692"/>
          </a:xfrm>
          <a:prstGeom prst="rect">
            <a:avLst/>
          </a:prstGeom>
        </p:spPr>
      </p:pic>
    </p:spTree>
    <p:extLst>
      <p:ext uri="{BB962C8B-B14F-4D97-AF65-F5344CB8AC3E}">
        <p14:creationId xmlns:p14="http://schemas.microsoft.com/office/powerpoint/2010/main" val="3066524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GB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Gill Sans MT" panose="020B0502020104020203" pitchFamily="34" charset="0"/>
          </a:defRPr>
        </a:defPPr>
      </a:lstStyle>
    </a:txDef>
  </a:objectDefaults>
  <a:extraClrSchemeLst/>
  <a:extLst>
    <a:ext uri="{05A4C25C-085E-4340-85A3-A5531E510DB2}">
      <thm15:themeFamily xmlns:thm15="http://schemas.microsoft.com/office/thememl/2012/main" name="Green Bank Observatory.potx" id="{0EBBF868-BE0D-43CD-AC3D-E0A83446143D}" vid="{DBDE22CC-9B6B-4CFC-A959-A04D944C3700}"/>
    </a:ext>
  </a:extLst>
</a:theme>
</file>

<file path=ppt/theme/theme2.xml><?xml version="1.0" encoding="utf-8"?>
<a:theme xmlns:a="http://schemas.openxmlformats.org/drawingml/2006/main" name="AUI_OCT14_small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Gill Sans MT" panose="020B0502020104020203"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0293d917-263c-42b9-beba-39f0c879299a">Active</Status>
    <DocumentSetDescription xmlns="http://schemas.microsoft.com/sharepoint/v3" xsi:nil="true"/>
    <Change_x0020_Control xmlns="35bcf93e-8bbb-42f9-b281-de89b29852e2">false</Change_x0020_Control>
    <_dlc_DocId xmlns="35bcf93e-8bbb-42f9-b281-de89b29852e2">NRAO-28-3250</_dlc_DocId>
    <_dlc_DocIdUrl xmlns="35bcf93e-8bbb-42f9-b281-de89b29852e2">
      <Url>https://sharepoint.nrao.edu/pmd/_layouts/15/DocIdRedir.aspx?ID=NRAO-28-3250</Url>
      <Description>NRAO-28-3250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5CA879D69FA754893E75152C440DCB9" ma:contentTypeVersion="13" ma:contentTypeDescription="Create a new document." ma:contentTypeScope="" ma:versionID="78ea36d9efa930c110d0c0c883d44399">
  <xsd:schema xmlns:xsd="http://www.w3.org/2001/XMLSchema" xmlns:xs="http://www.w3.org/2001/XMLSchema" xmlns:p="http://schemas.microsoft.com/office/2006/metadata/properties" xmlns:ns1="http://schemas.microsoft.com/sharepoint/v3" xmlns:ns2="35bcf93e-8bbb-42f9-b281-de89b29852e2" xmlns:ns3="0293d917-263c-42b9-beba-39f0c879299a" targetNamespace="http://schemas.microsoft.com/office/2006/metadata/properties" ma:root="true" ma:fieldsID="e68941e1f62852277c5cb1186dea59b3" ns1:_="" ns2:_="" ns3:_="">
    <xsd:import namespace="http://schemas.microsoft.com/sharepoint/v3"/>
    <xsd:import namespace="35bcf93e-8bbb-42f9-b281-de89b29852e2"/>
    <xsd:import namespace="0293d917-263c-42b9-beba-39f0c879299a"/>
    <xsd:element name="properties">
      <xsd:complexType>
        <xsd:sequence>
          <xsd:element name="documentManagement">
            <xsd:complexType>
              <xsd:all>
                <xsd:element ref="ns2:_dlc_DocId" minOccurs="0"/>
                <xsd:element ref="ns2:_dlc_DocIdUrl" minOccurs="0"/>
                <xsd:element ref="ns2:_dlc_DocIdPersistId" minOccurs="0"/>
                <xsd:element ref="ns3:Status"/>
                <xsd:element ref="ns2:Change_x0020_Control" minOccurs="0"/>
                <xsd:element ref="ns1:DocumentSe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8"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cf93e-8bbb-42f9-b281-de89b29852e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hange_x0020_Control" ma:index="17" nillable="true" ma:displayName="Change Control" ma:default="0" ma:description="Select &quot;yes&quot; if this document requires change control." ma:internalName="Change_x0020_Contro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293d917-263c-42b9-beba-39f0c879299a" elementFormDefault="qualified">
    <xsd:import namespace="http://schemas.microsoft.com/office/2006/documentManagement/types"/>
    <xsd:import namespace="http://schemas.microsoft.com/office/infopath/2007/PartnerControls"/>
    <xsd:element name="Status" ma:index="11" ma:displayName="Status" ma:default="Active" ma:description="Active or Closed" ma:format="RadioButtons" ma:internalName="Status">
      <xsd:simpleType>
        <xsd:restriction base="dms:Choice">
          <xsd:enumeration value="Active"/>
          <xsd:enumeration value="Clos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68EFF-5EE1-4AA2-9019-E48FFE373C22}">
  <ds:schemaRefs>
    <ds:schemaRef ds:uri="http://schemas.microsoft.com/sharepoint/v3/contenttype/forms"/>
  </ds:schemaRefs>
</ds:datastoreItem>
</file>

<file path=customXml/itemProps2.xml><?xml version="1.0" encoding="utf-8"?>
<ds:datastoreItem xmlns:ds="http://schemas.openxmlformats.org/officeDocument/2006/customXml" ds:itemID="{50DDF7D6-F82E-4CDA-A9E2-5BED0F5D4273}">
  <ds:schemaRefs>
    <ds:schemaRef ds:uri="http://schemas.openxmlformats.org/package/2006/metadata/core-properties"/>
    <ds:schemaRef ds:uri="http://purl.org/dc/dcmitype/"/>
    <ds:schemaRef ds:uri="http://schemas.microsoft.com/sharepoint/v3"/>
    <ds:schemaRef ds:uri="http://www.w3.org/XML/1998/namespace"/>
    <ds:schemaRef ds:uri="http://schemas.microsoft.com/office/2006/metadata/properties"/>
    <ds:schemaRef ds:uri="http://purl.org/dc/terms/"/>
    <ds:schemaRef ds:uri="http://schemas.microsoft.com/office/2006/documentManagement/types"/>
    <ds:schemaRef ds:uri="35bcf93e-8bbb-42f9-b281-de89b29852e2"/>
    <ds:schemaRef ds:uri="http://purl.org/dc/elements/1.1/"/>
    <ds:schemaRef ds:uri="http://schemas.microsoft.com/office/infopath/2007/PartnerControls"/>
    <ds:schemaRef ds:uri="0293d917-263c-42b9-beba-39f0c879299a"/>
  </ds:schemaRefs>
</ds:datastoreItem>
</file>

<file path=customXml/itemProps3.xml><?xml version="1.0" encoding="utf-8"?>
<ds:datastoreItem xmlns:ds="http://schemas.openxmlformats.org/officeDocument/2006/customXml" ds:itemID="{B015FE96-9C7C-4A4C-ADD2-8438AE8C2886}">
  <ds:schemaRefs>
    <ds:schemaRef ds:uri="http://schemas.microsoft.com/sharepoint/events"/>
  </ds:schemaRefs>
</ds:datastoreItem>
</file>

<file path=customXml/itemProps4.xml><?xml version="1.0" encoding="utf-8"?>
<ds:datastoreItem xmlns:ds="http://schemas.openxmlformats.org/officeDocument/2006/customXml" ds:itemID="{F55D72D8-BD3D-4E64-9057-54D06C7F0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bcf93e-8bbb-42f9-b281-de89b29852e2"/>
    <ds:schemaRef ds:uri="0293d917-263c-42b9-beba-39f0c87929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Green Bank Observatory</Template>
  <TotalTime>19720</TotalTime>
  <Words>538</Words>
  <Application>Microsoft Office PowerPoint</Application>
  <PresentationFormat>On-screen Show (4:3)</PresentationFormat>
  <Paragraphs>82</Paragraphs>
  <Slides>16</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Gill Sans MT</vt:lpstr>
      <vt:lpstr>Proxima Nova A</vt:lpstr>
      <vt:lpstr>Gill Sans</vt:lpstr>
      <vt:lpstr>Calibri</vt:lpstr>
      <vt:lpstr>Proxima Nova</vt:lpstr>
      <vt:lpstr>UniversalMath1 BT</vt:lpstr>
      <vt:lpstr>Arial</vt:lpstr>
      <vt:lpstr>Gill Sans Light</vt:lpstr>
      <vt:lpstr>Cambria Math</vt:lpstr>
      <vt:lpstr>Times New Roman</vt:lpstr>
      <vt:lpstr>Proxima Nova Light</vt:lpstr>
      <vt:lpstr>GBO template</vt:lpstr>
      <vt:lpstr>AUI_OCT14_smalltemplate</vt:lpstr>
      <vt:lpstr>PowerPoint Presentation</vt:lpstr>
      <vt:lpstr>PowerPoint Presentation</vt:lpstr>
      <vt:lpstr>The GBT</vt:lpstr>
      <vt:lpstr>Prime Focus Feed</vt:lpstr>
      <vt:lpstr>Gregorian Feeds</vt:lpstr>
      <vt:lpstr>Corrugated Horns </vt:lpstr>
      <vt:lpstr>Waveguide Modes</vt:lpstr>
      <vt:lpstr>PowerPoint Presentation</vt:lpstr>
      <vt:lpstr>Prime Focus Receivers</vt:lpstr>
      <vt:lpstr>Ahmed Akgiray Thesis</vt:lpstr>
      <vt:lpstr>CSIRO Design</vt:lpstr>
      <vt:lpstr>GBT Prime Focus CST 3D Model</vt:lpstr>
      <vt:lpstr>GBO Wideband Feed Results</vt:lpstr>
      <vt:lpstr>Additional Challenges</vt:lpstr>
      <vt:lpstr>PowerPoint Presentation</vt:lpstr>
      <vt:lpstr>Results – Bedford Radar Time Domain</vt:lpstr>
    </vt:vector>
  </TitlesOfParts>
  <Company>NRAO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O'Neil</dc:creator>
  <cp:lastModifiedBy>Steven White</cp:lastModifiedBy>
  <cp:revision>101</cp:revision>
  <cp:lastPrinted>2014-03-06T23:03:21Z</cp:lastPrinted>
  <dcterms:created xsi:type="dcterms:W3CDTF">2017-02-16T11:57:30Z</dcterms:created>
  <dcterms:modified xsi:type="dcterms:W3CDTF">2017-10-16T12:24:21Z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0x01010025CA879D69FA754893E75152C440DCB9</vt:lpwstr>
  </property>
  <property fmtid="{D5CDD505-2E9C-101B-9397-08002B2CF9AE}" pid="3" name="_dlc_DocIdItemGuid">
    <vt:lpwstr>08dbf7c1-a217-4368-8617-456164ef8ea6</vt:lpwstr>
  </property>
</Properties>
</file>