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923" r:id="rId2"/>
    <p:sldMasterId id="2147483946" r:id="rId3"/>
  </p:sldMasterIdLst>
  <p:notesMasterIdLst>
    <p:notesMasterId r:id="rId32"/>
  </p:notesMasterIdLst>
  <p:handoutMasterIdLst>
    <p:handoutMasterId r:id="rId33"/>
  </p:handoutMasterIdLst>
  <p:sldIdLst>
    <p:sldId id="1337" r:id="rId4"/>
    <p:sldId id="1338" r:id="rId5"/>
    <p:sldId id="1251" r:id="rId6"/>
    <p:sldId id="1252" r:id="rId7"/>
    <p:sldId id="1247" r:id="rId8"/>
    <p:sldId id="1248" r:id="rId9"/>
    <p:sldId id="1244" r:id="rId10"/>
    <p:sldId id="1243" r:id="rId11"/>
    <p:sldId id="1254" r:id="rId12"/>
    <p:sldId id="1343" r:id="rId13"/>
    <p:sldId id="1339" r:id="rId14"/>
    <p:sldId id="1340" r:id="rId15"/>
    <p:sldId id="1261" r:id="rId16"/>
    <p:sldId id="1258" r:id="rId17"/>
    <p:sldId id="1263" r:id="rId18"/>
    <p:sldId id="1264" r:id="rId19"/>
    <p:sldId id="1265" r:id="rId20"/>
    <p:sldId id="1344" r:id="rId21"/>
    <p:sldId id="1345" r:id="rId22"/>
    <p:sldId id="1342" r:id="rId23"/>
    <p:sldId id="1216" r:id="rId24"/>
    <p:sldId id="1269" r:id="rId25"/>
    <p:sldId id="1334" r:id="rId26"/>
    <p:sldId id="1341" r:id="rId27"/>
    <p:sldId id="1242" r:id="rId28"/>
    <p:sldId id="1205" r:id="rId29"/>
    <p:sldId id="968" r:id="rId30"/>
    <p:sldId id="1336" r:id="rId31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b="1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1pPr>
    <a:lvl2pPr marL="4572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b="1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2pPr>
    <a:lvl3pPr marL="9144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b="1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3pPr>
    <a:lvl4pPr marL="13716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b="1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4pPr>
    <a:lvl5pPr marL="18288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b="1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on S. Tremsin" initials="AS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FFFF00"/>
    <a:srgbClr val="FF00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2" autoAdjust="0"/>
    <p:restoredTop sz="94625" autoAdjust="0"/>
  </p:normalViewPr>
  <p:slideViewPr>
    <p:cSldViewPr>
      <p:cViewPr varScale="1">
        <p:scale>
          <a:sx n="104" d="100"/>
          <a:sy n="104" d="100"/>
        </p:scale>
        <p:origin x="121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F9F75-7791-4AD9-ABBD-FABDAE46AD5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67B7A0-CE8F-4351-98E7-56EFBC79F245}">
      <dgm:prSet phldrT="[Text]" custT="1"/>
      <dgm:spPr/>
      <dgm:t>
        <a:bodyPr/>
        <a:lstStyle/>
        <a:p>
          <a:endParaRPr lang="en-US" sz="2300" dirty="0" smtClean="0"/>
        </a:p>
        <a:p>
          <a:endParaRPr lang="en-US" sz="2300" dirty="0" smtClean="0"/>
        </a:p>
        <a:p>
          <a:r>
            <a:rPr lang="en-US" sz="3600" dirty="0" smtClean="0"/>
            <a:t>Signal Splitter</a:t>
          </a:r>
        </a:p>
        <a:p>
          <a:endParaRPr lang="en-US" sz="2300" dirty="0" smtClean="0"/>
        </a:p>
        <a:p>
          <a:endParaRPr lang="en-US" sz="2300" dirty="0" smtClean="0"/>
        </a:p>
      </dgm:t>
    </dgm:pt>
    <dgm:pt modelId="{82FB184E-B874-415E-82AB-81A6AEE13931}" type="parTrans" cxnId="{0C940546-11E8-470D-BA24-5C5EBC85E8F7}">
      <dgm:prSet/>
      <dgm:spPr/>
      <dgm:t>
        <a:bodyPr/>
        <a:lstStyle/>
        <a:p>
          <a:endParaRPr lang="en-US"/>
        </a:p>
      </dgm:t>
    </dgm:pt>
    <dgm:pt modelId="{37F6FA26-C97B-444B-A693-49C461F1F037}" type="sibTrans" cxnId="{0C940546-11E8-470D-BA24-5C5EBC85E8F7}">
      <dgm:prSet/>
      <dgm:spPr/>
      <dgm:t>
        <a:bodyPr/>
        <a:lstStyle/>
        <a:p>
          <a:endParaRPr lang="en-US"/>
        </a:p>
      </dgm:t>
    </dgm:pt>
    <dgm:pt modelId="{4160E1E6-7AE6-44CE-9F3D-01B6A77E51C5}">
      <dgm:prSet phldrT="[Text]" custT="1"/>
      <dgm:spPr/>
      <dgm:t>
        <a:bodyPr/>
        <a:lstStyle/>
        <a:p>
          <a:r>
            <a:rPr lang="en-US" sz="2000" dirty="0" smtClean="0"/>
            <a:t>Pulsar Spectrometer	</a:t>
          </a:r>
          <a:endParaRPr lang="en-US" sz="2000" dirty="0"/>
        </a:p>
      </dgm:t>
    </dgm:pt>
    <dgm:pt modelId="{689D34DA-5706-4694-9BE5-599B61D31BF1}" type="parTrans" cxnId="{6B58F24B-6B84-473C-893C-24DDD15553C1}">
      <dgm:prSet/>
      <dgm:spPr/>
      <dgm:t>
        <a:bodyPr/>
        <a:lstStyle/>
        <a:p>
          <a:endParaRPr lang="en-US"/>
        </a:p>
      </dgm:t>
    </dgm:pt>
    <dgm:pt modelId="{571299CE-1731-4BC5-B4FD-1257FFC65EA9}" type="sibTrans" cxnId="{6B58F24B-6B84-473C-893C-24DDD15553C1}">
      <dgm:prSet/>
      <dgm:spPr/>
      <dgm:t>
        <a:bodyPr/>
        <a:lstStyle/>
        <a:p>
          <a:endParaRPr lang="en-US"/>
        </a:p>
      </dgm:t>
    </dgm:pt>
    <dgm:pt modelId="{CDDA5741-87B2-4DD7-A79F-A4D4B8AF8833}">
      <dgm:prSet phldrT="[Text]"/>
      <dgm:spPr/>
      <dgm:t>
        <a:bodyPr/>
        <a:lstStyle/>
        <a:p>
          <a:r>
            <a:rPr lang="en-US" dirty="0" smtClean="0"/>
            <a:t>Baseband Data Recorder</a:t>
          </a:r>
          <a:endParaRPr lang="en-US" dirty="0"/>
        </a:p>
      </dgm:t>
    </dgm:pt>
    <dgm:pt modelId="{F556BF97-4E93-432C-A2BE-56EBB87E8639}" type="parTrans" cxnId="{886B4124-EC0B-4277-BE50-EA5AEC76A448}">
      <dgm:prSet/>
      <dgm:spPr/>
      <dgm:t>
        <a:bodyPr/>
        <a:lstStyle/>
        <a:p>
          <a:endParaRPr lang="en-US"/>
        </a:p>
      </dgm:t>
    </dgm:pt>
    <dgm:pt modelId="{D4976EEF-DB5B-490A-A86C-00D8BE69D28F}" type="sibTrans" cxnId="{886B4124-EC0B-4277-BE50-EA5AEC76A448}">
      <dgm:prSet/>
      <dgm:spPr/>
      <dgm:t>
        <a:bodyPr/>
        <a:lstStyle/>
        <a:p>
          <a:endParaRPr lang="en-US"/>
        </a:p>
      </dgm:t>
    </dgm:pt>
    <dgm:pt modelId="{3D018BB4-E8FD-435B-8C8A-F4A6153D20D9}">
      <dgm:prSet phldrT="[Text]"/>
      <dgm:spPr/>
      <dgm:t>
        <a:bodyPr/>
        <a:lstStyle/>
        <a:p>
          <a:r>
            <a:rPr lang="en-US" dirty="0" smtClean="0"/>
            <a:t>Galactic Spectrometer</a:t>
          </a:r>
          <a:endParaRPr lang="en-US" dirty="0"/>
        </a:p>
      </dgm:t>
    </dgm:pt>
    <dgm:pt modelId="{C0ACAE2F-1F88-41FB-A521-7DEF64CE1522}" type="parTrans" cxnId="{2BA53041-0365-4F52-A275-412FF624B448}">
      <dgm:prSet/>
      <dgm:spPr/>
      <dgm:t>
        <a:bodyPr/>
        <a:lstStyle/>
        <a:p>
          <a:endParaRPr lang="en-US"/>
        </a:p>
      </dgm:t>
    </dgm:pt>
    <dgm:pt modelId="{26DC0A8C-DF84-4445-B115-1BA20894065E}" type="sibTrans" cxnId="{2BA53041-0365-4F52-A275-412FF624B448}">
      <dgm:prSet/>
      <dgm:spPr/>
      <dgm:t>
        <a:bodyPr/>
        <a:lstStyle/>
        <a:p>
          <a:endParaRPr lang="en-US"/>
        </a:p>
      </dgm:t>
    </dgm:pt>
    <dgm:pt modelId="{11520B37-1A14-46A4-8339-63CDDAD49B2E}">
      <dgm:prSet phldrT="[Text]"/>
      <dgm:spPr/>
      <dgm:t>
        <a:bodyPr/>
        <a:lstStyle/>
        <a:p>
          <a:r>
            <a:rPr lang="en-US" dirty="0" smtClean="0"/>
            <a:t>Extra Galactic Spectrometer</a:t>
          </a:r>
          <a:endParaRPr lang="en-US" dirty="0"/>
        </a:p>
      </dgm:t>
    </dgm:pt>
    <dgm:pt modelId="{4CF34FE7-6DA3-4394-B318-CD4595374820}" type="parTrans" cxnId="{01C4E84B-70D3-4ABC-A88E-847942588717}">
      <dgm:prSet/>
      <dgm:spPr/>
      <dgm:t>
        <a:bodyPr/>
        <a:lstStyle/>
        <a:p>
          <a:endParaRPr lang="en-US"/>
        </a:p>
      </dgm:t>
    </dgm:pt>
    <dgm:pt modelId="{90618E88-4859-4741-A5A5-ED7C4086953E}" type="sibTrans" cxnId="{01C4E84B-70D3-4ABC-A88E-847942588717}">
      <dgm:prSet/>
      <dgm:spPr/>
      <dgm:t>
        <a:bodyPr/>
        <a:lstStyle/>
        <a:p>
          <a:endParaRPr lang="en-US"/>
        </a:p>
      </dgm:t>
    </dgm:pt>
    <dgm:pt modelId="{B2837BBC-DEB4-4DAD-8AFB-3C37CFAF5609}">
      <dgm:prSet phldrT="[Text]"/>
      <dgm:spPr/>
      <dgm:t>
        <a:bodyPr/>
        <a:lstStyle/>
        <a:p>
          <a:r>
            <a:rPr lang="en-US" dirty="0" smtClean="0"/>
            <a:t>SETI Spectrometer</a:t>
          </a:r>
          <a:endParaRPr lang="en-US" dirty="0"/>
        </a:p>
      </dgm:t>
    </dgm:pt>
    <dgm:pt modelId="{513A9CB6-6716-4593-8CD1-1010DB8889FB}" type="sibTrans" cxnId="{F98C287B-B764-4C5F-8040-320F36E2E42D}">
      <dgm:prSet/>
      <dgm:spPr/>
      <dgm:t>
        <a:bodyPr/>
        <a:lstStyle/>
        <a:p>
          <a:endParaRPr lang="en-US"/>
        </a:p>
      </dgm:t>
    </dgm:pt>
    <dgm:pt modelId="{F2095836-8A91-4279-9846-0B9145093189}" type="parTrans" cxnId="{F98C287B-B764-4C5F-8040-320F36E2E42D}">
      <dgm:prSet/>
      <dgm:spPr/>
      <dgm:t>
        <a:bodyPr/>
        <a:lstStyle/>
        <a:p>
          <a:endParaRPr lang="en-US"/>
        </a:p>
      </dgm:t>
    </dgm:pt>
    <dgm:pt modelId="{6D391595-514C-4E75-917E-B28D49E4FF17}" type="pres">
      <dgm:prSet presAssocID="{99CF9F75-7791-4AD9-ABBD-FABDAE46AD5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C6BC74-B7F5-426C-B7CA-5C21E97E1B1D}" type="pres">
      <dgm:prSet presAssocID="{8267B7A0-CE8F-4351-98E7-56EFBC79F245}" presName="root1" presStyleCnt="0"/>
      <dgm:spPr/>
    </dgm:pt>
    <dgm:pt modelId="{AAE73501-7862-43B9-9DC7-31336487B48D}" type="pres">
      <dgm:prSet presAssocID="{8267B7A0-CE8F-4351-98E7-56EFBC79F245}" presName="LevelOneTextNode" presStyleLbl="node0" presStyleIdx="0" presStyleCnt="1" custScaleX="90852" custScaleY="560328" custLinFactNeighborX="24613" custLinFactNeighborY="881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71B9E5-B359-41C9-A4C8-CE7C7B8E705D}" type="pres">
      <dgm:prSet presAssocID="{8267B7A0-CE8F-4351-98E7-56EFBC79F245}" presName="level2hierChild" presStyleCnt="0"/>
      <dgm:spPr/>
    </dgm:pt>
    <dgm:pt modelId="{08F9BA33-DDB5-4760-99D5-9E48CAD13BAF}" type="pres">
      <dgm:prSet presAssocID="{689D34DA-5706-4694-9BE5-599B61D31BF1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4833A687-4BAE-4F79-922A-28CD64CAF66E}" type="pres">
      <dgm:prSet presAssocID="{689D34DA-5706-4694-9BE5-599B61D31BF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1B61591B-3808-472F-922E-442F5A603CEA}" type="pres">
      <dgm:prSet presAssocID="{4160E1E6-7AE6-44CE-9F3D-01B6A77E51C5}" presName="root2" presStyleCnt="0"/>
      <dgm:spPr/>
    </dgm:pt>
    <dgm:pt modelId="{A3189EC4-A044-46B9-85B4-136709EE1864}" type="pres">
      <dgm:prSet presAssocID="{4160E1E6-7AE6-44CE-9F3D-01B6A77E51C5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EB9D1B-2714-4D48-B2D8-5CB4B436E4FB}" type="pres">
      <dgm:prSet presAssocID="{4160E1E6-7AE6-44CE-9F3D-01B6A77E51C5}" presName="level3hierChild" presStyleCnt="0"/>
      <dgm:spPr/>
    </dgm:pt>
    <dgm:pt modelId="{B5125D8D-1683-449E-B360-342446DCEDD5}" type="pres">
      <dgm:prSet presAssocID="{C0ACAE2F-1F88-41FB-A521-7DEF64CE1522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EA1CAE77-B041-42ED-AE21-8417DF7C9F51}" type="pres">
      <dgm:prSet presAssocID="{C0ACAE2F-1F88-41FB-A521-7DEF64CE1522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068A301-AF9E-47A5-9993-BC7D0E083DB9}" type="pres">
      <dgm:prSet presAssocID="{3D018BB4-E8FD-435B-8C8A-F4A6153D20D9}" presName="root2" presStyleCnt="0"/>
      <dgm:spPr/>
    </dgm:pt>
    <dgm:pt modelId="{69CB986A-1EBD-4BFB-8F4C-EC81B2B74AC4}" type="pres">
      <dgm:prSet presAssocID="{3D018BB4-E8FD-435B-8C8A-F4A6153D20D9}" presName="LevelTwoTextNode" presStyleLbl="node2" presStyleIdx="1" presStyleCnt="5" custLinFactNeighborX="2832" custLinFactNeighborY="-92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DD5CA5-4184-46EE-A14F-FA78F874ED08}" type="pres">
      <dgm:prSet presAssocID="{3D018BB4-E8FD-435B-8C8A-F4A6153D20D9}" presName="level3hierChild" presStyleCnt="0"/>
      <dgm:spPr/>
    </dgm:pt>
    <dgm:pt modelId="{12FB94C4-5B55-4382-9D87-60D0B8118D95}" type="pres">
      <dgm:prSet presAssocID="{4CF34FE7-6DA3-4394-B318-CD4595374820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48724B44-A750-44E5-BD88-69ED66316C4E}" type="pres">
      <dgm:prSet presAssocID="{4CF34FE7-6DA3-4394-B318-CD459537482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6332D73-C3BE-4280-AE21-CD7BB05169C5}" type="pres">
      <dgm:prSet presAssocID="{11520B37-1A14-46A4-8339-63CDDAD49B2E}" presName="root2" presStyleCnt="0"/>
      <dgm:spPr/>
    </dgm:pt>
    <dgm:pt modelId="{1A3EE602-F2F4-45A0-A195-BB498D9F606A}" type="pres">
      <dgm:prSet presAssocID="{11520B37-1A14-46A4-8339-63CDDAD49B2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661E4D-CF0A-438A-B01D-F2B5EDC19E05}" type="pres">
      <dgm:prSet presAssocID="{11520B37-1A14-46A4-8339-63CDDAD49B2E}" presName="level3hierChild" presStyleCnt="0"/>
      <dgm:spPr/>
    </dgm:pt>
    <dgm:pt modelId="{D341BB2D-B2F5-42E4-A013-185314D93EE1}" type="pres">
      <dgm:prSet presAssocID="{F2095836-8A91-4279-9846-0B9145093189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DBE07C3A-E254-4715-86EB-8676BA24CC8C}" type="pres">
      <dgm:prSet presAssocID="{F2095836-8A91-4279-9846-0B914509318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9E49C78-55B9-4030-983D-18BC6A0AF996}" type="pres">
      <dgm:prSet presAssocID="{B2837BBC-DEB4-4DAD-8AFB-3C37CFAF5609}" presName="root2" presStyleCnt="0"/>
      <dgm:spPr/>
    </dgm:pt>
    <dgm:pt modelId="{1E1E02BD-4064-4152-A7B0-8ABEADB67243}" type="pres">
      <dgm:prSet presAssocID="{B2837BBC-DEB4-4DAD-8AFB-3C37CFAF5609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2EA781-4F37-4128-9E88-8FE332829086}" type="pres">
      <dgm:prSet presAssocID="{B2837BBC-DEB4-4DAD-8AFB-3C37CFAF5609}" presName="level3hierChild" presStyleCnt="0"/>
      <dgm:spPr/>
    </dgm:pt>
    <dgm:pt modelId="{86119540-D24C-40F0-A736-5BA885E01E5D}" type="pres">
      <dgm:prSet presAssocID="{F556BF97-4E93-432C-A2BE-56EBB87E8639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3D439772-7173-437D-95DB-EEFF7A124A2A}" type="pres">
      <dgm:prSet presAssocID="{F556BF97-4E93-432C-A2BE-56EBB87E863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18447E25-76E6-4AF5-9037-5B920278DD9A}" type="pres">
      <dgm:prSet presAssocID="{CDDA5741-87B2-4DD7-A79F-A4D4B8AF8833}" presName="root2" presStyleCnt="0"/>
      <dgm:spPr/>
    </dgm:pt>
    <dgm:pt modelId="{1119A2E9-BAD9-4810-BF55-4E768D56D12B}" type="pres">
      <dgm:prSet presAssocID="{CDDA5741-87B2-4DD7-A79F-A4D4B8AF8833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928F0-643A-4B10-BDA1-40E35F1820AE}" type="pres">
      <dgm:prSet presAssocID="{CDDA5741-87B2-4DD7-A79F-A4D4B8AF8833}" presName="level3hierChild" presStyleCnt="0"/>
      <dgm:spPr/>
    </dgm:pt>
  </dgm:ptLst>
  <dgm:cxnLst>
    <dgm:cxn modelId="{0B66A2BA-B4A0-4645-A614-55E3D269F560}" type="presOf" srcId="{11520B37-1A14-46A4-8339-63CDDAD49B2E}" destId="{1A3EE602-F2F4-45A0-A195-BB498D9F606A}" srcOrd="0" destOrd="0" presId="urn:microsoft.com/office/officeart/2005/8/layout/hierarchy2"/>
    <dgm:cxn modelId="{0C940546-11E8-470D-BA24-5C5EBC85E8F7}" srcId="{99CF9F75-7791-4AD9-ABBD-FABDAE46AD5C}" destId="{8267B7A0-CE8F-4351-98E7-56EFBC79F245}" srcOrd="0" destOrd="0" parTransId="{82FB184E-B874-415E-82AB-81A6AEE13931}" sibTransId="{37F6FA26-C97B-444B-A693-49C461F1F037}"/>
    <dgm:cxn modelId="{2BA53041-0365-4F52-A275-412FF624B448}" srcId="{8267B7A0-CE8F-4351-98E7-56EFBC79F245}" destId="{3D018BB4-E8FD-435B-8C8A-F4A6153D20D9}" srcOrd="1" destOrd="0" parTransId="{C0ACAE2F-1F88-41FB-A521-7DEF64CE1522}" sibTransId="{26DC0A8C-DF84-4445-B115-1BA20894065E}"/>
    <dgm:cxn modelId="{3D19D31F-EA52-4FCD-B7B1-4234F1F8CEFB}" type="presOf" srcId="{4160E1E6-7AE6-44CE-9F3D-01B6A77E51C5}" destId="{A3189EC4-A044-46B9-85B4-136709EE1864}" srcOrd="0" destOrd="0" presId="urn:microsoft.com/office/officeart/2005/8/layout/hierarchy2"/>
    <dgm:cxn modelId="{964C9742-CE52-441E-8D11-4C067C9680C0}" type="presOf" srcId="{F2095836-8A91-4279-9846-0B9145093189}" destId="{D341BB2D-B2F5-42E4-A013-185314D93EE1}" srcOrd="0" destOrd="0" presId="urn:microsoft.com/office/officeart/2005/8/layout/hierarchy2"/>
    <dgm:cxn modelId="{E5727FEE-8D97-412B-86CC-27BAA9AB931D}" type="presOf" srcId="{689D34DA-5706-4694-9BE5-599B61D31BF1}" destId="{08F9BA33-DDB5-4760-99D5-9E48CAD13BAF}" srcOrd="0" destOrd="0" presId="urn:microsoft.com/office/officeart/2005/8/layout/hierarchy2"/>
    <dgm:cxn modelId="{7257A13E-C826-447D-A0DE-21507EA56184}" type="presOf" srcId="{C0ACAE2F-1F88-41FB-A521-7DEF64CE1522}" destId="{EA1CAE77-B041-42ED-AE21-8417DF7C9F51}" srcOrd="1" destOrd="0" presId="urn:microsoft.com/office/officeart/2005/8/layout/hierarchy2"/>
    <dgm:cxn modelId="{020845F4-D604-4D6C-B745-922A287BB099}" type="presOf" srcId="{3D018BB4-E8FD-435B-8C8A-F4A6153D20D9}" destId="{69CB986A-1EBD-4BFB-8F4C-EC81B2B74AC4}" srcOrd="0" destOrd="0" presId="urn:microsoft.com/office/officeart/2005/8/layout/hierarchy2"/>
    <dgm:cxn modelId="{F98C287B-B764-4C5F-8040-320F36E2E42D}" srcId="{8267B7A0-CE8F-4351-98E7-56EFBC79F245}" destId="{B2837BBC-DEB4-4DAD-8AFB-3C37CFAF5609}" srcOrd="3" destOrd="0" parTransId="{F2095836-8A91-4279-9846-0B9145093189}" sibTransId="{513A9CB6-6716-4593-8CD1-1010DB8889FB}"/>
    <dgm:cxn modelId="{C11ABC79-7302-4E7D-99F2-F4A5B3D3C10C}" type="presOf" srcId="{4CF34FE7-6DA3-4394-B318-CD4595374820}" destId="{12FB94C4-5B55-4382-9D87-60D0B8118D95}" srcOrd="0" destOrd="0" presId="urn:microsoft.com/office/officeart/2005/8/layout/hierarchy2"/>
    <dgm:cxn modelId="{F75DB89E-1266-4561-995F-FE3A07586820}" type="presOf" srcId="{B2837BBC-DEB4-4DAD-8AFB-3C37CFAF5609}" destId="{1E1E02BD-4064-4152-A7B0-8ABEADB67243}" srcOrd="0" destOrd="0" presId="urn:microsoft.com/office/officeart/2005/8/layout/hierarchy2"/>
    <dgm:cxn modelId="{21677C00-2E2A-4752-B943-226301954816}" type="presOf" srcId="{4CF34FE7-6DA3-4394-B318-CD4595374820}" destId="{48724B44-A750-44E5-BD88-69ED66316C4E}" srcOrd="1" destOrd="0" presId="urn:microsoft.com/office/officeart/2005/8/layout/hierarchy2"/>
    <dgm:cxn modelId="{ACB26FE1-94E3-45BC-A79B-A5145BAC126B}" type="presOf" srcId="{F2095836-8A91-4279-9846-0B9145093189}" destId="{DBE07C3A-E254-4715-86EB-8676BA24CC8C}" srcOrd="1" destOrd="0" presId="urn:microsoft.com/office/officeart/2005/8/layout/hierarchy2"/>
    <dgm:cxn modelId="{4C70D911-21C6-4D2A-95CB-E3DD8AB4AE6A}" type="presOf" srcId="{C0ACAE2F-1F88-41FB-A521-7DEF64CE1522}" destId="{B5125D8D-1683-449E-B360-342446DCEDD5}" srcOrd="0" destOrd="0" presId="urn:microsoft.com/office/officeart/2005/8/layout/hierarchy2"/>
    <dgm:cxn modelId="{886B4124-EC0B-4277-BE50-EA5AEC76A448}" srcId="{8267B7A0-CE8F-4351-98E7-56EFBC79F245}" destId="{CDDA5741-87B2-4DD7-A79F-A4D4B8AF8833}" srcOrd="4" destOrd="0" parTransId="{F556BF97-4E93-432C-A2BE-56EBB87E8639}" sibTransId="{D4976EEF-DB5B-490A-A86C-00D8BE69D28F}"/>
    <dgm:cxn modelId="{9525EE4F-3484-4AB2-BC58-2001152BE109}" type="presOf" srcId="{99CF9F75-7791-4AD9-ABBD-FABDAE46AD5C}" destId="{6D391595-514C-4E75-917E-B28D49E4FF17}" srcOrd="0" destOrd="0" presId="urn:microsoft.com/office/officeart/2005/8/layout/hierarchy2"/>
    <dgm:cxn modelId="{A078D60C-461B-46F4-BA3D-58E4931134AB}" type="presOf" srcId="{689D34DA-5706-4694-9BE5-599B61D31BF1}" destId="{4833A687-4BAE-4F79-922A-28CD64CAF66E}" srcOrd="1" destOrd="0" presId="urn:microsoft.com/office/officeart/2005/8/layout/hierarchy2"/>
    <dgm:cxn modelId="{1A9BC218-8A8A-4F6C-8F99-6E684A47D7FC}" type="presOf" srcId="{F556BF97-4E93-432C-A2BE-56EBB87E8639}" destId="{86119540-D24C-40F0-A736-5BA885E01E5D}" srcOrd="0" destOrd="0" presId="urn:microsoft.com/office/officeart/2005/8/layout/hierarchy2"/>
    <dgm:cxn modelId="{01C4E84B-70D3-4ABC-A88E-847942588717}" srcId="{8267B7A0-CE8F-4351-98E7-56EFBC79F245}" destId="{11520B37-1A14-46A4-8339-63CDDAD49B2E}" srcOrd="2" destOrd="0" parTransId="{4CF34FE7-6DA3-4394-B318-CD4595374820}" sibTransId="{90618E88-4859-4741-A5A5-ED7C4086953E}"/>
    <dgm:cxn modelId="{6B58F24B-6B84-473C-893C-24DDD15553C1}" srcId="{8267B7A0-CE8F-4351-98E7-56EFBC79F245}" destId="{4160E1E6-7AE6-44CE-9F3D-01B6A77E51C5}" srcOrd="0" destOrd="0" parTransId="{689D34DA-5706-4694-9BE5-599B61D31BF1}" sibTransId="{571299CE-1731-4BC5-B4FD-1257FFC65EA9}"/>
    <dgm:cxn modelId="{76BF0706-7297-4A00-A7E5-67D986B82D6A}" type="presOf" srcId="{8267B7A0-CE8F-4351-98E7-56EFBC79F245}" destId="{AAE73501-7862-43B9-9DC7-31336487B48D}" srcOrd="0" destOrd="0" presId="urn:microsoft.com/office/officeart/2005/8/layout/hierarchy2"/>
    <dgm:cxn modelId="{116D38F1-4FDF-46B9-9971-01F82F62EC39}" type="presOf" srcId="{F556BF97-4E93-432C-A2BE-56EBB87E8639}" destId="{3D439772-7173-437D-95DB-EEFF7A124A2A}" srcOrd="1" destOrd="0" presId="urn:microsoft.com/office/officeart/2005/8/layout/hierarchy2"/>
    <dgm:cxn modelId="{FB59A176-0160-4BAF-9D7E-BAAB691ED896}" type="presOf" srcId="{CDDA5741-87B2-4DD7-A79F-A4D4B8AF8833}" destId="{1119A2E9-BAD9-4810-BF55-4E768D56D12B}" srcOrd="0" destOrd="0" presId="urn:microsoft.com/office/officeart/2005/8/layout/hierarchy2"/>
    <dgm:cxn modelId="{663CE4E2-3784-4ADD-9D6F-C1EBF0742FEF}" type="presParOf" srcId="{6D391595-514C-4E75-917E-B28D49E4FF17}" destId="{34C6BC74-B7F5-426C-B7CA-5C21E97E1B1D}" srcOrd="0" destOrd="0" presId="urn:microsoft.com/office/officeart/2005/8/layout/hierarchy2"/>
    <dgm:cxn modelId="{26B9EC57-4F4E-4008-A4D7-3DAAE248262B}" type="presParOf" srcId="{34C6BC74-B7F5-426C-B7CA-5C21E97E1B1D}" destId="{AAE73501-7862-43B9-9DC7-31336487B48D}" srcOrd="0" destOrd="0" presId="urn:microsoft.com/office/officeart/2005/8/layout/hierarchy2"/>
    <dgm:cxn modelId="{38DA3B83-ECB5-4EA8-84EF-BC35F5E4BC4F}" type="presParOf" srcId="{34C6BC74-B7F5-426C-B7CA-5C21E97E1B1D}" destId="{FB71B9E5-B359-41C9-A4C8-CE7C7B8E705D}" srcOrd="1" destOrd="0" presId="urn:microsoft.com/office/officeart/2005/8/layout/hierarchy2"/>
    <dgm:cxn modelId="{539A2C45-5314-4AAF-AA58-DDB1E9C70238}" type="presParOf" srcId="{FB71B9E5-B359-41C9-A4C8-CE7C7B8E705D}" destId="{08F9BA33-DDB5-4760-99D5-9E48CAD13BAF}" srcOrd="0" destOrd="0" presId="urn:microsoft.com/office/officeart/2005/8/layout/hierarchy2"/>
    <dgm:cxn modelId="{45B090D8-A6D6-43C8-B2CD-7236C9F14C99}" type="presParOf" srcId="{08F9BA33-DDB5-4760-99D5-9E48CAD13BAF}" destId="{4833A687-4BAE-4F79-922A-28CD64CAF66E}" srcOrd="0" destOrd="0" presId="urn:microsoft.com/office/officeart/2005/8/layout/hierarchy2"/>
    <dgm:cxn modelId="{EC36CD0C-5B80-4B40-BDF7-0E2F3150977E}" type="presParOf" srcId="{FB71B9E5-B359-41C9-A4C8-CE7C7B8E705D}" destId="{1B61591B-3808-472F-922E-442F5A603CEA}" srcOrd="1" destOrd="0" presId="urn:microsoft.com/office/officeart/2005/8/layout/hierarchy2"/>
    <dgm:cxn modelId="{2431C55F-4D3A-4E2C-BE17-CCD763595A7E}" type="presParOf" srcId="{1B61591B-3808-472F-922E-442F5A603CEA}" destId="{A3189EC4-A044-46B9-85B4-136709EE1864}" srcOrd="0" destOrd="0" presId="urn:microsoft.com/office/officeart/2005/8/layout/hierarchy2"/>
    <dgm:cxn modelId="{20B6EB0C-512B-44B7-9A3B-CC13F1C308F7}" type="presParOf" srcId="{1B61591B-3808-472F-922E-442F5A603CEA}" destId="{A0EB9D1B-2714-4D48-B2D8-5CB4B436E4FB}" srcOrd="1" destOrd="0" presId="urn:microsoft.com/office/officeart/2005/8/layout/hierarchy2"/>
    <dgm:cxn modelId="{5FC07621-3661-4198-9976-9E24836449E1}" type="presParOf" srcId="{FB71B9E5-B359-41C9-A4C8-CE7C7B8E705D}" destId="{B5125D8D-1683-449E-B360-342446DCEDD5}" srcOrd="2" destOrd="0" presId="urn:microsoft.com/office/officeart/2005/8/layout/hierarchy2"/>
    <dgm:cxn modelId="{084407B0-568D-43C9-B13E-8B408EC18B61}" type="presParOf" srcId="{B5125D8D-1683-449E-B360-342446DCEDD5}" destId="{EA1CAE77-B041-42ED-AE21-8417DF7C9F51}" srcOrd="0" destOrd="0" presId="urn:microsoft.com/office/officeart/2005/8/layout/hierarchy2"/>
    <dgm:cxn modelId="{58EAADAC-4931-4496-87B3-BFF0DD1B5000}" type="presParOf" srcId="{FB71B9E5-B359-41C9-A4C8-CE7C7B8E705D}" destId="{2068A301-AF9E-47A5-9993-BC7D0E083DB9}" srcOrd="3" destOrd="0" presId="urn:microsoft.com/office/officeart/2005/8/layout/hierarchy2"/>
    <dgm:cxn modelId="{74591D05-106B-431E-8F98-A6AA3C83F3C7}" type="presParOf" srcId="{2068A301-AF9E-47A5-9993-BC7D0E083DB9}" destId="{69CB986A-1EBD-4BFB-8F4C-EC81B2B74AC4}" srcOrd="0" destOrd="0" presId="urn:microsoft.com/office/officeart/2005/8/layout/hierarchy2"/>
    <dgm:cxn modelId="{2DAAAC80-2BA9-4E27-91C5-84DD320BB4D2}" type="presParOf" srcId="{2068A301-AF9E-47A5-9993-BC7D0E083DB9}" destId="{89DD5CA5-4184-46EE-A14F-FA78F874ED08}" srcOrd="1" destOrd="0" presId="urn:microsoft.com/office/officeart/2005/8/layout/hierarchy2"/>
    <dgm:cxn modelId="{00135B63-526D-4BC5-AD48-3DE548A7F4FF}" type="presParOf" srcId="{FB71B9E5-B359-41C9-A4C8-CE7C7B8E705D}" destId="{12FB94C4-5B55-4382-9D87-60D0B8118D95}" srcOrd="4" destOrd="0" presId="urn:microsoft.com/office/officeart/2005/8/layout/hierarchy2"/>
    <dgm:cxn modelId="{FBB76B19-D52B-4391-B462-496E1159C605}" type="presParOf" srcId="{12FB94C4-5B55-4382-9D87-60D0B8118D95}" destId="{48724B44-A750-44E5-BD88-69ED66316C4E}" srcOrd="0" destOrd="0" presId="urn:microsoft.com/office/officeart/2005/8/layout/hierarchy2"/>
    <dgm:cxn modelId="{B0363F0E-C15D-4372-900F-22E8F5BC5E18}" type="presParOf" srcId="{FB71B9E5-B359-41C9-A4C8-CE7C7B8E705D}" destId="{A6332D73-C3BE-4280-AE21-CD7BB05169C5}" srcOrd="5" destOrd="0" presId="urn:microsoft.com/office/officeart/2005/8/layout/hierarchy2"/>
    <dgm:cxn modelId="{9047560F-52A8-4CE0-9751-0946B86B2538}" type="presParOf" srcId="{A6332D73-C3BE-4280-AE21-CD7BB05169C5}" destId="{1A3EE602-F2F4-45A0-A195-BB498D9F606A}" srcOrd="0" destOrd="0" presId="urn:microsoft.com/office/officeart/2005/8/layout/hierarchy2"/>
    <dgm:cxn modelId="{FD895BC7-4A72-41BD-A729-6C3C1F2099B8}" type="presParOf" srcId="{A6332D73-C3BE-4280-AE21-CD7BB05169C5}" destId="{91661E4D-CF0A-438A-B01D-F2B5EDC19E05}" srcOrd="1" destOrd="0" presId="urn:microsoft.com/office/officeart/2005/8/layout/hierarchy2"/>
    <dgm:cxn modelId="{EFA033E4-35BC-497A-852F-A1074B4E9711}" type="presParOf" srcId="{FB71B9E5-B359-41C9-A4C8-CE7C7B8E705D}" destId="{D341BB2D-B2F5-42E4-A013-185314D93EE1}" srcOrd="6" destOrd="0" presId="urn:microsoft.com/office/officeart/2005/8/layout/hierarchy2"/>
    <dgm:cxn modelId="{66926774-7C57-4E4C-8916-CD81BDA9893E}" type="presParOf" srcId="{D341BB2D-B2F5-42E4-A013-185314D93EE1}" destId="{DBE07C3A-E254-4715-86EB-8676BA24CC8C}" srcOrd="0" destOrd="0" presId="urn:microsoft.com/office/officeart/2005/8/layout/hierarchy2"/>
    <dgm:cxn modelId="{6563815A-2DAF-455C-8E90-41A9531ADFBC}" type="presParOf" srcId="{FB71B9E5-B359-41C9-A4C8-CE7C7B8E705D}" destId="{19E49C78-55B9-4030-983D-18BC6A0AF996}" srcOrd="7" destOrd="0" presId="urn:microsoft.com/office/officeart/2005/8/layout/hierarchy2"/>
    <dgm:cxn modelId="{1255DA19-0A25-44EA-8778-D60CCD4BD9E2}" type="presParOf" srcId="{19E49C78-55B9-4030-983D-18BC6A0AF996}" destId="{1E1E02BD-4064-4152-A7B0-8ABEADB67243}" srcOrd="0" destOrd="0" presId="urn:microsoft.com/office/officeart/2005/8/layout/hierarchy2"/>
    <dgm:cxn modelId="{830789AF-DDEF-4BB1-9F9C-4655A162331B}" type="presParOf" srcId="{19E49C78-55B9-4030-983D-18BC6A0AF996}" destId="{582EA781-4F37-4128-9E88-8FE332829086}" srcOrd="1" destOrd="0" presId="urn:microsoft.com/office/officeart/2005/8/layout/hierarchy2"/>
    <dgm:cxn modelId="{B1388EE9-5DEA-4B3C-8C18-3107E25B25CE}" type="presParOf" srcId="{FB71B9E5-B359-41C9-A4C8-CE7C7B8E705D}" destId="{86119540-D24C-40F0-A736-5BA885E01E5D}" srcOrd="8" destOrd="0" presId="urn:microsoft.com/office/officeart/2005/8/layout/hierarchy2"/>
    <dgm:cxn modelId="{45CA7EB8-FF17-4A92-B7D8-37720112BBE5}" type="presParOf" srcId="{86119540-D24C-40F0-A736-5BA885E01E5D}" destId="{3D439772-7173-437D-95DB-EEFF7A124A2A}" srcOrd="0" destOrd="0" presId="urn:microsoft.com/office/officeart/2005/8/layout/hierarchy2"/>
    <dgm:cxn modelId="{C48766BD-41EA-4954-879A-E68CA5AD38D7}" type="presParOf" srcId="{FB71B9E5-B359-41C9-A4C8-CE7C7B8E705D}" destId="{18447E25-76E6-4AF5-9037-5B920278DD9A}" srcOrd="9" destOrd="0" presId="urn:microsoft.com/office/officeart/2005/8/layout/hierarchy2"/>
    <dgm:cxn modelId="{BDA3BBA4-B981-4782-A13D-975EA2985C2C}" type="presParOf" srcId="{18447E25-76E6-4AF5-9037-5B920278DD9A}" destId="{1119A2E9-BAD9-4810-BF55-4E768D56D12B}" srcOrd="0" destOrd="0" presId="urn:microsoft.com/office/officeart/2005/8/layout/hierarchy2"/>
    <dgm:cxn modelId="{419F4622-3140-4B31-8E7E-E32742C204A8}" type="presParOf" srcId="{18447E25-76E6-4AF5-9037-5B920278DD9A}" destId="{D80928F0-643A-4B10-BDA1-40E35F1820A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73501-7862-43B9-9DC7-31336487B48D}">
      <dsp:nvSpPr>
        <dsp:cNvPr id="0" name=""/>
        <dsp:cNvSpPr/>
      </dsp:nvSpPr>
      <dsp:spPr>
        <a:xfrm>
          <a:off x="912865" y="5063"/>
          <a:ext cx="1678655" cy="5176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Signal Splitter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</dsp:txBody>
      <dsp:txXfrm>
        <a:off x="962031" y="54229"/>
        <a:ext cx="1580323" cy="5078204"/>
      </dsp:txXfrm>
    </dsp:sp>
    <dsp:sp modelId="{08F9BA33-DDB5-4760-99D5-9E48CAD13BAF}">
      <dsp:nvSpPr>
        <dsp:cNvPr id="0" name=""/>
        <dsp:cNvSpPr/>
      </dsp:nvSpPr>
      <dsp:spPr>
        <a:xfrm rot="16656717">
          <a:off x="1660533" y="1513602"/>
          <a:ext cx="214627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146277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680014" y="1475992"/>
        <a:ext cx="107313" cy="107313"/>
      </dsp:txXfrm>
    </dsp:sp>
    <dsp:sp modelId="{A3189EC4-A044-46B9-85B4-136709EE1864}">
      <dsp:nvSpPr>
        <dsp:cNvPr id="0" name=""/>
        <dsp:cNvSpPr/>
      </dsp:nvSpPr>
      <dsp:spPr>
        <a:xfrm>
          <a:off x="2875823" y="4046"/>
          <a:ext cx="1847680" cy="923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Pulsar Spectrometer	</a:t>
          </a:r>
          <a:endParaRPr lang="en-US" sz="2000" kern="1200" dirty="0"/>
        </a:p>
      </dsp:txBody>
      <dsp:txXfrm>
        <a:off x="2902881" y="31104"/>
        <a:ext cx="1793564" cy="869724"/>
      </dsp:txXfrm>
    </dsp:sp>
    <dsp:sp modelId="{B5125D8D-1683-449E-B360-342446DCEDD5}">
      <dsp:nvSpPr>
        <dsp:cNvPr id="0" name=""/>
        <dsp:cNvSpPr/>
      </dsp:nvSpPr>
      <dsp:spPr>
        <a:xfrm rot="17178745">
          <a:off x="2160584" y="2002157"/>
          <a:ext cx="119850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98501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29872" y="1988241"/>
        <a:ext cx="59925" cy="59925"/>
      </dsp:txXfrm>
    </dsp:sp>
    <dsp:sp modelId="{69CB986A-1EBD-4BFB-8F4C-EC81B2B74AC4}">
      <dsp:nvSpPr>
        <dsp:cNvPr id="0" name=""/>
        <dsp:cNvSpPr/>
      </dsp:nvSpPr>
      <dsp:spPr>
        <a:xfrm>
          <a:off x="2928149" y="981155"/>
          <a:ext cx="1847680" cy="923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Galactic Spectrometer</a:t>
          </a:r>
          <a:endParaRPr lang="en-US" sz="2200" kern="1200" dirty="0"/>
        </a:p>
      </dsp:txBody>
      <dsp:txXfrm>
        <a:off x="2955207" y="1008213"/>
        <a:ext cx="1793564" cy="869724"/>
      </dsp:txXfrm>
    </dsp:sp>
    <dsp:sp modelId="{12FB94C4-5B55-4382-9D87-60D0B8118D95}">
      <dsp:nvSpPr>
        <dsp:cNvPr id="0" name=""/>
        <dsp:cNvSpPr/>
      </dsp:nvSpPr>
      <dsp:spPr>
        <a:xfrm rot="21569390">
          <a:off x="2591514" y="2576019"/>
          <a:ext cx="28431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84313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26564" y="2584957"/>
        <a:ext cx="14215" cy="14215"/>
      </dsp:txXfrm>
    </dsp:sp>
    <dsp:sp modelId="{1A3EE602-F2F4-45A0-A195-BB498D9F606A}">
      <dsp:nvSpPr>
        <dsp:cNvPr id="0" name=""/>
        <dsp:cNvSpPr/>
      </dsp:nvSpPr>
      <dsp:spPr>
        <a:xfrm>
          <a:off x="2875823" y="2128879"/>
          <a:ext cx="1847680" cy="923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Extra Galactic Spectrometer</a:t>
          </a:r>
          <a:endParaRPr lang="en-US" sz="2200" kern="1200" dirty="0"/>
        </a:p>
      </dsp:txBody>
      <dsp:txXfrm>
        <a:off x="2902881" y="2155937"/>
        <a:ext cx="1793564" cy="869724"/>
      </dsp:txXfrm>
    </dsp:sp>
    <dsp:sp modelId="{D341BB2D-B2F5-42E4-A013-185314D93EE1}">
      <dsp:nvSpPr>
        <dsp:cNvPr id="0" name=""/>
        <dsp:cNvSpPr/>
      </dsp:nvSpPr>
      <dsp:spPr>
        <a:xfrm rot="4499070">
          <a:off x="2184995" y="3107227"/>
          <a:ext cx="109735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97353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06238" y="3095840"/>
        <a:ext cx="54867" cy="54867"/>
      </dsp:txXfrm>
    </dsp:sp>
    <dsp:sp modelId="{1E1E02BD-4064-4152-A7B0-8ABEADB67243}">
      <dsp:nvSpPr>
        <dsp:cNvPr id="0" name=""/>
        <dsp:cNvSpPr/>
      </dsp:nvSpPr>
      <dsp:spPr>
        <a:xfrm>
          <a:off x="2875823" y="3191296"/>
          <a:ext cx="1847680" cy="923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SETI Spectrometer</a:t>
          </a:r>
          <a:endParaRPr lang="en-US" sz="2200" kern="1200" dirty="0"/>
        </a:p>
      </dsp:txBody>
      <dsp:txXfrm>
        <a:off x="2902881" y="3218354"/>
        <a:ext cx="1793564" cy="869724"/>
      </dsp:txXfrm>
    </dsp:sp>
    <dsp:sp modelId="{86119540-D24C-40F0-A736-5BA885E01E5D}">
      <dsp:nvSpPr>
        <dsp:cNvPr id="0" name=""/>
        <dsp:cNvSpPr/>
      </dsp:nvSpPr>
      <dsp:spPr>
        <a:xfrm rot="4942206">
          <a:off x="1663042" y="3638436"/>
          <a:ext cx="214125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141259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680140" y="3600950"/>
        <a:ext cx="107062" cy="107062"/>
      </dsp:txXfrm>
    </dsp:sp>
    <dsp:sp modelId="{1119A2E9-BAD9-4810-BF55-4E768D56D12B}">
      <dsp:nvSpPr>
        <dsp:cNvPr id="0" name=""/>
        <dsp:cNvSpPr/>
      </dsp:nvSpPr>
      <dsp:spPr>
        <a:xfrm>
          <a:off x="2875823" y="4253712"/>
          <a:ext cx="1847680" cy="923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Baseband Data Recorder</a:t>
          </a:r>
          <a:endParaRPr lang="en-US" sz="2200" kern="1200" dirty="0"/>
        </a:p>
      </dsp:txBody>
      <dsp:txXfrm>
        <a:off x="2902881" y="4280770"/>
        <a:ext cx="1793564" cy="869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124F9A34-7DD2-4817-8CFC-1B9ACA1A5329}" type="datetimeFigureOut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61079EB6-0424-4C2B-80C8-66845857C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Lucida Sans Unicode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Font typeface="Tahoma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Font typeface="Tahoma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Font typeface="Tahoma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Font typeface="Tahoma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43F00A21-C02A-431F-946A-33878E4948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D66DF32-582B-41C2-A2EA-ECD0DF5F9C5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3289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74E9D0-D6C8-4117-BA6F-293B34ACB0DD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41.jpg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C8A1DB-23C0-4665-A369-66F995B2F5D3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6397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Noise</a:t>
            </a:r>
            <a:r>
              <a:rPr lang="en-US" baseline="0" dirty="0" smtClean="0"/>
              <a:t> below 1 GHz and above 3.5 GHz due to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-matched LNA which will be replaced. New LNAs did not cool and used LNAs designed for 1-3.5 </a:t>
            </a:r>
            <a:r>
              <a:rPr lang="en-US" baseline="0" smtClean="0"/>
              <a:t>GHz for ATCA.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9C833-A69B-004B-9BD8-A8B91253CF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14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3F00A21-C02A-431F-946A-33878E49480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16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Font typeface="Tahoma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A1EA79D-A177-48BA-A738-DFF60F6F9572}" type="slidenum">
              <a:rPr lang="en-GB" sz="1200" b="0">
                <a:solidFill>
                  <a:srgbClr val="000000"/>
                </a:solidFill>
                <a:latin typeface="Tahoma" pitchFamily="34" charset="0"/>
              </a:rPr>
              <a:pPr algn="r" eaLnBrk="1">
                <a:lnSpc>
                  <a:spcPct val="101000"/>
                </a:lnSpc>
                <a:spcBef>
                  <a:spcPts val="300"/>
                </a:spcBef>
                <a:buClr>
                  <a:srgbClr val="000000"/>
                </a:buClr>
                <a:buFont typeface="Tahoma" pitchFamily="34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26</a:t>
            </a:fld>
            <a:endParaRPr lang="en-GB" sz="12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0">
              <a:lnSpc>
                <a:spcPct val="101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3F00A21-C02A-431F-946A-33878E4948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Lucida Sans Unicode" pitchFamily="34" charset="0"/>
              </a:rPr>
              <a:pPr marL="0" marR="0" lvl="0" indent="0" algn="r" defTabSz="457200" rtl="0" eaLnBrk="1" fontAlgn="base" latinLnBrk="0" hangingPunct="0">
                <a:lnSpc>
                  <a:spcPct val="101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6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87A6B-D657-4DC5-8912-5401F74810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5273B-DBD1-4EEE-8D08-295A706565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47DD-D515-4ADC-AD22-30C89D0584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C8341-AA4C-4532-93A1-7423E375D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228013" cy="45243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49B8-2A60-4FEB-BB41-90D7C624E8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6C169-76C5-45EF-AA0B-680C174ECB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80DCC-8458-4A60-9BEF-70E8DF2723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4963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4335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581BA-DB4C-4D52-8A91-B17C59FF87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4963"/>
            <a:ext cx="8228013" cy="45243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A127-64AC-4768-8119-7B5B2BC1C8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1588" y="5500688"/>
            <a:ext cx="9170987" cy="1357312"/>
            <a:chOff x="1497" y="5500319"/>
            <a:chExt cx="9170984" cy="1357681"/>
          </a:xfrm>
        </p:grpSpPr>
        <p:sp>
          <p:nvSpPr>
            <p:cNvPr id="6" name="Rectangle 5"/>
            <p:cNvSpPr/>
            <p:nvPr userDrawn="1"/>
          </p:nvSpPr>
          <p:spPr>
            <a:xfrm>
              <a:off x="1497" y="5940176"/>
              <a:ext cx="9158284" cy="917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BFE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>
                <a:gd name="T0" fmla="*/ 2147483647 w 2880"/>
                <a:gd name="T1" fmla="*/ 1186026082 h 293"/>
                <a:gd name="T2" fmla="*/ 0 w 2880"/>
                <a:gd name="T3" fmla="*/ 1186026082 h 293"/>
                <a:gd name="T4" fmla="*/ 0 w 2880"/>
                <a:gd name="T5" fmla="*/ 1388764739 h 293"/>
                <a:gd name="T6" fmla="*/ 2147483647 w 2880"/>
                <a:gd name="T7" fmla="*/ 1388764739 h 293"/>
                <a:gd name="T8" fmla="*/ 2147483647 w 2880"/>
                <a:gd name="T9" fmla="*/ 1186026082 h 293"/>
                <a:gd name="T10" fmla="*/ 2147483647 w 2880"/>
                <a:gd name="T11" fmla="*/ 0 h 293"/>
                <a:gd name="T12" fmla="*/ 2147483647 w 2880"/>
                <a:gd name="T13" fmla="*/ 0 h 293"/>
                <a:gd name="T14" fmla="*/ 2147483647 w 2880"/>
                <a:gd name="T15" fmla="*/ 1186026082 h 293"/>
                <a:gd name="T16" fmla="*/ 2147483647 w 2880"/>
                <a:gd name="T17" fmla="*/ 1186026082 h 293"/>
                <a:gd name="T18" fmla="*/ 2147483647 w 2880"/>
                <a:gd name="T19" fmla="*/ 2147483647 h 293"/>
                <a:gd name="T20" fmla="*/ 2147483647 w 2880"/>
                <a:gd name="T21" fmla="*/ 2147483647 h 293"/>
                <a:gd name="T22" fmla="*/ 2147483647 w 2880"/>
                <a:gd name="T23" fmla="*/ 0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093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" name="Freeform 20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>
                <a:gd name="T0" fmla="*/ 2147483647 w 2313"/>
                <a:gd name="T1" fmla="*/ 1184542506 h 136"/>
                <a:gd name="T2" fmla="*/ 2147483647 w 2313"/>
                <a:gd name="T3" fmla="*/ 0 h 136"/>
                <a:gd name="T4" fmla="*/ 0 w 2313"/>
                <a:gd name="T5" fmla="*/ 0 h 136"/>
                <a:gd name="T6" fmla="*/ 0 w 2313"/>
                <a:gd name="T7" fmla="*/ 1376902314 h 136"/>
                <a:gd name="T8" fmla="*/ 2147483647 w 2313"/>
                <a:gd name="T9" fmla="*/ 1376902314 h 136"/>
                <a:gd name="T10" fmla="*/ 2147483647 w 2313"/>
                <a:gd name="T11" fmla="*/ 118454250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" name="Freeform 21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>
                <a:gd name="T0" fmla="*/ 2147483647 w 567"/>
                <a:gd name="T1" fmla="*/ 0 h 273"/>
                <a:gd name="T2" fmla="*/ 0 w 567"/>
                <a:gd name="T3" fmla="*/ 1186892070 h 273"/>
                <a:gd name="T4" fmla="*/ 2147483647 w 567"/>
                <a:gd name="T5" fmla="*/ 2147483647 h 273"/>
                <a:gd name="T6" fmla="*/ 2147483647 w 567"/>
                <a:gd name="T7" fmla="*/ 2147483647 h 273"/>
                <a:gd name="T8" fmla="*/ 2147483647 w 567"/>
                <a:gd name="T9" fmla="*/ 0 h 273"/>
                <a:gd name="T10" fmla="*/ 2147483647 w 567"/>
                <a:gd name="T11" fmla="*/ 0 h 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12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4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91787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-26988" y="357188"/>
            <a:ext cx="9199563" cy="6500812"/>
            <a:chOff x="-26988" y="357188"/>
            <a:chExt cx="9199469" cy="6500812"/>
          </a:xfrm>
        </p:grpSpPr>
        <p:grpSp>
          <p:nvGrpSpPr>
            <p:cNvPr id="6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0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2147483647 w 2880"/>
                  <a:gd name="T3" fmla="*/ 0 h 300"/>
                  <a:gd name="T4" fmla="*/ 2147483647 w 2880"/>
                  <a:gd name="T5" fmla="*/ 2147483647 h 300"/>
                  <a:gd name="T6" fmla="*/ 2147483647 w 2880"/>
                  <a:gd name="T7" fmla="*/ 2147483647 h 300"/>
                  <a:gd name="T8" fmla="*/ 2147483647 w 2880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1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147483647 w 2880"/>
                  <a:gd name="T1" fmla="*/ 0 h 150"/>
                  <a:gd name="T2" fmla="*/ 2147483647 w 2880"/>
                  <a:gd name="T3" fmla="*/ 0 h 150"/>
                  <a:gd name="T4" fmla="*/ 2147483647 w 2880"/>
                  <a:gd name="T5" fmla="*/ 2147483647 h 150"/>
                  <a:gd name="T6" fmla="*/ 2147483647 w 2880"/>
                  <a:gd name="T7" fmla="*/ 2147483647 h 150"/>
                  <a:gd name="T8" fmla="*/ 0 w 2880"/>
                  <a:gd name="T9" fmla="*/ 2147483647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2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769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3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769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4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2147483647 w 2880"/>
                  <a:gd name="T3" fmla="*/ 0 h 299"/>
                  <a:gd name="T4" fmla="*/ 2147483647 w 2880"/>
                  <a:gd name="T5" fmla="*/ 2147483647 h 299"/>
                  <a:gd name="T6" fmla="*/ 2147483647 w 2880"/>
                  <a:gd name="T7" fmla="*/ 2147483647 h 299"/>
                  <a:gd name="T8" fmla="*/ 2147483647 w 2880"/>
                  <a:gd name="T9" fmla="*/ 2147483647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5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147483647 w 2880"/>
                  <a:gd name="T1" fmla="*/ 0 h 150"/>
                  <a:gd name="T2" fmla="*/ 2147483647 w 2880"/>
                  <a:gd name="T3" fmla="*/ 0 h 150"/>
                  <a:gd name="T4" fmla="*/ 2147483647 w 2880"/>
                  <a:gd name="T5" fmla="*/ 2147483647 h 150"/>
                  <a:gd name="T6" fmla="*/ 2147483647 w 2880"/>
                  <a:gd name="T7" fmla="*/ 2147483647 h 150"/>
                  <a:gd name="T8" fmla="*/ 0 w 2880"/>
                  <a:gd name="T9" fmla="*/ 2147483647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6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769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7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2147483647 h 150"/>
                  <a:gd name="T2" fmla="*/ 2147483647 w 2880"/>
                  <a:gd name="T3" fmla="*/ 2147483647 h 150"/>
                  <a:gd name="T4" fmla="*/ 2147483647 w 2880"/>
                  <a:gd name="T5" fmla="*/ 2147483647 h 150"/>
                  <a:gd name="T6" fmla="*/ 2147483647 w 2880"/>
                  <a:gd name="T7" fmla="*/ 0 h 150"/>
                  <a:gd name="T8" fmla="*/ 2147483647 w 2880"/>
                  <a:gd name="T9" fmla="*/ 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8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147483647 w 2880"/>
                  <a:gd name="T1" fmla="*/ 2147483647 h 299"/>
                  <a:gd name="T2" fmla="*/ 2147483647 w 2880"/>
                  <a:gd name="T3" fmla="*/ 2147483647 h 299"/>
                  <a:gd name="T4" fmla="*/ 2147483647 w 2880"/>
                  <a:gd name="T5" fmla="*/ 2147483647 h 299"/>
                  <a:gd name="T6" fmla="*/ 2147483647 w 2880"/>
                  <a:gd name="T7" fmla="*/ 0 h 299"/>
                  <a:gd name="T8" fmla="*/ 0 w 2880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9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769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40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769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41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2147483647 h 149"/>
                  <a:gd name="T2" fmla="*/ 2147483647 w 2880"/>
                  <a:gd name="T3" fmla="*/ 2147483647 h 149"/>
                  <a:gd name="T4" fmla="*/ 2147483647 w 2880"/>
                  <a:gd name="T5" fmla="*/ 2147483647 h 149"/>
                  <a:gd name="T6" fmla="*/ 2147483647 w 2880"/>
                  <a:gd name="T7" fmla="*/ 0 h 149"/>
                  <a:gd name="T8" fmla="*/ 2147483647 w 2880"/>
                  <a:gd name="T9" fmla="*/ 0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 userDrawn="1"/>
          </p:nvGrpSpPr>
          <p:grpSpPr bwMode="auto"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1588" y="5940425"/>
                <a:ext cx="9158193" cy="917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rgbClr val="FBFE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" name="Group 21"/>
              <p:cNvGrpSpPr>
                <a:grpSpLocks/>
              </p:cNvGrpSpPr>
              <p:nvPr userDrawn="1"/>
            </p:nvGrpSpPr>
            <p:grpSpPr bwMode="auto"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26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>
                    <a:gd name="T0" fmla="*/ 2147483647 w 2880"/>
                    <a:gd name="T1" fmla="*/ 1186026082 h 293"/>
                    <a:gd name="T2" fmla="*/ 0 w 2880"/>
                    <a:gd name="T3" fmla="*/ 1186026082 h 293"/>
                    <a:gd name="T4" fmla="*/ 0 w 2880"/>
                    <a:gd name="T5" fmla="*/ 1388764739 h 293"/>
                    <a:gd name="T6" fmla="*/ 2147483647 w 2880"/>
                    <a:gd name="T7" fmla="*/ 1388764739 h 293"/>
                    <a:gd name="T8" fmla="*/ 2147483647 w 2880"/>
                    <a:gd name="T9" fmla="*/ 1186026082 h 293"/>
                    <a:gd name="T10" fmla="*/ 2147483647 w 2880"/>
                    <a:gd name="T11" fmla="*/ 0 h 293"/>
                    <a:gd name="T12" fmla="*/ 2147483647 w 2880"/>
                    <a:gd name="T13" fmla="*/ 0 h 293"/>
                    <a:gd name="T14" fmla="*/ 2147483647 w 2880"/>
                    <a:gd name="T15" fmla="*/ 1186026082 h 293"/>
                    <a:gd name="T16" fmla="*/ 2147483647 w 2880"/>
                    <a:gd name="T17" fmla="*/ 1186026082 h 293"/>
                    <a:gd name="T18" fmla="*/ 2147483647 w 2880"/>
                    <a:gd name="T19" fmla="*/ 2147483647 h 293"/>
                    <a:gd name="T20" fmla="*/ 2147483647 w 2880"/>
                    <a:gd name="T21" fmla="*/ 2147483647 h 293"/>
                    <a:gd name="T22" fmla="*/ 2147483647 w 2880"/>
                    <a:gd name="T23" fmla="*/ 0 h 2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27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588" y="5500688"/>
                  <a:ext cx="9170893" cy="434975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28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>
                    <a:gd name="T0" fmla="*/ 2147483647 w 2313"/>
                    <a:gd name="T1" fmla="*/ 1184542506 h 136"/>
                    <a:gd name="T2" fmla="*/ 2147483647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76902314 h 136"/>
                    <a:gd name="T8" fmla="*/ 2147483647 w 2313"/>
                    <a:gd name="T9" fmla="*/ 1376902314 h 136"/>
                    <a:gd name="T10" fmla="*/ 2147483647 w 2313"/>
                    <a:gd name="T11" fmla="*/ 1184542506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29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>
                    <a:gd name="T0" fmla="*/ 2147483647 w 567"/>
                    <a:gd name="T1" fmla="*/ 0 h 273"/>
                    <a:gd name="T2" fmla="*/ 0 w 567"/>
                    <a:gd name="T3" fmla="*/ 1186892070 h 273"/>
                    <a:gd name="T4" fmla="*/ 2147483647 w 567"/>
                    <a:gd name="T5" fmla="*/ 2147483647 h 273"/>
                    <a:gd name="T6" fmla="*/ 2147483647 w 567"/>
                    <a:gd name="T7" fmla="*/ 2147483647 h 273"/>
                    <a:gd name="T8" fmla="*/ 2147483647 w 567"/>
                    <a:gd name="T9" fmla="*/ 0 h 273"/>
                    <a:gd name="T10" fmla="*/ 2147483647 w 567"/>
                    <a:gd name="T11" fmla="*/ 0 h 2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pic>
            <p:nvPicPr>
              <p:cNvPr id="12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1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2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2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2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2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2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</p:grp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3776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8888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282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9C0F5-BBA9-43C1-B335-CF0B0FCF26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0" y="5500688"/>
            <a:ext cx="9167813" cy="996950"/>
            <a:chOff x="608" y="5500319"/>
            <a:chExt cx="9167813" cy="996950"/>
          </a:xfrm>
        </p:grpSpPr>
        <p:grpSp>
          <p:nvGrpSpPr>
            <p:cNvPr id="6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3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4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147483647 w 2313"/>
                  <a:gd name="T1" fmla="*/ 2147483647 h 136"/>
                  <a:gd name="T2" fmla="*/ 2147483647 w 2313"/>
                  <a:gd name="T3" fmla="*/ 0 h 136"/>
                  <a:gd name="T4" fmla="*/ 0 w 2313"/>
                  <a:gd name="T5" fmla="*/ 0 h 136"/>
                  <a:gd name="T6" fmla="*/ 0 w 2313"/>
                  <a:gd name="T7" fmla="*/ 2147483647 h 136"/>
                  <a:gd name="T8" fmla="*/ 2147483647 w 2313"/>
                  <a:gd name="T9" fmla="*/ 2147483647 h 136"/>
                  <a:gd name="T10" fmla="*/ 2147483647 w 2313"/>
                  <a:gd name="T11" fmla="*/ 2147483647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5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2147483647 w 567"/>
                  <a:gd name="T1" fmla="*/ 0 h 273"/>
                  <a:gd name="T2" fmla="*/ 0 w 567"/>
                  <a:gd name="T3" fmla="*/ 2147483647 h 273"/>
                  <a:gd name="T4" fmla="*/ 2147483647 w 567"/>
                  <a:gd name="T5" fmla="*/ 2147483647 h 273"/>
                  <a:gd name="T6" fmla="*/ 2147483647 w 567"/>
                  <a:gd name="T7" fmla="*/ 2147483647 h 273"/>
                  <a:gd name="T8" fmla="*/ 2147483647 w 567"/>
                  <a:gd name="T9" fmla="*/ 0 h 273"/>
                  <a:gd name="T10" fmla="*/ 2147483647 w 567"/>
                  <a:gd name="T11" fmla="*/ 0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</p:grpSp>
        <p:pic>
          <p:nvPicPr>
            <p:cNvPr id="7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0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1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2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3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4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5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6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8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9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0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1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2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6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994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-26988" y="357188"/>
            <a:ext cx="9194801" cy="6140450"/>
            <a:chOff x="-26988" y="357188"/>
            <a:chExt cx="9195409" cy="6140081"/>
          </a:xfrm>
        </p:grpSpPr>
        <p:grpSp>
          <p:nvGrpSpPr>
            <p:cNvPr id="6" name="Group 18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22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37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8544" y="5669023"/>
                  <a:ext cx="9168419" cy="99689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38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147483647 w 2313"/>
                    <a:gd name="T1" fmla="*/ 2147483647 h 136"/>
                    <a:gd name="T2" fmla="*/ 2147483647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2147483647 h 136"/>
                    <a:gd name="T8" fmla="*/ 2147483647 w 2313"/>
                    <a:gd name="T9" fmla="*/ 2147483647 h 136"/>
                    <a:gd name="T10" fmla="*/ 2147483647 w 2313"/>
                    <a:gd name="T11" fmla="*/ 2147483647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39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2147483647 w 567"/>
                    <a:gd name="T1" fmla="*/ 0 h 273"/>
                    <a:gd name="T2" fmla="*/ 0 w 567"/>
                    <a:gd name="T3" fmla="*/ 2147483647 h 273"/>
                    <a:gd name="T4" fmla="*/ 2147483647 w 567"/>
                    <a:gd name="T5" fmla="*/ 2147483647 h 273"/>
                    <a:gd name="T6" fmla="*/ 2147483647 w 567"/>
                    <a:gd name="T7" fmla="*/ 2147483647 h 273"/>
                    <a:gd name="T8" fmla="*/ 2147483647 w 567"/>
                    <a:gd name="T9" fmla="*/ 0 h 273"/>
                    <a:gd name="T10" fmla="*/ 2147483647 w 567"/>
                    <a:gd name="T11" fmla="*/ 0 h 2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pic>
            <p:nvPicPr>
              <p:cNvPr id="23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2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2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2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2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2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3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3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3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3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3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3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3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9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2147483647 w 2880"/>
                  <a:gd name="T3" fmla="*/ 0 h 300"/>
                  <a:gd name="T4" fmla="*/ 2147483647 w 2880"/>
                  <a:gd name="T5" fmla="*/ 2147483647 h 300"/>
                  <a:gd name="T6" fmla="*/ 2147483647 w 2880"/>
                  <a:gd name="T7" fmla="*/ 2147483647 h 300"/>
                  <a:gd name="T8" fmla="*/ 2147483647 w 2880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147483647 w 2880"/>
                  <a:gd name="T1" fmla="*/ 0 h 150"/>
                  <a:gd name="T2" fmla="*/ 2147483647 w 2880"/>
                  <a:gd name="T3" fmla="*/ 0 h 150"/>
                  <a:gd name="T4" fmla="*/ 2147483647 w 2880"/>
                  <a:gd name="T5" fmla="*/ 2147483647 h 150"/>
                  <a:gd name="T6" fmla="*/ 2147483647 w 2880"/>
                  <a:gd name="T7" fmla="*/ 2147483647 h 150"/>
                  <a:gd name="T8" fmla="*/ 0 w 2880"/>
                  <a:gd name="T9" fmla="*/ 2147483647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2" name="Freeform 19"/>
              <p:cNvSpPr>
                <a:spLocks/>
              </p:cNvSpPr>
              <p:nvPr userDrawn="1"/>
            </p:nvSpPr>
            <p:spPr bwMode="auto">
              <a:xfrm>
                <a:off x="-17463" y="1655685"/>
                <a:ext cx="9187471" cy="954030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3" name="Freeform 20"/>
              <p:cNvSpPr>
                <a:spLocks/>
              </p:cNvSpPr>
              <p:nvPr userDrawn="1"/>
            </p:nvSpPr>
            <p:spPr bwMode="auto">
              <a:xfrm>
                <a:off x="-17463" y="2130318"/>
                <a:ext cx="9187471" cy="47939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4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2147483647 w 2880"/>
                  <a:gd name="T3" fmla="*/ 0 h 299"/>
                  <a:gd name="T4" fmla="*/ 2147483647 w 2880"/>
                  <a:gd name="T5" fmla="*/ 2147483647 h 299"/>
                  <a:gd name="T6" fmla="*/ 2147483647 w 2880"/>
                  <a:gd name="T7" fmla="*/ 2147483647 h 299"/>
                  <a:gd name="T8" fmla="*/ 2147483647 w 2880"/>
                  <a:gd name="T9" fmla="*/ 2147483647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5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147483647 w 2880"/>
                  <a:gd name="T1" fmla="*/ 0 h 150"/>
                  <a:gd name="T2" fmla="*/ 2147483647 w 2880"/>
                  <a:gd name="T3" fmla="*/ 0 h 150"/>
                  <a:gd name="T4" fmla="*/ 2147483647 w 2880"/>
                  <a:gd name="T5" fmla="*/ 2147483647 h 150"/>
                  <a:gd name="T6" fmla="*/ 2147483647 w 2880"/>
                  <a:gd name="T7" fmla="*/ 2147483647 h 150"/>
                  <a:gd name="T8" fmla="*/ 0 w 2880"/>
                  <a:gd name="T9" fmla="*/ 2147483647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6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7471" cy="957204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7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2147483647 h 150"/>
                  <a:gd name="T2" fmla="*/ 2147483647 w 2880"/>
                  <a:gd name="T3" fmla="*/ 2147483647 h 150"/>
                  <a:gd name="T4" fmla="*/ 2147483647 w 2880"/>
                  <a:gd name="T5" fmla="*/ 2147483647 h 150"/>
                  <a:gd name="T6" fmla="*/ 2147483647 w 2880"/>
                  <a:gd name="T7" fmla="*/ 0 h 150"/>
                  <a:gd name="T8" fmla="*/ 2147483647 w 2880"/>
                  <a:gd name="T9" fmla="*/ 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8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147483647 w 2880"/>
                  <a:gd name="T1" fmla="*/ 2147483647 h 299"/>
                  <a:gd name="T2" fmla="*/ 2147483647 w 2880"/>
                  <a:gd name="T3" fmla="*/ 2147483647 h 299"/>
                  <a:gd name="T4" fmla="*/ 2147483647 w 2880"/>
                  <a:gd name="T5" fmla="*/ 2147483647 h 299"/>
                  <a:gd name="T6" fmla="*/ 2147483647 w 2880"/>
                  <a:gd name="T7" fmla="*/ 0 h 299"/>
                  <a:gd name="T8" fmla="*/ 0 w 2880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9" name="Freeform 26"/>
              <p:cNvSpPr>
                <a:spLocks/>
              </p:cNvSpPr>
              <p:nvPr userDrawn="1"/>
            </p:nvSpPr>
            <p:spPr bwMode="auto">
              <a:xfrm>
                <a:off x="-17463" y="676256"/>
                <a:ext cx="9187471" cy="477809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0" name="Freeform 27"/>
              <p:cNvSpPr>
                <a:spLocks/>
              </p:cNvSpPr>
              <p:nvPr userDrawn="1"/>
            </p:nvSpPr>
            <p:spPr bwMode="auto">
              <a:xfrm>
                <a:off x="-17463" y="995325"/>
                <a:ext cx="9187471" cy="954030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1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2147483647 h 149"/>
                  <a:gd name="T2" fmla="*/ 2147483647 w 2880"/>
                  <a:gd name="T3" fmla="*/ 2147483647 h 149"/>
                  <a:gd name="T4" fmla="*/ 2147483647 w 2880"/>
                  <a:gd name="T5" fmla="*/ 2147483647 h 149"/>
                  <a:gd name="T6" fmla="*/ 2147483647 w 2880"/>
                  <a:gd name="T7" fmla="*/ 0 h 149"/>
                  <a:gd name="T8" fmla="*/ 2147483647 w 2880"/>
                  <a:gd name="T9" fmla="*/ 0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</p:grp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316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0363" y="1276350"/>
            <a:ext cx="8459787" cy="4559300"/>
          </a:xfrm>
        </p:spPr>
        <p:txBody>
          <a:bodyPr>
            <a:noAutofit/>
          </a:bodyPr>
          <a:lstStyle>
            <a:lvl1pPr marL="378000" indent="-378000">
              <a:buFont typeface="+mj-lt"/>
              <a:buAutoNum type="arabicPeriod"/>
              <a:defRPr/>
            </a:lvl1pPr>
            <a:lvl2pPr marL="648000" indent="-270000">
              <a:defRPr/>
            </a:lvl2pPr>
            <a:lvl3pPr marL="648000" indent="-270000">
              <a:defRPr/>
            </a:lvl3pPr>
            <a:lvl4pPr marL="648000" indent="-270000">
              <a:defRPr/>
            </a:lvl4pPr>
            <a:lvl5pPr marL="648000" indent="-270000">
              <a:defRPr/>
            </a:lvl5pPr>
            <a:lvl6pPr marL="648000" indent="-270000">
              <a:defRPr/>
            </a:lvl6pPr>
            <a:lvl7pPr marL="648000" indent="-270000">
              <a:defRPr/>
            </a:lvl7pPr>
            <a:lvl8pPr marL="648000" indent="-270000">
              <a:defRPr/>
            </a:lvl8pPr>
            <a:lvl9pPr marL="648000" indent="-27000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847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9378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56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569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0363" y="1276350"/>
            <a:ext cx="4140000" cy="455565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830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0363" y="1276350"/>
            <a:ext cx="4140000" cy="225165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0363" y="3708000"/>
            <a:ext cx="4140000" cy="2124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682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6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8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046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4475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8588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60363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44475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28588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907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2" spcCol="360000"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78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16621-5656-4E02-A75C-196405ABF4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3" spcCol="360000"/>
          <a:lstStyle>
            <a:lvl2pPr marL="252000" indent="-250825">
              <a:defRPr/>
            </a:lvl2pPr>
            <a:lvl5pPr>
              <a:buClr>
                <a:srgbClr val="4F4C4D"/>
              </a:buClr>
              <a:defRPr>
                <a:solidFill>
                  <a:srgbClr val="48464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23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1pPr marL="378000" indent="-378000">
              <a:buFont typeface="+mj-lt"/>
              <a:buAutoNum type="arabicPeriod"/>
              <a:defRPr/>
            </a:lvl1pPr>
            <a:lvl2pPr marL="630000" indent="-250825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buClr>
                <a:srgbClr val="4F4C4D"/>
              </a:buClr>
              <a:defRPr>
                <a:solidFill>
                  <a:srgbClr val="4F4C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98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006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0363" y="1276350"/>
            <a:ext cx="8460000" cy="45593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784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>
            <a:grpSpLocks/>
          </p:cNvGrpSpPr>
          <p:nvPr userDrawn="1"/>
        </p:nvGrpSpPr>
        <p:grpSpPr bwMode="auto"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5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8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147483647 w 2486"/>
                  <a:gd name="T1" fmla="*/ 2147483647 h 94"/>
                  <a:gd name="T2" fmla="*/ 2147483647 w 2486"/>
                  <a:gd name="T3" fmla="*/ 0 h 94"/>
                  <a:gd name="T4" fmla="*/ 0 w 2486"/>
                  <a:gd name="T5" fmla="*/ 0 h 94"/>
                  <a:gd name="T6" fmla="*/ 0 w 2486"/>
                  <a:gd name="T7" fmla="*/ 2147483647 h 94"/>
                  <a:gd name="T8" fmla="*/ 2147483647 w 2486"/>
                  <a:gd name="T9" fmla="*/ 2147483647 h 94"/>
                  <a:gd name="T10" fmla="*/ 2147483647 w 2486"/>
                  <a:gd name="T11" fmla="*/ 2147483647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2147483647 w 394"/>
                  <a:gd name="T1" fmla="*/ 0 h 189"/>
                  <a:gd name="T2" fmla="*/ 0 w 394"/>
                  <a:gd name="T3" fmla="*/ 2147483647 h 189"/>
                  <a:gd name="T4" fmla="*/ 2147483647 w 394"/>
                  <a:gd name="T5" fmla="*/ 2147483647 h 189"/>
                  <a:gd name="T6" fmla="*/ 2147483647 w 394"/>
                  <a:gd name="T7" fmla="*/ 2147483647 h 189"/>
                  <a:gd name="T8" fmla="*/ 2147483647 w 394"/>
                  <a:gd name="T9" fmla="*/ 0 h 189"/>
                  <a:gd name="T10" fmla="*/ 2147483647 w 394"/>
                  <a:gd name="T11" fmla="*/ 0 h 1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</p:grpSp>
        <p:pic>
          <p:nvPicPr>
            <p:cNvPr id="6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580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973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971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0" y="5500688"/>
            <a:ext cx="9167813" cy="996950"/>
            <a:chOff x="608" y="5500319"/>
            <a:chExt cx="9167813" cy="996950"/>
          </a:xfrm>
        </p:grpSpPr>
        <p:grpSp>
          <p:nvGrpSpPr>
            <p:cNvPr id="7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5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147483647 w 2313"/>
                  <a:gd name="T1" fmla="*/ 2147483647 h 136"/>
                  <a:gd name="T2" fmla="*/ 2147483647 w 2313"/>
                  <a:gd name="T3" fmla="*/ 0 h 136"/>
                  <a:gd name="T4" fmla="*/ 0 w 2313"/>
                  <a:gd name="T5" fmla="*/ 0 h 136"/>
                  <a:gd name="T6" fmla="*/ 0 w 2313"/>
                  <a:gd name="T7" fmla="*/ 2147483647 h 136"/>
                  <a:gd name="T8" fmla="*/ 2147483647 w 2313"/>
                  <a:gd name="T9" fmla="*/ 2147483647 h 136"/>
                  <a:gd name="T10" fmla="*/ 2147483647 w 2313"/>
                  <a:gd name="T11" fmla="*/ 2147483647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2147483647 w 567"/>
                  <a:gd name="T1" fmla="*/ 0 h 273"/>
                  <a:gd name="T2" fmla="*/ 0 w 567"/>
                  <a:gd name="T3" fmla="*/ 2147483647 h 273"/>
                  <a:gd name="T4" fmla="*/ 2147483647 w 567"/>
                  <a:gd name="T5" fmla="*/ 2147483647 h 273"/>
                  <a:gd name="T6" fmla="*/ 2147483647 w 567"/>
                  <a:gd name="T7" fmla="*/ 2147483647 h 273"/>
                  <a:gd name="T8" fmla="*/ 2147483647 w 567"/>
                  <a:gd name="T9" fmla="*/ 0 h 273"/>
                  <a:gd name="T10" fmla="*/ 2147483647 w 567"/>
                  <a:gd name="T11" fmla="*/ 0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</p:grpSp>
        <p:pic>
          <p:nvPicPr>
            <p:cNvPr id="8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8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0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2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5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7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8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3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4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0000" y="2866540"/>
            <a:ext cx="746955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2772000" cy="153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66700" indent="-266700">
              <a:lnSpc>
                <a:spcPct val="90000"/>
              </a:lnSpc>
              <a:spcAft>
                <a:spcPts val="0"/>
              </a:spcAft>
              <a:buNone/>
              <a:tabLst>
                <a:tab pos="266700" algn="l"/>
              </a:tabLst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00000" y="3712540"/>
            <a:ext cx="2772000" cy="1530000"/>
          </a:xfrm>
        </p:spPr>
        <p:txBody>
          <a:bodyPr>
            <a:noAutofit/>
          </a:bodyPr>
          <a:lstStyle>
            <a:lvl1pPr marL="271463" indent="-271463">
              <a:lnSpc>
                <a:spcPct val="90000"/>
              </a:lnSpc>
              <a:spcAft>
                <a:spcPts val="0"/>
              </a:spcAft>
              <a:tabLst>
                <a:tab pos="355600" algn="l"/>
              </a:tabLs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71463" indent="-271463">
              <a:lnSpc>
                <a:spcPct val="90000"/>
              </a:lnSpc>
              <a:spcAft>
                <a:spcPts val="0"/>
              </a:spcAft>
              <a:buNone/>
              <a:tabLst>
                <a:tab pos="271463" algn="l"/>
              </a:tabLst>
              <a:defRPr lang="en-AU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120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330200" y="6503988"/>
            <a:ext cx="288925" cy="127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0BF444-B4C6-4DE1-86BD-874563A63BB1}" type="slidenum">
              <a:rPr kumimoji="0" lang="en-AU" sz="900" b="0" i="0" u="none" strike="noStrike" kern="1200" cap="none" spc="0" normalizeH="0" baseline="0" noProof="0">
                <a:ln>
                  <a:noFill/>
                </a:ln>
                <a:solidFill>
                  <a:srgbClr val="FBFE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AU" sz="900" b="0" i="0" u="none" strike="noStrike" kern="1200" cap="none" spc="0" normalizeH="0" baseline="0" noProof="0">
                <a:ln>
                  <a:noFill/>
                </a:ln>
                <a:solidFill>
                  <a:srgbClr val="FBFE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654473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53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B26B1-92A3-46EB-B687-8682642CEA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ClrTx/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ClrTx/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ClrTx/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ClrTx/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588995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38535" y="473273"/>
            <a:ext cx="6861105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ClrTx/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ClrTx/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ClrTx/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ClrTx/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21413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3131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9240"/>
            <a:ext cx="3750469" cy="57775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ClrTx/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ClrTx/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ClrTx/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ClrTx/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9430865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6610243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748641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buClrTx/>
              <a:defRPr sz="1969"/>
            </a:lvl1pPr>
            <a:lvl2pPr marL="482186" indent="-241093">
              <a:spcBef>
                <a:spcPts val="2250"/>
              </a:spcBef>
              <a:buClrTx/>
              <a:defRPr sz="1969"/>
            </a:lvl2pPr>
            <a:lvl3pPr marL="723279" indent="-241093">
              <a:spcBef>
                <a:spcPts val="2250"/>
              </a:spcBef>
              <a:buClrTx/>
              <a:defRPr sz="1969"/>
            </a:lvl3pPr>
            <a:lvl4pPr marL="964372" indent="-241093">
              <a:spcBef>
                <a:spcPts val="2250"/>
              </a:spcBef>
              <a:buClrTx/>
              <a:defRPr sz="1969"/>
            </a:lvl4pPr>
            <a:lvl5pPr marL="1205465" indent="-241093">
              <a:spcBef>
                <a:spcPts val="2250"/>
              </a:spcBef>
              <a:buClrTx/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89719894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76337882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32734" y="3491508"/>
            <a:ext cx="3750469" cy="274141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32734" y="446484"/>
            <a:ext cx="3750469" cy="274141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7969978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69" y="4473773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69" y="3008602"/>
            <a:ext cx="7358063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326822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4794E-2E59-47C5-8BF8-96341C60F8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02103759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272380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553641" y="178594"/>
            <a:ext cx="8036719" cy="1714500"/>
          </a:xfrm>
          <a:prstGeom prst="rect">
            <a:avLst/>
          </a:prstGeom>
        </p:spPr>
        <p:txBody>
          <a:bodyPr/>
          <a:lstStyle>
            <a:lvl1pPr>
              <a:defRPr sz="5062"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553641" y="1946672"/>
            <a:ext cx="8036719" cy="4018359"/>
          </a:xfrm>
          <a:prstGeom prst="rect">
            <a:avLst/>
          </a:prstGeom>
        </p:spPr>
        <p:txBody>
          <a:bodyPr/>
          <a:lstStyle>
            <a:lvl1pPr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31"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31"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31"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31"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>
              <a:spcBef>
                <a:spcPts val="2531"/>
              </a:spcBef>
              <a:buClrTx/>
              <a:buSzPct val="30000"/>
              <a:buBlip>
                <a:blip r:embed="rId3"/>
              </a:buBlip>
              <a:defRPr sz="2531"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77434" y="6545461"/>
            <a:ext cx="256481" cy="254044"/>
          </a:xfrm>
          <a:prstGeom prst="rect">
            <a:avLst/>
          </a:prstGeom>
        </p:spPr>
        <p:txBody>
          <a:bodyPr/>
          <a:lstStyle>
            <a:lvl1pPr algn="r">
              <a:defRPr sz="984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984" b="1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84" b="1" i="0" u="none" strike="noStrike" kern="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428216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9E41D-56DA-48A2-ACC4-7E953DDDE4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EFF59-E72E-4B64-9DC9-4FDCA9198B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3BC34-4618-43BD-8C19-F13E5DF783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5609E-8C1F-4EEC-8968-D572D002B2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rgbClr val="006666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rgbClr val="CC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38200" y="5943600"/>
            <a:ext cx="1903413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spcBef>
                <a:spcPts val="350"/>
              </a:spcBef>
              <a:buFont typeface="Tahoma" pitchFamily="34" charset="0"/>
              <a:buNone/>
              <a:tabLst>
                <a:tab pos="723900" algn="l"/>
                <a:tab pos="1447800" algn="l"/>
              </a:tabLst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838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1000"/>
              </a:lnSpc>
              <a:spcBef>
                <a:spcPts val="350"/>
              </a:spcBef>
              <a:buFont typeface="Tahoma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733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1000"/>
              </a:lnSpc>
              <a:spcBef>
                <a:spcPts val="350"/>
              </a:spcBef>
              <a:buFont typeface="Tahoma" pitchFamily="34" charset="0"/>
              <a:buNone/>
              <a:tabLst>
                <a:tab pos="723900" algn="l"/>
                <a:tab pos="1447800" algn="l"/>
              </a:tabLst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A25BB6-A218-4134-9F90-634786116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86738" y="5907088"/>
            <a:ext cx="952500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CC9900"/>
        </a:buClr>
        <a:buSzPct val="100000"/>
        <a:buFont typeface="Tahoma" pitchFamily="34" charset="0"/>
        <a:defRPr sz="4200">
          <a:solidFill>
            <a:srgbClr val="CC99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CC9900"/>
        </a:buClr>
        <a:buSzPct val="100000"/>
        <a:buFont typeface="Tahoma" pitchFamily="34" charset="0"/>
        <a:defRPr sz="4200">
          <a:solidFill>
            <a:srgbClr val="CC9900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2pPr>
      <a:lvl3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CC9900"/>
        </a:buClr>
        <a:buSzPct val="100000"/>
        <a:buFont typeface="Tahoma" pitchFamily="34" charset="0"/>
        <a:defRPr sz="4200">
          <a:solidFill>
            <a:srgbClr val="CC9900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3pPr>
      <a:lvl4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CC9900"/>
        </a:buClr>
        <a:buSzPct val="100000"/>
        <a:buFont typeface="Tahoma" pitchFamily="34" charset="0"/>
        <a:defRPr sz="4200">
          <a:solidFill>
            <a:srgbClr val="CC9900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4pPr>
      <a:lvl5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CC9900"/>
        </a:buClr>
        <a:buSzPct val="100000"/>
        <a:buFont typeface="Tahoma" pitchFamily="34" charset="0"/>
        <a:defRPr sz="4200">
          <a:solidFill>
            <a:srgbClr val="CC9900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5pPr>
      <a:lvl6pPr marL="1536700" indent="-215900"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6pPr>
      <a:lvl7pPr marL="1993900" indent="-215900"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7pPr>
      <a:lvl8pPr marL="2451100" indent="-215900"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8pPr>
      <a:lvl9pPr marL="2908300" indent="-215900"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41313" indent="-341313" algn="l" defTabSz="457200" rtl="0" eaLnBrk="0" fontAlgn="base" hangingPunct="0">
        <a:lnSpc>
          <a:spcPct val="101000"/>
        </a:lnSpc>
        <a:spcBef>
          <a:spcPts val="2250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101000"/>
        </a:lnSpc>
        <a:spcBef>
          <a:spcPts val="1300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–"/>
        <a:defRPr sz="26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6000"/>
        </a:lnSpc>
        <a:spcBef>
          <a:spcPts val="1050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76000"/>
        </a:lnSpc>
        <a:spcBef>
          <a:spcPts val="750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76000"/>
        </a:lnSpc>
        <a:spcBef>
          <a:spcPts val="675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76000"/>
        </a:lnSpc>
        <a:spcBef>
          <a:spcPts val="675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»"/>
        <a:defRPr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76000"/>
        </a:lnSpc>
        <a:spcBef>
          <a:spcPts val="675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»"/>
        <a:defRPr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76000"/>
        </a:lnSpc>
        <a:spcBef>
          <a:spcPts val="675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»"/>
        <a:defRPr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76000"/>
        </a:lnSpc>
        <a:spcBef>
          <a:spcPts val="675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»"/>
        <a:defRPr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103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32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33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34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147483647 w 2880"/>
                <a:gd name="T1" fmla="*/ 2147483647 h 217"/>
                <a:gd name="T2" fmla="*/ 2147483647 w 2880"/>
                <a:gd name="T3" fmla="*/ 2147483647 h 217"/>
                <a:gd name="T4" fmla="*/ 2147483647 w 2880"/>
                <a:gd name="T5" fmla="*/ 2147483647 h 217"/>
                <a:gd name="T6" fmla="*/ 2147483647 w 2880"/>
                <a:gd name="T7" fmla="*/ 2147483647 h 217"/>
                <a:gd name="T8" fmla="*/ 2147483647 w 2880"/>
                <a:gd name="T9" fmla="*/ 2147483647 h 217"/>
                <a:gd name="T10" fmla="*/ 2147483647 w 2880"/>
                <a:gd name="T11" fmla="*/ 2147483647 h 217"/>
                <a:gd name="T12" fmla="*/ 2147483647 w 2880"/>
                <a:gd name="T13" fmla="*/ 2147483647 h 217"/>
                <a:gd name="T14" fmla="*/ 2147483647 w 2880"/>
                <a:gd name="T15" fmla="*/ 2147483647 h 217"/>
                <a:gd name="T16" fmla="*/ 2147483647 w 2880"/>
                <a:gd name="T17" fmla="*/ 0 h 217"/>
                <a:gd name="T18" fmla="*/ 0 w 2880"/>
                <a:gd name="T19" fmla="*/ 0 h 217"/>
                <a:gd name="T20" fmla="*/ 0 w 2880"/>
                <a:gd name="T21" fmla="*/ 2147483647 h 217"/>
                <a:gd name="T22" fmla="*/ 2147483647 w 2880"/>
                <a:gd name="T23" fmla="*/ 2147483647 h 217"/>
                <a:gd name="T24" fmla="*/ 2147483647 w 2880"/>
                <a:gd name="T25" fmla="*/ 2147483647 h 217"/>
                <a:gd name="T26" fmla="*/ 2147483647 w 2880"/>
                <a:gd name="T27" fmla="*/ 2147483647 h 217"/>
                <a:gd name="T28" fmla="*/ 2147483647 w 2880"/>
                <a:gd name="T29" fmla="*/ 2147483647 h 217"/>
                <a:gd name="T30" fmla="*/ 2147483647 w 2880"/>
                <a:gd name="T31" fmla="*/ 0 h 2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36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147483647 w 2486"/>
                <a:gd name="T1" fmla="*/ 2147483647 h 94"/>
                <a:gd name="T2" fmla="*/ 2147483647 w 2486"/>
                <a:gd name="T3" fmla="*/ 0 h 94"/>
                <a:gd name="T4" fmla="*/ 0 w 2486"/>
                <a:gd name="T5" fmla="*/ 0 h 94"/>
                <a:gd name="T6" fmla="*/ 0 w 2486"/>
                <a:gd name="T7" fmla="*/ 2147483647 h 94"/>
                <a:gd name="T8" fmla="*/ 2147483647 w 2486"/>
                <a:gd name="T9" fmla="*/ 2147483647 h 94"/>
                <a:gd name="T10" fmla="*/ 2147483647 w 2486"/>
                <a:gd name="T11" fmla="*/ 2147483647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37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2147483647 w 394"/>
                <a:gd name="T1" fmla="*/ 0 h 189"/>
                <a:gd name="T2" fmla="*/ 0 w 394"/>
                <a:gd name="T3" fmla="*/ 2147483647 h 189"/>
                <a:gd name="T4" fmla="*/ 2147483647 w 394"/>
                <a:gd name="T5" fmla="*/ 2147483647 h 189"/>
                <a:gd name="T6" fmla="*/ 2147483647 w 394"/>
                <a:gd name="T7" fmla="*/ 2147483647 h 189"/>
                <a:gd name="T8" fmla="*/ 2147483647 w 394"/>
                <a:gd name="T9" fmla="*/ 0 h 189"/>
                <a:gd name="T10" fmla="*/ 2147483647 w 394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38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39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1040" name="Picture 78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276350"/>
            <a:ext cx="845978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363" y="6516688"/>
            <a:ext cx="6119812" cy="107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269875"/>
            <a:ext cx="84597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46"/>
          <p:cNvSpPr>
            <a:spLocks noChangeArrowheads="1"/>
          </p:cNvSpPr>
          <p:nvPr/>
        </p:nvSpPr>
        <p:spPr bwMode="auto">
          <a:xfrm>
            <a:off x="-71438" y="6365875"/>
            <a:ext cx="93170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70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ts val="600"/>
        </a:spcBef>
        <a:spcAft>
          <a:spcPts val="563"/>
        </a:spcAft>
        <a:buFont typeface="Arial" pitchFamily="34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50825" indent="-250825" algn="l" defTabSz="457200" rtl="0" eaLnBrk="0" fontAlgn="base" hangingPunct="0">
        <a:lnSpc>
          <a:spcPct val="90000"/>
        </a:lnSpc>
        <a:spcBef>
          <a:spcPct val="0"/>
        </a:spcBef>
        <a:spcAft>
          <a:spcPts val="563"/>
        </a:spcAft>
        <a:buFont typeface="Symbol" pitchFamily="18" charset="2"/>
        <a:buChar char="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03238" indent="-250825" algn="l" defTabSz="457200" rtl="0" eaLnBrk="0" fontAlgn="base" hangingPunct="0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55650" indent="-250825" algn="l" defTabSz="457200" rtl="0" eaLnBrk="0" fontAlgn="base" hangingPunct="0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006475" indent="-250825" algn="l" defTabSz="457200" rtl="0" eaLnBrk="0" fontAlgn="base" hangingPunct="0">
        <a:lnSpc>
          <a:spcPct val="90000"/>
        </a:lnSpc>
        <a:spcBef>
          <a:spcPct val="0"/>
        </a:spcBef>
        <a:spcAft>
          <a:spcPts val="563"/>
        </a:spcAft>
        <a:buClr>
          <a:schemeClr val="accent2"/>
        </a:buClr>
        <a:buFont typeface="Arial" pitchFamily="34" charset="0"/>
        <a:buChar char="•"/>
        <a:defRPr kern="1200">
          <a:solidFill>
            <a:schemeClr val="accent2"/>
          </a:solidFill>
          <a:latin typeface="+mn-lt"/>
          <a:ea typeface="ＭＳ Ｐゴシック" charset="0"/>
          <a:cs typeface="+mn-cs"/>
        </a:defRPr>
      </a:lvl5pPr>
      <a:lvl6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0157" y="6536531"/>
            <a:ext cx="278924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628364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setiathome.ssl.berkeley.edu/" TargetMode="External"/><Relationship Id="rId4" Type="http://schemas.openxmlformats.org/officeDocument/2006/relationships/hyperlink" Target="NUL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jpeg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5476"/>
            <a:ext cx="9144000" cy="4276685"/>
          </a:xfrm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dirty="0" smtClean="0">
                <a:solidFill>
                  <a:srgbClr val="FFFFFF"/>
                </a:solidFill>
              </a:rPr>
              <a:t/>
            </a:r>
            <a:br>
              <a:rPr lang="en-GB" sz="4800" dirty="0" smtClean="0">
                <a:solidFill>
                  <a:srgbClr val="FFFFFF"/>
                </a:solidFill>
              </a:rPr>
            </a:br>
            <a:r>
              <a:rPr lang="en-GB" sz="4800" dirty="0" smtClean="0">
                <a:solidFill>
                  <a:srgbClr val="FFFFFF"/>
                </a:solidFill>
              </a:rPr>
              <a:t/>
            </a:r>
            <a:br>
              <a:rPr lang="en-GB" sz="4800" dirty="0" smtClean="0">
                <a:solidFill>
                  <a:srgbClr val="FFFFFF"/>
                </a:solidFill>
              </a:rPr>
            </a:br>
            <a:r>
              <a:rPr lang="en-GB" sz="4000" dirty="0" smtClean="0">
                <a:solidFill>
                  <a:srgbClr val="FFFFFF"/>
                </a:solidFill>
              </a:rPr>
              <a:t/>
            </a:r>
            <a:br>
              <a:rPr lang="en-GB" sz="4000" dirty="0" smtClean="0">
                <a:solidFill>
                  <a:srgbClr val="FFFFFF"/>
                </a:solidFill>
              </a:rPr>
            </a:br>
            <a:r>
              <a:rPr lang="en-GB" sz="4000" dirty="0" smtClean="0">
                <a:solidFill>
                  <a:srgbClr val="FFFFFF"/>
                </a:solidFill>
              </a:rPr>
              <a:t>Green Bank Instrumentation circa 2030</a:t>
            </a:r>
            <a:r>
              <a:rPr lang="en-GB" sz="4400" dirty="0" smtClean="0">
                <a:solidFill>
                  <a:srgbClr val="FFFFFF"/>
                </a:solidFill>
              </a:rPr>
              <a:t/>
            </a:r>
            <a:br>
              <a:rPr lang="en-GB" sz="4400" dirty="0" smtClean="0">
                <a:solidFill>
                  <a:srgbClr val="FFFFFF"/>
                </a:solidFill>
              </a:rPr>
            </a:br>
            <a:r>
              <a:rPr lang="en-GB" sz="4400" dirty="0" smtClean="0">
                <a:solidFill>
                  <a:srgbClr val="FFFFFF"/>
                </a:solidFill>
              </a:rPr>
              <a:t/>
            </a:r>
            <a:br>
              <a:rPr lang="en-GB" sz="4400" dirty="0" smtClean="0">
                <a:solidFill>
                  <a:srgbClr val="FFFFFF"/>
                </a:solidFill>
              </a:rPr>
            </a:br>
            <a:r>
              <a:rPr lang="en-GB" sz="4400" dirty="0" smtClean="0">
                <a:solidFill>
                  <a:srgbClr val="FFFFFF"/>
                </a:solidFill>
              </a:rPr>
              <a:t/>
            </a:r>
            <a:br>
              <a:rPr lang="en-GB" sz="4400" dirty="0" smtClean="0">
                <a:solidFill>
                  <a:srgbClr val="FFFFFF"/>
                </a:solidFill>
              </a:rPr>
            </a:br>
            <a:endParaRPr lang="en-GB" sz="4400" dirty="0" smtClean="0">
              <a:solidFill>
                <a:srgbClr val="FFFFFF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8800"/>
            <a:ext cx="4762500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0" y="3962400"/>
            <a:ext cx="9144000" cy="8039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6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Dan </a:t>
            </a:r>
            <a:r>
              <a:rPr lang="en-GB" sz="32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Werthimer</a:t>
            </a:r>
            <a:r>
              <a:rPr lang="en-GB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and 800 CASPER Collaborators</a:t>
            </a:r>
            <a:r>
              <a:rPr lang="en-GB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</a:t>
            </a:r>
            <a:endParaRPr lang="en-GB" b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  <a:p>
            <a:pPr algn="ctr">
              <a:lnSpc>
                <a:spcPct val="6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3124200" y="4876800"/>
            <a:ext cx="6019800" cy="591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1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  <a:hlinkClick r:id="rId4" invalidUrl="http:///"/>
              </a:rPr>
              <a:t>http://</a:t>
            </a:r>
            <a:r>
              <a:rPr lang="en-GB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casper.berkeley.edu</a:t>
            </a:r>
            <a:endParaRPr lang="en-GB" sz="32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165074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GBO Receivers  circa 2025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4375"/>
          </a:xfrm>
        </p:spPr>
        <p:txBody>
          <a:bodyPr/>
          <a:lstStyle/>
          <a:p>
            <a:r>
              <a:rPr lang="en-US" dirty="0" smtClean="0"/>
              <a:t>   0.6 to 4   GHz  </a:t>
            </a:r>
            <a:r>
              <a:rPr lang="en-US" dirty="0"/>
              <a:t> </a:t>
            </a:r>
            <a:r>
              <a:rPr lang="en-US" dirty="0" smtClean="0"/>
              <a:t>6:1    22K   single beam</a:t>
            </a:r>
          </a:p>
          <a:p>
            <a:r>
              <a:rPr lang="en-US" dirty="0" smtClean="0"/>
              <a:t>   4  to 24   GHz   6:1</a:t>
            </a:r>
            <a:r>
              <a:rPr lang="en-US" dirty="0"/>
              <a:t> </a:t>
            </a:r>
            <a:r>
              <a:rPr lang="en-US" dirty="0" smtClean="0"/>
              <a:t>   22K   single beam</a:t>
            </a:r>
          </a:p>
          <a:p>
            <a:r>
              <a:rPr lang="en-US" dirty="0" smtClean="0"/>
              <a:t>  20 to 120  GHz  6:1             single beam</a:t>
            </a:r>
          </a:p>
          <a:p>
            <a:r>
              <a:rPr lang="en-US" dirty="0" smtClean="0"/>
              <a:t>0.6 to 2 GHz Phased Array Feed  20K </a:t>
            </a:r>
            <a:r>
              <a:rPr lang="en-US" dirty="0" smtClean="0"/>
              <a:t>1,000 </a:t>
            </a:r>
            <a:r>
              <a:rPr lang="en-US" dirty="0" smtClean="0"/>
              <a:t>beams</a:t>
            </a:r>
          </a:p>
          <a:p>
            <a:r>
              <a:rPr lang="en-US" dirty="0" smtClean="0"/>
              <a:t>75 – 115 GHz 800 beam horn array </a:t>
            </a:r>
            <a:r>
              <a:rPr lang="en-US" dirty="0" smtClean="0"/>
              <a:t>(</a:t>
            </a:r>
            <a:r>
              <a:rPr lang="en-US" dirty="0" smtClean="0"/>
              <a:t>ultra</a:t>
            </a:r>
            <a:r>
              <a:rPr lang="en-US" dirty="0" smtClean="0"/>
              <a:t>-</a:t>
            </a:r>
            <a:r>
              <a:rPr lang="en-US" dirty="0" err="1" smtClean="0"/>
              <a:t>argus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“Rocket” PAF</a:t>
            </a:r>
            <a:endParaRPr lang="en-US" dirty="0"/>
          </a:p>
        </p:txBody>
      </p:sp>
      <p:pic>
        <p:nvPicPr>
          <p:cNvPr id="6" name="Content Placeholder 5" descr="IMG_8420_nobackground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663" y="331787"/>
            <a:ext cx="4097337" cy="2208210"/>
          </a:xfrm>
        </p:spPr>
      </p:pic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4" r="7373"/>
          <a:stretch/>
        </p:blipFill>
        <p:spPr>
          <a:xfrm>
            <a:off x="4883149" y="2717799"/>
            <a:ext cx="4260851" cy="257651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8738" y="856577"/>
            <a:ext cx="4987925" cy="524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563"/>
              </a:spcAft>
              <a:buFont typeface="Arial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825" indent="-250825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Font typeface="Symbol" pitchFamily="18" charset="2"/>
              <a:buChar char="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3238" indent="-250825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250825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6475" indent="-250825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chemeClr val="accent2"/>
              </a:buClr>
              <a:buFont typeface="Arial" charset="0"/>
              <a:buChar char="•"/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5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 generation PAF</a:t>
            </a:r>
          </a:p>
          <a:p>
            <a:pPr marL="593725" marR="0" lvl="1" indent="-3429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“rocket” elements; “edge” elements</a:t>
            </a: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5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Superb matching with LNA</a:t>
            </a:r>
          </a:p>
          <a:p>
            <a:pPr marL="593725" marR="0" lvl="1" indent="-3429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to improved performance</a:t>
            </a:r>
          </a:p>
          <a:p>
            <a:pPr marL="593725" marR="0" lvl="1" indent="-3429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Noise Temp due to uncooled LNAs</a:t>
            </a: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5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4x5 prototype constructed</a:t>
            </a:r>
          </a:p>
          <a:p>
            <a:pPr marL="593725" marR="0" lvl="1" indent="-3429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tested as aperture array</a:t>
            </a:r>
          </a:p>
          <a:p>
            <a:pPr marL="593725" marR="0" lvl="1" indent="-3429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~15K better than equivalent ASKAP tests</a:t>
            </a:r>
          </a:p>
          <a:p>
            <a:pPr marL="593725" marR="0" lvl="1" indent="-3429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Tested on Parkes</a:t>
            </a:r>
          </a:p>
          <a:p>
            <a:pPr marL="846138" marR="0" lvl="2" indent="-3429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Measurements affected by RFI</a:t>
            </a: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5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better suited to cooling</a:t>
            </a:r>
          </a:p>
          <a:p>
            <a:pPr marL="593725" marR="0" lvl="1" indent="-3429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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CryoPAF funding proposal</a:t>
            </a:r>
          </a:p>
          <a:p>
            <a:pPr marL="846138" marR="0" lvl="2" indent="-3429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Full 94 dual-pol array + ASKAP back-end</a:t>
            </a:r>
          </a:p>
          <a:p>
            <a:pPr marL="846138" marR="0" lvl="2" indent="-34290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Expected Tsys &lt;20K !?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563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0200" y="6503987"/>
            <a:ext cx="1477873" cy="27794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7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193212"/>
            <a:ext cx="8459787" cy="521751"/>
          </a:xfrm>
        </p:spPr>
        <p:txBody>
          <a:bodyPr/>
          <a:lstStyle/>
          <a:p>
            <a:r>
              <a:rPr lang="en-US" dirty="0"/>
              <a:t>Parkes </a:t>
            </a:r>
            <a:r>
              <a:rPr lang="en-US" dirty="0" err="1"/>
              <a:t>UltaWideBand</a:t>
            </a:r>
            <a:r>
              <a:rPr lang="en-US" dirty="0"/>
              <a:t>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28277"/>
            <a:ext cx="4684418" cy="358821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 err="1" smtClean="0"/>
              <a:t>Quadridge</a:t>
            </a:r>
            <a:r>
              <a:rPr lang="en-US" sz="1800" dirty="0" smtClean="0"/>
              <a:t> </a:t>
            </a:r>
            <a:r>
              <a:rPr lang="en-US" sz="1800" dirty="0"/>
              <a:t>structure with dielectric </a:t>
            </a:r>
            <a:r>
              <a:rPr lang="en-US" sz="1800" dirty="0" smtClean="0"/>
              <a:t>spear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0.7</a:t>
            </a:r>
            <a:r>
              <a:rPr lang="en-US" sz="1800" dirty="0"/>
              <a:t>—4.0 GHz, Tsys ~22K, SEFD ~35 </a:t>
            </a:r>
            <a:r>
              <a:rPr lang="en-US" sz="1800" dirty="0" err="1" smtClean="0"/>
              <a:t>Jy</a:t>
            </a: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First </a:t>
            </a:r>
            <a:r>
              <a:rPr lang="en-US" sz="1800" dirty="0"/>
              <a:t>light </a:t>
            </a:r>
            <a:r>
              <a:rPr lang="en-US" sz="1800" dirty="0" smtClean="0"/>
              <a:t>Aug </a:t>
            </a:r>
            <a:r>
              <a:rPr lang="en-US" sz="1800" dirty="0"/>
              <a:t>2017, </a:t>
            </a:r>
            <a:r>
              <a:rPr lang="en-US" sz="1800" dirty="0" smtClean="0"/>
              <a:t>commission </a:t>
            </a:r>
            <a:r>
              <a:rPr lang="en-US" sz="1800" dirty="0"/>
              <a:t>late </a:t>
            </a:r>
            <a:r>
              <a:rPr lang="en-US" sz="1800" dirty="0" smtClean="0"/>
              <a:t>2017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Sampler/</a:t>
            </a:r>
            <a:r>
              <a:rPr lang="en-US" sz="1800" dirty="0" err="1"/>
              <a:t>digitiser</a:t>
            </a:r>
            <a:r>
              <a:rPr lang="en-US" sz="1800" dirty="0"/>
              <a:t> and timing (Back-end)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4 </a:t>
            </a:r>
            <a:r>
              <a:rPr lang="en-US" sz="1800" dirty="0" err="1" smtClean="0"/>
              <a:t>Gsps</a:t>
            </a:r>
            <a:r>
              <a:rPr lang="en-US" sz="1800" dirty="0" smtClean="0"/>
              <a:t> (2 GHz bands)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Ethernet switch and GPU cluster 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/>
              <a:t>Installed 2016 &amp; used </a:t>
            </a:r>
            <a:r>
              <a:rPr lang="en-US" sz="1800" dirty="0" err="1"/>
              <a:t>PAF@Parkes</a:t>
            </a:r>
            <a:endParaRPr lang="en-US" sz="1800" dirty="0"/>
          </a:p>
          <a:p>
            <a:pPr marL="742950" lvl="1" indent="-285750">
              <a:buFont typeface="Arial"/>
              <a:buChar char="•"/>
            </a:pPr>
            <a:r>
              <a:rPr lang="en-US" sz="1800" dirty="0"/>
              <a:t>Software </a:t>
            </a:r>
            <a:r>
              <a:rPr lang="en-AU" sz="1800" dirty="0"/>
              <a:t>- </a:t>
            </a:r>
            <a:r>
              <a:rPr lang="en-AU" sz="1800" dirty="0" smtClean="0"/>
              <a:t>collaborators</a:t>
            </a:r>
            <a:endParaRPr lang="is-IS" sz="1800" dirty="0" smtClean="0"/>
          </a:p>
          <a:p>
            <a:pPr marL="285750" indent="-285750">
              <a:buFont typeface="Arial"/>
              <a:buChar char="•"/>
            </a:pPr>
            <a:r>
              <a:rPr lang="is-IS" sz="1800" dirty="0"/>
              <a:t>RFI mitigation built-in – reference antenna</a:t>
            </a:r>
          </a:p>
          <a:p>
            <a:pPr>
              <a:buFont typeface="Arial"/>
              <a:buChar char="•"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FBFE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3" descr="img_835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7169" y="4516496"/>
            <a:ext cx="2054876" cy="193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ks_UWL_fe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16496"/>
            <a:ext cx="2227169" cy="193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wl-tsys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045" y="3057407"/>
            <a:ext cx="4861956" cy="3328216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1" t="38489" r="18388" b="22"/>
          <a:stretch/>
        </p:blipFill>
        <p:spPr bwMode="auto">
          <a:xfrm>
            <a:off x="5425199" y="621837"/>
            <a:ext cx="3718800" cy="247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10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eed_cooled_15to1_jack_sept2012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-1752600"/>
            <a:ext cx="6883724" cy="10391775"/>
          </a:xfr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230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Instrument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Scalable</a:t>
            </a:r>
          </a:p>
          <a:p>
            <a:r>
              <a:rPr lang="en-US" dirty="0" smtClean="0"/>
              <a:t>Upgradeable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General and Multi-Purpose</a:t>
            </a:r>
          </a:p>
          <a:p>
            <a:r>
              <a:rPr lang="en-US" dirty="0" smtClean="0"/>
              <a:t>Fault Tolerant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16050"/>
          </a:xfrm>
        </p:spPr>
        <p:txBody>
          <a:bodyPr/>
          <a:lstStyle/>
          <a:p>
            <a:pPr algn="ctr"/>
            <a:r>
              <a:rPr lang="en-US" sz="4400" dirty="0" smtClean="0"/>
              <a:t>Simultaneous Digital </a:t>
            </a:r>
            <a:r>
              <a:rPr lang="en-US" sz="4400" dirty="0" err="1" smtClean="0"/>
              <a:t>Backends</a:t>
            </a:r>
            <a:r>
              <a:rPr lang="en-US" sz="44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Piggyback, </a:t>
            </a:r>
            <a:r>
              <a:rPr lang="en-US" dirty="0" err="1" smtClean="0"/>
              <a:t>Commensal</a:t>
            </a:r>
            <a:r>
              <a:rPr lang="en-US" dirty="0" smtClean="0"/>
              <a:t>, Sky Surveys 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04800" y="1524001"/>
          <a:ext cx="5181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0" y="1905000"/>
            <a:ext cx="3810000" cy="39957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Analog Power Splitters</a:t>
            </a:r>
          </a:p>
          <a:p>
            <a:pPr>
              <a:buNone/>
            </a:pPr>
            <a:r>
              <a:rPr lang="en-US" dirty="0" smtClean="0"/>
              <a:t>              or </a:t>
            </a:r>
          </a:p>
          <a:p>
            <a:pPr>
              <a:buNone/>
            </a:pPr>
            <a:r>
              <a:rPr lang="en-US" dirty="0" smtClean="0"/>
              <a:t>  Digital Data Splitter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847725"/>
          <a:ext cx="7920038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3" name="Visio" r:id="rId3" imgW="7923428" imgH="6840305" progId="">
                  <p:embed/>
                </p:oleObj>
              </mc:Choice>
              <mc:Fallback>
                <p:oleObj name="Visio" r:id="rId3" imgW="7923428" imgH="68403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47725"/>
                        <a:ext cx="7920038" cy="601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52400" y="138113"/>
            <a:ext cx="8610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 dirty="0" smtClean="0">
                <a:solidFill>
                  <a:srgbClr val="FF0000"/>
                </a:solidFill>
              </a:rPr>
              <a:t>CASPER General </a:t>
            </a:r>
            <a:r>
              <a:rPr lang="en-US" b="0" dirty="0">
                <a:solidFill>
                  <a:srgbClr val="FF0000"/>
                </a:solidFill>
              </a:rPr>
              <a:t>Purpose </a:t>
            </a:r>
            <a:r>
              <a:rPr lang="en-US" b="0" dirty="0" err="1">
                <a:solidFill>
                  <a:srgbClr val="FF0000"/>
                </a:solidFill>
              </a:rPr>
              <a:t>Architechture</a:t>
            </a:r>
            <a:endParaRPr lang="en-US" b="0" dirty="0">
              <a:solidFill>
                <a:srgbClr val="FF0000"/>
              </a:solidFill>
            </a:endParaRPr>
          </a:p>
          <a:p>
            <a:pPr algn="ctr"/>
            <a:r>
              <a:rPr lang="en-US" sz="2000" b="0" dirty="0">
                <a:solidFill>
                  <a:srgbClr val="FF0000"/>
                </a:solidFill>
              </a:rPr>
              <a:t>Dynamic Allocation of Resources, need not be FPGA 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en-US" sz="2400" dirty="0" smtClean="0"/>
              <a:t>VEGAS/DIBAS Multi-beam Spectrometer + Pulsar Timing/Searching John Ford, Dan </a:t>
            </a:r>
            <a:r>
              <a:rPr lang="en-US" sz="2400" dirty="0" err="1" smtClean="0"/>
              <a:t>Werthimer</a:t>
            </a:r>
            <a:r>
              <a:rPr lang="en-US" sz="2400" dirty="0" smtClean="0"/>
              <a:t>, David </a:t>
            </a:r>
            <a:r>
              <a:rPr lang="en-US" sz="2400" dirty="0" err="1" smtClean="0"/>
              <a:t>MacMahon</a:t>
            </a:r>
            <a:r>
              <a:rPr lang="en-US" sz="2400" dirty="0" smtClean="0"/>
              <a:t>, Richard </a:t>
            </a:r>
            <a:r>
              <a:rPr lang="en-US" sz="2400" dirty="0" err="1" smtClean="0"/>
              <a:t>Prestage</a:t>
            </a:r>
            <a:endParaRPr lang="en-US" sz="2400" dirty="0" smtClean="0"/>
          </a:p>
        </p:txBody>
      </p:sp>
      <p:pic>
        <p:nvPicPr>
          <p:cNvPr id="22531" name="Content Placeholder 5" descr="Gbtspec-blockdiagr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676400" y="1143000"/>
            <a:ext cx="12039600" cy="6553200"/>
          </a:xfrm>
        </p:spPr>
      </p:pic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ea typeface="MS PGothic" pitchFamily="34" charset="-128"/>
              </a:rPr>
              <a:t>VG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8CACAF-80ED-4AC2-96C6-5731D8AAEEEC}" type="slidenum">
              <a:rPr lang="en-US" smtClean="0">
                <a:ea typeface="MS PGothic" pitchFamily="34" charset="-128"/>
              </a:rPr>
              <a:pPr/>
              <a:t>17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Highest Frequency detection with the widest bandwidth"/>
          <p:cNvSpPr txBox="1">
            <a:spLocks noGrp="1"/>
          </p:cNvSpPr>
          <p:nvPr>
            <p:ph type="title"/>
          </p:nvPr>
        </p:nvSpPr>
        <p:spPr>
          <a:xfrm>
            <a:off x="1" y="-381000"/>
            <a:ext cx="8915400" cy="2362200"/>
          </a:xfrm>
          <a:prstGeom prst="rect">
            <a:avLst/>
          </a:prstGeom>
        </p:spPr>
        <p:txBody>
          <a:bodyPr>
            <a:normAutofit/>
          </a:bodyPr>
          <a:lstStyle>
            <a:lvl1pPr defTabSz="473201">
              <a:defRPr sz="6480"/>
            </a:lvl1pPr>
          </a:lstStyle>
          <a:p>
            <a:r>
              <a:rPr lang="en-US" sz="3600" dirty="0" smtClean="0"/>
              <a:t>FRB121102  (repeater)</a:t>
            </a:r>
            <a:br>
              <a:rPr lang="en-US" sz="3600" dirty="0" smtClean="0"/>
            </a:br>
            <a:r>
              <a:rPr sz="3600" dirty="0" smtClean="0"/>
              <a:t>Highest </a:t>
            </a:r>
            <a:r>
              <a:rPr sz="3600" dirty="0"/>
              <a:t>Frequency </a:t>
            </a:r>
            <a:r>
              <a:rPr sz="3600" dirty="0" smtClean="0"/>
              <a:t>detection</a:t>
            </a:r>
            <a:r>
              <a:rPr lang="en-US" sz="3600" dirty="0" smtClean="0"/>
              <a:t> (4 – 9 GHz)</a:t>
            </a:r>
            <a:r>
              <a:rPr sz="36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sz="3600" dirty="0" smtClean="0"/>
              <a:t>widest bandwidth</a:t>
            </a:r>
            <a:r>
              <a:rPr lang="en-US" sz="3600" dirty="0" smtClean="0"/>
              <a:t>  (5.4 GHz)</a:t>
            </a:r>
            <a:endParaRPr sz="3600" dirty="0"/>
          </a:p>
        </p:txBody>
      </p:sp>
      <p:pic>
        <p:nvPicPr>
          <p:cNvPr id="218" name="animation.gif" descr="animation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1981201" y="-304800"/>
            <a:ext cx="5181600" cy="9144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4539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creen Shot 2017-09-05 at 1.50.46 PM.png" descr="Screen Shot 2017-09-05 at 1.50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1096" y="1197927"/>
            <a:ext cx="1902024" cy="4982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Screen Shot 2017-09-05 at 1.51.15 PM.png" descr="Screen Shot 2017-09-05 at 1.51.1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426" y="1181064"/>
            <a:ext cx="1902024" cy="5016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Screen Shot 2017-09-05 at 1.51.57 PM.png" descr="Screen Shot 2017-09-05 at 1.51.57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70761" y="1188642"/>
            <a:ext cx="1902024" cy="5001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Screen Shot 2017-09-05 at 2.34.51 PM.png" descr="Screen Shot 2017-09-05 at 2.34.51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1432" y="1188642"/>
            <a:ext cx="1882143" cy="5001337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Coherently dedispersed pulses"/>
          <p:cNvSpPr txBox="1">
            <a:spLocks noGrp="1"/>
          </p:cNvSpPr>
          <p:nvPr>
            <p:ph type="title"/>
          </p:nvPr>
        </p:nvSpPr>
        <p:spPr>
          <a:xfrm>
            <a:off x="152401" y="178594"/>
            <a:ext cx="8321874" cy="61861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73887">
              <a:defRPr sz="5119"/>
            </a:lvl1pPr>
          </a:lstStyle>
          <a:p>
            <a:r>
              <a:rPr dirty="0"/>
              <a:t>Coherently </a:t>
            </a:r>
            <a:r>
              <a:rPr dirty="0" err="1"/>
              <a:t>dedispersed</a:t>
            </a:r>
            <a:r>
              <a:rPr dirty="0"/>
              <a:t> pulses</a:t>
            </a:r>
          </a:p>
        </p:txBody>
      </p:sp>
      <p:pic>
        <p:nvPicPr>
          <p:cNvPr id="231" name="Screen Shot 2017-09-07 at 9.03.26 AM.png" descr="Screen Shot 2017-09-07 at 9.03.26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flipV="1">
            <a:off x="-564510" y="7391400"/>
            <a:ext cx="1193459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Law et al. 2017"/>
          <p:cNvSpPr txBox="1"/>
          <p:nvPr/>
        </p:nvSpPr>
        <p:spPr>
          <a:xfrm flipH="1" flipV="1">
            <a:off x="1752599" y="8005809"/>
            <a:ext cx="914400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8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Lucida Sans Unicode" pitchFamily="34" charset="0"/>
                <a:sym typeface="Helvetica Neue"/>
              </a:rPr>
              <a:t>Law et al. 2017</a:t>
            </a:r>
          </a:p>
        </p:txBody>
      </p:sp>
    </p:spTree>
    <p:extLst>
      <p:ext uri="{BB962C8B-B14F-4D97-AF65-F5344CB8AC3E}">
        <p14:creationId xmlns:p14="http://schemas.microsoft.com/office/powerpoint/2010/main" val="317541815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9144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Upcoming</a:t>
            </a:r>
            <a:r>
              <a:rPr lang="en-US" sz="2800" dirty="0"/>
              <a:t> </a:t>
            </a:r>
            <a:r>
              <a:rPr lang="en-US" sz="2800" b="1" dirty="0" smtClean="0"/>
              <a:t>Nobel Prizes </a:t>
            </a:r>
            <a:r>
              <a:rPr lang="en-US" sz="2800" dirty="0" smtClean="0"/>
              <a:t>with Radio Instrumentation</a:t>
            </a:r>
            <a:br>
              <a:rPr lang="en-US" sz="2800" dirty="0" smtClean="0"/>
            </a:br>
            <a:r>
              <a:rPr lang="en-US" sz="3600" dirty="0"/>
              <a:t> </a:t>
            </a:r>
            <a:r>
              <a:rPr lang="en-US" sz="3600" dirty="0" smtClean="0"/>
              <a:t>  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062539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Gravitational Wave Detection (pulsar timing)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 (</a:t>
            </a:r>
            <a:r>
              <a:rPr lang="en-US" dirty="0" err="1" smtClean="0">
                <a:sym typeface="Wingdings" pitchFamily="2" charset="2"/>
              </a:rPr>
              <a:t>eg</a:t>
            </a:r>
            <a:r>
              <a:rPr lang="en-US" dirty="0" smtClean="0">
                <a:sym typeface="Wingdings" pitchFamily="2" charset="2"/>
              </a:rPr>
              <a:t>: this morning’s LIGO announcement)</a:t>
            </a:r>
          </a:p>
          <a:p>
            <a:r>
              <a:rPr lang="en-US" dirty="0" smtClean="0">
                <a:sym typeface="Wingdings" pitchFamily="2" charset="2"/>
              </a:rPr>
              <a:t>Black Hole Physics (Event Horizon Telescope…)</a:t>
            </a:r>
          </a:p>
          <a:p>
            <a:r>
              <a:rPr lang="en-US" dirty="0" smtClean="0">
                <a:sym typeface="Wingdings" pitchFamily="2" charset="2"/>
              </a:rPr>
              <a:t>How did the First Stars and Galaxies Form ? (EOR)</a:t>
            </a:r>
          </a:p>
          <a:p>
            <a:r>
              <a:rPr lang="en-US" dirty="0" smtClean="0">
                <a:sym typeface="Wingdings" pitchFamily="2" charset="2"/>
              </a:rPr>
              <a:t>What causes FRB’s ?   </a:t>
            </a:r>
          </a:p>
          <a:p>
            <a:r>
              <a:rPr lang="en-US" dirty="0" smtClean="0">
                <a:sym typeface="Wingdings" pitchFamily="2" charset="2"/>
              </a:rPr>
              <a:t>Measure baryon density of universe using FRB’s</a:t>
            </a:r>
          </a:p>
          <a:p>
            <a:r>
              <a:rPr lang="en-US" dirty="0" smtClean="0">
                <a:sym typeface="Wingdings" pitchFamily="2" charset="2"/>
              </a:rPr>
              <a:t>B mode polarization CMB </a:t>
            </a:r>
          </a:p>
          <a:p>
            <a:r>
              <a:rPr lang="en-US" dirty="0" smtClean="0">
                <a:sym typeface="Wingdings" pitchFamily="2" charset="2"/>
              </a:rPr>
              <a:t>Discover ET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sz="2400" dirty="0" smtClean="0">
              <a:solidFill>
                <a:srgbClr val="C00000"/>
              </a:solidFill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801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                  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              Fast ADC’s 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</a:t>
            </a:r>
            <a:r>
              <a:rPr lang="en-US" sz="4000" dirty="0" smtClean="0">
                <a:solidFill>
                  <a:schemeClr val="bg1"/>
                </a:solidFill>
              </a:rPr>
              <a:t>15 </a:t>
            </a:r>
            <a:r>
              <a:rPr lang="en-US" sz="4000" dirty="0" err="1" smtClean="0">
                <a:solidFill>
                  <a:schemeClr val="bg1"/>
                </a:solidFill>
              </a:rPr>
              <a:t>Gsps</a:t>
            </a:r>
            <a:r>
              <a:rPr lang="en-US" sz="4000" dirty="0" smtClean="0">
                <a:solidFill>
                  <a:schemeClr val="bg1"/>
                </a:solidFill>
              </a:rPr>
              <a:t>   4 bit     </a:t>
            </a:r>
            <a:r>
              <a:rPr lang="en-US" sz="4000" dirty="0" err="1" smtClean="0">
                <a:solidFill>
                  <a:schemeClr val="bg1"/>
                </a:solidFill>
              </a:rPr>
              <a:t>Adsantec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  26 </a:t>
            </a:r>
            <a:r>
              <a:rPr lang="en-US" sz="4000" dirty="0" err="1" smtClean="0">
                <a:solidFill>
                  <a:schemeClr val="bg1"/>
                </a:solidFill>
              </a:rPr>
              <a:t>Gsps</a:t>
            </a:r>
            <a:r>
              <a:rPr lang="en-US" sz="4000" dirty="0" smtClean="0">
                <a:solidFill>
                  <a:schemeClr val="bg1"/>
                </a:solidFill>
              </a:rPr>
              <a:t>   3.5 bit  Analog Devices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b="0" dirty="0" smtClean="0">
                <a:solidFill>
                  <a:schemeClr val="bg1"/>
                </a:solidFill>
              </a:rPr>
              <a:t>   </a:t>
            </a:r>
            <a:r>
              <a:rPr lang="en-US" sz="4000" dirty="0" smtClean="0">
                <a:solidFill>
                  <a:schemeClr val="bg1"/>
                </a:solidFill>
              </a:rPr>
              <a:t>55 </a:t>
            </a:r>
            <a:r>
              <a:rPr lang="en-US" sz="4000" dirty="0" err="1" smtClean="0">
                <a:solidFill>
                  <a:schemeClr val="bg1"/>
                </a:solidFill>
              </a:rPr>
              <a:t>Gsps</a:t>
            </a:r>
            <a:r>
              <a:rPr lang="en-US" sz="4000" dirty="0" smtClean="0">
                <a:solidFill>
                  <a:schemeClr val="bg1"/>
                </a:solidFill>
              </a:rPr>
              <a:t>   8 bit     Fujitsu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   80 </a:t>
            </a:r>
            <a:r>
              <a:rPr lang="en-US" sz="4000" dirty="0" err="1">
                <a:solidFill>
                  <a:schemeClr val="bg1"/>
                </a:solidFill>
              </a:rPr>
              <a:t>Gsps</a:t>
            </a:r>
            <a:r>
              <a:rPr lang="en-US" sz="4000" dirty="0">
                <a:solidFill>
                  <a:schemeClr val="bg1"/>
                </a:solidFill>
              </a:rPr>
              <a:t>   8 bit  </a:t>
            </a:r>
            <a:r>
              <a:rPr lang="en-US" sz="4000" dirty="0" smtClean="0">
                <a:solidFill>
                  <a:schemeClr val="bg1"/>
                </a:solidFill>
              </a:rPr>
              <a:t>   Berkeley  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 160 </a:t>
            </a:r>
            <a:r>
              <a:rPr lang="en-US" sz="4000" dirty="0" err="1" smtClean="0">
                <a:solidFill>
                  <a:schemeClr val="bg1"/>
                </a:solidFill>
              </a:rPr>
              <a:t>Gsps</a:t>
            </a:r>
            <a:r>
              <a:rPr lang="en-US" sz="4000" dirty="0" smtClean="0">
                <a:solidFill>
                  <a:schemeClr val="bg1"/>
                </a:solidFill>
              </a:rPr>
              <a:t>   8 bit     </a:t>
            </a:r>
            <a:r>
              <a:rPr lang="en-US" sz="4000" dirty="0" err="1" smtClean="0">
                <a:solidFill>
                  <a:schemeClr val="bg1"/>
                </a:solidFill>
              </a:rPr>
              <a:t>Keysight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 240 </a:t>
            </a:r>
            <a:r>
              <a:rPr lang="en-US" sz="4000" dirty="0" err="1" smtClean="0">
                <a:solidFill>
                  <a:schemeClr val="bg1"/>
                </a:solidFill>
              </a:rPr>
              <a:t>Gsps</a:t>
            </a:r>
            <a:r>
              <a:rPr lang="en-US" sz="4000" dirty="0" smtClean="0">
                <a:solidFill>
                  <a:schemeClr val="bg1"/>
                </a:solidFill>
              </a:rPr>
              <a:t>   8 bit     Teledyne </a:t>
            </a:r>
            <a:r>
              <a:rPr lang="en-US" sz="4000" dirty="0" err="1" smtClean="0">
                <a:solidFill>
                  <a:schemeClr val="bg1"/>
                </a:solidFill>
              </a:rPr>
              <a:t>Lecroy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  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/>
            </a:r>
            <a:br>
              <a:rPr lang="en-US" sz="2400" dirty="0" smtClean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096000"/>
            <a:ext cx="4992688" cy="762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199" cy="762000"/>
          </a:xfrm>
        </p:spPr>
        <p:txBody>
          <a:bodyPr/>
          <a:lstStyle/>
          <a:p>
            <a:r>
              <a:rPr lang="en-US" dirty="0" smtClean="0"/>
              <a:t>Dual 26 </a:t>
            </a:r>
            <a:r>
              <a:rPr lang="en-US" dirty="0" err="1" smtClean="0"/>
              <a:t>Gsps</a:t>
            </a:r>
            <a:r>
              <a:rPr lang="en-US" dirty="0" smtClean="0"/>
              <a:t> 3.5 bit ADC and FPGA</a:t>
            </a:r>
            <a:endParaRPr lang="en-US" dirty="0"/>
          </a:p>
        </p:txBody>
      </p:sp>
      <p:pic>
        <p:nvPicPr>
          <p:cNvPr id="4" name="Content Placeholder 3" descr="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66800" y="685800"/>
            <a:ext cx="11125200" cy="6457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Board Interconnect - Upgradable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685213" cy="4910138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91000"/>
              </a:lnSpc>
              <a:defRPr/>
            </a:pPr>
            <a:endParaRPr lang="en-US" sz="2600" dirty="0" smtClean="0"/>
          </a:p>
          <a:p>
            <a:pPr>
              <a:lnSpc>
                <a:spcPct val="91000"/>
              </a:lnSpc>
              <a:buFontTx/>
              <a:buChar char="•"/>
              <a:defRPr/>
            </a:pPr>
            <a:r>
              <a:rPr lang="en-US" sz="3200" dirty="0" smtClean="0"/>
              <a:t> Problem:  Backplanes are short lived</a:t>
            </a:r>
          </a:p>
          <a:p>
            <a:pPr>
              <a:lnSpc>
                <a:spcPct val="91000"/>
              </a:lnSpc>
              <a:buFont typeface="Tahoma" pitchFamily="34" charset="0"/>
              <a:buNone/>
              <a:defRPr/>
            </a:pPr>
            <a:r>
              <a:rPr lang="en-US" sz="3200" dirty="0" smtClean="0"/>
              <a:t>    </a:t>
            </a:r>
            <a:r>
              <a:rPr lang="en-US" sz="2400" dirty="0" smtClean="0"/>
              <a:t>(S100, </a:t>
            </a:r>
            <a:r>
              <a:rPr lang="en-US" sz="2400" dirty="0" err="1" smtClean="0"/>
              <a:t>Multibus</a:t>
            </a:r>
            <a:r>
              <a:rPr lang="en-US" sz="2400" dirty="0" smtClean="0"/>
              <a:t>, VME, ISA, EISA, PCI, </a:t>
            </a:r>
            <a:r>
              <a:rPr lang="en-US" sz="2400" dirty="0" err="1" smtClean="0"/>
              <a:t>PCIx</a:t>
            </a:r>
            <a:r>
              <a:rPr lang="en-US" sz="2400" dirty="0" smtClean="0"/>
              <a:t>, </a:t>
            </a:r>
            <a:r>
              <a:rPr lang="en-US" sz="2400" dirty="0" err="1" smtClean="0"/>
              <a:t>PCIe</a:t>
            </a:r>
            <a:r>
              <a:rPr lang="en-US" sz="2400" dirty="0" smtClean="0"/>
              <a:t>, PCIe2.0,                                </a:t>
            </a:r>
            <a:r>
              <a:rPr lang="en-US" sz="2400" dirty="0" err="1" smtClean="0"/>
              <a:t>compactPCI</a:t>
            </a:r>
            <a:r>
              <a:rPr lang="en-US" sz="2400" dirty="0" smtClean="0"/>
              <a:t>, </a:t>
            </a:r>
            <a:r>
              <a:rPr lang="en-US" sz="2400" dirty="0" err="1" smtClean="0"/>
              <a:t>compactPCIe</a:t>
            </a:r>
            <a:r>
              <a:rPr lang="en-US" sz="2400" dirty="0" smtClean="0"/>
              <a:t>, ATCA…)</a:t>
            </a:r>
          </a:p>
          <a:p>
            <a:pPr>
              <a:lnSpc>
                <a:spcPct val="91000"/>
              </a:lnSpc>
              <a:buFont typeface="Tahoma" pitchFamily="34" charset="0"/>
              <a:buNone/>
              <a:defRPr/>
            </a:pPr>
            <a:endParaRPr lang="en-US" sz="2400" dirty="0" smtClean="0"/>
          </a:p>
          <a:p>
            <a:pPr>
              <a:lnSpc>
                <a:spcPct val="91000"/>
              </a:lnSpc>
              <a:buFontTx/>
              <a:buChar char="•"/>
              <a:defRPr/>
            </a:pPr>
            <a:r>
              <a:rPr lang="en-US" sz="3200" dirty="0" smtClean="0"/>
              <a:t>Solution:  Use 10, 40 or 100 </a:t>
            </a:r>
            <a:r>
              <a:rPr lang="en-US" sz="3200" dirty="0" err="1" smtClean="0"/>
              <a:t>Gbit</a:t>
            </a:r>
            <a:r>
              <a:rPr lang="en-US" sz="3200" dirty="0" smtClean="0"/>
              <a:t>/sec Ethernet</a:t>
            </a:r>
          </a:p>
          <a:p>
            <a:pPr marL="0" indent="0">
              <a:lnSpc>
                <a:spcPct val="91000"/>
              </a:lnSpc>
              <a:buNone/>
              <a:defRPr/>
            </a:pPr>
            <a:r>
              <a:rPr lang="en-US" sz="3200" dirty="0"/>
              <a:t> </a:t>
            </a:r>
            <a:r>
              <a:rPr lang="en-US" sz="3200" dirty="0" smtClean="0"/>
              <a:t>  Ethernet since 1973 – likely to stay around !</a:t>
            </a:r>
          </a:p>
          <a:p>
            <a:pPr>
              <a:lnSpc>
                <a:spcPct val="91000"/>
              </a:lnSpc>
              <a:buFont typeface="Tahoma" pitchFamily="34" charset="0"/>
              <a:buNone/>
              <a:defRPr/>
            </a:pPr>
            <a:r>
              <a:rPr lang="en-US" sz="3200" dirty="0" smtClean="0"/>
              <a:t>   </a:t>
            </a:r>
          </a:p>
          <a:p>
            <a:pPr>
              <a:lnSpc>
                <a:spcPct val="91000"/>
              </a:lnSpc>
              <a:buFont typeface="Tahoma" pitchFamily="34" charset="0"/>
              <a:buNone/>
              <a:defRPr/>
            </a:pPr>
            <a:r>
              <a:rPr lang="en-US" sz="3200" dirty="0" smtClean="0"/>
              <a:t>     </a:t>
            </a:r>
          </a:p>
          <a:p>
            <a:pPr>
              <a:lnSpc>
                <a:spcPct val="91000"/>
              </a:lnSpc>
              <a:buFont typeface="Tahoma" pitchFamily="34" charset="0"/>
              <a:buNone/>
              <a:defRPr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1438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nap2_with_qsfp+_exte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36133" y="0"/>
            <a:ext cx="12598400" cy="708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180" y="112295"/>
            <a:ext cx="8564580" cy="838200"/>
          </a:xfrm>
        </p:spPr>
        <p:txBody>
          <a:bodyPr/>
          <a:lstStyle/>
          <a:p>
            <a:r>
              <a:rPr lang="en-US" dirty="0" smtClean="0"/>
              <a:t>  VCU118  5x100Gbit Ethernet ports</a:t>
            </a:r>
            <a:endParaRPr lang="en-US" dirty="0"/>
          </a:p>
        </p:txBody>
      </p:sp>
      <p:pic>
        <p:nvPicPr>
          <p:cNvPr id="431106" name="Picture 2" descr="ek-u1-vcu118-es1-g-boa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10" y="914400"/>
            <a:ext cx="928586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8763000" cy="2209800"/>
          </a:xfrm>
        </p:spPr>
        <p:txBody>
          <a:bodyPr/>
          <a:lstStyle/>
          <a:p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     </a:t>
            </a:r>
            <a:r>
              <a:rPr lang="en-US" sz="5400" dirty="0" smtClean="0">
                <a:solidFill>
                  <a:srgbClr val="FFFF00"/>
                </a:solidFill>
              </a:rPr>
              <a:t>Casper Commandments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    </a:t>
            </a:r>
            <a:r>
              <a:rPr lang="en-US" sz="5400" dirty="0" smtClean="0">
                <a:solidFill>
                  <a:srgbClr val="FFC000"/>
                </a:solidFill>
              </a:rPr>
              <a:t> 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Thou </a:t>
            </a:r>
            <a:r>
              <a:rPr lang="en-US" dirty="0" err="1" smtClean="0"/>
              <a:t>Shalt</a:t>
            </a:r>
            <a:r>
              <a:rPr lang="en-US" dirty="0" smtClean="0"/>
              <a:t> Share thy Knowledge</a:t>
            </a:r>
          </a:p>
          <a:p>
            <a:r>
              <a:rPr lang="en-US" dirty="0" smtClean="0"/>
              <a:t>Thou </a:t>
            </a:r>
            <a:r>
              <a:rPr lang="en-US" dirty="0" err="1" smtClean="0"/>
              <a:t>Shalt</a:t>
            </a:r>
            <a:r>
              <a:rPr lang="en-US" dirty="0" smtClean="0"/>
              <a:t> Help thy Neighbor </a:t>
            </a:r>
            <a:r>
              <a:rPr lang="en-US" dirty="0" err="1" smtClean="0"/>
              <a:t>Casperite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Thou Shalt Covet thy Ethernet to Connect Everything</a:t>
            </a:r>
          </a:p>
          <a:p>
            <a:r>
              <a:rPr lang="en-US" dirty="0" smtClean="0"/>
              <a:t>Switches are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2888"/>
            <a:ext cx="8686800" cy="687387"/>
          </a:xfrm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smtClean="0"/>
              <a:t>CASPER Real-time Signal Processing Instrumentation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endParaRPr lang="en-GB" sz="2400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229600" cy="5033686"/>
          </a:xfrm>
        </p:spPr>
        <p:txBody>
          <a:bodyPr>
            <a:sp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Rapid development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Open-source, collaborative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Reusable, platform-independent </a:t>
            </a:r>
            <a:r>
              <a:rPr lang="en-GB" dirty="0" err="1" smtClean="0"/>
              <a:t>gateware</a:t>
            </a:r>
            <a:endParaRPr lang="en-GB" dirty="0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Modular, upgradeable hardware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Industry standard </a:t>
            </a:r>
            <a:r>
              <a:rPr lang="en-GB" dirty="0" err="1" smtClean="0"/>
              <a:t>ethernet</a:t>
            </a:r>
            <a:r>
              <a:rPr lang="en-GB" dirty="0" smtClean="0"/>
              <a:t> communication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Use switches to interconnect FPGA/GPU/CPU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Low Cost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   Tutorials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5410200"/>
          </a:xfrm>
        </p:spPr>
        <p:txBody>
          <a:bodyPr/>
          <a:lstStyle/>
          <a:p>
            <a:pPr>
              <a:buFont typeface="Tahoma" pitchFamily="34" charset="0"/>
              <a:buNone/>
              <a:defRPr/>
            </a:pPr>
            <a:r>
              <a:rPr lang="en-US" dirty="0" smtClean="0"/>
              <a:t>Introduction to </a:t>
            </a:r>
            <a:r>
              <a:rPr lang="en-US" dirty="0" err="1" smtClean="0"/>
              <a:t>Simulink</a:t>
            </a:r>
            <a:r>
              <a:rPr lang="en-US" dirty="0" smtClean="0"/>
              <a:t> and Roach </a:t>
            </a:r>
            <a:r>
              <a:rPr lang="en-US" sz="2000" dirty="0" smtClean="0"/>
              <a:t>(blink an LED) </a:t>
            </a:r>
          </a:p>
          <a:p>
            <a:pPr>
              <a:buFont typeface="Tahoma" pitchFamily="34" charset="0"/>
              <a:buNone/>
              <a:defRPr/>
            </a:pPr>
            <a:r>
              <a:rPr lang="en-US" dirty="0" smtClean="0"/>
              <a:t>Using 10 </a:t>
            </a:r>
            <a:r>
              <a:rPr lang="en-US" dirty="0" err="1" smtClean="0"/>
              <a:t>Gbit</a:t>
            </a:r>
            <a:r>
              <a:rPr lang="en-US" dirty="0" smtClean="0"/>
              <a:t> Ethernet </a:t>
            </a:r>
          </a:p>
          <a:p>
            <a:pPr>
              <a:buFont typeface="Tahoma" pitchFamily="34" charset="0"/>
              <a:buNone/>
              <a:defRPr/>
            </a:pPr>
            <a:r>
              <a:rPr lang="en-US" dirty="0" smtClean="0"/>
              <a:t>Spectrometer     </a:t>
            </a:r>
            <a:r>
              <a:rPr lang="en-US" sz="2400" dirty="0" smtClean="0"/>
              <a:t>(400MHz, 2k channels)</a:t>
            </a:r>
          </a:p>
          <a:p>
            <a:pPr>
              <a:buFont typeface="Tahoma" pitchFamily="34" charset="0"/>
              <a:buNone/>
              <a:defRPr/>
            </a:pPr>
            <a:r>
              <a:rPr lang="en-US" dirty="0" err="1" smtClean="0"/>
              <a:t>Correlator</a:t>
            </a:r>
            <a:r>
              <a:rPr lang="en-US" dirty="0" smtClean="0"/>
              <a:t>          </a:t>
            </a:r>
            <a:r>
              <a:rPr lang="en-US" sz="2400" dirty="0" smtClean="0"/>
              <a:t>(4 input, 400MHz, 1k channels)</a:t>
            </a:r>
          </a:p>
          <a:p>
            <a:pPr>
              <a:buFont typeface="Tahoma" pitchFamily="34" charset="0"/>
              <a:buNone/>
              <a:defRPr/>
            </a:pPr>
            <a:r>
              <a:rPr lang="en-US" dirty="0" smtClean="0"/>
              <a:t>Heterogeneous Computing   </a:t>
            </a:r>
            <a:r>
              <a:rPr lang="en-US" sz="2000" dirty="0" smtClean="0"/>
              <a:t>ADC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ROACH</a:t>
            </a:r>
            <a:r>
              <a:rPr lang="en-US" sz="2000" dirty="0" smtClean="0">
                <a:sym typeface="Wingdings" pitchFamily="2" charset="2"/>
              </a:rPr>
              <a:t>CPU/</a:t>
            </a:r>
            <a:r>
              <a:rPr lang="en-US" sz="2000" dirty="0" smtClean="0"/>
              <a:t>GPU                    </a:t>
            </a:r>
          </a:p>
          <a:p>
            <a:pPr>
              <a:buFont typeface="Tahoma" pitchFamily="34" charset="0"/>
              <a:buNone/>
              <a:defRPr/>
            </a:pPr>
            <a:r>
              <a:rPr lang="en-US" dirty="0" smtClean="0"/>
              <a:t>Intro to embedding </a:t>
            </a:r>
            <a:r>
              <a:rPr lang="en-US" dirty="0" err="1" smtClean="0"/>
              <a:t>Verilog</a:t>
            </a:r>
            <a:r>
              <a:rPr lang="en-US" dirty="0" smtClean="0"/>
              <a:t>/VHDL in </a:t>
            </a:r>
            <a:r>
              <a:rPr lang="en-US" dirty="0" err="1" smtClean="0"/>
              <a:t>Simulink</a:t>
            </a:r>
            <a:endParaRPr lang="en-US" dirty="0" smtClean="0"/>
          </a:p>
          <a:p>
            <a:pPr>
              <a:buFont typeface="Tahoma" pitchFamily="34" charset="0"/>
              <a:buNone/>
              <a:defRPr/>
            </a:pPr>
            <a:r>
              <a:rPr lang="en-US" dirty="0" smtClean="0"/>
              <a:t>Yellow Block Creation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8532813" cy="1143000"/>
          </a:xfrm>
        </p:spPr>
        <p:txBody>
          <a:bodyPr/>
          <a:lstStyle/>
          <a:p>
            <a:r>
              <a:rPr lang="en-US" dirty="0" smtClean="0"/>
              <a:t> Annual CASPER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763000" cy="39195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morning:   talks </a:t>
            </a:r>
          </a:p>
          <a:p>
            <a:pPr marL="0" indent="0">
              <a:buNone/>
            </a:pPr>
            <a:r>
              <a:rPr lang="en-US" dirty="0" smtClean="0"/>
              <a:t>afternoon: lab training, tutorials, working groups,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get help designing an instrument….           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27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1600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Radio Telescope Sensitivity</a:t>
            </a:r>
            <a:br>
              <a:rPr lang="en-US" altLang="en-US" dirty="0" smtClean="0"/>
            </a:br>
            <a:r>
              <a:rPr lang="en-US" altLang="en-US" dirty="0" smtClean="0"/>
              <a:t>doubles every 3.6 years</a:t>
            </a:r>
            <a:endParaRPr lang="en-AU" altLang="en-US" dirty="0" smtClean="0"/>
          </a:p>
        </p:txBody>
      </p:sp>
      <p:pic>
        <p:nvPicPr>
          <p:cNvPr id="24579" name="Picture 3" descr="radio telescope sensitiv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752600"/>
            <a:ext cx="4573588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5075"/>
            <a:ext cx="9448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57200" y="0"/>
            <a:ext cx="8077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 dirty="0" err="1"/>
              <a:t>Moores</a:t>
            </a:r>
            <a:r>
              <a:rPr lang="en-US" sz="3600" b="0" dirty="0"/>
              <a:t> Law – Instruments using FPGA’s: </a:t>
            </a:r>
          </a:p>
          <a:p>
            <a:pPr algn="ctr"/>
            <a:r>
              <a:rPr lang="en-US" sz="3600" b="0" dirty="0"/>
              <a:t>2X per year   (1,000,000 over 20 years)</a:t>
            </a:r>
          </a:p>
          <a:p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msotw9_temp0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r="2623" b="4811"/>
          <a:stretch>
            <a:fillRect/>
          </a:stretch>
        </p:blipFill>
        <p:spPr bwMode="auto">
          <a:xfrm>
            <a:off x="2038350" y="685800"/>
            <a:ext cx="71056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757488" y="3571875"/>
            <a:ext cx="35560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47" tIns="43223" rIns="86447" bIns="43223">
            <a:spAutoFit/>
          </a:bodyPr>
          <a:lstStyle/>
          <a:p>
            <a:pPr algn="ctr" defTabSz="865188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7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4862513" y="571500"/>
            <a:ext cx="3700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47" tIns="43223" rIns="86447" bIns="43223">
            <a:spAutoFit/>
          </a:bodyPr>
          <a:lstStyle/>
          <a:p>
            <a:pPr algn="ctr" defTabSz="865188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7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1989138"/>
            <a:ext cx="2133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47" tIns="43223" rIns="86447" bIns="43223">
            <a:spAutoFit/>
          </a:bodyPr>
          <a:lstStyle/>
          <a:p>
            <a:pPr algn="ctr" defTabSz="865188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700" b="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700" b="0" dirty="0">
                <a:latin typeface="Arial" pitchFamily="34" charset="0"/>
              </a:rPr>
              <a:t>21 lags             300kHz clock    discrete transistors</a:t>
            </a:r>
          </a:p>
          <a:p>
            <a:pPr algn="ctr" defTabSz="865188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700" b="0" dirty="0">
              <a:latin typeface="Arial" pitchFamily="34" charset="0"/>
            </a:endParaRPr>
          </a:p>
          <a:p>
            <a:pPr algn="ctr" defTabSz="865188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700" b="0" dirty="0">
                <a:latin typeface="Arial" pitchFamily="34" charset="0"/>
              </a:rPr>
              <a:t> $19,000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979613" y="188913"/>
            <a:ext cx="6913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b="0" dirty="0">
                <a:solidFill>
                  <a:srgbClr val="FFFF00"/>
                </a:solidFill>
                <a:latin typeface="Arial Unicode MS" pitchFamily="34" charset="-128"/>
              </a:rPr>
              <a:t>1960 – First Radio Astronomy Digital Correlator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79388" y="4797425"/>
            <a:ext cx="2160587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nl-NL" b="0">
                <a:solidFill>
                  <a:srgbClr val="FFFF00"/>
                </a:solidFill>
                <a:latin typeface="Arial Unicode MS" pitchFamily="34" charset="-128"/>
              </a:rPr>
              <a:t>Sandy Weinreb</a:t>
            </a:r>
            <a:endParaRPr lang="en-US" b="0" dirty="0">
              <a:solidFill>
                <a:srgbClr val="FFFF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863" y="228600"/>
            <a:ext cx="6121400" cy="7620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GB" sz="3400" i="1" dirty="0" smtClean="0">
                <a:solidFill>
                  <a:srgbClr val="FFFF00"/>
                </a:solidFill>
              </a:rPr>
              <a:t>Correlator processing power</a:t>
            </a:r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>
            <a:off x="1981200" y="1066800"/>
            <a:ext cx="0" cy="419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1828800" y="5029200"/>
            <a:ext cx="5562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057400" y="4038600"/>
            <a:ext cx="5461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i="1" u="sng" dirty="0">
                <a:solidFill>
                  <a:srgbClr val="FFFF00"/>
                </a:solidFill>
                <a:latin typeface="Arial" pitchFamily="34" charset="0"/>
              </a:rPr>
              <a:t>DLB</a:t>
            </a:r>
            <a:endParaRPr lang="en-US" sz="1400" b="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393825" y="3300413"/>
            <a:ext cx="4413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>
                <a:latin typeface="Arial" pitchFamily="34" charset="0"/>
              </a:rPr>
              <a:t>10</a:t>
            </a:r>
            <a:r>
              <a:rPr lang="en-US" sz="1400" b="0" baseline="30000" dirty="0">
                <a:latin typeface="Arial" pitchFamily="34" charset="0"/>
              </a:rPr>
              <a:t>3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1393825" y="3833813"/>
            <a:ext cx="4413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>
                <a:latin typeface="Arial" pitchFamily="34" charset="0"/>
              </a:rPr>
              <a:t>10</a:t>
            </a:r>
            <a:r>
              <a:rPr lang="en-US" sz="1400" b="0" baseline="30000" dirty="0">
                <a:latin typeface="Arial" pitchFamily="34" charset="0"/>
              </a:rPr>
              <a:t>2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393825" y="4367213"/>
            <a:ext cx="4270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>
                <a:latin typeface="Arial" pitchFamily="34" charset="0"/>
              </a:rPr>
              <a:t>10</a:t>
            </a:r>
            <a:r>
              <a:rPr lang="en-US" sz="1400" b="0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393825" y="2767013"/>
            <a:ext cx="4413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>
                <a:latin typeface="Arial" pitchFamily="34" charset="0"/>
              </a:rPr>
              <a:t>10</a:t>
            </a:r>
            <a:r>
              <a:rPr lang="en-US" sz="1400" b="0" baseline="30000" dirty="0">
                <a:latin typeface="Arial" pitchFamily="34" charset="0"/>
              </a:rPr>
              <a:t>4</a:t>
            </a: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393825" y="2233613"/>
            <a:ext cx="4413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>
                <a:latin typeface="Arial" pitchFamily="34" charset="0"/>
              </a:rPr>
              <a:t>10</a:t>
            </a:r>
            <a:r>
              <a:rPr lang="en-US" sz="1400" b="0" baseline="30000" dirty="0">
                <a:latin typeface="Arial" pitchFamily="34" charset="0"/>
              </a:rPr>
              <a:t>5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393825" y="1700213"/>
            <a:ext cx="4413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>
                <a:latin typeface="Arial" pitchFamily="34" charset="0"/>
              </a:rPr>
              <a:t>10</a:t>
            </a:r>
            <a:r>
              <a:rPr lang="en-US" sz="1400" b="0" baseline="30000" dirty="0">
                <a:latin typeface="Arial" pitchFamily="34" charset="0"/>
              </a:rPr>
              <a:t>6</a:t>
            </a: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2743200" y="3810000"/>
            <a:ext cx="55721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i="1" u="sng" dirty="0">
                <a:solidFill>
                  <a:srgbClr val="FFFF00"/>
                </a:solidFill>
                <a:latin typeface="Arial" pitchFamily="34" charset="0"/>
              </a:rPr>
              <a:t>DXB</a:t>
            </a:r>
            <a:endParaRPr lang="en-US" sz="1400" b="0" dirty="0">
              <a:solidFill>
                <a:srgbClr val="FFFF00"/>
              </a:solidFill>
              <a:latin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35150" y="3962400"/>
            <a:ext cx="128588" cy="533400"/>
            <a:chOff x="1252" y="2496"/>
            <a:chExt cx="88" cy="336"/>
          </a:xfrm>
        </p:grpSpPr>
        <p:sp>
          <p:nvSpPr>
            <p:cNvPr id="91244" name="Line 14"/>
            <p:cNvSpPr>
              <a:spLocks noChangeShapeType="1"/>
            </p:cNvSpPr>
            <p:nvPr/>
          </p:nvSpPr>
          <p:spPr bwMode="auto">
            <a:xfrm>
              <a:off x="1252" y="2832"/>
              <a:ext cx="8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245" name="Line 15"/>
            <p:cNvSpPr>
              <a:spLocks noChangeShapeType="1"/>
            </p:cNvSpPr>
            <p:nvPr/>
          </p:nvSpPr>
          <p:spPr bwMode="auto">
            <a:xfrm>
              <a:off x="1252" y="2496"/>
              <a:ext cx="8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35150" y="3429000"/>
            <a:ext cx="128588" cy="533400"/>
            <a:chOff x="1252" y="2160"/>
            <a:chExt cx="88" cy="336"/>
          </a:xfrm>
        </p:grpSpPr>
        <p:sp>
          <p:nvSpPr>
            <p:cNvPr id="91242" name="Line 17"/>
            <p:cNvSpPr>
              <a:spLocks noChangeShapeType="1"/>
            </p:cNvSpPr>
            <p:nvPr/>
          </p:nvSpPr>
          <p:spPr bwMode="auto">
            <a:xfrm>
              <a:off x="1252" y="2496"/>
              <a:ext cx="8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243" name="Line 18"/>
            <p:cNvSpPr>
              <a:spLocks noChangeShapeType="1"/>
            </p:cNvSpPr>
            <p:nvPr/>
          </p:nvSpPr>
          <p:spPr bwMode="auto">
            <a:xfrm>
              <a:off x="1252" y="2160"/>
              <a:ext cx="8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835150" y="2895600"/>
            <a:ext cx="128588" cy="533400"/>
            <a:chOff x="1252" y="1824"/>
            <a:chExt cx="88" cy="336"/>
          </a:xfrm>
        </p:grpSpPr>
        <p:sp>
          <p:nvSpPr>
            <p:cNvPr id="91240" name="Line 20"/>
            <p:cNvSpPr>
              <a:spLocks noChangeShapeType="1"/>
            </p:cNvSpPr>
            <p:nvPr/>
          </p:nvSpPr>
          <p:spPr bwMode="auto">
            <a:xfrm>
              <a:off x="1252" y="2160"/>
              <a:ext cx="8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241" name="Line 21"/>
            <p:cNvSpPr>
              <a:spLocks noChangeShapeType="1"/>
            </p:cNvSpPr>
            <p:nvPr/>
          </p:nvSpPr>
          <p:spPr bwMode="auto">
            <a:xfrm>
              <a:off x="1252" y="1824"/>
              <a:ext cx="8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835150" y="2362200"/>
            <a:ext cx="128588" cy="533400"/>
            <a:chOff x="1252" y="1488"/>
            <a:chExt cx="88" cy="336"/>
          </a:xfrm>
        </p:grpSpPr>
        <p:sp>
          <p:nvSpPr>
            <p:cNvPr id="91238" name="Line 23"/>
            <p:cNvSpPr>
              <a:spLocks noChangeShapeType="1"/>
            </p:cNvSpPr>
            <p:nvPr/>
          </p:nvSpPr>
          <p:spPr bwMode="auto">
            <a:xfrm>
              <a:off x="1252" y="1824"/>
              <a:ext cx="8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239" name="Line 24"/>
            <p:cNvSpPr>
              <a:spLocks noChangeShapeType="1"/>
            </p:cNvSpPr>
            <p:nvPr/>
          </p:nvSpPr>
          <p:spPr bwMode="auto">
            <a:xfrm>
              <a:off x="1252" y="1488"/>
              <a:ext cx="8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835150" y="1828800"/>
            <a:ext cx="128588" cy="533400"/>
            <a:chOff x="1252" y="1152"/>
            <a:chExt cx="88" cy="336"/>
          </a:xfrm>
        </p:grpSpPr>
        <p:sp>
          <p:nvSpPr>
            <p:cNvPr id="91236" name="Line 26"/>
            <p:cNvSpPr>
              <a:spLocks noChangeShapeType="1"/>
            </p:cNvSpPr>
            <p:nvPr/>
          </p:nvSpPr>
          <p:spPr bwMode="auto">
            <a:xfrm>
              <a:off x="1252" y="1488"/>
              <a:ext cx="8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237" name="Line 27"/>
            <p:cNvSpPr>
              <a:spLocks noChangeShapeType="1"/>
            </p:cNvSpPr>
            <p:nvPr/>
          </p:nvSpPr>
          <p:spPr bwMode="auto">
            <a:xfrm>
              <a:off x="1252" y="1152"/>
              <a:ext cx="8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546350" y="5035550"/>
            <a:ext cx="4613275" cy="215900"/>
            <a:chOff x="1738" y="3172"/>
            <a:chExt cx="3148" cy="136"/>
          </a:xfrm>
        </p:grpSpPr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2918" y="3172"/>
              <a:ext cx="394" cy="136"/>
              <a:chOff x="2918" y="3172"/>
              <a:chExt cx="394" cy="136"/>
            </a:xfrm>
          </p:grpSpPr>
          <p:sp>
            <p:nvSpPr>
              <p:cNvPr id="91234" name="Line 30"/>
              <p:cNvSpPr>
                <a:spLocks noChangeShapeType="1"/>
              </p:cNvSpPr>
              <p:nvPr/>
            </p:nvSpPr>
            <p:spPr bwMode="auto">
              <a:xfrm>
                <a:off x="2918" y="3172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1235" name="Line 31"/>
              <p:cNvSpPr>
                <a:spLocks noChangeShapeType="1"/>
              </p:cNvSpPr>
              <p:nvPr/>
            </p:nvSpPr>
            <p:spPr bwMode="auto">
              <a:xfrm>
                <a:off x="3312" y="3172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2131" y="3172"/>
              <a:ext cx="394" cy="136"/>
              <a:chOff x="2131" y="3172"/>
              <a:chExt cx="394" cy="136"/>
            </a:xfrm>
          </p:grpSpPr>
          <p:sp>
            <p:nvSpPr>
              <p:cNvPr id="91232" name="Line 33"/>
              <p:cNvSpPr>
                <a:spLocks noChangeShapeType="1"/>
              </p:cNvSpPr>
              <p:nvPr/>
            </p:nvSpPr>
            <p:spPr bwMode="auto">
              <a:xfrm>
                <a:off x="2131" y="3172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1233" name="Line 34"/>
              <p:cNvSpPr>
                <a:spLocks noChangeShapeType="1"/>
              </p:cNvSpPr>
              <p:nvPr/>
            </p:nvSpPr>
            <p:spPr bwMode="auto">
              <a:xfrm>
                <a:off x="2525" y="3172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1738" y="3172"/>
              <a:ext cx="393" cy="136"/>
              <a:chOff x="1738" y="3172"/>
              <a:chExt cx="393" cy="136"/>
            </a:xfrm>
          </p:grpSpPr>
          <p:sp>
            <p:nvSpPr>
              <p:cNvPr id="91230" name="Line 36"/>
              <p:cNvSpPr>
                <a:spLocks noChangeShapeType="1"/>
              </p:cNvSpPr>
              <p:nvPr/>
            </p:nvSpPr>
            <p:spPr bwMode="auto">
              <a:xfrm>
                <a:off x="1738" y="3172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1231" name="Line 37"/>
              <p:cNvSpPr>
                <a:spLocks noChangeShapeType="1"/>
              </p:cNvSpPr>
              <p:nvPr/>
            </p:nvSpPr>
            <p:spPr bwMode="auto">
              <a:xfrm>
                <a:off x="2131" y="3172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91220" name="Line 38"/>
            <p:cNvSpPr>
              <a:spLocks noChangeShapeType="1"/>
            </p:cNvSpPr>
            <p:nvPr/>
          </p:nvSpPr>
          <p:spPr bwMode="auto">
            <a:xfrm>
              <a:off x="4886" y="3172"/>
              <a:ext cx="0" cy="13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4099" y="3172"/>
              <a:ext cx="394" cy="136"/>
              <a:chOff x="4099" y="3172"/>
              <a:chExt cx="394" cy="136"/>
            </a:xfrm>
          </p:grpSpPr>
          <p:sp>
            <p:nvSpPr>
              <p:cNvPr id="91228" name="Line 40"/>
              <p:cNvSpPr>
                <a:spLocks noChangeShapeType="1"/>
              </p:cNvSpPr>
              <p:nvPr/>
            </p:nvSpPr>
            <p:spPr bwMode="auto">
              <a:xfrm>
                <a:off x="4099" y="3172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1229" name="Line 41"/>
              <p:cNvSpPr>
                <a:spLocks noChangeShapeType="1"/>
              </p:cNvSpPr>
              <p:nvPr/>
            </p:nvSpPr>
            <p:spPr bwMode="auto">
              <a:xfrm>
                <a:off x="4493" y="3172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3706" y="3172"/>
              <a:ext cx="393" cy="136"/>
              <a:chOff x="3706" y="3172"/>
              <a:chExt cx="393" cy="136"/>
            </a:xfrm>
          </p:grpSpPr>
          <p:sp>
            <p:nvSpPr>
              <p:cNvPr id="91226" name="Line 43"/>
              <p:cNvSpPr>
                <a:spLocks noChangeShapeType="1"/>
              </p:cNvSpPr>
              <p:nvPr/>
            </p:nvSpPr>
            <p:spPr bwMode="auto">
              <a:xfrm>
                <a:off x="3706" y="3172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1227" name="Line 44"/>
              <p:cNvSpPr>
                <a:spLocks noChangeShapeType="1"/>
              </p:cNvSpPr>
              <p:nvPr/>
            </p:nvSpPr>
            <p:spPr bwMode="auto">
              <a:xfrm>
                <a:off x="4099" y="3172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3312" y="3172"/>
              <a:ext cx="394" cy="136"/>
              <a:chOff x="3312" y="3172"/>
              <a:chExt cx="394" cy="136"/>
            </a:xfrm>
          </p:grpSpPr>
          <p:sp>
            <p:nvSpPr>
              <p:cNvPr id="91224" name="Line 46"/>
              <p:cNvSpPr>
                <a:spLocks noChangeShapeType="1"/>
              </p:cNvSpPr>
              <p:nvPr/>
            </p:nvSpPr>
            <p:spPr bwMode="auto">
              <a:xfrm>
                <a:off x="3312" y="3172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1225" name="Line 47"/>
              <p:cNvSpPr>
                <a:spLocks noChangeShapeType="1"/>
              </p:cNvSpPr>
              <p:nvPr/>
            </p:nvSpPr>
            <p:spPr bwMode="auto">
              <a:xfrm>
                <a:off x="3706" y="3172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91155" name="Rectangle 48"/>
          <p:cNvSpPr>
            <a:spLocks noChangeArrowheads="1"/>
          </p:cNvSpPr>
          <p:nvPr/>
        </p:nvSpPr>
        <p:spPr bwMode="auto">
          <a:xfrm>
            <a:off x="1828800" y="5334000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>
                <a:latin typeface="Arial" pitchFamily="34" charset="0"/>
              </a:rPr>
              <a:t>70</a:t>
            </a:r>
          </a:p>
        </p:txBody>
      </p:sp>
      <p:sp>
        <p:nvSpPr>
          <p:cNvPr id="91156" name="Rectangle 49"/>
          <p:cNvSpPr>
            <a:spLocks noChangeArrowheads="1"/>
          </p:cNvSpPr>
          <p:nvPr/>
        </p:nvSpPr>
        <p:spPr bwMode="auto">
          <a:xfrm>
            <a:off x="2362200" y="5334000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>
                <a:latin typeface="Arial" pitchFamily="34" charset="0"/>
              </a:rPr>
              <a:t>75</a:t>
            </a:r>
          </a:p>
        </p:txBody>
      </p:sp>
      <p:sp>
        <p:nvSpPr>
          <p:cNvPr id="91157" name="Rectangle 50"/>
          <p:cNvSpPr>
            <a:spLocks noChangeArrowheads="1"/>
          </p:cNvSpPr>
          <p:nvPr/>
        </p:nvSpPr>
        <p:spPr bwMode="auto">
          <a:xfrm>
            <a:off x="4079875" y="5334000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>
                <a:latin typeface="Arial" pitchFamily="34" charset="0"/>
              </a:rPr>
              <a:t>90</a:t>
            </a:r>
          </a:p>
        </p:txBody>
      </p:sp>
      <p:sp>
        <p:nvSpPr>
          <p:cNvPr id="91158" name="Rectangle 51"/>
          <p:cNvSpPr>
            <a:spLocks noChangeArrowheads="1"/>
          </p:cNvSpPr>
          <p:nvPr/>
        </p:nvSpPr>
        <p:spPr bwMode="auto">
          <a:xfrm>
            <a:off x="3505200" y="5334000"/>
            <a:ext cx="4270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>
                <a:latin typeface="Arial" pitchFamily="34" charset="0"/>
              </a:rPr>
              <a:t>85 </a:t>
            </a:r>
          </a:p>
        </p:txBody>
      </p:sp>
      <p:sp>
        <p:nvSpPr>
          <p:cNvPr id="91159" name="Rectangle 52"/>
          <p:cNvSpPr>
            <a:spLocks noChangeArrowheads="1"/>
          </p:cNvSpPr>
          <p:nvPr/>
        </p:nvSpPr>
        <p:spPr bwMode="auto">
          <a:xfrm>
            <a:off x="2895600" y="5334000"/>
            <a:ext cx="4349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>
                <a:latin typeface="Arial" pitchFamily="34" charset="0"/>
              </a:rPr>
              <a:t>80</a:t>
            </a:r>
          </a:p>
        </p:txBody>
      </p:sp>
      <p:sp>
        <p:nvSpPr>
          <p:cNvPr id="91160" name="Rectangle 53"/>
          <p:cNvSpPr>
            <a:spLocks noChangeArrowheads="1"/>
          </p:cNvSpPr>
          <p:nvPr/>
        </p:nvSpPr>
        <p:spPr bwMode="auto">
          <a:xfrm>
            <a:off x="4648200" y="5334000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>
                <a:latin typeface="Arial" pitchFamily="34" charset="0"/>
              </a:rPr>
              <a:t>95</a:t>
            </a:r>
          </a:p>
        </p:txBody>
      </p:sp>
      <p:sp>
        <p:nvSpPr>
          <p:cNvPr id="91161" name="Rectangle 54"/>
          <p:cNvSpPr>
            <a:spLocks noChangeArrowheads="1"/>
          </p:cNvSpPr>
          <p:nvPr/>
        </p:nvSpPr>
        <p:spPr bwMode="auto">
          <a:xfrm>
            <a:off x="5105400" y="5334000"/>
            <a:ext cx="5746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>
                <a:latin typeface="Arial" pitchFamily="34" charset="0"/>
              </a:rPr>
              <a:t>2000</a:t>
            </a:r>
          </a:p>
        </p:txBody>
      </p:sp>
      <p:sp>
        <p:nvSpPr>
          <p:cNvPr id="91162" name="Rectangle 55"/>
          <p:cNvSpPr>
            <a:spLocks noChangeArrowheads="1"/>
          </p:cNvSpPr>
          <p:nvPr/>
        </p:nvSpPr>
        <p:spPr bwMode="auto">
          <a:xfrm>
            <a:off x="5867400" y="5334000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>
                <a:latin typeface="Arial" pitchFamily="34" charset="0"/>
              </a:rPr>
              <a:t>05</a:t>
            </a:r>
          </a:p>
        </p:txBody>
      </p:sp>
      <p:sp>
        <p:nvSpPr>
          <p:cNvPr id="91163" name="Rectangle 56"/>
          <p:cNvSpPr>
            <a:spLocks noChangeArrowheads="1"/>
          </p:cNvSpPr>
          <p:nvPr/>
        </p:nvSpPr>
        <p:spPr bwMode="auto">
          <a:xfrm>
            <a:off x="6400800" y="5334000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>
                <a:latin typeface="Arial" pitchFamily="34" charset="0"/>
              </a:rPr>
              <a:t>10</a:t>
            </a:r>
          </a:p>
        </p:txBody>
      </p:sp>
      <p:sp>
        <p:nvSpPr>
          <p:cNvPr id="91164" name="Rectangle 57"/>
          <p:cNvSpPr>
            <a:spLocks noChangeArrowheads="1"/>
          </p:cNvSpPr>
          <p:nvPr/>
        </p:nvSpPr>
        <p:spPr bwMode="auto">
          <a:xfrm>
            <a:off x="6858000" y="5334000"/>
            <a:ext cx="5746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 dirty="0">
                <a:latin typeface="Arial" pitchFamily="34" charset="0"/>
              </a:rPr>
              <a:t>2015</a:t>
            </a:r>
          </a:p>
        </p:txBody>
      </p:sp>
      <p:sp>
        <p:nvSpPr>
          <p:cNvPr id="91165" name="Oval 58"/>
          <p:cNvSpPr>
            <a:spLocks noChangeArrowheads="1"/>
          </p:cNvSpPr>
          <p:nvPr/>
        </p:nvSpPr>
        <p:spPr bwMode="auto">
          <a:xfrm>
            <a:off x="3124200" y="4114800"/>
            <a:ext cx="200025" cy="2159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66" name="Oval 59"/>
          <p:cNvSpPr>
            <a:spLocks noChangeArrowheads="1"/>
          </p:cNvSpPr>
          <p:nvPr/>
        </p:nvSpPr>
        <p:spPr bwMode="auto">
          <a:xfrm>
            <a:off x="2438400" y="4267200"/>
            <a:ext cx="198438" cy="2159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67" name="Line 60"/>
          <p:cNvSpPr>
            <a:spLocks noChangeShapeType="1"/>
          </p:cNvSpPr>
          <p:nvPr/>
        </p:nvSpPr>
        <p:spPr bwMode="auto">
          <a:xfrm>
            <a:off x="1974850" y="4495800"/>
            <a:ext cx="541655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68" name="Line 61"/>
          <p:cNvSpPr>
            <a:spLocks noChangeShapeType="1"/>
          </p:cNvSpPr>
          <p:nvPr/>
        </p:nvSpPr>
        <p:spPr bwMode="auto">
          <a:xfrm>
            <a:off x="1905000" y="3962400"/>
            <a:ext cx="54864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69" name="Line 62"/>
          <p:cNvSpPr>
            <a:spLocks noChangeShapeType="1"/>
          </p:cNvSpPr>
          <p:nvPr/>
        </p:nvSpPr>
        <p:spPr bwMode="auto">
          <a:xfrm>
            <a:off x="1974850" y="3429000"/>
            <a:ext cx="541655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70" name="Line 63"/>
          <p:cNvSpPr>
            <a:spLocks noChangeShapeType="1"/>
          </p:cNvSpPr>
          <p:nvPr/>
        </p:nvSpPr>
        <p:spPr bwMode="auto">
          <a:xfrm>
            <a:off x="1981200" y="2895600"/>
            <a:ext cx="5410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71" name="Line 64"/>
          <p:cNvSpPr>
            <a:spLocks noChangeShapeType="1"/>
          </p:cNvSpPr>
          <p:nvPr/>
        </p:nvSpPr>
        <p:spPr bwMode="auto">
          <a:xfrm>
            <a:off x="1974850" y="2362200"/>
            <a:ext cx="541655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72" name="Line 65"/>
          <p:cNvSpPr>
            <a:spLocks noChangeShapeType="1"/>
          </p:cNvSpPr>
          <p:nvPr/>
        </p:nvSpPr>
        <p:spPr bwMode="auto">
          <a:xfrm>
            <a:off x="1974850" y="1828800"/>
            <a:ext cx="541655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73" name="Oval 66"/>
          <p:cNvSpPr>
            <a:spLocks noChangeArrowheads="1"/>
          </p:cNvSpPr>
          <p:nvPr/>
        </p:nvSpPr>
        <p:spPr bwMode="auto">
          <a:xfrm>
            <a:off x="3505200" y="3505200"/>
            <a:ext cx="198438" cy="2159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74" name="Rectangle 68"/>
          <p:cNvSpPr>
            <a:spLocks noChangeArrowheads="1"/>
          </p:cNvSpPr>
          <p:nvPr/>
        </p:nvSpPr>
        <p:spPr bwMode="auto">
          <a:xfrm>
            <a:off x="2987675" y="335756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i="1" u="sng" dirty="0">
                <a:solidFill>
                  <a:srgbClr val="FFFF00"/>
                </a:solidFill>
                <a:latin typeface="Arial" pitchFamily="34" charset="0"/>
              </a:rPr>
              <a:t>VLA</a:t>
            </a:r>
          </a:p>
        </p:txBody>
      </p:sp>
      <p:sp>
        <p:nvSpPr>
          <p:cNvPr id="91175" name="Rectangle 69"/>
          <p:cNvSpPr>
            <a:spLocks noChangeArrowheads="1"/>
          </p:cNvSpPr>
          <p:nvPr/>
        </p:nvSpPr>
        <p:spPr bwMode="auto">
          <a:xfrm>
            <a:off x="539750" y="2276475"/>
            <a:ext cx="920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0" dirty="0" err="1">
                <a:latin typeface="Arial" pitchFamily="34" charset="0"/>
              </a:rPr>
              <a:t>GFlops</a:t>
            </a:r>
            <a:endParaRPr lang="en-US" sz="1600" b="0">
              <a:latin typeface="Arial" pitchFamily="34" charset="0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sz="14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1176" name="Oval 70"/>
          <p:cNvSpPr>
            <a:spLocks noChangeArrowheads="1"/>
          </p:cNvSpPr>
          <p:nvPr/>
        </p:nvSpPr>
        <p:spPr bwMode="auto">
          <a:xfrm>
            <a:off x="1905000" y="4953000"/>
            <a:ext cx="198438" cy="2159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77" name="Line 71"/>
          <p:cNvSpPr>
            <a:spLocks noChangeShapeType="1"/>
          </p:cNvSpPr>
          <p:nvPr/>
        </p:nvSpPr>
        <p:spPr bwMode="auto">
          <a:xfrm flipV="1">
            <a:off x="1979613" y="2420938"/>
            <a:ext cx="4191000" cy="26670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78" name="Oval 72"/>
          <p:cNvSpPr>
            <a:spLocks noChangeArrowheads="1"/>
          </p:cNvSpPr>
          <p:nvPr/>
        </p:nvSpPr>
        <p:spPr bwMode="auto">
          <a:xfrm>
            <a:off x="2667000" y="4343400"/>
            <a:ext cx="198438" cy="2159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0FF5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79" name="Oval 73"/>
          <p:cNvSpPr>
            <a:spLocks noChangeArrowheads="1"/>
          </p:cNvSpPr>
          <p:nvPr/>
        </p:nvSpPr>
        <p:spPr bwMode="auto">
          <a:xfrm>
            <a:off x="3505200" y="3886200"/>
            <a:ext cx="198438" cy="2159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0FF5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80" name="Line 74"/>
          <p:cNvSpPr>
            <a:spLocks noChangeShapeType="1"/>
          </p:cNvSpPr>
          <p:nvPr/>
        </p:nvSpPr>
        <p:spPr bwMode="auto">
          <a:xfrm>
            <a:off x="1403350" y="2492375"/>
            <a:ext cx="3244850" cy="708025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81" name="Rectangle 75"/>
          <p:cNvSpPr>
            <a:spLocks noChangeArrowheads="1"/>
          </p:cNvSpPr>
          <p:nvPr/>
        </p:nvSpPr>
        <p:spPr bwMode="auto">
          <a:xfrm>
            <a:off x="1371600" y="4800600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400" b="0">
                <a:latin typeface="Arial" pitchFamily="34" charset="0"/>
              </a:rPr>
              <a:t>1</a:t>
            </a:r>
            <a:endParaRPr lang="en-US" sz="1400" b="0" baseline="30000">
              <a:latin typeface="Arial" pitchFamily="34" charset="0"/>
            </a:endParaRPr>
          </a:p>
        </p:txBody>
      </p:sp>
      <p:sp>
        <p:nvSpPr>
          <p:cNvPr id="91182" name="Oval 76"/>
          <p:cNvSpPr>
            <a:spLocks noChangeArrowheads="1"/>
          </p:cNvSpPr>
          <p:nvPr/>
        </p:nvSpPr>
        <p:spPr bwMode="auto">
          <a:xfrm>
            <a:off x="4267200" y="3657600"/>
            <a:ext cx="198438" cy="2159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83" name="Oval 77"/>
          <p:cNvSpPr>
            <a:spLocks noChangeArrowheads="1"/>
          </p:cNvSpPr>
          <p:nvPr/>
        </p:nvSpPr>
        <p:spPr bwMode="auto">
          <a:xfrm>
            <a:off x="4191000" y="3352800"/>
            <a:ext cx="198438" cy="2159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0FF5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84" name="Oval 78"/>
          <p:cNvSpPr>
            <a:spLocks noChangeArrowheads="1"/>
          </p:cNvSpPr>
          <p:nvPr/>
        </p:nvSpPr>
        <p:spPr bwMode="auto">
          <a:xfrm>
            <a:off x="5181600" y="2743200"/>
            <a:ext cx="198438" cy="2159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0FF5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85" name="Oval 79"/>
          <p:cNvSpPr>
            <a:spLocks noChangeArrowheads="1"/>
          </p:cNvSpPr>
          <p:nvPr/>
        </p:nvSpPr>
        <p:spPr bwMode="auto">
          <a:xfrm>
            <a:off x="6096000" y="2286000"/>
            <a:ext cx="198438" cy="2159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90FF5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86" name="Line 80"/>
          <p:cNvSpPr>
            <a:spLocks noChangeShapeType="1"/>
          </p:cNvSpPr>
          <p:nvPr/>
        </p:nvSpPr>
        <p:spPr bwMode="auto">
          <a:xfrm>
            <a:off x="7162800" y="990600"/>
            <a:ext cx="11113" cy="42608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87" name="Oval 81"/>
          <p:cNvSpPr>
            <a:spLocks noChangeArrowheads="1"/>
          </p:cNvSpPr>
          <p:nvPr/>
        </p:nvSpPr>
        <p:spPr bwMode="auto">
          <a:xfrm>
            <a:off x="4876800" y="2819400"/>
            <a:ext cx="198438" cy="2159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88" name="Oval 82"/>
          <p:cNvSpPr>
            <a:spLocks noChangeArrowheads="1"/>
          </p:cNvSpPr>
          <p:nvPr/>
        </p:nvSpPr>
        <p:spPr bwMode="auto">
          <a:xfrm>
            <a:off x="5105400" y="2514600"/>
            <a:ext cx="198438" cy="2159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89" name="Rectangle 83"/>
          <p:cNvSpPr>
            <a:spLocks noChangeArrowheads="1"/>
          </p:cNvSpPr>
          <p:nvPr/>
        </p:nvSpPr>
        <p:spPr bwMode="auto">
          <a:xfrm>
            <a:off x="3505200" y="4114800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i="1" u="sng">
                <a:solidFill>
                  <a:srgbClr val="FFFF00"/>
                </a:solidFill>
                <a:latin typeface="Arial" pitchFamily="34" charset="0"/>
              </a:rPr>
              <a:t>DCB</a:t>
            </a:r>
          </a:p>
        </p:txBody>
      </p:sp>
      <p:sp>
        <p:nvSpPr>
          <p:cNvPr id="91190" name="Rectangle 84"/>
          <p:cNvSpPr>
            <a:spLocks noChangeArrowheads="1"/>
          </p:cNvSpPr>
          <p:nvPr/>
        </p:nvSpPr>
        <p:spPr bwMode="auto">
          <a:xfrm>
            <a:off x="5029200" y="2057400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i="1" u="sng">
                <a:solidFill>
                  <a:srgbClr val="FFFF00"/>
                </a:solidFill>
                <a:latin typeface="Arial" pitchFamily="34" charset="0"/>
              </a:rPr>
              <a:t>LOFAR</a:t>
            </a:r>
          </a:p>
        </p:txBody>
      </p:sp>
      <p:sp>
        <p:nvSpPr>
          <p:cNvPr id="91191" name="Rectangle 85"/>
          <p:cNvSpPr>
            <a:spLocks noChangeArrowheads="1"/>
          </p:cNvSpPr>
          <p:nvPr/>
        </p:nvSpPr>
        <p:spPr bwMode="auto">
          <a:xfrm>
            <a:off x="4643438" y="2276475"/>
            <a:ext cx="579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i="1" u="sng">
                <a:solidFill>
                  <a:srgbClr val="FFFF00"/>
                </a:solidFill>
                <a:latin typeface="Arial" pitchFamily="34" charset="0"/>
              </a:rPr>
              <a:t>SMA</a:t>
            </a:r>
          </a:p>
        </p:txBody>
      </p:sp>
      <p:sp>
        <p:nvSpPr>
          <p:cNvPr id="91192" name="Rectangle 86"/>
          <p:cNvSpPr>
            <a:spLocks noChangeArrowheads="1"/>
          </p:cNvSpPr>
          <p:nvPr/>
        </p:nvSpPr>
        <p:spPr bwMode="auto">
          <a:xfrm>
            <a:off x="3886200" y="3810000"/>
            <a:ext cx="560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i="1" u="sng">
                <a:solidFill>
                  <a:srgbClr val="FFFF00"/>
                </a:solidFill>
                <a:latin typeface="Arial" pitchFamily="34" charset="0"/>
              </a:rPr>
              <a:t>DAS</a:t>
            </a:r>
          </a:p>
        </p:txBody>
      </p:sp>
      <p:sp>
        <p:nvSpPr>
          <p:cNvPr id="91193" name="Rectangle 87"/>
          <p:cNvSpPr>
            <a:spLocks noChangeArrowheads="1"/>
          </p:cNvSpPr>
          <p:nvPr/>
        </p:nvSpPr>
        <p:spPr bwMode="auto">
          <a:xfrm>
            <a:off x="3779838" y="2708275"/>
            <a:ext cx="1123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nl-NL" sz="1400" i="1" u="sng">
                <a:solidFill>
                  <a:srgbClr val="FFFF00"/>
                </a:solidFill>
                <a:latin typeface="Arial" pitchFamily="34" charset="0"/>
              </a:rPr>
              <a:t>EVN/WSRT</a:t>
            </a:r>
            <a:endParaRPr lang="en-US" sz="1400" i="1" u="sng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91194" name="Oval 88" descr="Small grid"/>
          <p:cNvSpPr>
            <a:spLocks noChangeArrowheads="1"/>
          </p:cNvSpPr>
          <p:nvPr/>
        </p:nvSpPr>
        <p:spPr bwMode="auto">
          <a:xfrm>
            <a:off x="5791200" y="2209800"/>
            <a:ext cx="198438" cy="215900"/>
          </a:xfrm>
          <a:prstGeom prst="ellipse">
            <a:avLst/>
          </a:prstGeom>
          <a:pattFill prst="smGrid">
            <a:fgClr>
              <a:srgbClr val="FF0730"/>
            </a:fgClr>
            <a:bgClr>
              <a:srgbClr val="FFFFFF"/>
            </a:bgClr>
          </a:pattFill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95" name="Oval 89"/>
          <p:cNvSpPr>
            <a:spLocks noChangeArrowheads="1"/>
          </p:cNvSpPr>
          <p:nvPr/>
        </p:nvSpPr>
        <p:spPr bwMode="auto">
          <a:xfrm>
            <a:off x="6324600" y="1981200"/>
            <a:ext cx="198438" cy="2159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96" name="Oval 90" descr="Small grid"/>
          <p:cNvSpPr>
            <a:spLocks noChangeArrowheads="1"/>
          </p:cNvSpPr>
          <p:nvPr/>
        </p:nvSpPr>
        <p:spPr bwMode="auto">
          <a:xfrm>
            <a:off x="6948488" y="1484313"/>
            <a:ext cx="198437" cy="215900"/>
          </a:xfrm>
          <a:prstGeom prst="ellipse">
            <a:avLst/>
          </a:prstGeom>
          <a:pattFill prst="smGrid">
            <a:fgClr>
              <a:srgbClr val="FC0128"/>
            </a:fgClr>
            <a:bgClr>
              <a:srgbClr val="FFFFFF"/>
            </a:bgClr>
          </a:pattFill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1828800" y="1295400"/>
            <a:ext cx="128588" cy="533400"/>
            <a:chOff x="1252" y="1152"/>
            <a:chExt cx="88" cy="336"/>
          </a:xfrm>
        </p:grpSpPr>
        <p:sp>
          <p:nvSpPr>
            <p:cNvPr id="91215" name="Line 92"/>
            <p:cNvSpPr>
              <a:spLocks noChangeShapeType="1"/>
            </p:cNvSpPr>
            <p:nvPr/>
          </p:nvSpPr>
          <p:spPr bwMode="auto">
            <a:xfrm>
              <a:off x="1252" y="1488"/>
              <a:ext cx="8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16" name="Line 93"/>
            <p:cNvSpPr>
              <a:spLocks noChangeShapeType="1"/>
            </p:cNvSpPr>
            <p:nvPr/>
          </p:nvSpPr>
          <p:spPr bwMode="auto">
            <a:xfrm>
              <a:off x="1252" y="1152"/>
              <a:ext cx="8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98" name="Rectangle 94"/>
          <p:cNvSpPr>
            <a:spLocks noChangeArrowheads="1"/>
          </p:cNvSpPr>
          <p:nvPr/>
        </p:nvSpPr>
        <p:spPr bwMode="auto">
          <a:xfrm>
            <a:off x="1371600" y="1143000"/>
            <a:ext cx="454025" cy="314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>
                <a:latin typeface="Arial" pitchFamily="34" charset="0"/>
              </a:rPr>
              <a:t>10</a:t>
            </a:r>
            <a:r>
              <a:rPr lang="en-US" sz="1400" b="0" baseline="30000">
                <a:latin typeface="Arial" pitchFamily="34" charset="0"/>
              </a:rPr>
              <a:t>7</a:t>
            </a:r>
          </a:p>
        </p:txBody>
      </p:sp>
      <p:sp>
        <p:nvSpPr>
          <p:cNvPr id="91199" name="Line 95"/>
          <p:cNvSpPr>
            <a:spLocks noChangeShapeType="1"/>
          </p:cNvSpPr>
          <p:nvPr/>
        </p:nvSpPr>
        <p:spPr bwMode="auto">
          <a:xfrm>
            <a:off x="1981200" y="1295400"/>
            <a:ext cx="541655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200" name="Rectangle 96"/>
          <p:cNvSpPr>
            <a:spLocks noChangeArrowheads="1"/>
          </p:cNvSpPr>
          <p:nvPr/>
        </p:nvSpPr>
        <p:spPr bwMode="auto">
          <a:xfrm>
            <a:off x="7315200" y="4876800"/>
            <a:ext cx="44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>
                <a:latin typeface="Arial" pitchFamily="34" charset="0"/>
              </a:rPr>
              <a:t>10</a:t>
            </a:r>
            <a:r>
              <a:rPr lang="en-US" sz="1400" b="0" baseline="30000">
                <a:latin typeface="Arial" pitchFamily="34" charset="0"/>
              </a:rPr>
              <a:t>3</a:t>
            </a:r>
          </a:p>
        </p:txBody>
      </p:sp>
      <p:sp>
        <p:nvSpPr>
          <p:cNvPr id="91201" name="Rectangle 97"/>
          <p:cNvSpPr>
            <a:spLocks noChangeArrowheads="1"/>
          </p:cNvSpPr>
          <p:nvPr/>
        </p:nvSpPr>
        <p:spPr bwMode="auto">
          <a:xfrm>
            <a:off x="7315200" y="3276600"/>
            <a:ext cx="44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>
                <a:latin typeface="Arial" pitchFamily="34" charset="0"/>
              </a:rPr>
              <a:t>10</a:t>
            </a:r>
            <a:r>
              <a:rPr lang="en-US" sz="1400" b="0" baseline="30000">
                <a:latin typeface="Arial" pitchFamily="34" charset="0"/>
              </a:rPr>
              <a:t>6</a:t>
            </a:r>
          </a:p>
        </p:txBody>
      </p:sp>
      <p:sp>
        <p:nvSpPr>
          <p:cNvPr id="91202" name="Rectangle 98"/>
          <p:cNvSpPr>
            <a:spLocks noChangeArrowheads="1"/>
          </p:cNvSpPr>
          <p:nvPr/>
        </p:nvSpPr>
        <p:spPr bwMode="auto">
          <a:xfrm>
            <a:off x="7315200" y="1676400"/>
            <a:ext cx="44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b="0">
                <a:latin typeface="Arial" pitchFamily="34" charset="0"/>
              </a:rPr>
              <a:t>10</a:t>
            </a:r>
            <a:r>
              <a:rPr lang="en-US" sz="1400" b="0" baseline="30000">
                <a:latin typeface="Arial" pitchFamily="34" charset="0"/>
              </a:rPr>
              <a:t>9</a:t>
            </a:r>
          </a:p>
        </p:txBody>
      </p:sp>
      <p:sp>
        <p:nvSpPr>
          <p:cNvPr id="91203" name="Rectangle 99"/>
          <p:cNvSpPr>
            <a:spLocks noChangeArrowheads="1"/>
          </p:cNvSpPr>
          <p:nvPr/>
        </p:nvSpPr>
        <p:spPr bwMode="auto">
          <a:xfrm>
            <a:off x="5580063" y="1844675"/>
            <a:ext cx="696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i="1" u="sng">
                <a:solidFill>
                  <a:srgbClr val="FFFF00"/>
                </a:solidFill>
                <a:latin typeface="Arial" pitchFamily="34" charset="0"/>
              </a:rPr>
              <a:t>ALMA</a:t>
            </a:r>
          </a:p>
        </p:txBody>
      </p:sp>
      <p:sp>
        <p:nvSpPr>
          <p:cNvPr id="91204" name="Rectangle 100"/>
          <p:cNvSpPr>
            <a:spLocks noChangeArrowheads="1"/>
          </p:cNvSpPr>
          <p:nvPr/>
        </p:nvSpPr>
        <p:spPr bwMode="auto">
          <a:xfrm>
            <a:off x="6516688" y="1268413"/>
            <a:ext cx="560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i="1" u="sng">
                <a:solidFill>
                  <a:srgbClr val="FFFF00"/>
                </a:solidFill>
                <a:latin typeface="Arial" pitchFamily="34" charset="0"/>
              </a:rPr>
              <a:t>SKA</a:t>
            </a:r>
          </a:p>
        </p:txBody>
      </p:sp>
      <p:sp>
        <p:nvSpPr>
          <p:cNvPr id="91205" name="Oval 101"/>
          <p:cNvSpPr>
            <a:spLocks noChangeArrowheads="1"/>
          </p:cNvSpPr>
          <p:nvPr/>
        </p:nvSpPr>
        <p:spPr bwMode="auto">
          <a:xfrm>
            <a:off x="3429000" y="4038600"/>
            <a:ext cx="200025" cy="2159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206" name="Line 102"/>
          <p:cNvSpPr>
            <a:spLocks noChangeShapeType="1"/>
          </p:cNvSpPr>
          <p:nvPr/>
        </p:nvSpPr>
        <p:spPr bwMode="auto">
          <a:xfrm flipH="1">
            <a:off x="9753600" y="1981200"/>
            <a:ext cx="2971800" cy="457200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207" name="Text Box 103"/>
          <p:cNvSpPr txBox="1">
            <a:spLocks noChangeArrowheads="1"/>
          </p:cNvSpPr>
          <p:nvPr/>
        </p:nvSpPr>
        <p:spPr bwMode="auto">
          <a:xfrm>
            <a:off x="5105400" y="32766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b="0">
              <a:latin typeface="Arial" pitchFamily="34" charset="0"/>
            </a:endParaRPr>
          </a:p>
        </p:txBody>
      </p:sp>
      <p:sp>
        <p:nvSpPr>
          <p:cNvPr id="91208" name="Line 104"/>
          <p:cNvSpPr>
            <a:spLocks noChangeShapeType="1"/>
          </p:cNvSpPr>
          <p:nvPr/>
        </p:nvSpPr>
        <p:spPr bwMode="auto">
          <a:xfrm flipV="1">
            <a:off x="2484438" y="1628775"/>
            <a:ext cx="4495800" cy="28956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209" name="Text Box 105"/>
          <p:cNvSpPr txBox="1">
            <a:spLocks noChangeArrowheads="1"/>
          </p:cNvSpPr>
          <p:nvPr/>
        </p:nvSpPr>
        <p:spPr bwMode="auto">
          <a:xfrm>
            <a:off x="4632325" y="4308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1210" name="Oval 106" descr="Small grid"/>
          <p:cNvSpPr>
            <a:spLocks noChangeArrowheads="1"/>
          </p:cNvSpPr>
          <p:nvPr/>
        </p:nvSpPr>
        <p:spPr bwMode="auto">
          <a:xfrm>
            <a:off x="6659563" y="1700213"/>
            <a:ext cx="198437" cy="215900"/>
          </a:xfrm>
          <a:prstGeom prst="ellipse">
            <a:avLst/>
          </a:prstGeom>
          <a:pattFill prst="smGrid">
            <a:fgClr>
              <a:srgbClr val="FC0128"/>
            </a:fgClr>
            <a:bgClr>
              <a:srgbClr val="FFFFFF"/>
            </a:bgClr>
          </a:pattFill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211" name="Rectangle 107"/>
          <p:cNvSpPr>
            <a:spLocks noChangeArrowheads="1"/>
          </p:cNvSpPr>
          <p:nvPr/>
        </p:nvSpPr>
        <p:spPr bwMode="auto">
          <a:xfrm>
            <a:off x="6516688" y="1700213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91212" name="Text Box 108"/>
          <p:cNvSpPr txBox="1">
            <a:spLocks noChangeArrowheads="1"/>
          </p:cNvSpPr>
          <p:nvPr/>
        </p:nvSpPr>
        <p:spPr bwMode="auto">
          <a:xfrm>
            <a:off x="5940425" y="1557338"/>
            <a:ext cx="7207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nl-NL" sz="1400" u="sng">
                <a:solidFill>
                  <a:srgbClr val="FFFF00"/>
                </a:solidFill>
                <a:latin typeface="Arial Unicode MS" pitchFamily="34" charset="-128"/>
              </a:rPr>
              <a:t>EVLA</a:t>
            </a:r>
            <a:endParaRPr lang="en-US" sz="1400" u="sng">
              <a:solidFill>
                <a:srgbClr val="FFFF00"/>
              </a:solidFill>
              <a:latin typeface="Arial Unicode MS" pitchFamily="34" charset="-128"/>
            </a:endParaRPr>
          </a:p>
        </p:txBody>
      </p:sp>
      <p:sp>
        <p:nvSpPr>
          <p:cNvPr id="91213" name="Text Box 109"/>
          <p:cNvSpPr txBox="1">
            <a:spLocks noChangeArrowheads="1"/>
          </p:cNvSpPr>
          <p:nvPr/>
        </p:nvSpPr>
        <p:spPr bwMode="auto">
          <a:xfrm>
            <a:off x="5867400" y="5805488"/>
            <a:ext cx="30257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nl-NL" sz="1400" b="0">
                <a:solidFill>
                  <a:srgbClr val="FFFF00"/>
                </a:solidFill>
                <a:latin typeface="Arial Unicode MS" pitchFamily="34" charset="-128"/>
              </a:rPr>
              <a:t>source: Arnold van Ardenne</a:t>
            </a:r>
            <a:endParaRPr lang="en-US" sz="1400" b="0">
              <a:solidFill>
                <a:srgbClr val="FFFF00"/>
              </a:solidFill>
              <a:latin typeface="Arial Unicode MS" pitchFamily="34" charset="-128"/>
            </a:endParaRPr>
          </a:p>
        </p:txBody>
      </p:sp>
      <p:sp>
        <p:nvSpPr>
          <p:cNvPr id="91214" name="Oval 110" descr="Small grid"/>
          <p:cNvSpPr>
            <a:spLocks noChangeArrowheads="1"/>
          </p:cNvSpPr>
          <p:nvPr/>
        </p:nvSpPr>
        <p:spPr bwMode="auto">
          <a:xfrm>
            <a:off x="6300788" y="1989138"/>
            <a:ext cx="198437" cy="215900"/>
          </a:xfrm>
          <a:prstGeom prst="ellipse">
            <a:avLst/>
          </a:prstGeom>
          <a:pattFill prst="smGrid">
            <a:fgClr>
              <a:srgbClr val="FC0128"/>
            </a:fgClr>
            <a:bgClr>
              <a:srgbClr val="FFFFFF"/>
            </a:bgClr>
          </a:pattFill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Plat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9753600" y="1600200"/>
            <a:ext cx="1066800" cy="5257800"/>
          </a:xfrm>
          <a:prstGeom prst="rect">
            <a:avLst/>
          </a:prstGeom>
          <a:solidFill>
            <a:srgbClr val="3B4C9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n-US" dirty="0"/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 flipV="1">
            <a:off x="6781800" y="304800"/>
            <a:ext cx="1066800" cy="14478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494338" y="44450"/>
            <a:ext cx="22780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3399FF"/>
              </a:solidFill>
            </a:endParaRPr>
          </a:p>
        </p:txBody>
      </p:sp>
      <p:sp>
        <p:nvSpPr>
          <p:cNvPr id="87046" name="Oval 6"/>
          <p:cNvSpPr>
            <a:spLocks noChangeArrowheads="1"/>
          </p:cNvSpPr>
          <p:nvPr/>
        </p:nvSpPr>
        <p:spPr bwMode="auto">
          <a:xfrm>
            <a:off x="7772400" y="2286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n-US" dirty="0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8255000" y="349250"/>
            <a:ext cx="2603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3399FF"/>
                </a:solidFill>
              </a:rPr>
              <a:t> 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0" y="-1200150"/>
            <a:ext cx="541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00"/>
                </a:solidFill>
              </a:rPr>
              <a:t>We’re on the cusp of technological maturity: “ancestor” simulations of 10</a:t>
            </a:r>
            <a:r>
              <a:rPr lang="en-US" baseline="30000" dirty="0">
                <a:solidFill>
                  <a:srgbClr val="FFFF00"/>
                </a:solidFill>
              </a:rPr>
              <a:t>35</a:t>
            </a:r>
            <a:r>
              <a:rPr lang="en-US" dirty="0">
                <a:solidFill>
                  <a:srgbClr val="FFFF00"/>
                </a:solidFill>
              </a:rPr>
              <a:t> ops or 0.1c galactic exploration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3050"/>
            <a:ext cx="8991600" cy="170815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CASPER Philosophy and Religion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Design Observatories with Plan for Exponential Growth in Digital 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4963"/>
            <a:ext cx="8991600" cy="45243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Digital Backend should be replaced every 5 years (keep software, toss old </a:t>
            </a:r>
            <a:r>
              <a:rPr lang="en-US" dirty="0"/>
              <a:t> </a:t>
            </a:r>
            <a:r>
              <a:rPr lang="en-US" dirty="0" smtClean="0"/>
              <a:t>- buy new hardware)</a:t>
            </a:r>
          </a:p>
          <a:p>
            <a:r>
              <a:rPr lang="en-US" dirty="0" smtClean="0"/>
              <a:t>DSP Part of Operating Costs, not construction costs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expect  (plan for)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GHz bandwidth</a:t>
            </a:r>
          </a:p>
          <a:p>
            <a:r>
              <a:rPr lang="en-US" dirty="0" smtClean="0"/>
              <a:t>1000 to 1M antenna arrays</a:t>
            </a:r>
          </a:p>
          <a:p>
            <a:r>
              <a:rPr lang="en-US" dirty="0" smtClean="0"/>
              <a:t>1000 to 1M beams  (commensal experiments)</a:t>
            </a:r>
          </a:p>
          <a:p>
            <a:r>
              <a:rPr lang="en-US" dirty="0" smtClean="0"/>
              <a:t>6:1 or 20:1 ? Feeds and receivers</a:t>
            </a:r>
          </a:p>
          <a:p>
            <a:r>
              <a:rPr lang="en-US" dirty="0"/>
              <a:t>p</a:t>
            </a:r>
            <a:r>
              <a:rPr lang="en-US" dirty="0" smtClean="0"/>
              <a:t>hased array feeds with low </a:t>
            </a:r>
            <a:r>
              <a:rPr lang="en-US" dirty="0" err="1" smtClean="0"/>
              <a:t>Tsys</a:t>
            </a:r>
            <a:r>
              <a:rPr lang="en-US" dirty="0" smtClean="0"/>
              <a:t> ?</a:t>
            </a:r>
          </a:p>
          <a:p>
            <a:r>
              <a:rPr lang="en-US" dirty="0" smtClean="0"/>
              <a:t>Observatory removes RFI (part of instrument)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Lucida Sans Unicode"/>
        <a:cs typeface="Lucida Sans Unicode"/>
      </a:majorFont>
      <a:minorFont>
        <a:latin typeface="Tahom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SIRO_PowerPoint_Midday_120210[1]">
  <a:themeElements>
    <a:clrScheme name="CSIRO Midday">
      <a:dk1>
        <a:sysClr val="windowText" lastClr="000000"/>
      </a:dk1>
      <a:lt1>
        <a:srgbClr val="FBFEFF"/>
      </a:lt1>
      <a:dk2>
        <a:srgbClr val="000000"/>
      </a:dk2>
      <a:lt2>
        <a:srgbClr val="FBFE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Wingdings" pitchFamily="2" charset="2"/>
          <a:buChar char="§"/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11629</TotalTime>
  <Words>747</Words>
  <Application>Microsoft Office PowerPoint</Application>
  <PresentationFormat>On-screen Show (4:3)</PresentationFormat>
  <Paragraphs>182</Paragraphs>
  <Slides>28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MS PGothic</vt:lpstr>
      <vt:lpstr>MS PGothic</vt:lpstr>
      <vt:lpstr>Arial</vt:lpstr>
      <vt:lpstr>Arial Unicode MS</vt:lpstr>
      <vt:lpstr>Calibri</vt:lpstr>
      <vt:lpstr>Helvetica Neue</vt:lpstr>
      <vt:lpstr>Helvetica Neue Light</vt:lpstr>
      <vt:lpstr>Helvetica Neue Medium</vt:lpstr>
      <vt:lpstr>Lucida Sans Unicode</vt:lpstr>
      <vt:lpstr>StarSymbol</vt:lpstr>
      <vt:lpstr>Symbol</vt:lpstr>
      <vt:lpstr>Tahoma</vt:lpstr>
      <vt:lpstr>Times New Roman</vt:lpstr>
      <vt:lpstr>Wingdings</vt:lpstr>
      <vt:lpstr>Default Design</vt:lpstr>
      <vt:lpstr>CSIRO_PowerPoint_Midday_120210[1]</vt:lpstr>
      <vt:lpstr>Black</vt:lpstr>
      <vt:lpstr>Visio</vt:lpstr>
      <vt:lpstr>   Green Bank Instrumentation circa 2030   </vt:lpstr>
      <vt:lpstr> Upcoming Nobel Prizes with Radio Instrumentation     </vt:lpstr>
      <vt:lpstr>Radio Telescope Sensitivity doubles every 3.6 years</vt:lpstr>
      <vt:lpstr>PowerPoint Presentation</vt:lpstr>
      <vt:lpstr>PowerPoint Presentation</vt:lpstr>
      <vt:lpstr>Correlator processing power</vt:lpstr>
      <vt:lpstr>PowerPoint Presentation</vt:lpstr>
      <vt:lpstr> CASPER Philosophy and Religion  Design Observatories with Plan for Exponential Growth in Digital Processing</vt:lpstr>
      <vt:lpstr>     expect  (plan for)</vt:lpstr>
      <vt:lpstr>   GBO Receivers  circa 2025</vt:lpstr>
      <vt:lpstr>“Rocket” PAF</vt:lpstr>
      <vt:lpstr>Parkes UltaWideBand system</vt:lpstr>
      <vt:lpstr>PowerPoint Presentation</vt:lpstr>
      <vt:lpstr>  Instrument Architectures</vt:lpstr>
      <vt:lpstr>Simultaneous Digital Backends  Piggyback, Commensal, Sky Surveys  </vt:lpstr>
      <vt:lpstr>PowerPoint Presentation</vt:lpstr>
      <vt:lpstr>VEGAS/DIBAS Multi-beam Spectrometer + Pulsar Timing/Searching John Ford, Dan Werthimer, David MacMahon, Richard Prestage</vt:lpstr>
      <vt:lpstr>FRB121102  (repeater) Highest Frequency detection (4 – 9 GHz)  widest bandwidth  (5.4 GHz)</vt:lpstr>
      <vt:lpstr>Coherently dedispersed pulses</vt:lpstr>
      <vt:lpstr>                                               Fast ADC’s       15 Gsps   4 bit     Adsantec    26 Gsps   3.5 bit  Analog Devices     55 Gsps   8 bit     Fujitsu    80 Gsps   8 bit     Berkeley    160 Gsps   8 bit     Keysight  240 Gsps   8 bit     Teledyne Lecroy      </vt:lpstr>
      <vt:lpstr>Dual 26 Gsps 3.5 bit ADC and FPGA</vt:lpstr>
      <vt:lpstr>  Board Interconnect - Upgradable</vt:lpstr>
      <vt:lpstr>PowerPoint Presentation</vt:lpstr>
      <vt:lpstr>  VCU118  5x100Gbit Ethernet ports</vt:lpstr>
      <vt:lpstr>          Casper Commandments        </vt:lpstr>
      <vt:lpstr>CASPER Real-time Signal Processing Instrumentation  </vt:lpstr>
      <vt:lpstr>      Tutorials</vt:lpstr>
      <vt:lpstr> Annual CASPER Workshops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Packet Switched, General Purpose FPGA-based Modules for Correlators, Spectrometers, Beam-forming, and VLBI</dc:title>
  <dc:creator>Dan</dc:creator>
  <cp:lastModifiedBy>dan</cp:lastModifiedBy>
  <cp:revision>500</cp:revision>
  <dcterms:modified xsi:type="dcterms:W3CDTF">2017-10-16T01:02:18Z</dcterms:modified>
</cp:coreProperties>
</file>