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61" r:id="rId3"/>
    <p:sldId id="263" r:id="rId4"/>
    <p:sldId id="264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44F"/>
    <a:srgbClr val="57AA46"/>
    <a:srgbClr val="7AC144"/>
    <a:srgbClr val="23FF05"/>
    <a:srgbClr val="00EE00"/>
    <a:srgbClr val="00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49CBD-EAC2-44A6-931C-6FA698C58DA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260-02A2-4EB6-8E1D-2DCC4AC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1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8C562-8B63-4E12-9383-291BCD3F6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8C562-8B63-4E12-9383-291BCD3F64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27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0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GB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AO PPT Images_GBT_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1" y="-397933"/>
            <a:ext cx="9214533" cy="4969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6" name="Picture 15" descr="AUI Logo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4" y="6382507"/>
            <a:ext cx="600744" cy="4291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20" name="Flowchart: Document 19"/>
          <p:cNvSpPr/>
          <p:nvPr userDrawn="1"/>
        </p:nvSpPr>
        <p:spPr>
          <a:xfrm flipV="1">
            <a:off x="0" y="3973286"/>
            <a:ext cx="9144000" cy="2884715"/>
          </a:xfrm>
          <a:prstGeom prst="flowChartDocument">
            <a:avLst/>
          </a:prstGeom>
          <a:gradFill flip="none" rotWithShape="1">
            <a:gsLst>
              <a:gs pos="0">
                <a:srgbClr val="2CA449"/>
              </a:gs>
              <a:gs pos="100000">
                <a:srgbClr val="8456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5181110"/>
            <a:ext cx="2430558" cy="13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9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B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AO PPT Images_GBT_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1" y="-397933"/>
            <a:ext cx="9214533" cy="4969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6" name="Picture 15" descr="AUI Logo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4" y="6382507"/>
            <a:ext cx="600744" cy="4291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20" name="Flowchart: Document 19"/>
          <p:cNvSpPr/>
          <p:nvPr userDrawn="1"/>
        </p:nvSpPr>
        <p:spPr>
          <a:xfrm flipV="1">
            <a:off x="0" y="3973286"/>
            <a:ext cx="9144000" cy="2884715"/>
          </a:xfrm>
          <a:prstGeom prst="flowChartDocument">
            <a:avLst/>
          </a:prstGeom>
          <a:gradFill flip="none" rotWithShape="1">
            <a:gsLst>
              <a:gs pos="0">
                <a:srgbClr val="2CA449"/>
              </a:gs>
              <a:gs pos="100000">
                <a:srgbClr val="8456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5181110"/>
            <a:ext cx="2430558" cy="13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0" y="670243"/>
            <a:ext cx="86360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1288456"/>
            <a:ext cx="8636000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roxima Nova Light" panose="02000506030000020004" pitchFamily="50" charset="0"/>
              </a:defRPr>
            </a:lvl1pPr>
            <a:lvl2pPr>
              <a:defRPr sz="2200">
                <a:latin typeface="Proxima Nova Light" panose="02000506030000020004" pitchFamily="50" charset="0"/>
              </a:defRPr>
            </a:lvl2pPr>
            <a:lvl3pPr>
              <a:defRPr sz="2000">
                <a:latin typeface="Proxima Nova Light" panose="02000506030000020004" pitchFamily="50" charset="0"/>
              </a:defRPr>
            </a:lvl3pPr>
            <a:lvl4pPr>
              <a:defRPr sz="1800">
                <a:latin typeface="Proxima Nova Light" panose="02000506030000020004" pitchFamily="50" charset="0"/>
              </a:defRPr>
            </a:lvl4pPr>
            <a:lvl5pPr>
              <a:defRPr sz="1600">
                <a:latin typeface="Proxima Nova Light" panose="02000506030000020004" pitchFamily="50" charset="0"/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3" descr="C:\MainFiles\ad\gbo\logo\1 primary - horizontal\web\High Res\GBO-Primary-HighRes-RGB-PGGradi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97" y="-6256"/>
            <a:ext cx="1941739" cy="10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2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MainFiles\ad\gbo\logo\1 primary - horizontal\web\High Res\GBO-Primary-HighRes-RGB-PGGradi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97" y="-6256"/>
            <a:ext cx="1941739" cy="10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0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0" y="670243"/>
            <a:ext cx="86360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1288456"/>
            <a:ext cx="8636000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roxima Nova Light" panose="02000506030000020004" pitchFamily="50" charset="0"/>
              </a:defRPr>
            </a:lvl1pPr>
            <a:lvl2pPr>
              <a:defRPr sz="2200">
                <a:latin typeface="Proxima Nova Light" panose="02000506030000020004" pitchFamily="50" charset="0"/>
              </a:defRPr>
            </a:lvl2pPr>
            <a:lvl3pPr>
              <a:defRPr sz="2000">
                <a:latin typeface="Proxima Nova Light" panose="02000506030000020004" pitchFamily="50" charset="0"/>
              </a:defRPr>
            </a:lvl3pPr>
            <a:lvl4pPr>
              <a:defRPr sz="1800">
                <a:latin typeface="Proxima Nova Light" panose="02000506030000020004" pitchFamily="50" charset="0"/>
              </a:defRPr>
            </a:lvl4pPr>
            <a:lvl5pPr>
              <a:defRPr sz="1600">
                <a:latin typeface="Proxima Nova Light" panose="02000506030000020004" pitchFamily="50" charset="0"/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4781"/>
            <a:ext cx="1193794" cy="6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4781"/>
            <a:ext cx="1193794" cy="6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463421" y="4360345"/>
            <a:ext cx="4217159" cy="31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62458"/>
                </a:solidFill>
                <a:latin typeface="Proxima Nova A" panose="02000506030000020004" pitchFamily="50" charset="0"/>
                <a:cs typeface="Gill Sans" charset="0"/>
              </a:rPr>
              <a:t>greenbankobservatory.org</a:t>
            </a:r>
            <a:endParaRPr lang="en-US" dirty="0" smtClean="0">
              <a:latin typeface="Proxima Nova A" panose="02000506030000020004" pitchFamily="50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446509" y="5003006"/>
            <a:ext cx="625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>
                <a:latin typeface="Proxima Nova Light" panose="02000506030000020004" pitchFamily="50" charset="0"/>
                <a:cs typeface="Gill Sans" charset="0"/>
              </a:rPr>
              <a:t>The Green Bank Observatory is a facility of the National Science Foundation</a:t>
            </a:r>
            <a:br>
              <a:rPr lang="en-US" sz="1400" i="1" dirty="0" smtClean="0">
                <a:latin typeface="Proxima Nova Light" panose="02000506030000020004" pitchFamily="50" charset="0"/>
                <a:cs typeface="Gill Sans" charset="0"/>
              </a:rPr>
            </a:br>
            <a:r>
              <a:rPr lang="en-US" sz="1400" i="1" dirty="0" smtClean="0">
                <a:latin typeface="Proxima Nova Light" panose="02000506030000020004" pitchFamily="50" charset="0"/>
                <a:cs typeface="Gill Sans" charset="0"/>
              </a:rPr>
              <a:t>operated under cooperative agreement by Associated Universities, Inc.</a:t>
            </a:r>
          </a:p>
        </p:txBody>
      </p:sp>
      <p:pic>
        <p:nvPicPr>
          <p:cNvPr id="1026" name="Picture 2" descr="C:\MainFiles\ad\gbo\logo\2 Vertical\Web\High Res\GBO-Vertical-HighRes-RGB-PGGradi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55" y="900752"/>
            <a:ext cx="3114290" cy="33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2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Proxima Nova A" panose="0200050603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Light" panose="02000506030000020004" pitchFamily="50" charset="0"/>
              </a:defRPr>
            </a:lvl1pPr>
            <a:lvl2pPr>
              <a:defRPr>
                <a:latin typeface="Proxima Nova Light" panose="02000506030000020004" pitchFamily="50" charset="0"/>
              </a:defRPr>
            </a:lvl2pPr>
            <a:lvl3pPr>
              <a:defRPr>
                <a:latin typeface="Proxima Nova Light" panose="02000506030000020004" pitchFamily="50" charset="0"/>
              </a:defRPr>
            </a:lvl3pPr>
            <a:lvl4pPr>
              <a:defRPr>
                <a:latin typeface="Proxima Nova Light" panose="02000506030000020004" pitchFamily="50" charset="0"/>
              </a:defRPr>
            </a:lvl4pPr>
            <a:lvl5pPr>
              <a:defRPr>
                <a:latin typeface="Proxima Nova Light" panose="02000506030000020004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265" name="Picture 1" descr="C:\MainFiles\ad\gbo\logo\2 Vertical\Web\High Res\GBO-Vertical-HighRes-RGB-PGGradi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90" y="0"/>
            <a:ext cx="958410" cy="1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1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Proxima Nova A" panose="0200050603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Light" panose="02000506030000020004" pitchFamily="50" charset="0"/>
              </a:defRPr>
            </a:lvl1pPr>
            <a:lvl2pPr>
              <a:defRPr>
                <a:latin typeface="Proxima Nova Light" panose="02000506030000020004" pitchFamily="50" charset="0"/>
              </a:defRPr>
            </a:lvl2pPr>
            <a:lvl3pPr>
              <a:defRPr>
                <a:latin typeface="Proxima Nova Light" panose="02000506030000020004" pitchFamily="50" charset="0"/>
              </a:defRPr>
            </a:lvl3pPr>
            <a:lvl4pPr>
              <a:defRPr>
                <a:latin typeface="Proxima Nova Light" panose="02000506030000020004" pitchFamily="50" charset="0"/>
              </a:defRPr>
            </a:lvl4pPr>
            <a:lvl5pPr>
              <a:defRPr>
                <a:latin typeface="Proxima Nova Light" panose="02000506030000020004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4781"/>
            <a:ext cx="1193794" cy="6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5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2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3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4043-2441-42E3-8F82-3C413DAB7535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 descr="C:\MainFiles\ad\gbo\logo\1 primary - horizontal\web\High Res\GBO-Primary-HighRes-RGB-PGGradient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58936"/>
            <a:ext cx="1524000" cy="8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2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AC144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9543"/>
            <a:ext cx="9144000" cy="718457"/>
          </a:xfrm>
          <a:prstGeom prst="rect">
            <a:avLst/>
          </a:prstGeom>
          <a:gradFill flip="none" rotWithShape="1">
            <a:gsLst>
              <a:gs pos="0">
                <a:srgbClr val="8456A3"/>
              </a:gs>
              <a:gs pos="100000">
                <a:srgbClr val="2CA44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3" name="Picture 12" descr="AUI Logo_Whit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4" y="6382507"/>
            <a:ext cx="600744" cy="429103"/>
          </a:xfrm>
          <a:prstGeom prst="rect">
            <a:avLst/>
          </a:prstGeom>
        </p:spPr>
      </p:pic>
      <p:sp>
        <p:nvSpPr>
          <p:cNvPr id="16" name="Footer Placeholder 1"/>
          <p:cNvSpPr txBox="1">
            <a:spLocks/>
          </p:cNvSpPr>
          <p:nvPr/>
        </p:nvSpPr>
        <p:spPr>
          <a:xfrm>
            <a:off x="2735580" y="6405805"/>
            <a:ext cx="3672840" cy="3822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Proxima Nova A" panose="02000506030000020004" pitchFamily="50" charset="0"/>
              </a:rPr>
              <a:t>Welcome</a:t>
            </a:r>
            <a:endParaRPr lang="en-US" sz="1400" b="1" dirty="0">
              <a:solidFill>
                <a:prstClr val="white"/>
              </a:solidFill>
              <a:latin typeface="Proxima Nova 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67000" y="4876800"/>
            <a:ext cx="6081311" cy="11329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232120"/>
                </a:solidFill>
                <a:latin typeface="Proxima Nova A" panose="02000506030000020004" pitchFamily="50" charset="0"/>
              </a:rPr>
              <a:t>Welcome to Green Bank Observatory </a:t>
            </a:r>
          </a:p>
        </p:txBody>
      </p:sp>
    </p:spTree>
    <p:extLst>
      <p:ext uri="{BB962C8B-B14F-4D97-AF65-F5344CB8AC3E}">
        <p14:creationId xmlns:p14="http://schemas.microsoft.com/office/powerpoint/2010/main" val="21638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720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World class facility for </a:t>
            </a:r>
            <a:r>
              <a:rPr lang="en-US" sz="2400" dirty="0" smtClean="0"/>
              <a:t>STEM research </a:t>
            </a:r>
            <a:r>
              <a:rPr lang="en-US" sz="2400" dirty="0"/>
              <a:t>and </a:t>
            </a:r>
            <a:r>
              <a:rPr lang="en-US" sz="2400" dirty="0" smtClean="0"/>
              <a:t>education</a:t>
            </a:r>
          </a:p>
          <a:p>
            <a:endParaRPr lang="en-US" sz="800" dirty="0"/>
          </a:p>
          <a:p>
            <a:r>
              <a:rPr lang="en-US" sz="2400" dirty="0"/>
              <a:t>Primary instrument: Green Bank Telescope (GBT)</a:t>
            </a:r>
          </a:p>
          <a:p>
            <a:pPr lvl="1"/>
            <a:r>
              <a:rPr lang="en-US" sz="2000" dirty="0"/>
              <a:t>100-m diameter aperture</a:t>
            </a:r>
          </a:p>
          <a:p>
            <a:pPr lvl="1"/>
            <a:r>
              <a:rPr lang="en-US" sz="2000" dirty="0"/>
              <a:t>Frequency range: 0.1 – 116 GHz</a:t>
            </a:r>
          </a:p>
          <a:p>
            <a:pPr lvl="1"/>
            <a:r>
              <a:rPr lang="en-US" sz="2000" dirty="0"/>
              <a:t>Fully steerable (85% sky coverage)</a:t>
            </a:r>
          </a:p>
          <a:p>
            <a:pPr lvl="1"/>
            <a:r>
              <a:rPr lang="en-US" sz="2000" dirty="0"/>
              <a:t>Flexible, easy to use, with rapid response time</a:t>
            </a:r>
          </a:p>
          <a:p>
            <a:pPr lvl="1"/>
            <a:r>
              <a:rPr lang="en-US" sz="2000" dirty="0"/>
              <a:t>Dynamic scheduling system matches observing </a:t>
            </a:r>
            <a:r>
              <a:rPr lang="en-US" sz="2000" dirty="0" smtClean="0"/>
              <a:t>goals </a:t>
            </a:r>
            <a:r>
              <a:rPr lang="en-US" sz="2000" dirty="0"/>
              <a:t>and </a:t>
            </a:r>
            <a:r>
              <a:rPr lang="en-US" sz="2000" dirty="0" smtClean="0"/>
              <a:t>weather</a:t>
            </a:r>
          </a:p>
          <a:p>
            <a:endParaRPr lang="en-US" sz="800" dirty="0" smtClean="0"/>
          </a:p>
          <a:p>
            <a:r>
              <a:rPr lang="en-US" sz="2400" dirty="0" smtClean="0"/>
              <a:t>Numerous other instruments and telescope on site</a:t>
            </a:r>
          </a:p>
          <a:p>
            <a:endParaRPr lang="en-US" sz="800" dirty="0"/>
          </a:p>
          <a:p>
            <a:r>
              <a:rPr lang="en-US" sz="2400" dirty="0" smtClean="0"/>
              <a:t>World class STEM education facility and programs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Green Bank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4572000"/>
          </a:xfrm>
          <a:solidFill>
            <a:schemeClr val="bg1"/>
          </a:solidFill>
        </p:spPr>
        <p:txBody>
          <a:bodyPr/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Proxima Nova A Light" panose="02000506030000020004" pitchFamily="50" charset="0"/>
              </a:rPr>
              <a:t>Located with two radio quiet zones</a:t>
            </a:r>
          </a:p>
          <a:p>
            <a:pPr lvl="1"/>
            <a:r>
              <a:rPr lang="en-US" sz="2000" dirty="0"/>
              <a:t>NRQZ: 13,000 </a:t>
            </a:r>
            <a:r>
              <a:rPr lang="en-US" sz="2000" dirty="0" err="1"/>
              <a:t>sq</a:t>
            </a:r>
            <a:r>
              <a:rPr lang="en-US" sz="2000" dirty="0"/>
              <a:t> miles, FCC/NTIA protection</a:t>
            </a:r>
          </a:p>
          <a:p>
            <a:pPr lvl="1"/>
            <a:r>
              <a:rPr lang="en-US" sz="2000" dirty="0"/>
              <a:t>WVRAZ: 10 mile radius protection around site</a:t>
            </a:r>
          </a:p>
          <a:p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Proxima Nova A Light" panose="02000506030000020004" pitchFamily="50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Proxima Nova A Light" panose="02000506030000020004" pitchFamily="50" charset="0"/>
              </a:rPr>
              <a:t>Site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Proxima Nova A Light" panose="02000506030000020004" pitchFamily="50" charset="0"/>
              </a:rPr>
              <a:t>: 2,600 acres, 48 buildings, 8 telescopes</a:t>
            </a:r>
          </a:p>
          <a:p>
            <a:pPr lvl="1"/>
            <a:r>
              <a:rPr lang="en-US" sz="2000" dirty="0"/>
              <a:t>32 dwellings, dormitory, small hotel</a:t>
            </a:r>
          </a:p>
          <a:p>
            <a:pPr lvl="1"/>
            <a:r>
              <a:rPr lang="en-US" sz="2000" dirty="0"/>
              <a:t>Café/cafeteria</a:t>
            </a:r>
          </a:p>
          <a:p>
            <a:pPr lvl="1"/>
            <a:r>
              <a:rPr lang="en-US" sz="2000" dirty="0"/>
              <a:t>3 classrooms, 2 auditoriums</a:t>
            </a:r>
          </a:p>
          <a:p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Proxima Nova A Light" panose="02000506030000020004" pitchFamily="50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Proxima Nova A Light" panose="02000506030000020004" pitchFamily="50" charset="0"/>
              </a:rPr>
              <a:t>Electronics lab/staff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Proxima Nova A Light" panose="02000506030000020004" pitchFamily="50" charset="0"/>
              </a:rPr>
              <a:t>for maintenance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Proxima Nova A Light" panose="02000506030000020004" pitchFamily="50" charset="0"/>
              </a:rPr>
              <a:t>&amp; development</a:t>
            </a:r>
          </a:p>
          <a:p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Proxima Nova A Light" panose="02000506030000020004" pitchFamily="50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Proxima Nova A Light" panose="02000506030000020004" pitchFamily="50" charset="0"/>
              </a:rPr>
              <a:t>Fully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Proxima Nova A Light" panose="02000506030000020004" pitchFamily="50" charset="0"/>
              </a:rPr>
              <a:t>staffed machine shop on site</a:t>
            </a:r>
          </a:p>
          <a:p>
            <a:endParaRPr lang="en-US" sz="2400" b="1" dirty="0">
              <a:solidFill>
                <a:schemeClr val="accent4">
                  <a:lumMod val="75000"/>
                </a:schemeClr>
              </a:solidFill>
              <a:latin typeface="Proxima Nova A Light" panose="02000506030000020004" pitchFamily="50" charset="0"/>
            </a:endParaRP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Green Bank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Gill Sans" pitchFamily="17" charset="0"/>
              </a:rPr>
              <a:t>Basic Info/Site Safety</a:t>
            </a:r>
            <a:br>
              <a:rPr lang="en-US" dirty="0">
                <a:cs typeface="Gill Sans" pitchFamily="17" charset="0"/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1" y="1219200"/>
            <a:ext cx="8923420" cy="4906963"/>
          </a:xfrm>
        </p:spPr>
        <p:txBody>
          <a:bodyPr/>
          <a:lstStyle/>
          <a:p>
            <a:r>
              <a:rPr lang="en-US" sz="2400" b="1" dirty="0">
                <a:cs typeface="Gill Sans" pitchFamily="17" charset="0"/>
              </a:rPr>
              <a:t>Please turn off </a:t>
            </a:r>
            <a:r>
              <a:rPr lang="en-US" sz="2400" b="1" u="sng" dirty="0">
                <a:cs typeface="Gill Sans" pitchFamily="17" charset="0"/>
              </a:rPr>
              <a:t>all</a:t>
            </a:r>
            <a:r>
              <a:rPr lang="en-US" sz="2400" b="1" dirty="0">
                <a:cs typeface="Gill Sans" pitchFamily="17" charset="0"/>
              </a:rPr>
              <a:t> wireless devices while on </a:t>
            </a:r>
            <a:r>
              <a:rPr lang="en-US" sz="2400" b="1" dirty="0" smtClean="0">
                <a:cs typeface="Gill Sans" pitchFamily="17" charset="0"/>
              </a:rPr>
              <a:t>site</a:t>
            </a:r>
            <a:endParaRPr lang="en-US" sz="2400" dirty="0">
              <a:cs typeface="Gill Sans" pitchFamily="17" charset="0"/>
            </a:endParaRPr>
          </a:p>
          <a:p>
            <a:endParaRPr lang="en-US" sz="2400" b="1" dirty="0" smtClean="0">
              <a:cs typeface="Gill Sans" pitchFamily="17" charset="0"/>
            </a:endParaRPr>
          </a:p>
          <a:p>
            <a:r>
              <a:rPr lang="en-US" sz="2400" b="1" dirty="0" smtClean="0">
                <a:cs typeface="Gill Sans" pitchFamily="17" charset="0"/>
              </a:rPr>
              <a:t>No </a:t>
            </a:r>
            <a:r>
              <a:rPr lang="en-US" sz="2400" b="1" dirty="0">
                <a:cs typeface="Gill Sans" pitchFamily="17" charset="0"/>
              </a:rPr>
              <a:t>digital equipment or personal vehicles past parking lot</a:t>
            </a:r>
          </a:p>
          <a:p>
            <a:pPr lvl="1"/>
            <a:r>
              <a:rPr lang="en-US" sz="2000" dirty="0">
                <a:cs typeface="Gill Sans" pitchFamily="17" charset="0"/>
              </a:rPr>
              <a:t>Non-digital (disposable) cameras are available for sale in the gift shop</a:t>
            </a:r>
          </a:p>
          <a:p>
            <a:pPr lvl="1"/>
            <a:r>
              <a:rPr lang="en-US" sz="2000" dirty="0">
                <a:cs typeface="Gill Sans" pitchFamily="17" charset="0"/>
              </a:rPr>
              <a:t>You are welcome to </a:t>
            </a:r>
            <a:r>
              <a:rPr lang="en-US" sz="2000" u="sng" dirty="0" smtClean="0">
                <a:cs typeface="Gill Sans" pitchFamily="17" charset="0"/>
              </a:rPr>
              <a:t>walk or bike</a:t>
            </a:r>
            <a:r>
              <a:rPr lang="en-US" sz="2000" dirty="0" smtClean="0">
                <a:cs typeface="Gill Sans" pitchFamily="17" charset="0"/>
              </a:rPr>
              <a:t> </a:t>
            </a:r>
            <a:r>
              <a:rPr lang="en-US" sz="2000" dirty="0">
                <a:cs typeface="Gill Sans" pitchFamily="17" charset="0"/>
              </a:rPr>
              <a:t>the site as you </a:t>
            </a:r>
            <a:r>
              <a:rPr lang="en-US" sz="2000" dirty="0" smtClean="0">
                <a:cs typeface="Gill Sans" pitchFamily="17" charset="0"/>
              </a:rPr>
              <a:t>please</a:t>
            </a:r>
          </a:p>
          <a:p>
            <a:pPr marL="457200" lvl="1" indent="0">
              <a:buNone/>
            </a:pPr>
            <a:endParaRPr lang="en-US" sz="2000" dirty="0">
              <a:cs typeface="Gill Sans" pitchFamily="17" charset="0"/>
            </a:endParaRPr>
          </a:p>
          <a:p>
            <a:r>
              <a:rPr lang="en-US" sz="2400" b="1" dirty="0">
                <a:cs typeface="Gill Sans" pitchFamily="17" charset="0"/>
              </a:rPr>
              <a:t>We are a remote, natural area, </a:t>
            </a:r>
            <a:r>
              <a:rPr lang="en-US" sz="2400" b="1" dirty="0" smtClean="0">
                <a:cs typeface="Gill Sans" pitchFamily="17" charset="0"/>
              </a:rPr>
              <a:t>home </a:t>
            </a:r>
            <a:r>
              <a:rPr lang="en-US" sz="2400" b="1" dirty="0">
                <a:cs typeface="Gill Sans" pitchFamily="17" charset="0"/>
              </a:rPr>
              <a:t>to many types of </a:t>
            </a:r>
            <a:r>
              <a:rPr lang="en-US" sz="2400" b="1" dirty="0" smtClean="0">
                <a:cs typeface="Gill Sans" pitchFamily="17" charset="0"/>
              </a:rPr>
              <a:t>wildlife</a:t>
            </a:r>
            <a:endParaRPr lang="en-US" sz="2400" b="1" dirty="0">
              <a:cs typeface="Gill Sans" pitchFamily="17" charset="0"/>
            </a:endParaRPr>
          </a:p>
          <a:p>
            <a:pPr lvl="1"/>
            <a:r>
              <a:rPr lang="en-US" sz="2000" dirty="0">
                <a:cs typeface="Gill Sans" pitchFamily="17" charset="0"/>
              </a:rPr>
              <a:t>You will commonly see deer, bear, snakes, etc.</a:t>
            </a:r>
          </a:p>
          <a:p>
            <a:pPr lvl="1"/>
            <a:r>
              <a:rPr lang="en-US" sz="2000" dirty="0">
                <a:cs typeface="Gill Sans" pitchFamily="17" charset="0"/>
              </a:rPr>
              <a:t>Wildlife are most active at dusk and dawn</a:t>
            </a:r>
          </a:p>
          <a:p>
            <a:pPr lvl="1"/>
            <a:r>
              <a:rPr lang="en-US" sz="2000" dirty="0">
                <a:cs typeface="Gill Sans" pitchFamily="17" charset="0"/>
              </a:rPr>
              <a:t>Mother bear(s) and cubs live </a:t>
            </a:r>
            <a:r>
              <a:rPr lang="en-US" sz="2000" dirty="0" err="1">
                <a:cs typeface="Gill Sans" pitchFamily="17" charset="0"/>
              </a:rPr>
              <a:t>downsite</a:t>
            </a:r>
            <a:endParaRPr lang="en-US" sz="2000" dirty="0">
              <a:cs typeface="Gill Sans" pitchFamily="17" charset="0"/>
            </a:endParaRPr>
          </a:p>
          <a:p>
            <a:pPr lvl="1"/>
            <a:r>
              <a:rPr lang="en-US" sz="2000" dirty="0">
                <a:cs typeface="Gill Sans" pitchFamily="17" charset="0"/>
              </a:rPr>
              <a:t>Do not approach </a:t>
            </a:r>
            <a:r>
              <a:rPr lang="en-US" sz="2000" dirty="0" smtClean="0">
                <a:cs typeface="Gill Sans" pitchFamily="17" charset="0"/>
              </a:rPr>
              <a:t>wildlife. (Do </a:t>
            </a:r>
            <a:r>
              <a:rPr lang="en-US" sz="2000" dirty="0">
                <a:cs typeface="Gill Sans" pitchFamily="17" charset="0"/>
              </a:rPr>
              <a:t>not panic).  Just walk away</a:t>
            </a:r>
          </a:p>
          <a:p>
            <a:pPr marL="457200" indent="-457200">
              <a:buFont typeface="+mj-lt"/>
              <a:buAutoNum type="arabicParenR"/>
            </a:pPr>
            <a:endParaRPr lang="en-US" sz="800" dirty="0">
              <a:cs typeface="Gill Sans" pitchFamily="17" charset="0"/>
            </a:endParaRPr>
          </a:p>
          <a:p>
            <a:pPr marL="457200" lvl="1" indent="0">
              <a:buNone/>
            </a:pPr>
            <a:endParaRPr lang="en-US" dirty="0">
              <a:cs typeface="Gill Sans" pitchFamily="17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254FB96-A8C8-49E0-8DC0-5B43528F58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C:\Users\koneil\Documents\Be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/>
          <a:stretch/>
        </p:blipFill>
        <p:spPr bwMode="auto">
          <a:xfrm>
            <a:off x="7062537" y="4094058"/>
            <a:ext cx="1624263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7367" y="2902238"/>
            <a:ext cx="8229600" cy="225518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Please turn off all wireless devices</a:t>
            </a:r>
            <a:r>
              <a:rPr lang="en-US" sz="4800" b="1" dirty="0" smtClean="0"/>
              <a:t>!</a:t>
            </a:r>
            <a:endParaRPr lang="en-US" sz="4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254FB96-A8C8-49E0-8DC0-5B43528F58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7" name="Picture 3" descr="C:\Documents and Settings\koneil\Local Settings\Temporary Internet Files\Content.IE5\JI5CF91Z\MC9004348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7053" y="-284681"/>
            <a:ext cx="2794907" cy="2794907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7143392" y="111578"/>
            <a:ext cx="1951315" cy="1981200"/>
            <a:chOff x="6177987" y="572195"/>
            <a:chExt cx="1951315" cy="1981200"/>
          </a:xfrm>
        </p:grpSpPr>
        <p:pic>
          <p:nvPicPr>
            <p:cNvPr id="1029" name="Picture 5" descr="C:\Documents and Settings\koneil\Local Settings\Temporary Internet Files\Content.IE5\4TPRZBR1\MC900389724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1101" y="735873"/>
              <a:ext cx="1818742" cy="1436522"/>
            </a:xfrm>
            <a:prstGeom prst="rect">
              <a:avLst/>
            </a:prstGeom>
            <a:noFill/>
          </p:spPr>
        </p:pic>
        <p:grpSp>
          <p:nvGrpSpPr>
            <p:cNvPr id="15" name="Group 14"/>
            <p:cNvGrpSpPr/>
            <p:nvPr/>
          </p:nvGrpSpPr>
          <p:grpSpPr>
            <a:xfrm rot="5037359">
              <a:off x="7377005" y="1425415"/>
              <a:ext cx="762000" cy="666061"/>
              <a:chOff x="2830286" y="3646714"/>
              <a:chExt cx="762000" cy="979712"/>
            </a:xfrm>
          </p:grpSpPr>
          <p:sp>
            <p:nvSpPr>
              <p:cNvPr id="12" name="Block Arc 11"/>
              <p:cNvSpPr/>
              <p:nvPr/>
            </p:nvSpPr>
            <p:spPr>
              <a:xfrm>
                <a:off x="2830286" y="3646714"/>
                <a:ext cx="762000" cy="457200"/>
              </a:xfrm>
              <a:prstGeom prst="blockArc">
                <a:avLst/>
              </a:pr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>
                <a:off x="2917373" y="3875314"/>
                <a:ext cx="566057" cy="457200"/>
              </a:xfrm>
              <a:prstGeom prst="blockArc">
                <a:avLst/>
              </a:pr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3037123" y="4169226"/>
                <a:ext cx="337456" cy="457200"/>
              </a:xfrm>
              <a:prstGeom prst="blockArc">
                <a:avLst/>
              </a:pr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&quot;No&quot; Symbol 15"/>
            <p:cNvSpPr/>
            <p:nvPr/>
          </p:nvSpPr>
          <p:spPr>
            <a:xfrm>
              <a:off x="6177987" y="572195"/>
              <a:ext cx="1951315" cy="1981200"/>
            </a:xfrm>
            <a:prstGeom prst="noSmoking">
              <a:avLst>
                <a:gd name="adj" fmla="val 8125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33" name="Picture 9" descr="Wireless-Mouse-50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5727" y="4159343"/>
            <a:ext cx="1167493" cy="1751240"/>
          </a:xfrm>
          <a:prstGeom prst="rect">
            <a:avLst/>
          </a:prstGeom>
          <a:noFill/>
        </p:spPr>
      </p:pic>
      <p:sp>
        <p:nvSpPr>
          <p:cNvPr id="22" name="&quot;No&quot; Symbol 21"/>
          <p:cNvSpPr/>
          <p:nvPr/>
        </p:nvSpPr>
        <p:spPr>
          <a:xfrm>
            <a:off x="6852958" y="3944672"/>
            <a:ext cx="1951315" cy="1981200"/>
          </a:xfrm>
          <a:prstGeom prst="noSmoking">
            <a:avLst>
              <a:gd name="adj" fmla="val 812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128" y="2209800"/>
            <a:ext cx="6276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 dirty="0" smtClean="0">
                <a:latin typeface="Proxima Nova A" panose="02000506030000020004" pitchFamily="50" charset="0"/>
                <a:cs typeface="Gill Sans" pitchFamily="17" charset="0"/>
              </a:rPr>
              <a:t>You are in the Radio Quiet Zone.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4004" y="461267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latin typeface="Proxima Nova S" panose="02000506030000020004" pitchFamily="50" charset="0"/>
                <a:cs typeface="Gill Sans" pitchFamily="17" charset="0"/>
              </a:rPr>
              <a:t>THANKS!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3505" y="4301860"/>
            <a:ext cx="2209800" cy="1802112"/>
            <a:chOff x="480614" y="3210610"/>
            <a:chExt cx="2209800" cy="1802112"/>
          </a:xfrm>
        </p:grpSpPr>
        <p:sp>
          <p:nvSpPr>
            <p:cNvPr id="2" name="Rectangle 1"/>
            <p:cNvSpPr/>
            <p:nvPr/>
          </p:nvSpPr>
          <p:spPr>
            <a:xfrm>
              <a:off x="480614" y="3210610"/>
              <a:ext cx="2209800" cy="1802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780651" y="3344910"/>
              <a:ext cx="1666876" cy="1376350"/>
              <a:chOff x="467" y="3111"/>
              <a:chExt cx="1050" cy="867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67" y="3111"/>
                <a:ext cx="1050" cy="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562" y="3587"/>
                <a:ext cx="412" cy="309"/>
              </a:xfrm>
              <a:custGeom>
                <a:avLst/>
                <a:gdLst>
                  <a:gd name="T0" fmla="*/ 393 w 412"/>
                  <a:gd name="T1" fmla="*/ 165 h 309"/>
                  <a:gd name="T2" fmla="*/ 377 w 412"/>
                  <a:gd name="T3" fmla="*/ 176 h 309"/>
                  <a:gd name="T4" fmla="*/ 359 w 412"/>
                  <a:gd name="T5" fmla="*/ 186 h 309"/>
                  <a:gd name="T6" fmla="*/ 339 w 412"/>
                  <a:gd name="T7" fmla="*/ 195 h 309"/>
                  <a:gd name="T8" fmla="*/ 317 w 412"/>
                  <a:gd name="T9" fmla="*/ 203 h 309"/>
                  <a:gd name="T10" fmla="*/ 295 w 412"/>
                  <a:gd name="T11" fmla="*/ 209 h 309"/>
                  <a:gd name="T12" fmla="*/ 271 w 412"/>
                  <a:gd name="T13" fmla="*/ 214 h 309"/>
                  <a:gd name="T14" fmla="*/ 246 w 412"/>
                  <a:gd name="T15" fmla="*/ 218 h 309"/>
                  <a:gd name="T16" fmla="*/ 220 w 412"/>
                  <a:gd name="T17" fmla="*/ 220 h 309"/>
                  <a:gd name="T18" fmla="*/ 218 w 412"/>
                  <a:gd name="T19" fmla="*/ 184 h 309"/>
                  <a:gd name="T20" fmla="*/ 211 w 412"/>
                  <a:gd name="T21" fmla="*/ 177 h 309"/>
                  <a:gd name="T22" fmla="*/ 192 w 412"/>
                  <a:gd name="T23" fmla="*/ 176 h 309"/>
                  <a:gd name="T24" fmla="*/ 234 w 412"/>
                  <a:gd name="T25" fmla="*/ 11 h 309"/>
                  <a:gd name="T26" fmla="*/ 229 w 412"/>
                  <a:gd name="T27" fmla="*/ 2 h 309"/>
                  <a:gd name="T28" fmla="*/ 218 w 412"/>
                  <a:gd name="T29" fmla="*/ 0 h 309"/>
                  <a:gd name="T30" fmla="*/ 209 w 412"/>
                  <a:gd name="T31" fmla="*/ 5 h 309"/>
                  <a:gd name="T32" fmla="*/ 207 w 412"/>
                  <a:gd name="T33" fmla="*/ 10 h 309"/>
                  <a:gd name="T34" fmla="*/ 159 w 412"/>
                  <a:gd name="T35" fmla="*/ 190 h 309"/>
                  <a:gd name="T36" fmla="*/ 160 w 412"/>
                  <a:gd name="T37" fmla="*/ 197 h 309"/>
                  <a:gd name="T38" fmla="*/ 164 w 412"/>
                  <a:gd name="T39" fmla="*/ 201 h 309"/>
                  <a:gd name="T40" fmla="*/ 170 w 412"/>
                  <a:gd name="T41" fmla="*/ 204 h 309"/>
                  <a:gd name="T42" fmla="*/ 192 w 412"/>
                  <a:gd name="T43" fmla="*/ 204 h 309"/>
                  <a:gd name="T44" fmla="*/ 179 w 412"/>
                  <a:gd name="T45" fmla="*/ 221 h 309"/>
                  <a:gd name="T46" fmla="*/ 155 w 412"/>
                  <a:gd name="T47" fmla="*/ 219 h 309"/>
                  <a:gd name="T48" fmla="*/ 130 w 412"/>
                  <a:gd name="T49" fmla="*/ 216 h 309"/>
                  <a:gd name="T50" fmla="*/ 107 w 412"/>
                  <a:gd name="T51" fmla="*/ 211 h 309"/>
                  <a:gd name="T52" fmla="*/ 84 w 412"/>
                  <a:gd name="T53" fmla="*/ 206 h 309"/>
                  <a:gd name="T54" fmla="*/ 63 w 412"/>
                  <a:gd name="T55" fmla="*/ 199 h 309"/>
                  <a:gd name="T56" fmla="*/ 43 w 412"/>
                  <a:gd name="T57" fmla="*/ 190 h 309"/>
                  <a:gd name="T58" fmla="*/ 24 w 412"/>
                  <a:gd name="T59" fmla="*/ 181 h 309"/>
                  <a:gd name="T60" fmla="*/ 0 w 412"/>
                  <a:gd name="T61" fmla="*/ 200 h 309"/>
                  <a:gd name="T62" fmla="*/ 20 w 412"/>
                  <a:gd name="T63" fmla="*/ 211 h 309"/>
                  <a:gd name="T64" fmla="*/ 41 w 412"/>
                  <a:gd name="T65" fmla="*/ 220 h 309"/>
                  <a:gd name="T66" fmla="*/ 64 w 412"/>
                  <a:gd name="T67" fmla="*/ 228 h 309"/>
                  <a:gd name="T68" fmla="*/ 87 w 412"/>
                  <a:gd name="T69" fmla="*/ 235 h 309"/>
                  <a:gd name="T70" fmla="*/ 113 w 412"/>
                  <a:gd name="T71" fmla="*/ 242 h 309"/>
                  <a:gd name="T72" fmla="*/ 138 w 412"/>
                  <a:gd name="T73" fmla="*/ 246 h 309"/>
                  <a:gd name="T74" fmla="*/ 166 w 412"/>
                  <a:gd name="T75" fmla="*/ 248 h 309"/>
                  <a:gd name="T76" fmla="*/ 193 w 412"/>
                  <a:gd name="T77" fmla="*/ 249 h 309"/>
                  <a:gd name="T78" fmla="*/ 195 w 412"/>
                  <a:gd name="T79" fmla="*/ 296 h 309"/>
                  <a:gd name="T80" fmla="*/ 199 w 412"/>
                  <a:gd name="T81" fmla="*/ 306 h 309"/>
                  <a:gd name="T82" fmla="*/ 209 w 412"/>
                  <a:gd name="T83" fmla="*/ 309 h 309"/>
                  <a:gd name="T84" fmla="*/ 219 w 412"/>
                  <a:gd name="T85" fmla="*/ 305 h 309"/>
                  <a:gd name="T86" fmla="*/ 222 w 412"/>
                  <a:gd name="T87" fmla="*/ 295 h 309"/>
                  <a:gd name="T88" fmla="*/ 236 w 412"/>
                  <a:gd name="T89" fmla="*/ 248 h 309"/>
                  <a:gd name="T90" fmla="*/ 263 w 412"/>
                  <a:gd name="T91" fmla="*/ 245 h 309"/>
                  <a:gd name="T92" fmla="*/ 290 w 412"/>
                  <a:gd name="T93" fmla="*/ 240 h 309"/>
                  <a:gd name="T94" fmla="*/ 315 w 412"/>
                  <a:gd name="T95" fmla="*/ 233 h 309"/>
                  <a:gd name="T96" fmla="*/ 340 w 412"/>
                  <a:gd name="T97" fmla="*/ 225 h 309"/>
                  <a:gd name="T98" fmla="*/ 362 w 412"/>
                  <a:gd name="T99" fmla="*/ 216 h 309"/>
                  <a:gd name="T100" fmla="*/ 383 w 412"/>
                  <a:gd name="T101" fmla="*/ 206 h 309"/>
                  <a:gd name="T102" fmla="*/ 402 w 412"/>
                  <a:gd name="T103" fmla="*/ 19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2" h="309">
                    <a:moveTo>
                      <a:pt x="412" y="187"/>
                    </a:moveTo>
                    <a:lnTo>
                      <a:pt x="393" y="165"/>
                    </a:lnTo>
                    <a:lnTo>
                      <a:pt x="385" y="171"/>
                    </a:lnTo>
                    <a:lnTo>
                      <a:pt x="377" y="176"/>
                    </a:lnTo>
                    <a:lnTo>
                      <a:pt x="369" y="181"/>
                    </a:lnTo>
                    <a:lnTo>
                      <a:pt x="359" y="186"/>
                    </a:lnTo>
                    <a:lnTo>
                      <a:pt x="349" y="190"/>
                    </a:lnTo>
                    <a:lnTo>
                      <a:pt x="339" y="195"/>
                    </a:lnTo>
                    <a:lnTo>
                      <a:pt x="329" y="200"/>
                    </a:lnTo>
                    <a:lnTo>
                      <a:pt x="317" y="203"/>
                    </a:lnTo>
                    <a:lnTo>
                      <a:pt x="306" y="206"/>
                    </a:lnTo>
                    <a:lnTo>
                      <a:pt x="295" y="209"/>
                    </a:lnTo>
                    <a:lnTo>
                      <a:pt x="283" y="212"/>
                    </a:lnTo>
                    <a:lnTo>
                      <a:pt x="271" y="214"/>
                    </a:lnTo>
                    <a:lnTo>
                      <a:pt x="259" y="216"/>
                    </a:lnTo>
                    <a:lnTo>
                      <a:pt x="246" y="218"/>
                    </a:lnTo>
                    <a:lnTo>
                      <a:pt x="234" y="219"/>
                    </a:lnTo>
                    <a:lnTo>
                      <a:pt x="220" y="220"/>
                    </a:lnTo>
                    <a:lnTo>
                      <a:pt x="219" y="190"/>
                    </a:lnTo>
                    <a:lnTo>
                      <a:pt x="218" y="184"/>
                    </a:lnTo>
                    <a:lnTo>
                      <a:pt x="215" y="180"/>
                    </a:lnTo>
                    <a:lnTo>
                      <a:pt x="211" y="177"/>
                    </a:lnTo>
                    <a:lnTo>
                      <a:pt x="206" y="176"/>
                    </a:lnTo>
                    <a:lnTo>
                      <a:pt x="192" y="176"/>
                    </a:lnTo>
                    <a:lnTo>
                      <a:pt x="234" y="17"/>
                    </a:lnTo>
                    <a:lnTo>
                      <a:pt x="234" y="11"/>
                    </a:lnTo>
                    <a:lnTo>
                      <a:pt x="232" y="6"/>
                    </a:lnTo>
                    <a:lnTo>
                      <a:pt x="229" y="2"/>
                    </a:lnTo>
                    <a:lnTo>
                      <a:pt x="224" y="0"/>
                    </a:lnTo>
                    <a:lnTo>
                      <a:pt x="218" y="0"/>
                    </a:lnTo>
                    <a:lnTo>
                      <a:pt x="213" y="1"/>
                    </a:lnTo>
                    <a:lnTo>
                      <a:pt x="209" y="5"/>
                    </a:lnTo>
                    <a:lnTo>
                      <a:pt x="207" y="10"/>
                    </a:lnTo>
                    <a:lnTo>
                      <a:pt x="207" y="10"/>
                    </a:lnTo>
                    <a:lnTo>
                      <a:pt x="159" y="186"/>
                    </a:lnTo>
                    <a:lnTo>
                      <a:pt x="159" y="190"/>
                    </a:lnTo>
                    <a:lnTo>
                      <a:pt x="159" y="193"/>
                    </a:lnTo>
                    <a:lnTo>
                      <a:pt x="160" y="197"/>
                    </a:lnTo>
                    <a:lnTo>
                      <a:pt x="162" y="199"/>
                    </a:lnTo>
                    <a:lnTo>
                      <a:pt x="164" y="201"/>
                    </a:lnTo>
                    <a:lnTo>
                      <a:pt x="167" y="203"/>
                    </a:lnTo>
                    <a:lnTo>
                      <a:pt x="170" y="204"/>
                    </a:lnTo>
                    <a:lnTo>
                      <a:pt x="173" y="204"/>
                    </a:lnTo>
                    <a:lnTo>
                      <a:pt x="192" y="204"/>
                    </a:lnTo>
                    <a:lnTo>
                      <a:pt x="193" y="221"/>
                    </a:lnTo>
                    <a:lnTo>
                      <a:pt x="179" y="221"/>
                    </a:lnTo>
                    <a:lnTo>
                      <a:pt x="167" y="220"/>
                    </a:lnTo>
                    <a:lnTo>
                      <a:pt x="155" y="219"/>
                    </a:lnTo>
                    <a:lnTo>
                      <a:pt x="142" y="217"/>
                    </a:lnTo>
                    <a:lnTo>
                      <a:pt x="130" y="216"/>
                    </a:lnTo>
                    <a:lnTo>
                      <a:pt x="118" y="214"/>
                    </a:lnTo>
                    <a:lnTo>
                      <a:pt x="107" y="211"/>
                    </a:lnTo>
                    <a:lnTo>
                      <a:pt x="95" y="209"/>
                    </a:lnTo>
                    <a:lnTo>
                      <a:pt x="84" y="206"/>
                    </a:lnTo>
                    <a:lnTo>
                      <a:pt x="73" y="203"/>
                    </a:lnTo>
                    <a:lnTo>
                      <a:pt x="63" y="199"/>
                    </a:lnTo>
                    <a:lnTo>
                      <a:pt x="52" y="194"/>
                    </a:lnTo>
                    <a:lnTo>
                      <a:pt x="43" y="190"/>
                    </a:lnTo>
                    <a:lnTo>
                      <a:pt x="33" y="186"/>
                    </a:lnTo>
                    <a:lnTo>
                      <a:pt x="24" y="181"/>
                    </a:lnTo>
                    <a:lnTo>
                      <a:pt x="16" y="176"/>
                    </a:lnTo>
                    <a:lnTo>
                      <a:pt x="0" y="200"/>
                    </a:lnTo>
                    <a:lnTo>
                      <a:pt x="9" y="205"/>
                    </a:lnTo>
                    <a:lnTo>
                      <a:pt x="20" y="211"/>
                    </a:lnTo>
                    <a:lnTo>
                      <a:pt x="30" y="216"/>
                    </a:lnTo>
                    <a:lnTo>
                      <a:pt x="41" y="220"/>
                    </a:lnTo>
                    <a:lnTo>
                      <a:pt x="52" y="224"/>
                    </a:lnTo>
                    <a:lnTo>
                      <a:pt x="64" y="228"/>
                    </a:lnTo>
                    <a:lnTo>
                      <a:pt x="75" y="232"/>
                    </a:lnTo>
                    <a:lnTo>
                      <a:pt x="87" y="235"/>
                    </a:lnTo>
                    <a:lnTo>
                      <a:pt x="100" y="238"/>
                    </a:lnTo>
                    <a:lnTo>
                      <a:pt x="113" y="242"/>
                    </a:lnTo>
                    <a:lnTo>
                      <a:pt x="126" y="244"/>
                    </a:lnTo>
                    <a:lnTo>
                      <a:pt x="138" y="246"/>
                    </a:lnTo>
                    <a:lnTo>
                      <a:pt x="152" y="247"/>
                    </a:lnTo>
                    <a:lnTo>
                      <a:pt x="166" y="248"/>
                    </a:lnTo>
                    <a:lnTo>
                      <a:pt x="179" y="249"/>
                    </a:lnTo>
                    <a:lnTo>
                      <a:pt x="193" y="249"/>
                    </a:lnTo>
                    <a:lnTo>
                      <a:pt x="195" y="296"/>
                    </a:lnTo>
                    <a:lnTo>
                      <a:pt x="195" y="296"/>
                    </a:lnTo>
                    <a:lnTo>
                      <a:pt x="196" y="302"/>
                    </a:lnTo>
                    <a:lnTo>
                      <a:pt x="199" y="306"/>
                    </a:lnTo>
                    <a:lnTo>
                      <a:pt x="203" y="309"/>
                    </a:lnTo>
                    <a:lnTo>
                      <a:pt x="209" y="309"/>
                    </a:lnTo>
                    <a:lnTo>
                      <a:pt x="214" y="308"/>
                    </a:lnTo>
                    <a:lnTo>
                      <a:pt x="219" y="305"/>
                    </a:lnTo>
                    <a:lnTo>
                      <a:pt x="221" y="301"/>
                    </a:lnTo>
                    <a:lnTo>
                      <a:pt x="222" y="295"/>
                    </a:lnTo>
                    <a:lnTo>
                      <a:pt x="221" y="249"/>
                    </a:lnTo>
                    <a:lnTo>
                      <a:pt x="236" y="248"/>
                    </a:lnTo>
                    <a:lnTo>
                      <a:pt x="249" y="247"/>
                    </a:lnTo>
                    <a:lnTo>
                      <a:pt x="263" y="245"/>
                    </a:lnTo>
                    <a:lnTo>
                      <a:pt x="276" y="243"/>
                    </a:lnTo>
                    <a:lnTo>
                      <a:pt x="290" y="240"/>
                    </a:lnTo>
                    <a:lnTo>
                      <a:pt x="303" y="236"/>
                    </a:lnTo>
                    <a:lnTo>
                      <a:pt x="315" y="233"/>
                    </a:lnTo>
                    <a:lnTo>
                      <a:pt x="328" y="229"/>
                    </a:lnTo>
                    <a:lnTo>
                      <a:pt x="340" y="225"/>
                    </a:lnTo>
                    <a:lnTo>
                      <a:pt x="351" y="221"/>
                    </a:lnTo>
                    <a:lnTo>
                      <a:pt x="362" y="216"/>
                    </a:lnTo>
                    <a:lnTo>
                      <a:pt x="373" y="211"/>
                    </a:lnTo>
                    <a:lnTo>
                      <a:pt x="383" y="206"/>
                    </a:lnTo>
                    <a:lnTo>
                      <a:pt x="393" y="200"/>
                    </a:lnTo>
                    <a:lnTo>
                      <a:pt x="402" y="193"/>
                    </a:lnTo>
                    <a:lnTo>
                      <a:pt x="412" y="1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682" y="3666"/>
                <a:ext cx="39" cy="78"/>
              </a:xfrm>
              <a:custGeom>
                <a:avLst/>
                <a:gdLst>
                  <a:gd name="T0" fmla="*/ 0 w 39"/>
                  <a:gd name="T1" fmla="*/ 20 h 78"/>
                  <a:gd name="T2" fmla="*/ 0 w 39"/>
                  <a:gd name="T3" fmla="*/ 58 h 78"/>
                  <a:gd name="T4" fmla="*/ 0 w 39"/>
                  <a:gd name="T5" fmla="*/ 58 h 78"/>
                  <a:gd name="T6" fmla="*/ 1 w 39"/>
                  <a:gd name="T7" fmla="*/ 66 h 78"/>
                  <a:gd name="T8" fmla="*/ 5 w 39"/>
                  <a:gd name="T9" fmla="*/ 72 h 78"/>
                  <a:gd name="T10" fmla="*/ 11 w 39"/>
                  <a:gd name="T11" fmla="*/ 77 h 78"/>
                  <a:gd name="T12" fmla="*/ 19 w 39"/>
                  <a:gd name="T13" fmla="*/ 78 h 78"/>
                  <a:gd name="T14" fmla="*/ 27 w 39"/>
                  <a:gd name="T15" fmla="*/ 77 h 78"/>
                  <a:gd name="T16" fmla="*/ 33 w 39"/>
                  <a:gd name="T17" fmla="*/ 72 h 78"/>
                  <a:gd name="T18" fmla="*/ 37 w 39"/>
                  <a:gd name="T19" fmla="*/ 66 h 78"/>
                  <a:gd name="T20" fmla="*/ 39 w 39"/>
                  <a:gd name="T21" fmla="*/ 58 h 78"/>
                  <a:gd name="T22" fmla="*/ 39 w 39"/>
                  <a:gd name="T23" fmla="*/ 58 h 78"/>
                  <a:gd name="T24" fmla="*/ 39 w 39"/>
                  <a:gd name="T25" fmla="*/ 20 h 78"/>
                  <a:gd name="T26" fmla="*/ 39 w 39"/>
                  <a:gd name="T27" fmla="*/ 20 h 78"/>
                  <a:gd name="T28" fmla="*/ 37 w 39"/>
                  <a:gd name="T29" fmla="*/ 12 h 78"/>
                  <a:gd name="T30" fmla="*/ 33 w 39"/>
                  <a:gd name="T31" fmla="*/ 6 h 78"/>
                  <a:gd name="T32" fmla="*/ 27 w 39"/>
                  <a:gd name="T33" fmla="*/ 2 h 78"/>
                  <a:gd name="T34" fmla="*/ 19 w 39"/>
                  <a:gd name="T35" fmla="*/ 0 h 78"/>
                  <a:gd name="T36" fmla="*/ 11 w 39"/>
                  <a:gd name="T37" fmla="*/ 2 h 78"/>
                  <a:gd name="T38" fmla="*/ 5 w 39"/>
                  <a:gd name="T39" fmla="*/ 6 h 78"/>
                  <a:gd name="T40" fmla="*/ 1 w 39"/>
                  <a:gd name="T41" fmla="*/ 12 h 78"/>
                  <a:gd name="T42" fmla="*/ 0 w 39"/>
                  <a:gd name="T43" fmla="*/ 20 h 78"/>
                  <a:gd name="T44" fmla="*/ 0 w 39"/>
                  <a:gd name="T45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8">
                    <a:moveTo>
                      <a:pt x="0" y="20"/>
                    </a:moveTo>
                    <a:lnTo>
                      <a:pt x="0" y="58"/>
                    </a:lnTo>
                    <a:lnTo>
                      <a:pt x="0" y="58"/>
                    </a:lnTo>
                    <a:lnTo>
                      <a:pt x="1" y="66"/>
                    </a:lnTo>
                    <a:lnTo>
                      <a:pt x="5" y="72"/>
                    </a:lnTo>
                    <a:lnTo>
                      <a:pt x="11" y="77"/>
                    </a:lnTo>
                    <a:lnTo>
                      <a:pt x="19" y="78"/>
                    </a:lnTo>
                    <a:lnTo>
                      <a:pt x="27" y="77"/>
                    </a:lnTo>
                    <a:lnTo>
                      <a:pt x="33" y="72"/>
                    </a:lnTo>
                    <a:lnTo>
                      <a:pt x="37" y="66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7" y="12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794" y="3666"/>
                <a:ext cx="40" cy="78"/>
              </a:xfrm>
              <a:custGeom>
                <a:avLst/>
                <a:gdLst>
                  <a:gd name="T0" fmla="*/ 0 w 40"/>
                  <a:gd name="T1" fmla="*/ 20 h 78"/>
                  <a:gd name="T2" fmla="*/ 0 w 40"/>
                  <a:gd name="T3" fmla="*/ 58 h 78"/>
                  <a:gd name="T4" fmla="*/ 0 w 40"/>
                  <a:gd name="T5" fmla="*/ 58 h 78"/>
                  <a:gd name="T6" fmla="*/ 3 w 40"/>
                  <a:gd name="T7" fmla="*/ 66 h 78"/>
                  <a:gd name="T8" fmla="*/ 7 w 40"/>
                  <a:gd name="T9" fmla="*/ 72 h 78"/>
                  <a:gd name="T10" fmla="*/ 13 w 40"/>
                  <a:gd name="T11" fmla="*/ 77 h 78"/>
                  <a:gd name="T12" fmla="*/ 21 w 40"/>
                  <a:gd name="T13" fmla="*/ 78 h 78"/>
                  <a:gd name="T14" fmla="*/ 28 w 40"/>
                  <a:gd name="T15" fmla="*/ 77 h 78"/>
                  <a:gd name="T16" fmla="*/ 34 w 40"/>
                  <a:gd name="T17" fmla="*/ 72 h 78"/>
                  <a:gd name="T18" fmla="*/ 38 w 40"/>
                  <a:gd name="T19" fmla="*/ 66 h 78"/>
                  <a:gd name="T20" fmla="*/ 40 w 40"/>
                  <a:gd name="T21" fmla="*/ 58 h 78"/>
                  <a:gd name="T22" fmla="*/ 40 w 40"/>
                  <a:gd name="T23" fmla="*/ 58 h 78"/>
                  <a:gd name="T24" fmla="*/ 40 w 40"/>
                  <a:gd name="T25" fmla="*/ 20 h 78"/>
                  <a:gd name="T26" fmla="*/ 40 w 40"/>
                  <a:gd name="T27" fmla="*/ 20 h 78"/>
                  <a:gd name="T28" fmla="*/ 38 w 40"/>
                  <a:gd name="T29" fmla="*/ 12 h 78"/>
                  <a:gd name="T30" fmla="*/ 34 w 40"/>
                  <a:gd name="T31" fmla="*/ 6 h 78"/>
                  <a:gd name="T32" fmla="*/ 28 w 40"/>
                  <a:gd name="T33" fmla="*/ 2 h 78"/>
                  <a:gd name="T34" fmla="*/ 21 w 40"/>
                  <a:gd name="T35" fmla="*/ 0 h 78"/>
                  <a:gd name="T36" fmla="*/ 13 w 40"/>
                  <a:gd name="T37" fmla="*/ 2 h 78"/>
                  <a:gd name="T38" fmla="*/ 7 w 40"/>
                  <a:gd name="T39" fmla="*/ 6 h 78"/>
                  <a:gd name="T40" fmla="*/ 3 w 40"/>
                  <a:gd name="T41" fmla="*/ 12 h 78"/>
                  <a:gd name="T42" fmla="*/ 0 w 40"/>
                  <a:gd name="T43" fmla="*/ 20 h 78"/>
                  <a:gd name="T44" fmla="*/ 0 w 40"/>
                  <a:gd name="T45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78">
                    <a:moveTo>
                      <a:pt x="0" y="20"/>
                    </a:moveTo>
                    <a:lnTo>
                      <a:pt x="0" y="58"/>
                    </a:lnTo>
                    <a:lnTo>
                      <a:pt x="0" y="58"/>
                    </a:lnTo>
                    <a:lnTo>
                      <a:pt x="3" y="66"/>
                    </a:lnTo>
                    <a:lnTo>
                      <a:pt x="7" y="72"/>
                    </a:lnTo>
                    <a:lnTo>
                      <a:pt x="13" y="77"/>
                    </a:lnTo>
                    <a:lnTo>
                      <a:pt x="21" y="78"/>
                    </a:lnTo>
                    <a:lnTo>
                      <a:pt x="28" y="77"/>
                    </a:lnTo>
                    <a:lnTo>
                      <a:pt x="34" y="72"/>
                    </a:lnTo>
                    <a:lnTo>
                      <a:pt x="38" y="66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3" y="12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1012" y="3587"/>
                <a:ext cx="411" cy="309"/>
              </a:xfrm>
              <a:custGeom>
                <a:avLst/>
                <a:gdLst>
                  <a:gd name="T0" fmla="*/ 392 w 411"/>
                  <a:gd name="T1" fmla="*/ 165 h 309"/>
                  <a:gd name="T2" fmla="*/ 376 w 411"/>
                  <a:gd name="T3" fmla="*/ 176 h 309"/>
                  <a:gd name="T4" fmla="*/ 359 w 411"/>
                  <a:gd name="T5" fmla="*/ 186 h 309"/>
                  <a:gd name="T6" fmla="*/ 339 w 411"/>
                  <a:gd name="T7" fmla="*/ 195 h 309"/>
                  <a:gd name="T8" fmla="*/ 318 w 411"/>
                  <a:gd name="T9" fmla="*/ 203 h 309"/>
                  <a:gd name="T10" fmla="*/ 295 w 411"/>
                  <a:gd name="T11" fmla="*/ 209 h 309"/>
                  <a:gd name="T12" fmla="*/ 271 w 411"/>
                  <a:gd name="T13" fmla="*/ 214 h 309"/>
                  <a:gd name="T14" fmla="*/ 246 w 411"/>
                  <a:gd name="T15" fmla="*/ 218 h 309"/>
                  <a:gd name="T16" fmla="*/ 220 w 411"/>
                  <a:gd name="T17" fmla="*/ 220 h 309"/>
                  <a:gd name="T18" fmla="*/ 218 w 411"/>
                  <a:gd name="T19" fmla="*/ 184 h 309"/>
                  <a:gd name="T20" fmla="*/ 211 w 411"/>
                  <a:gd name="T21" fmla="*/ 177 h 309"/>
                  <a:gd name="T22" fmla="*/ 192 w 411"/>
                  <a:gd name="T23" fmla="*/ 176 h 309"/>
                  <a:gd name="T24" fmla="*/ 234 w 411"/>
                  <a:gd name="T25" fmla="*/ 17 h 309"/>
                  <a:gd name="T26" fmla="*/ 233 w 411"/>
                  <a:gd name="T27" fmla="*/ 6 h 309"/>
                  <a:gd name="T28" fmla="*/ 225 w 411"/>
                  <a:gd name="T29" fmla="*/ 0 h 309"/>
                  <a:gd name="T30" fmla="*/ 213 w 411"/>
                  <a:gd name="T31" fmla="*/ 1 h 309"/>
                  <a:gd name="T32" fmla="*/ 207 w 411"/>
                  <a:gd name="T33" fmla="*/ 10 h 309"/>
                  <a:gd name="T34" fmla="*/ 159 w 411"/>
                  <a:gd name="T35" fmla="*/ 186 h 309"/>
                  <a:gd name="T36" fmla="*/ 159 w 411"/>
                  <a:gd name="T37" fmla="*/ 193 h 309"/>
                  <a:gd name="T38" fmla="*/ 162 w 411"/>
                  <a:gd name="T39" fmla="*/ 199 h 309"/>
                  <a:gd name="T40" fmla="*/ 167 w 411"/>
                  <a:gd name="T41" fmla="*/ 203 h 309"/>
                  <a:gd name="T42" fmla="*/ 173 w 411"/>
                  <a:gd name="T43" fmla="*/ 204 h 309"/>
                  <a:gd name="T44" fmla="*/ 193 w 411"/>
                  <a:gd name="T45" fmla="*/ 221 h 309"/>
                  <a:gd name="T46" fmla="*/ 167 w 411"/>
                  <a:gd name="T47" fmla="*/ 220 h 309"/>
                  <a:gd name="T48" fmla="*/ 143 w 411"/>
                  <a:gd name="T49" fmla="*/ 217 h 309"/>
                  <a:gd name="T50" fmla="*/ 118 w 411"/>
                  <a:gd name="T51" fmla="*/ 214 h 309"/>
                  <a:gd name="T52" fmla="*/ 96 w 411"/>
                  <a:gd name="T53" fmla="*/ 209 h 309"/>
                  <a:gd name="T54" fmla="*/ 73 w 411"/>
                  <a:gd name="T55" fmla="*/ 203 h 309"/>
                  <a:gd name="T56" fmla="*/ 53 w 411"/>
                  <a:gd name="T57" fmla="*/ 194 h 309"/>
                  <a:gd name="T58" fmla="*/ 33 w 411"/>
                  <a:gd name="T59" fmla="*/ 186 h 309"/>
                  <a:gd name="T60" fmla="*/ 16 w 411"/>
                  <a:gd name="T61" fmla="*/ 176 h 309"/>
                  <a:gd name="T62" fmla="*/ 10 w 411"/>
                  <a:gd name="T63" fmla="*/ 205 h 309"/>
                  <a:gd name="T64" fmla="*/ 30 w 411"/>
                  <a:gd name="T65" fmla="*/ 216 h 309"/>
                  <a:gd name="T66" fmla="*/ 53 w 411"/>
                  <a:gd name="T67" fmla="*/ 224 h 309"/>
                  <a:gd name="T68" fmla="*/ 75 w 411"/>
                  <a:gd name="T69" fmla="*/ 232 h 309"/>
                  <a:gd name="T70" fmla="*/ 101 w 411"/>
                  <a:gd name="T71" fmla="*/ 238 h 309"/>
                  <a:gd name="T72" fmla="*/ 126 w 411"/>
                  <a:gd name="T73" fmla="*/ 244 h 309"/>
                  <a:gd name="T74" fmla="*/ 152 w 411"/>
                  <a:gd name="T75" fmla="*/ 247 h 309"/>
                  <a:gd name="T76" fmla="*/ 180 w 411"/>
                  <a:gd name="T77" fmla="*/ 249 h 309"/>
                  <a:gd name="T78" fmla="*/ 195 w 411"/>
                  <a:gd name="T79" fmla="*/ 296 h 309"/>
                  <a:gd name="T80" fmla="*/ 199 w 411"/>
                  <a:gd name="T81" fmla="*/ 306 h 309"/>
                  <a:gd name="T82" fmla="*/ 209 w 411"/>
                  <a:gd name="T83" fmla="*/ 309 h 309"/>
                  <a:gd name="T84" fmla="*/ 219 w 411"/>
                  <a:gd name="T85" fmla="*/ 305 h 309"/>
                  <a:gd name="T86" fmla="*/ 223 w 411"/>
                  <a:gd name="T87" fmla="*/ 295 h 309"/>
                  <a:gd name="T88" fmla="*/ 236 w 411"/>
                  <a:gd name="T89" fmla="*/ 248 h 309"/>
                  <a:gd name="T90" fmla="*/ 262 w 411"/>
                  <a:gd name="T91" fmla="*/ 245 h 309"/>
                  <a:gd name="T92" fmla="*/ 289 w 411"/>
                  <a:gd name="T93" fmla="*/ 240 h 309"/>
                  <a:gd name="T94" fmla="*/ 315 w 411"/>
                  <a:gd name="T95" fmla="*/ 233 h 309"/>
                  <a:gd name="T96" fmla="*/ 339 w 411"/>
                  <a:gd name="T97" fmla="*/ 225 h 309"/>
                  <a:gd name="T98" fmla="*/ 362 w 411"/>
                  <a:gd name="T99" fmla="*/ 216 h 309"/>
                  <a:gd name="T100" fmla="*/ 382 w 411"/>
                  <a:gd name="T101" fmla="*/ 206 h 309"/>
                  <a:gd name="T102" fmla="*/ 402 w 411"/>
                  <a:gd name="T103" fmla="*/ 19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1" h="309">
                    <a:moveTo>
                      <a:pt x="411" y="187"/>
                    </a:moveTo>
                    <a:lnTo>
                      <a:pt x="392" y="165"/>
                    </a:lnTo>
                    <a:lnTo>
                      <a:pt x="384" y="171"/>
                    </a:lnTo>
                    <a:lnTo>
                      <a:pt x="376" y="176"/>
                    </a:lnTo>
                    <a:lnTo>
                      <a:pt x="368" y="181"/>
                    </a:lnTo>
                    <a:lnTo>
                      <a:pt x="359" y="186"/>
                    </a:lnTo>
                    <a:lnTo>
                      <a:pt x="348" y="190"/>
                    </a:lnTo>
                    <a:lnTo>
                      <a:pt x="339" y="195"/>
                    </a:lnTo>
                    <a:lnTo>
                      <a:pt x="328" y="200"/>
                    </a:lnTo>
                    <a:lnTo>
                      <a:pt x="318" y="203"/>
                    </a:lnTo>
                    <a:lnTo>
                      <a:pt x="306" y="206"/>
                    </a:lnTo>
                    <a:lnTo>
                      <a:pt x="295" y="209"/>
                    </a:lnTo>
                    <a:lnTo>
                      <a:pt x="283" y="212"/>
                    </a:lnTo>
                    <a:lnTo>
                      <a:pt x="271" y="214"/>
                    </a:lnTo>
                    <a:lnTo>
                      <a:pt x="258" y="216"/>
                    </a:lnTo>
                    <a:lnTo>
                      <a:pt x="246" y="218"/>
                    </a:lnTo>
                    <a:lnTo>
                      <a:pt x="234" y="219"/>
                    </a:lnTo>
                    <a:lnTo>
                      <a:pt x="220" y="220"/>
                    </a:lnTo>
                    <a:lnTo>
                      <a:pt x="219" y="190"/>
                    </a:lnTo>
                    <a:lnTo>
                      <a:pt x="218" y="184"/>
                    </a:lnTo>
                    <a:lnTo>
                      <a:pt x="215" y="180"/>
                    </a:lnTo>
                    <a:lnTo>
                      <a:pt x="211" y="177"/>
                    </a:lnTo>
                    <a:lnTo>
                      <a:pt x="206" y="176"/>
                    </a:lnTo>
                    <a:lnTo>
                      <a:pt x="192" y="176"/>
                    </a:lnTo>
                    <a:lnTo>
                      <a:pt x="234" y="17"/>
                    </a:lnTo>
                    <a:lnTo>
                      <a:pt x="234" y="17"/>
                    </a:lnTo>
                    <a:lnTo>
                      <a:pt x="234" y="11"/>
                    </a:lnTo>
                    <a:lnTo>
                      <a:pt x="233" y="6"/>
                    </a:lnTo>
                    <a:lnTo>
                      <a:pt x="230" y="2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3" y="1"/>
                    </a:lnTo>
                    <a:lnTo>
                      <a:pt x="209" y="5"/>
                    </a:lnTo>
                    <a:lnTo>
                      <a:pt x="207" y="10"/>
                    </a:lnTo>
                    <a:lnTo>
                      <a:pt x="207" y="10"/>
                    </a:lnTo>
                    <a:lnTo>
                      <a:pt x="159" y="186"/>
                    </a:lnTo>
                    <a:lnTo>
                      <a:pt x="159" y="190"/>
                    </a:lnTo>
                    <a:lnTo>
                      <a:pt x="159" y="193"/>
                    </a:lnTo>
                    <a:lnTo>
                      <a:pt x="160" y="197"/>
                    </a:lnTo>
                    <a:lnTo>
                      <a:pt x="162" y="199"/>
                    </a:lnTo>
                    <a:lnTo>
                      <a:pt x="164" y="201"/>
                    </a:lnTo>
                    <a:lnTo>
                      <a:pt x="167" y="203"/>
                    </a:lnTo>
                    <a:lnTo>
                      <a:pt x="170" y="204"/>
                    </a:lnTo>
                    <a:lnTo>
                      <a:pt x="173" y="204"/>
                    </a:lnTo>
                    <a:lnTo>
                      <a:pt x="192" y="204"/>
                    </a:lnTo>
                    <a:lnTo>
                      <a:pt x="193" y="221"/>
                    </a:lnTo>
                    <a:lnTo>
                      <a:pt x="180" y="221"/>
                    </a:lnTo>
                    <a:lnTo>
                      <a:pt x="167" y="220"/>
                    </a:lnTo>
                    <a:lnTo>
                      <a:pt x="155" y="219"/>
                    </a:lnTo>
                    <a:lnTo>
                      <a:pt x="143" y="217"/>
                    </a:lnTo>
                    <a:lnTo>
                      <a:pt x="130" y="216"/>
                    </a:lnTo>
                    <a:lnTo>
                      <a:pt x="118" y="214"/>
                    </a:lnTo>
                    <a:lnTo>
                      <a:pt x="107" y="211"/>
                    </a:lnTo>
                    <a:lnTo>
                      <a:pt x="96" y="209"/>
                    </a:lnTo>
                    <a:lnTo>
                      <a:pt x="84" y="206"/>
                    </a:lnTo>
                    <a:lnTo>
                      <a:pt x="73" y="203"/>
                    </a:lnTo>
                    <a:lnTo>
                      <a:pt x="63" y="199"/>
                    </a:lnTo>
                    <a:lnTo>
                      <a:pt x="53" y="194"/>
                    </a:lnTo>
                    <a:lnTo>
                      <a:pt x="43" y="190"/>
                    </a:lnTo>
                    <a:lnTo>
                      <a:pt x="33" y="186"/>
                    </a:lnTo>
                    <a:lnTo>
                      <a:pt x="24" y="181"/>
                    </a:lnTo>
                    <a:lnTo>
                      <a:pt x="16" y="176"/>
                    </a:lnTo>
                    <a:lnTo>
                      <a:pt x="0" y="200"/>
                    </a:lnTo>
                    <a:lnTo>
                      <a:pt x="10" y="205"/>
                    </a:lnTo>
                    <a:lnTo>
                      <a:pt x="20" y="211"/>
                    </a:lnTo>
                    <a:lnTo>
                      <a:pt x="30" y="216"/>
                    </a:lnTo>
                    <a:lnTo>
                      <a:pt x="41" y="220"/>
                    </a:lnTo>
                    <a:lnTo>
                      <a:pt x="53" y="224"/>
                    </a:lnTo>
                    <a:lnTo>
                      <a:pt x="64" y="228"/>
                    </a:lnTo>
                    <a:lnTo>
                      <a:pt x="75" y="232"/>
                    </a:lnTo>
                    <a:lnTo>
                      <a:pt x="87" y="235"/>
                    </a:lnTo>
                    <a:lnTo>
                      <a:pt x="101" y="238"/>
                    </a:lnTo>
                    <a:lnTo>
                      <a:pt x="113" y="242"/>
                    </a:lnTo>
                    <a:lnTo>
                      <a:pt x="126" y="244"/>
                    </a:lnTo>
                    <a:lnTo>
                      <a:pt x="139" y="246"/>
                    </a:lnTo>
                    <a:lnTo>
                      <a:pt x="152" y="247"/>
                    </a:lnTo>
                    <a:lnTo>
                      <a:pt x="166" y="248"/>
                    </a:lnTo>
                    <a:lnTo>
                      <a:pt x="180" y="249"/>
                    </a:lnTo>
                    <a:lnTo>
                      <a:pt x="193" y="249"/>
                    </a:lnTo>
                    <a:lnTo>
                      <a:pt x="195" y="296"/>
                    </a:lnTo>
                    <a:lnTo>
                      <a:pt x="196" y="302"/>
                    </a:lnTo>
                    <a:lnTo>
                      <a:pt x="199" y="306"/>
                    </a:lnTo>
                    <a:lnTo>
                      <a:pt x="203" y="309"/>
                    </a:lnTo>
                    <a:lnTo>
                      <a:pt x="209" y="309"/>
                    </a:lnTo>
                    <a:lnTo>
                      <a:pt x="214" y="308"/>
                    </a:lnTo>
                    <a:lnTo>
                      <a:pt x="219" y="305"/>
                    </a:lnTo>
                    <a:lnTo>
                      <a:pt x="222" y="301"/>
                    </a:lnTo>
                    <a:lnTo>
                      <a:pt x="223" y="295"/>
                    </a:lnTo>
                    <a:lnTo>
                      <a:pt x="222" y="249"/>
                    </a:lnTo>
                    <a:lnTo>
                      <a:pt x="236" y="248"/>
                    </a:lnTo>
                    <a:lnTo>
                      <a:pt x="249" y="247"/>
                    </a:lnTo>
                    <a:lnTo>
                      <a:pt x="262" y="245"/>
                    </a:lnTo>
                    <a:lnTo>
                      <a:pt x="276" y="243"/>
                    </a:lnTo>
                    <a:lnTo>
                      <a:pt x="289" y="240"/>
                    </a:lnTo>
                    <a:lnTo>
                      <a:pt x="302" y="236"/>
                    </a:lnTo>
                    <a:lnTo>
                      <a:pt x="315" y="233"/>
                    </a:lnTo>
                    <a:lnTo>
                      <a:pt x="327" y="229"/>
                    </a:lnTo>
                    <a:lnTo>
                      <a:pt x="339" y="225"/>
                    </a:lnTo>
                    <a:lnTo>
                      <a:pt x="350" y="221"/>
                    </a:lnTo>
                    <a:lnTo>
                      <a:pt x="362" y="216"/>
                    </a:lnTo>
                    <a:lnTo>
                      <a:pt x="372" y="211"/>
                    </a:lnTo>
                    <a:lnTo>
                      <a:pt x="382" y="206"/>
                    </a:lnTo>
                    <a:lnTo>
                      <a:pt x="392" y="200"/>
                    </a:lnTo>
                    <a:lnTo>
                      <a:pt x="402" y="193"/>
                    </a:lnTo>
                    <a:lnTo>
                      <a:pt x="411" y="1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132" y="3666"/>
                <a:ext cx="39" cy="78"/>
              </a:xfrm>
              <a:custGeom>
                <a:avLst/>
                <a:gdLst>
                  <a:gd name="T0" fmla="*/ 0 w 39"/>
                  <a:gd name="T1" fmla="*/ 20 h 78"/>
                  <a:gd name="T2" fmla="*/ 0 w 39"/>
                  <a:gd name="T3" fmla="*/ 58 h 78"/>
                  <a:gd name="T4" fmla="*/ 0 w 39"/>
                  <a:gd name="T5" fmla="*/ 58 h 78"/>
                  <a:gd name="T6" fmla="*/ 1 w 39"/>
                  <a:gd name="T7" fmla="*/ 66 h 78"/>
                  <a:gd name="T8" fmla="*/ 5 w 39"/>
                  <a:gd name="T9" fmla="*/ 72 h 78"/>
                  <a:gd name="T10" fmla="*/ 11 w 39"/>
                  <a:gd name="T11" fmla="*/ 77 h 78"/>
                  <a:gd name="T12" fmla="*/ 20 w 39"/>
                  <a:gd name="T13" fmla="*/ 78 h 78"/>
                  <a:gd name="T14" fmla="*/ 27 w 39"/>
                  <a:gd name="T15" fmla="*/ 77 h 78"/>
                  <a:gd name="T16" fmla="*/ 33 w 39"/>
                  <a:gd name="T17" fmla="*/ 72 h 78"/>
                  <a:gd name="T18" fmla="*/ 37 w 39"/>
                  <a:gd name="T19" fmla="*/ 66 h 78"/>
                  <a:gd name="T20" fmla="*/ 39 w 39"/>
                  <a:gd name="T21" fmla="*/ 58 h 78"/>
                  <a:gd name="T22" fmla="*/ 39 w 39"/>
                  <a:gd name="T23" fmla="*/ 58 h 78"/>
                  <a:gd name="T24" fmla="*/ 39 w 39"/>
                  <a:gd name="T25" fmla="*/ 20 h 78"/>
                  <a:gd name="T26" fmla="*/ 39 w 39"/>
                  <a:gd name="T27" fmla="*/ 20 h 78"/>
                  <a:gd name="T28" fmla="*/ 37 w 39"/>
                  <a:gd name="T29" fmla="*/ 12 h 78"/>
                  <a:gd name="T30" fmla="*/ 33 w 39"/>
                  <a:gd name="T31" fmla="*/ 6 h 78"/>
                  <a:gd name="T32" fmla="*/ 27 w 39"/>
                  <a:gd name="T33" fmla="*/ 2 h 78"/>
                  <a:gd name="T34" fmla="*/ 20 w 39"/>
                  <a:gd name="T35" fmla="*/ 0 h 78"/>
                  <a:gd name="T36" fmla="*/ 11 w 39"/>
                  <a:gd name="T37" fmla="*/ 2 h 78"/>
                  <a:gd name="T38" fmla="*/ 5 w 39"/>
                  <a:gd name="T39" fmla="*/ 6 h 78"/>
                  <a:gd name="T40" fmla="*/ 1 w 39"/>
                  <a:gd name="T41" fmla="*/ 12 h 78"/>
                  <a:gd name="T42" fmla="*/ 0 w 39"/>
                  <a:gd name="T43" fmla="*/ 20 h 78"/>
                  <a:gd name="T44" fmla="*/ 0 w 39"/>
                  <a:gd name="T45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8">
                    <a:moveTo>
                      <a:pt x="0" y="20"/>
                    </a:moveTo>
                    <a:lnTo>
                      <a:pt x="0" y="58"/>
                    </a:lnTo>
                    <a:lnTo>
                      <a:pt x="0" y="58"/>
                    </a:lnTo>
                    <a:lnTo>
                      <a:pt x="1" y="66"/>
                    </a:lnTo>
                    <a:lnTo>
                      <a:pt x="5" y="72"/>
                    </a:lnTo>
                    <a:lnTo>
                      <a:pt x="11" y="77"/>
                    </a:lnTo>
                    <a:lnTo>
                      <a:pt x="20" y="78"/>
                    </a:lnTo>
                    <a:lnTo>
                      <a:pt x="27" y="77"/>
                    </a:lnTo>
                    <a:lnTo>
                      <a:pt x="33" y="72"/>
                    </a:lnTo>
                    <a:lnTo>
                      <a:pt x="37" y="66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7" y="12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1245" y="3666"/>
                <a:ext cx="40" cy="78"/>
              </a:xfrm>
              <a:custGeom>
                <a:avLst/>
                <a:gdLst>
                  <a:gd name="T0" fmla="*/ 0 w 40"/>
                  <a:gd name="T1" fmla="*/ 20 h 78"/>
                  <a:gd name="T2" fmla="*/ 0 w 40"/>
                  <a:gd name="T3" fmla="*/ 58 h 78"/>
                  <a:gd name="T4" fmla="*/ 0 w 40"/>
                  <a:gd name="T5" fmla="*/ 58 h 78"/>
                  <a:gd name="T6" fmla="*/ 2 w 40"/>
                  <a:gd name="T7" fmla="*/ 66 h 78"/>
                  <a:gd name="T8" fmla="*/ 6 w 40"/>
                  <a:gd name="T9" fmla="*/ 72 h 78"/>
                  <a:gd name="T10" fmla="*/ 12 w 40"/>
                  <a:gd name="T11" fmla="*/ 77 h 78"/>
                  <a:gd name="T12" fmla="*/ 20 w 40"/>
                  <a:gd name="T13" fmla="*/ 78 h 78"/>
                  <a:gd name="T14" fmla="*/ 27 w 40"/>
                  <a:gd name="T15" fmla="*/ 77 h 78"/>
                  <a:gd name="T16" fmla="*/ 34 w 40"/>
                  <a:gd name="T17" fmla="*/ 72 h 78"/>
                  <a:gd name="T18" fmla="*/ 38 w 40"/>
                  <a:gd name="T19" fmla="*/ 66 h 78"/>
                  <a:gd name="T20" fmla="*/ 40 w 40"/>
                  <a:gd name="T21" fmla="*/ 58 h 78"/>
                  <a:gd name="T22" fmla="*/ 40 w 40"/>
                  <a:gd name="T23" fmla="*/ 58 h 78"/>
                  <a:gd name="T24" fmla="*/ 40 w 40"/>
                  <a:gd name="T25" fmla="*/ 20 h 78"/>
                  <a:gd name="T26" fmla="*/ 40 w 40"/>
                  <a:gd name="T27" fmla="*/ 20 h 78"/>
                  <a:gd name="T28" fmla="*/ 38 w 40"/>
                  <a:gd name="T29" fmla="*/ 12 h 78"/>
                  <a:gd name="T30" fmla="*/ 34 w 40"/>
                  <a:gd name="T31" fmla="*/ 6 h 78"/>
                  <a:gd name="T32" fmla="*/ 27 w 40"/>
                  <a:gd name="T33" fmla="*/ 2 h 78"/>
                  <a:gd name="T34" fmla="*/ 20 w 40"/>
                  <a:gd name="T35" fmla="*/ 0 h 78"/>
                  <a:gd name="T36" fmla="*/ 12 w 40"/>
                  <a:gd name="T37" fmla="*/ 2 h 78"/>
                  <a:gd name="T38" fmla="*/ 6 w 40"/>
                  <a:gd name="T39" fmla="*/ 6 h 78"/>
                  <a:gd name="T40" fmla="*/ 2 w 40"/>
                  <a:gd name="T41" fmla="*/ 12 h 78"/>
                  <a:gd name="T42" fmla="*/ 0 w 40"/>
                  <a:gd name="T43" fmla="*/ 20 h 78"/>
                  <a:gd name="T44" fmla="*/ 0 w 40"/>
                  <a:gd name="T45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78">
                    <a:moveTo>
                      <a:pt x="0" y="20"/>
                    </a:moveTo>
                    <a:lnTo>
                      <a:pt x="0" y="58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6" y="72"/>
                    </a:lnTo>
                    <a:lnTo>
                      <a:pt x="12" y="77"/>
                    </a:lnTo>
                    <a:lnTo>
                      <a:pt x="20" y="78"/>
                    </a:lnTo>
                    <a:lnTo>
                      <a:pt x="27" y="77"/>
                    </a:lnTo>
                    <a:lnTo>
                      <a:pt x="34" y="72"/>
                    </a:lnTo>
                    <a:lnTo>
                      <a:pt x="38" y="66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1335" y="3310"/>
                <a:ext cx="35" cy="14"/>
              </a:xfrm>
              <a:custGeom>
                <a:avLst/>
                <a:gdLst>
                  <a:gd name="T0" fmla="*/ 0 w 35"/>
                  <a:gd name="T1" fmla="*/ 11 h 14"/>
                  <a:gd name="T2" fmla="*/ 1 w 35"/>
                  <a:gd name="T3" fmla="*/ 12 h 14"/>
                  <a:gd name="T4" fmla="*/ 1 w 35"/>
                  <a:gd name="T5" fmla="*/ 12 h 14"/>
                  <a:gd name="T6" fmla="*/ 1 w 35"/>
                  <a:gd name="T7" fmla="*/ 13 h 14"/>
                  <a:gd name="T8" fmla="*/ 2 w 35"/>
                  <a:gd name="T9" fmla="*/ 14 h 14"/>
                  <a:gd name="T10" fmla="*/ 35 w 35"/>
                  <a:gd name="T11" fmla="*/ 5 h 14"/>
                  <a:gd name="T12" fmla="*/ 34 w 35"/>
                  <a:gd name="T13" fmla="*/ 4 h 14"/>
                  <a:gd name="T14" fmla="*/ 34 w 35"/>
                  <a:gd name="T15" fmla="*/ 2 h 14"/>
                  <a:gd name="T16" fmla="*/ 34 w 35"/>
                  <a:gd name="T17" fmla="*/ 1 h 14"/>
                  <a:gd name="T18" fmla="*/ 33 w 35"/>
                  <a:gd name="T19" fmla="*/ 0 h 14"/>
                  <a:gd name="T20" fmla="*/ 0 w 35"/>
                  <a:gd name="T2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14">
                    <a:moveTo>
                      <a:pt x="0" y="11"/>
                    </a:moveTo>
                    <a:lnTo>
                      <a:pt x="1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5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261" y="3335"/>
                <a:ext cx="34" cy="12"/>
              </a:xfrm>
              <a:custGeom>
                <a:avLst/>
                <a:gdLst>
                  <a:gd name="T0" fmla="*/ 0 w 34"/>
                  <a:gd name="T1" fmla="*/ 11 h 12"/>
                  <a:gd name="T2" fmla="*/ 0 w 34"/>
                  <a:gd name="T3" fmla="*/ 11 h 12"/>
                  <a:gd name="T4" fmla="*/ 0 w 34"/>
                  <a:gd name="T5" fmla="*/ 11 h 12"/>
                  <a:gd name="T6" fmla="*/ 0 w 34"/>
                  <a:gd name="T7" fmla="*/ 11 h 12"/>
                  <a:gd name="T8" fmla="*/ 1 w 34"/>
                  <a:gd name="T9" fmla="*/ 12 h 12"/>
                  <a:gd name="T10" fmla="*/ 34 w 34"/>
                  <a:gd name="T11" fmla="*/ 2 h 12"/>
                  <a:gd name="T12" fmla="*/ 33 w 34"/>
                  <a:gd name="T13" fmla="*/ 1 h 12"/>
                  <a:gd name="T14" fmla="*/ 33 w 34"/>
                  <a:gd name="T15" fmla="*/ 1 h 12"/>
                  <a:gd name="T16" fmla="*/ 33 w 34"/>
                  <a:gd name="T17" fmla="*/ 1 h 12"/>
                  <a:gd name="T18" fmla="*/ 33 w 34"/>
                  <a:gd name="T19" fmla="*/ 0 h 12"/>
                  <a:gd name="T20" fmla="*/ 0 w 34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2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409" y="3285"/>
                <a:ext cx="34" cy="17"/>
              </a:xfrm>
              <a:custGeom>
                <a:avLst/>
                <a:gdLst>
                  <a:gd name="T0" fmla="*/ 2 w 34"/>
                  <a:gd name="T1" fmla="*/ 17 h 17"/>
                  <a:gd name="T2" fmla="*/ 34 w 34"/>
                  <a:gd name="T3" fmla="*/ 7 h 17"/>
                  <a:gd name="T4" fmla="*/ 34 w 34"/>
                  <a:gd name="T5" fmla="*/ 5 h 17"/>
                  <a:gd name="T6" fmla="*/ 33 w 34"/>
                  <a:gd name="T7" fmla="*/ 3 h 17"/>
                  <a:gd name="T8" fmla="*/ 33 w 34"/>
                  <a:gd name="T9" fmla="*/ 2 h 17"/>
                  <a:gd name="T10" fmla="*/ 32 w 34"/>
                  <a:gd name="T11" fmla="*/ 0 h 17"/>
                  <a:gd name="T12" fmla="*/ 0 w 34"/>
                  <a:gd name="T13" fmla="*/ 11 h 17"/>
                  <a:gd name="T14" fmla="*/ 1 w 34"/>
                  <a:gd name="T15" fmla="*/ 12 h 17"/>
                  <a:gd name="T16" fmla="*/ 1 w 34"/>
                  <a:gd name="T17" fmla="*/ 14 h 17"/>
                  <a:gd name="T18" fmla="*/ 2 w 34"/>
                  <a:gd name="T19" fmla="*/ 15 h 17"/>
                  <a:gd name="T20" fmla="*/ 2 w 34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7">
                    <a:moveTo>
                      <a:pt x="2" y="17"/>
                    </a:moveTo>
                    <a:lnTo>
                      <a:pt x="34" y="7"/>
                    </a:lnTo>
                    <a:lnTo>
                      <a:pt x="34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4"/>
              <p:cNvSpPr>
                <a:spLocks/>
              </p:cNvSpPr>
              <p:nvPr/>
            </p:nvSpPr>
            <p:spPr bwMode="auto">
              <a:xfrm>
                <a:off x="539" y="3111"/>
                <a:ext cx="902" cy="188"/>
              </a:xfrm>
              <a:custGeom>
                <a:avLst/>
                <a:gdLst>
                  <a:gd name="T0" fmla="*/ 113 w 902"/>
                  <a:gd name="T1" fmla="*/ 72 h 188"/>
                  <a:gd name="T2" fmla="*/ 172 w 902"/>
                  <a:gd name="T3" fmla="*/ 44 h 188"/>
                  <a:gd name="T4" fmla="*/ 235 w 902"/>
                  <a:gd name="T5" fmla="*/ 35 h 188"/>
                  <a:gd name="T6" fmla="*/ 282 w 902"/>
                  <a:gd name="T7" fmla="*/ 40 h 188"/>
                  <a:gd name="T8" fmla="*/ 325 w 902"/>
                  <a:gd name="T9" fmla="*/ 53 h 188"/>
                  <a:gd name="T10" fmla="*/ 365 w 902"/>
                  <a:gd name="T11" fmla="*/ 76 h 188"/>
                  <a:gd name="T12" fmla="*/ 399 w 902"/>
                  <a:gd name="T13" fmla="*/ 106 h 188"/>
                  <a:gd name="T14" fmla="*/ 426 w 902"/>
                  <a:gd name="T15" fmla="*/ 143 h 188"/>
                  <a:gd name="T16" fmla="*/ 464 w 902"/>
                  <a:gd name="T17" fmla="*/ 158 h 188"/>
                  <a:gd name="T18" fmla="*/ 489 w 902"/>
                  <a:gd name="T19" fmla="*/ 118 h 188"/>
                  <a:gd name="T20" fmla="*/ 521 w 902"/>
                  <a:gd name="T21" fmla="*/ 86 h 188"/>
                  <a:gd name="T22" fmla="*/ 558 w 902"/>
                  <a:gd name="T23" fmla="*/ 60 h 188"/>
                  <a:gd name="T24" fmla="*/ 600 w 902"/>
                  <a:gd name="T25" fmla="*/ 43 h 188"/>
                  <a:gd name="T26" fmla="*/ 646 w 902"/>
                  <a:gd name="T27" fmla="*/ 36 h 188"/>
                  <a:gd name="T28" fmla="*/ 705 w 902"/>
                  <a:gd name="T29" fmla="*/ 39 h 188"/>
                  <a:gd name="T30" fmla="*/ 765 w 902"/>
                  <a:gd name="T31" fmla="*/ 60 h 188"/>
                  <a:gd name="T32" fmla="*/ 816 w 902"/>
                  <a:gd name="T33" fmla="*/ 99 h 188"/>
                  <a:gd name="T34" fmla="*/ 841 w 902"/>
                  <a:gd name="T35" fmla="*/ 129 h 188"/>
                  <a:gd name="T36" fmla="*/ 860 w 902"/>
                  <a:gd name="T37" fmla="*/ 162 h 188"/>
                  <a:gd name="T38" fmla="*/ 902 w 902"/>
                  <a:gd name="T39" fmla="*/ 174 h 188"/>
                  <a:gd name="T40" fmla="*/ 885 w 902"/>
                  <a:gd name="T41" fmla="*/ 134 h 188"/>
                  <a:gd name="T42" fmla="*/ 861 w 902"/>
                  <a:gd name="T43" fmla="*/ 97 h 188"/>
                  <a:gd name="T44" fmla="*/ 832 w 902"/>
                  <a:gd name="T45" fmla="*/ 66 h 188"/>
                  <a:gd name="T46" fmla="*/ 802 w 902"/>
                  <a:gd name="T47" fmla="*/ 43 h 188"/>
                  <a:gd name="T48" fmla="*/ 770 w 902"/>
                  <a:gd name="T49" fmla="*/ 25 h 188"/>
                  <a:gd name="T50" fmla="*/ 735 w 902"/>
                  <a:gd name="T51" fmla="*/ 11 h 188"/>
                  <a:gd name="T52" fmla="*/ 700 w 902"/>
                  <a:gd name="T53" fmla="*/ 3 h 188"/>
                  <a:gd name="T54" fmla="*/ 662 w 902"/>
                  <a:gd name="T55" fmla="*/ 0 h 188"/>
                  <a:gd name="T56" fmla="*/ 614 w 902"/>
                  <a:gd name="T57" fmla="*/ 4 h 188"/>
                  <a:gd name="T58" fmla="*/ 569 w 902"/>
                  <a:gd name="T59" fmla="*/ 17 h 188"/>
                  <a:gd name="T60" fmla="*/ 527 w 902"/>
                  <a:gd name="T61" fmla="*/ 39 h 188"/>
                  <a:gd name="T62" fmla="*/ 490 w 902"/>
                  <a:gd name="T63" fmla="*/ 68 h 188"/>
                  <a:gd name="T64" fmla="*/ 458 w 902"/>
                  <a:gd name="T65" fmla="*/ 102 h 188"/>
                  <a:gd name="T66" fmla="*/ 429 w 902"/>
                  <a:gd name="T67" fmla="*/ 90 h 188"/>
                  <a:gd name="T68" fmla="*/ 396 w 902"/>
                  <a:gd name="T69" fmla="*/ 57 h 188"/>
                  <a:gd name="T70" fmla="*/ 358 w 902"/>
                  <a:gd name="T71" fmla="*/ 31 h 188"/>
                  <a:gd name="T72" fmla="*/ 314 w 902"/>
                  <a:gd name="T73" fmla="*/ 12 h 188"/>
                  <a:gd name="T74" fmla="*/ 268 w 902"/>
                  <a:gd name="T75" fmla="*/ 2 h 188"/>
                  <a:gd name="T76" fmla="*/ 216 w 902"/>
                  <a:gd name="T77" fmla="*/ 1 h 188"/>
                  <a:gd name="T78" fmla="*/ 158 w 902"/>
                  <a:gd name="T79" fmla="*/ 11 h 188"/>
                  <a:gd name="T80" fmla="*/ 107 w 902"/>
                  <a:gd name="T81" fmla="*/ 35 h 188"/>
                  <a:gd name="T82" fmla="*/ 63 w 902"/>
                  <a:gd name="T83" fmla="*/ 68 h 188"/>
                  <a:gd name="T84" fmla="*/ 26 w 902"/>
                  <a:gd name="T85" fmla="*/ 110 h 188"/>
                  <a:gd name="T86" fmla="*/ 0 w 902"/>
                  <a:gd name="T87" fmla="*/ 159 h 188"/>
                  <a:gd name="T88" fmla="*/ 42 w 902"/>
                  <a:gd name="T89" fmla="*/ 149 h 188"/>
                  <a:gd name="T90" fmla="*/ 59 w 902"/>
                  <a:gd name="T91" fmla="*/ 123 h 188"/>
                  <a:gd name="T92" fmla="*/ 79 w 902"/>
                  <a:gd name="T93" fmla="*/ 9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2" h="188">
                    <a:moveTo>
                      <a:pt x="79" y="99"/>
                    </a:moveTo>
                    <a:lnTo>
                      <a:pt x="96" y="85"/>
                    </a:lnTo>
                    <a:lnTo>
                      <a:pt x="113" y="72"/>
                    </a:lnTo>
                    <a:lnTo>
                      <a:pt x="132" y="60"/>
                    </a:lnTo>
                    <a:lnTo>
                      <a:pt x="151" y="51"/>
                    </a:lnTo>
                    <a:lnTo>
                      <a:pt x="172" y="44"/>
                    </a:lnTo>
                    <a:lnTo>
                      <a:pt x="192" y="39"/>
                    </a:lnTo>
                    <a:lnTo>
                      <a:pt x="214" y="36"/>
                    </a:lnTo>
                    <a:lnTo>
                      <a:pt x="235" y="35"/>
                    </a:lnTo>
                    <a:lnTo>
                      <a:pt x="250" y="36"/>
                    </a:lnTo>
                    <a:lnTo>
                      <a:pt x="267" y="37"/>
                    </a:lnTo>
                    <a:lnTo>
                      <a:pt x="282" y="40"/>
                    </a:lnTo>
                    <a:lnTo>
                      <a:pt x="296" y="43"/>
                    </a:lnTo>
                    <a:lnTo>
                      <a:pt x="311" y="48"/>
                    </a:lnTo>
                    <a:lnTo>
                      <a:pt x="325" y="53"/>
                    </a:lnTo>
                    <a:lnTo>
                      <a:pt x="338" y="60"/>
                    </a:lnTo>
                    <a:lnTo>
                      <a:pt x="352" y="68"/>
                    </a:lnTo>
                    <a:lnTo>
                      <a:pt x="365" y="76"/>
                    </a:lnTo>
                    <a:lnTo>
                      <a:pt x="376" y="86"/>
                    </a:lnTo>
                    <a:lnTo>
                      <a:pt x="388" y="95"/>
                    </a:lnTo>
                    <a:lnTo>
                      <a:pt x="399" y="106"/>
                    </a:lnTo>
                    <a:lnTo>
                      <a:pt x="408" y="118"/>
                    </a:lnTo>
                    <a:lnTo>
                      <a:pt x="417" y="131"/>
                    </a:lnTo>
                    <a:lnTo>
                      <a:pt x="426" y="143"/>
                    </a:lnTo>
                    <a:lnTo>
                      <a:pt x="434" y="158"/>
                    </a:lnTo>
                    <a:lnTo>
                      <a:pt x="449" y="188"/>
                    </a:lnTo>
                    <a:lnTo>
                      <a:pt x="464" y="158"/>
                    </a:lnTo>
                    <a:lnTo>
                      <a:pt x="471" y="143"/>
                    </a:lnTo>
                    <a:lnTo>
                      <a:pt x="480" y="131"/>
                    </a:lnTo>
                    <a:lnTo>
                      <a:pt x="489" y="118"/>
                    </a:lnTo>
                    <a:lnTo>
                      <a:pt x="499" y="106"/>
                    </a:lnTo>
                    <a:lnTo>
                      <a:pt x="509" y="95"/>
                    </a:lnTo>
                    <a:lnTo>
                      <a:pt x="521" y="86"/>
                    </a:lnTo>
                    <a:lnTo>
                      <a:pt x="533" y="76"/>
                    </a:lnTo>
                    <a:lnTo>
                      <a:pt x="545" y="68"/>
                    </a:lnTo>
                    <a:lnTo>
                      <a:pt x="558" y="60"/>
                    </a:lnTo>
                    <a:lnTo>
                      <a:pt x="572" y="53"/>
                    </a:lnTo>
                    <a:lnTo>
                      <a:pt x="586" y="48"/>
                    </a:lnTo>
                    <a:lnTo>
                      <a:pt x="600" y="43"/>
                    </a:lnTo>
                    <a:lnTo>
                      <a:pt x="615" y="40"/>
                    </a:lnTo>
                    <a:lnTo>
                      <a:pt x="630" y="37"/>
                    </a:lnTo>
                    <a:lnTo>
                      <a:pt x="646" y="36"/>
                    </a:lnTo>
                    <a:lnTo>
                      <a:pt x="662" y="35"/>
                    </a:lnTo>
                    <a:lnTo>
                      <a:pt x="684" y="36"/>
                    </a:lnTo>
                    <a:lnTo>
                      <a:pt x="705" y="39"/>
                    </a:lnTo>
                    <a:lnTo>
                      <a:pt x="726" y="44"/>
                    </a:lnTo>
                    <a:lnTo>
                      <a:pt x="746" y="51"/>
                    </a:lnTo>
                    <a:lnTo>
                      <a:pt x="765" y="60"/>
                    </a:lnTo>
                    <a:lnTo>
                      <a:pt x="784" y="72"/>
                    </a:lnTo>
                    <a:lnTo>
                      <a:pt x="800" y="85"/>
                    </a:lnTo>
                    <a:lnTo>
                      <a:pt x="816" y="99"/>
                    </a:lnTo>
                    <a:lnTo>
                      <a:pt x="826" y="109"/>
                    </a:lnTo>
                    <a:lnTo>
                      <a:pt x="834" y="119"/>
                    </a:lnTo>
                    <a:lnTo>
                      <a:pt x="841" y="129"/>
                    </a:lnTo>
                    <a:lnTo>
                      <a:pt x="848" y="139"/>
                    </a:lnTo>
                    <a:lnTo>
                      <a:pt x="854" y="150"/>
                    </a:lnTo>
                    <a:lnTo>
                      <a:pt x="860" y="162"/>
                    </a:lnTo>
                    <a:lnTo>
                      <a:pt x="865" y="173"/>
                    </a:lnTo>
                    <a:lnTo>
                      <a:pt x="870" y="185"/>
                    </a:lnTo>
                    <a:lnTo>
                      <a:pt x="902" y="174"/>
                    </a:lnTo>
                    <a:lnTo>
                      <a:pt x="897" y="161"/>
                    </a:lnTo>
                    <a:lnTo>
                      <a:pt x="892" y="147"/>
                    </a:lnTo>
                    <a:lnTo>
                      <a:pt x="885" y="134"/>
                    </a:lnTo>
                    <a:lnTo>
                      <a:pt x="878" y="121"/>
                    </a:lnTo>
                    <a:lnTo>
                      <a:pt x="870" y="110"/>
                    </a:lnTo>
                    <a:lnTo>
                      <a:pt x="861" y="97"/>
                    </a:lnTo>
                    <a:lnTo>
                      <a:pt x="851" y="86"/>
                    </a:lnTo>
                    <a:lnTo>
                      <a:pt x="841" y="75"/>
                    </a:lnTo>
                    <a:lnTo>
                      <a:pt x="832" y="66"/>
                    </a:lnTo>
                    <a:lnTo>
                      <a:pt x="822" y="57"/>
                    </a:lnTo>
                    <a:lnTo>
                      <a:pt x="812" y="50"/>
                    </a:lnTo>
                    <a:lnTo>
                      <a:pt x="802" y="43"/>
                    </a:lnTo>
                    <a:lnTo>
                      <a:pt x="792" y="36"/>
                    </a:lnTo>
                    <a:lnTo>
                      <a:pt x="780" y="30"/>
                    </a:lnTo>
                    <a:lnTo>
                      <a:pt x="770" y="25"/>
                    </a:lnTo>
                    <a:lnTo>
                      <a:pt x="759" y="19"/>
                    </a:lnTo>
                    <a:lnTo>
                      <a:pt x="747" y="15"/>
                    </a:lnTo>
                    <a:lnTo>
                      <a:pt x="735" y="11"/>
                    </a:lnTo>
                    <a:lnTo>
                      <a:pt x="723" y="7"/>
                    </a:lnTo>
                    <a:lnTo>
                      <a:pt x="712" y="5"/>
                    </a:lnTo>
                    <a:lnTo>
                      <a:pt x="700" y="3"/>
                    </a:lnTo>
                    <a:lnTo>
                      <a:pt x="687" y="1"/>
                    </a:lnTo>
                    <a:lnTo>
                      <a:pt x="674" y="0"/>
                    </a:lnTo>
                    <a:lnTo>
                      <a:pt x="662" y="0"/>
                    </a:lnTo>
                    <a:lnTo>
                      <a:pt x="645" y="0"/>
                    </a:lnTo>
                    <a:lnTo>
                      <a:pt x="630" y="2"/>
                    </a:lnTo>
                    <a:lnTo>
                      <a:pt x="614" y="4"/>
                    </a:lnTo>
                    <a:lnTo>
                      <a:pt x="598" y="8"/>
                    </a:lnTo>
                    <a:lnTo>
                      <a:pt x="583" y="12"/>
                    </a:lnTo>
                    <a:lnTo>
                      <a:pt x="569" y="17"/>
                    </a:lnTo>
                    <a:lnTo>
                      <a:pt x="554" y="24"/>
                    </a:lnTo>
                    <a:lnTo>
                      <a:pt x="540" y="31"/>
                    </a:lnTo>
                    <a:lnTo>
                      <a:pt x="527" y="39"/>
                    </a:lnTo>
                    <a:lnTo>
                      <a:pt x="513" y="47"/>
                    </a:lnTo>
                    <a:lnTo>
                      <a:pt x="501" y="57"/>
                    </a:lnTo>
                    <a:lnTo>
                      <a:pt x="490" y="68"/>
                    </a:lnTo>
                    <a:lnTo>
                      <a:pt x="479" y="79"/>
                    </a:lnTo>
                    <a:lnTo>
                      <a:pt x="467" y="90"/>
                    </a:lnTo>
                    <a:lnTo>
                      <a:pt x="458" y="102"/>
                    </a:lnTo>
                    <a:lnTo>
                      <a:pt x="449" y="116"/>
                    </a:lnTo>
                    <a:lnTo>
                      <a:pt x="440" y="102"/>
                    </a:lnTo>
                    <a:lnTo>
                      <a:pt x="429" y="90"/>
                    </a:lnTo>
                    <a:lnTo>
                      <a:pt x="419" y="79"/>
                    </a:lnTo>
                    <a:lnTo>
                      <a:pt x="408" y="68"/>
                    </a:lnTo>
                    <a:lnTo>
                      <a:pt x="396" y="57"/>
                    </a:lnTo>
                    <a:lnTo>
                      <a:pt x="383" y="47"/>
                    </a:lnTo>
                    <a:lnTo>
                      <a:pt x="371" y="39"/>
                    </a:lnTo>
                    <a:lnTo>
                      <a:pt x="358" y="31"/>
                    </a:lnTo>
                    <a:lnTo>
                      <a:pt x="343" y="24"/>
                    </a:lnTo>
                    <a:lnTo>
                      <a:pt x="329" y="17"/>
                    </a:lnTo>
                    <a:lnTo>
                      <a:pt x="314" y="12"/>
                    </a:lnTo>
                    <a:lnTo>
                      <a:pt x="298" y="8"/>
                    </a:lnTo>
                    <a:lnTo>
                      <a:pt x="283" y="4"/>
                    </a:lnTo>
                    <a:lnTo>
                      <a:pt x="268" y="2"/>
                    </a:lnTo>
                    <a:lnTo>
                      <a:pt x="251" y="0"/>
                    </a:lnTo>
                    <a:lnTo>
                      <a:pt x="235" y="0"/>
                    </a:lnTo>
                    <a:lnTo>
                      <a:pt x="216" y="1"/>
                    </a:lnTo>
                    <a:lnTo>
                      <a:pt x="196" y="3"/>
                    </a:lnTo>
                    <a:lnTo>
                      <a:pt x="177" y="7"/>
                    </a:lnTo>
                    <a:lnTo>
                      <a:pt x="158" y="11"/>
                    </a:lnTo>
                    <a:lnTo>
                      <a:pt x="141" y="18"/>
                    </a:lnTo>
                    <a:lnTo>
                      <a:pt x="123" y="26"/>
                    </a:lnTo>
                    <a:lnTo>
                      <a:pt x="107" y="35"/>
                    </a:lnTo>
                    <a:lnTo>
                      <a:pt x="92" y="44"/>
                    </a:lnTo>
                    <a:lnTo>
                      <a:pt x="76" y="55"/>
                    </a:lnTo>
                    <a:lnTo>
                      <a:pt x="63" y="68"/>
                    </a:lnTo>
                    <a:lnTo>
                      <a:pt x="50" y="81"/>
                    </a:lnTo>
                    <a:lnTo>
                      <a:pt x="38" y="94"/>
                    </a:lnTo>
                    <a:lnTo>
                      <a:pt x="26" y="110"/>
                    </a:lnTo>
                    <a:lnTo>
                      <a:pt x="16" y="125"/>
                    </a:lnTo>
                    <a:lnTo>
                      <a:pt x="8" y="141"/>
                    </a:lnTo>
                    <a:lnTo>
                      <a:pt x="0" y="159"/>
                    </a:lnTo>
                    <a:lnTo>
                      <a:pt x="32" y="168"/>
                    </a:lnTo>
                    <a:lnTo>
                      <a:pt x="36" y="159"/>
                    </a:lnTo>
                    <a:lnTo>
                      <a:pt x="42" y="149"/>
                    </a:lnTo>
                    <a:lnTo>
                      <a:pt x="47" y="140"/>
                    </a:lnTo>
                    <a:lnTo>
                      <a:pt x="53" y="131"/>
                    </a:lnTo>
                    <a:lnTo>
                      <a:pt x="59" y="123"/>
                    </a:lnTo>
                    <a:lnTo>
                      <a:pt x="65" y="115"/>
                    </a:lnTo>
                    <a:lnTo>
                      <a:pt x="72" y="106"/>
                    </a:lnTo>
                    <a:lnTo>
                      <a:pt x="7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5"/>
              <p:cNvSpPr>
                <a:spLocks/>
              </p:cNvSpPr>
              <p:nvPr/>
            </p:nvSpPr>
            <p:spPr bwMode="auto">
              <a:xfrm>
                <a:off x="531" y="3270"/>
                <a:ext cx="40" cy="25"/>
              </a:xfrm>
              <a:custGeom>
                <a:avLst/>
                <a:gdLst>
                  <a:gd name="T0" fmla="*/ 40 w 40"/>
                  <a:gd name="T1" fmla="*/ 9 h 25"/>
                  <a:gd name="T2" fmla="*/ 8 w 40"/>
                  <a:gd name="T3" fmla="*/ 0 h 25"/>
                  <a:gd name="T4" fmla="*/ 6 w 40"/>
                  <a:gd name="T5" fmla="*/ 5 h 25"/>
                  <a:gd name="T6" fmla="*/ 4 w 40"/>
                  <a:gd name="T7" fmla="*/ 9 h 25"/>
                  <a:gd name="T8" fmla="*/ 3 w 40"/>
                  <a:gd name="T9" fmla="*/ 14 h 25"/>
                  <a:gd name="T10" fmla="*/ 0 w 40"/>
                  <a:gd name="T11" fmla="*/ 19 h 25"/>
                  <a:gd name="T12" fmla="*/ 34 w 40"/>
                  <a:gd name="T13" fmla="*/ 25 h 25"/>
                  <a:gd name="T14" fmla="*/ 36 w 40"/>
                  <a:gd name="T15" fmla="*/ 21 h 25"/>
                  <a:gd name="T16" fmla="*/ 37 w 40"/>
                  <a:gd name="T17" fmla="*/ 17 h 25"/>
                  <a:gd name="T18" fmla="*/ 39 w 40"/>
                  <a:gd name="T19" fmla="*/ 13 h 25"/>
                  <a:gd name="T20" fmla="*/ 40 w 40"/>
                  <a:gd name="T2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5">
                    <a:moveTo>
                      <a:pt x="40" y="9"/>
                    </a:moveTo>
                    <a:lnTo>
                      <a:pt x="8" y="0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34" y="25"/>
                    </a:lnTo>
                    <a:lnTo>
                      <a:pt x="36" y="21"/>
                    </a:lnTo>
                    <a:lnTo>
                      <a:pt x="37" y="17"/>
                    </a:lnTo>
                    <a:lnTo>
                      <a:pt x="39" y="13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6"/>
              <p:cNvSpPr>
                <a:spLocks/>
              </p:cNvSpPr>
              <p:nvPr/>
            </p:nvSpPr>
            <p:spPr bwMode="auto">
              <a:xfrm>
                <a:off x="618" y="3293"/>
                <a:ext cx="38" cy="18"/>
              </a:xfrm>
              <a:custGeom>
                <a:avLst/>
                <a:gdLst>
                  <a:gd name="T0" fmla="*/ 34 w 38"/>
                  <a:gd name="T1" fmla="*/ 18 h 18"/>
                  <a:gd name="T2" fmla="*/ 35 w 38"/>
                  <a:gd name="T3" fmla="*/ 16 h 18"/>
                  <a:gd name="T4" fmla="*/ 36 w 38"/>
                  <a:gd name="T5" fmla="*/ 14 h 18"/>
                  <a:gd name="T6" fmla="*/ 37 w 38"/>
                  <a:gd name="T7" fmla="*/ 11 h 18"/>
                  <a:gd name="T8" fmla="*/ 38 w 38"/>
                  <a:gd name="T9" fmla="*/ 9 h 18"/>
                  <a:gd name="T10" fmla="*/ 6 w 38"/>
                  <a:gd name="T11" fmla="*/ 0 h 18"/>
                  <a:gd name="T12" fmla="*/ 5 w 38"/>
                  <a:gd name="T13" fmla="*/ 3 h 18"/>
                  <a:gd name="T14" fmla="*/ 3 w 38"/>
                  <a:gd name="T15" fmla="*/ 5 h 18"/>
                  <a:gd name="T16" fmla="*/ 1 w 38"/>
                  <a:gd name="T17" fmla="*/ 8 h 18"/>
                  <a:gd name="T18" fmla="*/ 0 w 38"/>
                  <a:gd name="T19" fmla="*/ 11 h 18"/>
                  <a:gd name="T20" fmla="*/ 34 w 38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8">
                    <a:moveTo>
                      <a:pt x="34" y="18"/>
                    </a:moveTo>
                    <a:lnTo>
                      <a:pt x="35" y="16"/>
                    </a:lnTo>
                    <a:lnTo>
                      <a:pt x="36" y="14"/>
                    </a:lnTo>
                    <a:lnTo>
                      <a:pt x="37" y="11"/>
                    </a:lnTo>
                    <a:lnTo>
                      <a:pt x="38" y="9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7"/>
              <p:cNvSpPr>
                <a:spLocks/>
              </p:cNvSpPr>
              <p:nvPr/>
            </p:nvSpPr>
            <p:spPr bwMode="auto">
              <a:xfrm>
                <a:off x="698" y="3315"/>
                <a:ext cx="40" cy="11"/>
              </a:xfrm>
              <a:custGeom>
                <a:avLst/>
                <a:gdLst>
                  <a:gd name="T0" fmla="*/ 38 w 40"/>
                  <a:gd name="T1" fmla="*/ 11 h 11"/>
                  <a:gd name="T2" fmla="*/ 39 w 40"/>
                  <a:gd name="T3" fmla="*/ 11 h 11"/>
                  <a:gd name="T4" fmla="*/ 39 w 40"/>
                  <a:gd name="T5" fmla="*/ 10 h 11"/>
                  <a:gd name="T6" fmla="*/ 39 w 40"/>
                  <a:gd name="T7" fmla="*/ 10 h 11"/>
                  <a:gd name="T8" fmla="*/ 40 w 40"/>
                  <a:gd name="T9" fmla="*/ 10 h 11"/>
                  <a:gd name="T10" fmla="*/ 3 w 40"/>
                  <a:gd name="T11" fmla="*/ 0 h 11"/>
                  <a:gd name="T12" fmla="*/ 2 w 40"/>
                  <a:gd name="T13" fmla="*/ 1 h 11"/>
                  <a:gd name="T14" fmla="*/ 2 w 40"/>
                  <a:gd name="T15" fmla="*/ 2 h 11"/>
                  <a:gd name="T16" fmla="*/ 1 w 40"/>
                  <a:gd name="T17" fmla="*/ 3 h 11"/>
                  <a:gd name="T18" fmla="*/ 0 w 40"/>
                  <a:gd name="T19" fmla="*/ 4 h 11"/>
                  <a:gd name="T20" fmla="*/ 38 w 40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1">
                    <a:moveTo>
                      <a:pt x="38" y="11"/>
                    </a:move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8"/>
              <p:cNvSpPr>
                <a:spLocks/>
              </p:cNvSpPr>
              <p:nvPr/>
            </p:nvSpPr>
            <p:spPr bwMode="auto">
              <a:xfrm>
                <a:off x="1377" y="3594"/>
                <a:ext cx="52" cy="46"/>
              </a:xfrm>
              <a:custGeom>
                <a:avLst/>
                <a:gdLst>
                  <a:gd name="T0" fmla="*/ 2 w 52"/>
                  <a:gd name="T1" fmla="*/ 46 h 46"/>
                  <a:gd name="T2" fmla="*/ 52 w 52"/>
                  <a:gd name="T3" fmla="*/ 11 h 46"/>
                  <a:gd name="T4" fmla="*/ 51 w 52"/>
                  <a:gd name="T5" fmla="*/ 8 h 46"/>
                  <a:gd name="T6" fmla="*/ 49 w 52"/>
                  <a:gd name="T7" fmla="*/ 5 h 46"/>
                  <a:gd name="T8" fmla="*/ 48 w 52"/>
                  <a:gd name="T9" fmla="*/ 3 h 46"/>
                  <a:gd name="T10" fmla="*/ 46 w 52"/>
                  <a:gd name="T11" fmla="*/ 0 h 46"/>
                  <a:gd name="T12" fmla="*/ 0 w 52"/>
                  <a:gd name="T13" fmla="*/ 43 h 46"/>
                  <a:gd name="T14" fmla="*/ 1 w 52"/>
                  <a:gd name="T15" fmla="*/ 44 h 46"/>
                  <a:gd name="T16" fmla="*/ 1 w 52"/>
                  <a:gd name="T17" fmla="*/ 44 h 46"/>
                  <a:gd name="T18" fmla="*/ 1 w 52"/>
                  <a:gd name="T19" fmla="*/ 45 h 46"/>
                  <a:gd name="T20" fmla="*/ 2 w 52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6">
                    <a:moveTo>
                      <a:pt x="2" y="46"/>
                    </a:moveTo>
                    <a:lnTo>
                      <a:pt x="52" y="11"/>
                    </a:lnTo>
                    <a:lnTo>
                      <a:pt x="51" y="8"/>
                    </a:lnTo>
                    <a:lnTo>
                      <a:pt x="49" y="5"/>
                    </a:lnTo>
                    <a:lnTo>
                      <a:pt x="48" y="3"/>
                    </a:lnTo>
                    <a:lnTo>
                      <a:pt x="46" y="0"/>
                    </a:lnTo>
                    <a:lnTo>
                      <a:pt x="0" y="43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9"/>
              <p:cNvSpPr>
                <a:spLocks/>
              </p:cNvSpPr>
              <p:nvPr/>
            </p:nvSpPr>
            <p:spPr bwMode="auto">
              <a:xfrm>
                <a:off x="579" y="3855"/>
                <a:ext cx="39" cy="39"/>
              </a:xfrm>
              <a:custGeom>
                <a:avLst/>
                <a:gdLst>
                  <a:gd name="T0" fmla="*/ 35 w 39"/>
                  <a:gd name="T1" fmla="*/ 0 h 39"/>
                  <a:gd name="T2" fmla="*/ 0 w 39"/>
                  <a:gd name="T3" fmla="*/ 28 h 39"/>
                  <a:gd name="T4" fmla="*/ 2 w 39"/>
                  <a:gd name="T5" fmla="*/ 31 h 39"/>
                  <a:gd name="T6" fmla="*/ 5 w 39"/>
                  <a:gd name="T7" fmla="*/ 34 h 39"/>
                  <a:gd name="T8" fmla="*/ 7 w 39"/>
                  <a:gd name="T9" fmla="*/ 37 h 39"/>
                  <a:gd name="T10" fmla="*/ 10 w 39"/>
                  <a:gd name="T11" fmla="*/ 39 h 39"/>
                  <a:gd name="T12" fmla="*/ 39 w 39"/>
                  <a:gd name="T13" fmla="*/ 4 h 39"/>
                  <a:gd name="T14" fmla="*/ 38 w 39"/>
                  <a:gd name="T15" fmla="*/ 3 h 39"/>
                  <a:gd name="T16" fmla="*/ 37 w 39"/>
                  <a:gd name="T17" fmla="*/ 2 h 39"/>
                  <a:gd name="T18" fmla="*/ 36 w 39"/>
                  <a:gd name="T19" fmla="*/ 1 h 39"/>
                  <a:gd name="T20" fmla="*/ 35 w 39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9">
                    <a:moveTo>
                      <a:pt x="35" y="0"/>
                    </a:moveTo>
                    <a:lnTo>
                      <a:pt x="0" y="28"/>
                    </a:lnTo>
                    <a:lnTo>
                      <a:pt x="2" y="31"/>
                    </a:lnTo>
                    <a:lnTo>
                      <a:pt x="5" y="34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20"/>
              <p:cNvSpPr>
                <a:spLocks/>
              </p:cNvSpPr>
              <p:nvPr/>
            </p:nvSpPr>
            <p:spPr bwMode="auto">
              <a:xfrm>
                <a:off x="467" y="3198"/>
                <a:ext cx="1050" cy="780"/>
              </a:xfrm>
              <a:custGeom>
                <a:avLst/>
                <a:gdLst>
                  <a:gd name="T0" fmla="*/ 919 w 1050"/>
                  <a:gd name="T1" fmla="*/ 467 h 780"/>
                  <a:gd name="T2" fmla="*/ 604 w 1050"/>
                  <a:gd name="T3" fmla="*/ 662 h 780"/>
                  <a:gd name="T4" fmla="*/ 629 w 1050"/>
                  <a:gd name="T5" fmla="*/ 421 h 780"/>
                  <a:gd name="T6" fmla="*/ 947 w 1050"/>
                  <a:gd name="T7" fmla="*/ 383 h 780"/>
                  <a:gd name="T8" fmla="*/ 988 w 1050"/>
                  <a:gd name="T9" fmla="*/ 168 h 780"/>
                  <a:gd name="T10" fmla="*/ 926 w 1050"/>
                  <a:gd name="T11" fmla="*/ 273 h 780"/>
                  <a:gd name="T12" fmla="*/ 858 w 1050"/>
                  <a:gd name="T13" fmla="*/ 291 h 780"/>
                  <a:gd name="T14" fmla="*/ 870 w 1050"/>
                  <a:gd name="T15" fmla="*/ 126 h 780"/>
                  <a:gd name="T16" fmla="*/ 798 w 1050"/>
                  <a:gd name="T17" fmla="*/ 285 h 780"/>
                  <a:gd name="T18" fmla="*/ 802 w 1050"/>
                  <a:gd name="T19" fmla="*/ 235 h 780"/>
                  <a:gd name="T20" fmla="*/ 798 w 1050"/>
                  <a:gd name="T21" fmla="*/ 168 h 780"/>
                  <a:gd name="T22" fmla="*/ 772 w 1050"/>
                  <a:gd name="T23" fmla="*/ 168 h 780"/>
                  <a:gd name="T24" fmla="*/ 720 w 1050"/>
                  <a:gd name="T25" fmla="*/ 184 h 780"/>
                  <a:gd name="T26" fmla="*/ 704 w 1050"/>
                  <a:gd name="T27" fmla="*/ 129 h 780"/>
                  <a:gd name="T28" fmla="*/ 774 w 1050"/>
                  <a:gd name="T29" fmla="*/ 122 h 780"/>
                  <a:gd name="T30" fmla="*/ 785 w 1050"/>
                  <a:gd name="T31" fmla="*/ 89 h 780"/>
                  <a:gd name="T32" fmla="*/ 656 w 1050"/>
                  <a:gd name="T33" fmla="*/ 185 h 780"/>
                  <a:gd name="T34" fmla="*/ 705 w 1050"/>
                  <a:gd name="T35" fmla="*/ 282 h 780"/>
                  <a:gd name="T36" fmla="*/ 649 w 1050"/>
                  <a:gd name="T37" fmla="*/ 263 h 780"/>
                  <a:gd name="T38" fmla="*/ 632 w 1050"/>
                  <a:gd name="T39" fmla="*/ 94 h 780"/>
                  <a:gd name="T40" fmla="*/ 794 w 1050"/>
                  <a:gd name="T41" fmla="*/ 44 h 780"/>
                  <a:gd name="T42" fmla="*/ 879 w 1050"/>
                  <a:gd name="T43" fmla="*/ 71 h 780"/>
                  <a:gd name="T44" fmla="*/ 693 w 1050"/>
                  <a:gd name="T45" fmla="*/ 7 h 780"/>
                  <a:gd name="T46" fmla="*/ 576 w 1050"/>
                  <a:gd name="T47" fmla="*/ 184 h 780"/>
                  <a:gd name="T48" fmla="*/ 620 w 1050"/>
                  <a:gd name="T49" fmla="*/ 312 h 780"/>
                  <a:gd name="T50" fmla="*/ 521 w 1050"/>
                  <a:gd name="T51" fmla="*/ 234 h 780"/>
                  <a:gd name="T52" fmla="*/ 429 w 1050"/>
                  <a:gd name="T53" fmla="*/ 310 h 780"/>
                  <a:gd name="T54" fmla="*/ 474 w 1050"/>
                  <a:gd name="T55" fmla="*/ 184 h 780"/>
                  <a:gd name="T56" fmla="*/ 356 w 1050"/>
                  <a:gd name="T57" fmla="*/ 7 h 780"/>
                  <a:gd name="T58" fmla="*/ 200 w 1050"/>
                  <a:gd name="T59" fmla="*/ 88 h 780"/>
                  <a:gd name="T60" fmla="*/ 358 w 1050"/>
                  <a:gd name="T61" fmla="*/ 44 h 780"/>
                  <a:gd name="T62" fmla="*/ 436 w 1050"/>
                  <a:gd name="T63" fmla="*/ 205 h 780"/>
                  <a:gd name="T64" fmla="*/ 339 w 1050"/>
                  <a:gd name="T65" fmla="*/ 280 h 780"/>
                  <a:gd name="T66" fmla="*/ 395 w 1050"/>
                  <a:gd name="T67" fmla="*/ 150 h 780"/>
                  <a:gd name="T68" fmla="*/ 275 w 1050"/>
                  <a:gd name="T69" fmla="*/ 85 h 780"/>
                  <a:gd name="T70" fmla="*/ 307 w 1050"/>
                  <a:gd name="T71" fmla="*/ 113 h 780"/>
                  <a:gd name="T72" fmla="*/ 360 w 1050"/>
                  <a:gd name="T73" fmla="*/ 184 h 780"/>
                  <a:gd name="T74" fmla="*/ 326 w 1050"/>
                  <a:gd name="T75" fmla="*/ 148 h 780"/>
                  <a:gd name="T76" fmla="*/ 286 w 1050"/>
                  <a:gd name="T77" fmla="*/ 219 h 780"/>
                  <a:gd name="T78" fmla="*/ 269 w 1050"/>
                  <a:gd name="T79" fmla="*/ 128 h 780"/>
                  <a:gd name="T80" fmla="*/ 257 w 1050"/>
                  <a:gd name="T81" fmla="*/ 242 h 780"/>
                  <a:gd name="T82" fmla="*/ 246 w 1050"/>
                  <a:gd name="T83" fmla="*/ 287 h 780"/>
                  <a:gd name="T84" fmla="*/ 176 w 1050"/>
                  <a:gd name="T85" fmla="*/ 194 h 780"/>
                  <a:gd name="T86" fmla="*/ 146 w 1050"/>
                  <a:gd name="T87" fmla="*/ 217 h 780"/>
                  <a:gd name="T88" fmla="*/ 174 w 1050"/>
                  <a:gd name="T89" fmla="*/ 317 h 780"/>
                  <a:gd name="T90" fmla="*/ 88 w 1050"/>
                  <a:gd name="T91" fmla="*/ 190 h 780"/>
                  <a:gd name="T92" fmla="*/ 72 w 1050"/>
                  <a:gd name="T93" fmla="*/ 265 h 780"/>
                  <a:gd name="T94" fmla="*/ 485 w 1050"/>
                  <a:gd name="T95" fmla="*/ 352 h 780"/>
                  <a:gd name="T96" fmla="*/ 535 w 1050"/>
                  <a:gd name="T97" fmla="*/ 328 h 780"/>
                  <a:gd name="T98" fmla="*/ 522 w 1050"/>
                  <a:gd name="T99" fmla="*/ 399 h 780"/>
                  <a:gd name="T100" fmla="*/ 70 w 1050"/>
                  <a:gd name="T101" fmla="*/ 450 h 780"/>
                  <a:gd name="T102" fmla="*/ 0 w 1050"/>
                  <a:gd name="T103" fmla="*/ 530 h 780"/>
                  <a:gd name="T104" fmla="*/ 72 w 1050"/>
                  <a:gd name="T105" fmla="*/ 613 h 780"/>
                  <a:gd name="T106" fmla="*/ 137 w 1050"/>
                  <a:gd name="T107" fmla="*/ 448 h 780"/>
                  <a:gd name="T108" fmla="*/ 462 w 1050"/>
                  <a:gd name="T109" fmla="*/ 441 h 780"/>
                  <a:gd name="T110" fmla="*/ 179 w 1050"/>
                  <a:gd name="T111" fmla="*/ 670 h 780"/>
                  <a:gd name="T112" fmla="*/ 216 w 1050"/>
                  <a:gd name="T113" fmla="*/ 763 h 780"/>
                  <a:gd name="T114" fmla="*/ 422 w 1050"/>
                  <a:gd name="T115" fmla="*/ 752 h 780"/>
                  <a:gd name="T116" fmla="*/ 577 w 1050"/>
                  <a:gd name="T117" fmla="*/ 716 h 780"/>
                  <a:gd name="T118" fmla="*/ 808 w 1050"/>
                  <a:gd name="T119" fmla="*/ 772 h 780"/>
                  <a:gd name="T120" fmla="*/ 989 w 1050"/>
                  <a:gd name="T121" fmla="*/ 588 h 780"/>
                  <a:gd name="T122" fmla="*/ 1040 w 1050"/>
                  <a:gd name="T123" fmla="*/ 497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0" h="780">
                    <a:moveTo>
                      <a:pt x="993" y="472"/>
                    </a:moveTo>
                    <a:lnTo>
                      <a:pt x="992" y="472"/>
                    </a:lnTo>
                    <a:lnTo>
                      <a:pt x="991" y="472"/>
                    </a:lnTo>
                    <a:lnTo>
                      <a:pt x="989" y="473"/>
                    </a:lnTo>
                    <a:lnTo>
                      <a:pt x="988" y="473"/>
                    </a:lnTo>
                    <a:lnTo>
                      <a:pt x="983" y="456"/>
                    </a:lnTo>
                    <a:lnTo>
                      <a:pt x="977" y="439"/>
                    </a:lnTo>
                    <a:lnTo>
                      <a:pt x="970" y="423"/>
                    </a:lnTo>
                    <a:lnTo>
                      <a:pt x="962" y="407"/>
                    </a:lnTo>
                    <a:lnTo>
                      <a:pt x="912" y="442"/>
                    </a:lnTo>
                    <a:lnTo>
                      <a:pt x="915" y="447"/>
                    </a:lnTo>
                    <a:lnTo>
                      <a:pt x="917" y="453"/>
                    </a:lnTo>
                    <a:lnTo>
                      <a:pt x="918" y="460"/>
                    </a:lnTo>
                    <a:lnTo>
                      <a:pt x="919" y="467"/>
                    </a:lnTo>
                    <a:lnTo>
                      <a:pt x="919" y="624"/>
                    </a:lnTo>
                    <a:lnTo>
                      <a:pt x="918" y="634"/>
                    </a:lnTo>
                    <a:lnTo>
                      <a:pt x="916" y="642"/>
                    </a:lnTo>
                    <a:lnTo>
                      <a:pt x="911" y="650"/>
                    </a:lnTo>
                    <a:lnTo>
                      <a:pt x="906" y="656"/>
                    </a:lnTo>
                    <a:lnTo>
                      <a:pt x="899" y="662"/>
                    </a:lnTo>
                    <a:lnTo>
                      <a:pt x="891" y="666"/>
                    </a:lnTo>
                    <a:lnTo>
                      <a:pt x="883" y="669"/>
                    </a:lnTo>
                    <a:lnTo>
                      <a:pt x="874" y="670"/>
                    </a:lnTo>
                    <a:lnTo>
                      <a:pt x="874" y="670"/>
                    </a:lnTo>
                    <a:lnTo>
                      <a:pt x="629" y="670"/>
                    </a:lnTo>
                    <a:lnTo>
                      <a:pt x="620" y="669"/>
                    </a:lnTo>
                    <a:lnTo>
                      <a:pt x="611" y="666"/>
                    </a:lnTo>
                    <a:lnTo>
                      <a:pt x="604" y="662"/>
                    </a:lnTo>
                    <a:lnTo>
                      <a:pt x="597" y="657"/>
                    </a:lnTo>
                    <a:lnTo>
                      <a:pt x="592" y="650"/>
                    </a:lnTo>
                    <a:lnTo>
                      <a:pt x="587" y="643"/>
                    </a:lnTo>
                    <a:lnTo>
                      <a:pt x="584" y="634"/>
                    </a:lnTo>
                    <a:lnTo>
                      <a:pt x="583" y="624"/>
                    </a:lnTo>
                    <a:lnTo>
                      <a:pt x="583" y="467"/>
                    </a:lnTo>
                    <a:lnTo>
                      <a:pt x="584" y="458"/>
                    </a:lnTo>
                    <a:lnTo>
                      <a:pt x="587" y="448"/>
                    </a:lnTo>
                    <a:lnTo>
                      <a:pt x="592" y="441"/>
                    </a:lnTo>
                    <a:lnTo>
                      <a:pt x="597" y="434"/>
                    </a:lnTo>
                    <a:lnTo>
                      <a:pt x="604" y="429"/>
                    </a:lnTo>
                    <a:lnTo>
                      <a:pt x="611" y="425"/>
                    </a:lnTo>
                    <a:lnTo>
                      <a:pt x="620" y="422"/>
                    </a:lnTo>
                    <a:lnTo>
                      <a:pt x="629" y="421"/>
                    </a:lnTo>
                    <a:lnTo>
                      <a:pt x="701" y="421"/>
                    </a:lnTo>
                    <a:lnTo>
                      <a:pt x="802" y="421"/>
                    </a:lnTo>
                    <a:lnTo>
                      <a:pt x="873" y="421"/>
                    </a:lnTo>
                    <a:lnTo>
                      <a:pt x="879" y="421"/>
                    </a:lnTo>
                    <a:lnTo>
                      <a:pt x="884" y="422"/>
                    </a:lnTo>
                    <a:lnTo>
                      <a:pt x="889" y="424"/>
                    </a:lnTo>
                    <a:lnTo>
                      <a:pt x="894" y="426"/>
                    </a:lnTo>
                    <a:lnTo>
                      <a:pt x="899" y="428"/>
                    </a:lnTo>
                    <a:lnTo>
                      <a:pt x="903" y="432"/>
                    </a:lnTo>
                    <a:lnTo>
                      <a:pt x="907" y="435"/>
                    </a:lnTo>
                    <a:lnTo>
                      <a:pt x="910" y="439"/>
                    </a:lnTo>
                    <a:lnTo>
                      <a:pt x="956" y="396"/>
                    </a:lnTo>
                    <a:lnTo>
                      <a:pt x="952" y="389"/>
                    </a:lnTo>
                    <a:lnTo>
                      <a:pt x="947" y="383"/>
                    </a:lnTo>
                    <a:lnTo>
                      <a:pt x="942" y="377"/>
                    </a:lnTo>
                    <a:lnTo>
                      <a:pt x="937" y="370"/>
                    </a:lnTo>
                    <a:lnTo>
                      <a:pt x="931" y="363"/>
                    </a:lnTo>
                    <a:lnTo>
                      <a:pt x="926" y="357"/>
                    </a:lnTo>
                    <a:lnTo>
                      <a:pt x="921" y="352"/>
                    </a:lnTo>
                    <a:lnTo>
                      <a:pt x="915" y="346"/>
                    </a:lnTo>
                    <a:lnTo>
                      <a:pt x="931" y="328"/>
                    </a:lnTo>
                    <a:lnTo>
                      <a:pt x="947" y="307"/>
                    </a:lnTo>
                    <a:lnTo>
                      <a:pt x="959" y="287"/>
                    </a:lnTo>
                    <a:lnTo>
                      <a:pt x="969" y="264"/>
                    </a:lnTo>
                    <a:lnTo>
                      <a:pt x="977" y="242"/>
                    </a:lnTo>
                    <a:lnTo>
                      <a:pt x="982" y="217"/>
                    </a:lnTo>
                    <a:lnTo>
                      <a:pt x="987" y="192"/>
                    </a:lnTo>
                    <a:lnTo>
                      <a:pt x="988" y="168"/>
                    </a:lnTo>
                    <a:lnTo>
                      <a:pt x="987" y="148"/>
                    </a:lnTo>
                    <a:lnTo>
                      <a:pt x="985" y="130"/>
                    </a:lnTo>
                    <a:lnTo>
                      <a:pt x="981" y="112"/>
                    </a:lnTo>
                    <a:lnTo>
                      <a:pt x="976" y="94"/>
                    </a:lnTo>
                    <a:lnTo>
                      <a:pt x="944" y="104"/>
                    </a:lnTo>
                    <a:lnTo>
                      <a:pt x="948" y="120"/>
                    </a:lnTo>
                    <a:lnTo>
                      <a:pt x="951" y="136"/>
                    </a:lnTo>
                    <a:lnTo>
                      <a:pt x="953" y="152"/>
                    </a:lnTo>
                    <a:lnTo>
                      <a:pt x="954" y="168"/>
                    </a:lnTo>
                    <a:lnTo>
                      <a:pt x="953" y="190"/>
                    </a:lnTo>
                    <a:lnTo>
                      <a:pt x="949" y="213"/>
                    </a:lnTo>
                    <a:lnTo>
                      <a:pt x="944" y="233"/>
                    </a:lnTo>
                    <a:lnTo>
                      <a:pt x="936" y="254"/>
                    </a:lnTo>
                    <a:lnTo>
                      <a:pt x="926" y="273"/>
                    </a:lnTo>
                    <a:lnTo>
                      <a:pt x="915" y="292"/>
                    </a:lnTo>
                    <a:lnTo>
                      <a:pt x="903" y="309"/>
                    </a:lnTo>
                    <a:lnTo>
                      <a:pt x="888" y="324"/>
                    </a:lnTo>
                    <a:lnTo>
                      <a:pt x="883" y="321"/>
                    </a:lnTo>
                    <a:lnTo>
                      <a:pt x="878" y="317"/>
                    </a:lnTo>
                    <a:lnTo>
                      <a:pt x="873" y="314"/>
                    </a:lnTo>
                    <a:lnTo>
                      <a:pt x="868" y="311"/>
                    </a:lnTo>
                    <a:lnTo>
                      <a:pt x="862" y="309"/>
                    </a:lnTo>
                    <a:lnTo>
                      <a:pt x="857" y="306"/>
                    </a:lnTo>
                    <a:lnTo>
                      <a:pt x="851" y="303"/>
                    </a:lnTo>
                    <a:lnTo>
                      <a:pt x="845" y="301"/>
                    </a:lnTo>
                    <a:lnTo>
                      <a:pt x="849" y="297"/>
                    </a:lnTo>
                    <a:lnTo>
                      <a:pt x="854" y="294"/>
                    </a:lnTo>
                    <a:lnTo>
                      <a:pt x="858" y="291"/>
                    </a:lnTo>
                    <a:lnTo>
                      <a:pt x="861" y="287"/>
                    </a:lnTo>
                    <a:lnTo>
                      <a:pt x="872" y="274"/>
                    </a:lnTo>
                    <a:lnTo>
                      <a:pt x="882" y="261"/>
                    </a:lnTo>
                    <a:lnTo>
                      <a:pt x="890" y="247"/>
                    </a:lnTo>
                    <a:lnTo>
                      <a:pt x="898" y="232"/>
                    </a:lnTo>
                    <a:lnTo>
                      <a:pt x="904" y="217"/>
                    </a:lnTo>
                    <a:lnTo>
                      <a:pt x="908" y="201"/>
                    </a:lnTo>
                    <a:lnTo>
                      <a:pt x="910" y="184"/>
                    </a:lnTo>
                    <a:lnTo>
                      <a:pt x="911" y="168"/>
                    </a:lnTo>
                    <a:lnTo>
                      <a:pt x="910" y="155"/>
                    </a:lnTo>
                    <a:lnTo>
                      <a:pt x="909" y="142"/>
                    </a:lnTo>
                    <a:lnTo>
                      <a:pt x="906" y="129"/>
                    </a:lnTo>
                    <a:lnTo>
                      <a:pt x="903" y="117"/>
                    </a:lnTo>
                    <a:lnTo>
                      <a:pt x="870" y="126"/>
                    </a:lnTo>
                    <a:lnTo>
                      <a:pt x="873" y="136"/>
                    </a:lnTo>
                    <a:lnTo>
                      <a:pt x="875" y="146"/>
                    </a:lnTo>
                    <a:lnTo>
                      <a:pt x="876" y="158"/>
                    </a:lnTo>
                    <a:lnTo>
                      <a:pt x="876" y="168"/>
                    </a:lnTo>
                    <a:lnTo>
                      <a:pt x="875" y="186"/>
                    </a:lnTo>
                    <a:lnTo>
                      <a:pt x="871" y="205"/>
                    </a:lnTo>
                    <a:lnTo>
                      <a:pt x="865" y="222"/>
                    </a:lnTo>
                    <a:lnTo>
                      <a:pt x="857" y="237"/>
                    </a:lnTo>
                    <a:lnTo>
                      <a:pt x="846" y="253"/>
                    </a:lnTo>
                    <a:lnTo>
                      <a:pt x="834" y="266"/>
                    </a:lnTo>
                    <a:lnTo>
                      <a:pt x="821" y="277"/>
                    </a:lnTo>
                    <a:lnTo>
                      <a:pt x="805" y="287"/>
                    </a:lnTo>
                    <a:lnTo>
                      <a:pt x="802" y="286"/>
                    </a:lnTo>
                    <a:lnTo>
                      <a:pt x="798" y="285"/>
                    </a:lnTo>
                    <a:lnTo>
                      <a:pt x="794" y="284"/>
                    </a:lnTo>
                    <a:lnTo>
                      <a:pt x="791" y="284"/>
                    </a:lnTo>
                    <a:lnTo>
                      <a:pt x="787" y="283"/>
                    </a:lnTo>
                    <a:lnTo>
                      <a:pt x="783" y="282"/>
                    </a:lnTo>
                    <a:lnTo>
                      <a:pt x="779" y="282"/>
                    </a:lnTo>
                    <a:lnTo>
                      <a:pt x="775" y="280"/>
                    </a:lnTo>
                    <a:lnTo>
                      <a:pt x="771" y="253"/>
                    </a:lnTo>
                    <a:lnTo>
                      <a:pt x="776" y="251"/>
                    </a:lnTo>
                    <a:lnTo>
                      <a:pt x="781" y="249"/>
                    </a:lnTo>
                    <a:lnTo>
                      <a:pt x="785" y="247"/>
                    </a:lnTo>
                    <a:lnTo>
                      <a:pt x="790" y="245"/>
                    </a:lnTo>
                    <a:lnTo>
                      <a:pt x="794" y="242"/>
                    </a:lnTo>
                    <a:lnTo>
                      <a:pt x="798" y="239"/>
                    </a:lnTo>
                    <a:lnTo>
                      <a:pt x="802" y="235"/>
                    </a:lnTo>
                    <a:lnTo>
                      <a:pt x="806" y="231"/>
                    </a:lnTo>
                    <a:lnTo>
                      <a:pt x="818" y="218"/>
                    </a:lnTo>
                    <a:lnTo>
                      <a:pt x="826" y="203"/>
                    </a:lnTo>
                    <a:lnTo>
                      <a:pt x="830" y="185"/>
                    </a:lnTo>
                    <a:lnTo>
                      <a:pt x="832" y="168"/>
                    </a:lnTo>
                    <a:lnTo>
                      <a:pt x="832" y="161"/>
                    </a:lnTo>
                    <a:lnTo>
                      <a:pt x="831" y="154"/>
                    </a:lnTo>
                    <a:lnTo>
                      <a:pt x="830" y="146"/>
                    </a:lnTo>
                    <a:lnTo>
                      <a:pt x="828" y="139"/>
                    </a:lnTo>
                    <a:lnTo>
                      <a:pt x="795" y="149"/>
                    </a:lnTo>
                    <a:lnTo>
                      <a:pt x="796" y="154"/>
                    </a:lnTo>
                    <a:lnTo>
                      <a:pt x="797" y="159"/>
                    </a:lnTo>
                    <a:lnTo>
                      <a:pt x="798" y="163"/>
                    </a:lnTo>
                    <a:lnTo>
                      <a:pt x="798" y="168"/>
                    </a:lnTo>
                    <a:lnTo>
                      <a:pt x="797" y="176"/>
                    </a:lnTo>
                    <a:lnTo>
                      <a:pt x="796" y="184"/>
                    </a:lnTo>
                    <a:lnTo>
                      <a:pt x="793" y="191"/>
                    </a:lnTo>
                    <a:lnTo>
                      <a:pt x="789" y="199"/>
                    </a:lnTo>
                    <a:lnTo>
                      <a:pt x="785" y="205"/>
                    </a:lnTo>
                    <a:lnTo>
                      <a:pt x="779" y="210"/>
                    </a:lnTo>
                    <a:lnTo>
                      <a:pt x="774" y="214"/>
                    </a:lnTo>
                    <a:lnTo>
                      <a:pt x="767" y="218"/>
                    </a:lnTo>
                    <a:lnTo>
                      <a:pt x="762" y="190"/>
                    </a:lnTo>
                    <a:lnTo>
                      <a:pt x="764" y="188"/>
                    </a:lnTo>
                    <a:lnTo>
                      <a:pt x="767" y="185"/>
                    </a:lnTo>
                    <a:lnTo>
                      <a:pt x="769" y="182"/>
                    </a:lnTo>
                    <a:lnTo>
                      <a:pt x="770" y="179"/>
                    </a:lnTo>
                    <a:lnTo>
                      <a:pt x="772" y="168"/>
                    </a:lnTo>
                    <a:lnTo>
                      <a:pt x="770" y="158"/>
                    </a:lnTo>
                    <a:lnTo>
                      <a:pt x="762" y="148"/>
                    </a:lnTo>
                    <a:lnTo>
                      <a:pt x="753" y="142"/>
                    </a:lnTo>
                    <a:lnTo>
                      <a:pt x="748" y="141"/>
                    </a:lnTo>
                    <a:lnTo>
                      <a:pt x="742" y="140"/>
                    </a:lnTo>
                    <a:lnTo>
                      <a:pt x="737" y="141"/>
                    </a:lnTo>
                    <a:lnTo>
                      <a:pt x="732" y="143"/>
                    </a:lnTo>
                    <a:lnTo>
                      <a:pt x="728" y="145"/>
                    </a:lnTo>
                    <a:lnTo>
                      <a:pt x="724" y="149"/>
                    </a:lnTo>
                    <a:lnTo>
                      <a:pt x="719" y="154"/>
                    </a:lnTo>
                    <a:lnTo>
                      <a:pt x="717" y="159"/>
                    </a:lnTo>
                    <a:lnTo>
                      <a:pt x="715" y="168"/>
                    </a:lnTo>
                    <a:lnTo>
                      <a:pt x="716" y="176"/>
                    </a:lnTo>
                    <a:lnTo>
                      <a:pt x="720" y="184"/>
                    </a:lnTo>
                    <a:lnTo>
                      <a:pt x="727" y="191"/>
                    </a:lnTo>
                    <a:lnTo>
                      <a:pt x="723" y="219"/>
                    </a:lnTo>
                    <a:lnTo>
                      <a:pt x="717" y="217"/>
                    </a:lnTo>
                    <a:lnTo>
                      <a:pt x="712" y="214"/>
                    </a:lnTo>
                    <a:lnTo>
                      <a:pt x="708" y="211"/>
                    </a:lnTo>
                    <a:lnTo>
                      <a:pt x="704" y="207"/>
                    </a:lnTo>
                    <a:lnTo>
                      <a:pt x="697" y="199"/>
                    </a:lnTo>
                    <a:lnTo>
                      <a:pt x="692" y="189"/>
                    </a:lnTo>
                    <a:lnTo>
                      <a:pt x="689" y="179"/>
                    </a:lnTo>
                    <a:lnTo>
                      <a:pt x="688" y="168"/>
                    </a:lnTo>
                    <a:lnTo>
                      <a:pt x="689" y="158"/>
                    </a:lnTo>
                    <a:lnTo>
                      <a:pt x="692" y="146"/>
                    </a:lnTo>
                    <a:lnTo>
                      <a:pt x="697" y="137"/>
                    </a:lnTo>
                    <a:lnTo>
                      <a:pt x="704" y="129"/>
                    </a:lnTo>
                    <a:lnTo>
                      <a:pt x="708" y="125"/>
                    </a:lnTo>
                    <a:lnTo>
                      <a:pt x="712" y="122"/>
                    </a:lnTo>
                    <a:lnTo>
                      <a:pt x="717" y="120"/>
                    </a:lnTo>
                    <a:lnTo>
                      <a:pt x="723" y="117"/>
                    </a:lnTo>
                    <a:lnTo>
                      <a:pt x="727" y="115"/>
                    </a:lnTo>
                    <a:lnTo>
                      <a:pt x="733" y="114"/>
                    </a:lnTo>
                    <a:lnTo>
                      <a:pt x="738" y="113"/>
                    </a:lnTo>
                    <a:lnTo>
                      <a:pt x="743" y="113"/>
                    </a:lnTo>
                    <a:lnTo>
                      <a:pt x="748" y="113"/>
                    </a:lnTo>
                    <a:lnTo>
                      <a:pt x="753" y="114"/>
                    </a:lnTo>
                    <a:lnTo>
                      <a:pt x="759" y="115"/>
                    </a:lnTo>
                    <a:lnTo>
                      <a:pt x="764" y="117"/>
                    </a:lnTo>
                    <a:lnTo>
                      <a:pt x="769" y="120"/>
                    </a:lnTo>
                    <a:lnTo>
                      <a:pt x="774" y="122"/>
                    </a:lnTo>
                    <a:lnTo>
                      <a:pt x="778" y="125"/>
                    </a:lnTo>
                    <a:lnTo>
                      <a:pt x="782" y="129"/>
                    </a:lnTo>
                    <a:lnTo>
                      <a:pt x="786" y="133"/>
                    </a:lnTo>
                    <a:lnTo>
                      <a:pt x="790" y="138"/>
                    </a:lnTo>
                    <a:lnTo>
                      <a:pt x="792" y="143"/>
                    </a:lnTo>
                    <a:lnTo>
                      <a:pt x="794" y="148"/>
                    </a:lnTo>
                    <a:lnTo>
                      <a:pt x="827" y="137"/>
                    </a:lnTo>
                    <a:lnTo>
                      <a:pt x="823" y="128"/>
                    </a:lnTo>
                    <a:lnTo>
                      <a:pt x="819" y="120"/>
                    </a:lnTo>
                    <a:lnTo>
                      <a:pt x="813" y="113"/>
                    </a:lnTo>
                    <a:lnTo>
                      <a:pt x="806" y="104"/>
                    </a:lnTo>
                    <a:lnTo>
                      <a:pt x="799" y="98"/>
                    </a:lnTo>
                    <a:lnTo>
                      <a:pt x="792" y="93"/>
                    </a:lnTo>
                    <a:lnTo>
                      <a:pt x="785" y="89"/>
                    </a:lnTo>
                    <a:lnTo>
                      <a:pt x="777" y="85"/>
                    </a:lnTo>
                    <a:lnTo>
                      <a:pt x="769" y="83"/>
                    </a:lnTo>
                    <a:lnTo>
                      <a:pt x="760" y="81"/>
                    </a:lnTo>
                    <a:lnTo>
                      <a:pt x="752" y="79"/>
                    </a:lnTo>
                    <a:lnTo>
                      <a:pt x="743" y="79"/>
                    </a:lnTo>
                    <a:lnTo>
                      <a:pt x="725" y="81"/>
                    </a:lnTo>
                    <a:lnTo>
                      <a:pt x="708" y="86"/>
                    </a:lnTo>
                    <a:lnTo>
                      <a:pt x="693" y="94"/>
                    </a:lnTo>
                    <a:lnTo>
                      <a:pt x="681" y="104"/>
                    </a:lnTo>
                    <a:lnTo>
                      <a:pt x="669" y="118"/>
                    </a:lnTo>
                    <a:lnTo>
                      <a:pt x="661" y="133"/>
                    </a:lnTo>
                    <a:lnTo>
                      <a:pt x="656" y="149"/>
                    </a:lnTo>
                    <a:lnTo>
                      <a:pt x="654" y="168"/>
                    </a:lnTo>
                    <a:lnTo>
                      <a:pt x="656" y="185"/>
                    </a:lnTo>
                    <a:lnTo>
                      <a:pt x="661" y="203"/>
                    </a:lnTo>
                    <a:lnTo>
                      <a:pt x="668" y="218"/>
                    </a:lnTo>
                    <a:lnTo>
                      <a:pt x="680" y="231"/>
                    </a:lnTo>
                    <a:lnTo>
                      <a:pt x="684" y="235"/>
                    </a:lnTo>
                    <a:lnTo>
                      <a:pt x="688" y="239"/>
                    </a:lnTo>
                    <a:lnTo>
                      <a:pt x="693" y="242"/>
                    </a:lnTo>
                    <a:lnTo>
                      <a:pt x="697" y="245"/>
                    </a:lnTo>
                    <a:lnTo>
                      <a:pt x="702" y="248"/>
                    </a:lnTo>
                    <a:lnTo>
                      <a:pt x="707" y="250"/>
                    </a:lnTo>
                    <a:lnTo>
                      <a:pt x="712" y="252"/>
                    </a:lnTo>
                    <a:lnTo>
                      <a:pt x="717" y="254"/>
                    </a:lnTo>
                    <a:lnTo>
                      <a:pt x="713" y="280"/>
                    </a:lnTo>
                    <a:lnTo>
                      <a:pt x="709" y="282"/>
                    </a:lnTo>
                    <a:lnTo>
                      <a:pt x="705" y="282"/>
                    </a:lnTo>
                    <a:lnTo>
                      <a:pt x="701" y="283"/>
                    </a:lnTo>
                    <a:lnTo>
                      <a:pt x="698" y="284"/>
                    </a:lnTo>
                    <a:lnTo>
                      <a:pt x="694" y="285"/>
                    </a:lnTo>
                    <a:lnTo>
                      <a:pt x="690" y="285"/>
                    </a:lnTo>
                    <a:lnTo>
                      <a:pt x="686" y="286"/>
                    </a:lnTo>
                    <a:lnTo>
                      <a:pt x="682" y="287"/>
                    </a:lnTo>
                    <a:lnTo>
                      <a:pt x="677" y="285"/>
                    </a:lnTo>
                    <a:lnTo>
                      <a:pt x="673" y="282"/>
                    </a:lnTo>
                    <a:lnTo>
                      <a:pt x="669" y="278"/>
                    </a:lnTo>
                    <a:lnTo>
                      <a:pt x="665" y="276"/>
                    </a:lnTo>
                    <a:lnTo>
                      <a:pt x="661" y="273"/>
                    </a:lnTo>
                    <a:lnTo>
                      <a:pt x="657" y="270"/>
                    </a:lnTo>
                    <a:lnTo>
                      <a:pt x="653" y="266"/>
                    </a:lnTo>
                    <a:lnTo>
                      <a:pt x="649" y="263"/>
                    </a:lnTo>
                    <a:lnTo>
                      <a:pt x="640" y="253"/>
                    </a:lnTo>
                    <a:lnTo>
                      <a:pt x="632" y="243"/>
                    </a:lnTo>
                    <a:lnTo>
                      <a:pt x="625" y="231"/>
                    </a:lnTo>
                    <a:lnTo>
                      <a:pt x="620" y="219"/>
                    </a:lnTo>
                    <a:lnTo>
                      <a:pt x="615" y="207"/>
                    </a:lnTo>
                    <a:lnTo>
                      <a:pt x="612" y="194"/>
                    </a:lnTo>
                    <a:lnTo>
                      <a:pt x="611" y="181"/>
                    </a:lnTo>
                    <a:lnTo>
                      <a:pt x="610" y="168"/>
                    </a:lnTo>
                    <a:lnTo>
                      <a:pt x="611" y="155"/>
                    </a:lnTo>
                    <a:lnTo>
                      <a:pt x="612" y="141"/>
                    </a:lnTo>
                    <a:lnTo>
                      <a:pt x="615" y="129"/>
                    </a:lnTo>
                    <a:lnTo>
                      <a:pt x="620" y="117"/>
                    </a:lnTo>
                    <a:lnTo>
                      <a:pt x="625" y="104"/>
                    </a:lnTo>
                    <a:lnTo>
                      <a:pt x="632" y="94"/>
                    </a:lnTo>
                    <a:lnTo>
                      <a:pt x="640" y="83"/>
                    </a:lnTo>
                    <a:lnTo>
                      <a:pt x="649" y="74"/>
                    </a:lnTo>
                    <a:lnTo>
                      <a:pt x="659" y="64"/>
                    </a:lnTo>
                    <a:lnTo>
                      <a:pt x="669" y="56"/>
                    </a:lnTo>
                    <a:lnTo>
                      <a:pt x="681" y="50"/>
                    </a:lnTo>
                    <a:lnTo>
                      <a:pt x="693" y="44"/>
                    </a:lnTo>
                    <a:lnTo>
                      <a:pt x="705" y="40"/>
                    </a:lnTo>
                    <a:lnTo>
                      <a:pt x="717" y="37"/>
                    </a:lnTo>
                    <a:lnTo>
                      <a:pt x="730" y="35"/>
                    </a:lnTo>
                    <a:lnTo>
                      <a:pt x="743" y="34"/>
                    </a:lnTo>
                    <a:lnTo>
                      <a:pt x="756" y="35"/>
                    </a:lnTo>
                    <a:lnTo>
                      <a:pt x="770" y="37"/>
                    </a:lnTo>
                    <a:lnTo>
                      <a:pt x="782" y="40"/>
                    </a:lnTo>
                    <a:lnTo>
                      <a:pt x="794" y="44"/>
                    </a:lnTo>
                    <a:lnTo>
                      <a:pt x="806" y="50"/>
                    </a:lnTo>
                    <a:lnTo>
                      <a:pt x="818" y="56"/>
                    </a:lnTo>
                    <a:lnTo>
                      <a:pt x="828" y="64"/>
                    </a:lnTo>
                    <a:lnTo>
                      <a:pt x="838" y="74"/>
                    </a:lnTo>
                    <a:lnTo>
                      <a:pt x="847" y="85"/>
                    </a:lnTo>
                    <a:lnTo>
                      <a:pt x="856" y="96"/>
                    </a:lnTo>
                    <a:lnTo>
                      <a:pt x="863" y="110"/>
                    </a:lnTo>
                    <a:lnTo>
                      <a:pt x="868" y="123"/>
                    </a:lnTo>
                    <a:lnTo>
                      <a:pt x="901" y="112"/>
                    </a:lnTo>
                    <a:lnTo>
                      <a:pt x="898" y="103"/>
                    </a:lnTo>
                    <a:lnTo>
                      <a:pt x="893" y="95"/>
                    </a:lnTo>
                    <a:lnTo>
                      <a:pt x="889" y="87"/>
                    </a:lnTo>
                    <a:lnTo>
                      <a:pt x="884" y="79"/>
                    </a:lnTo>
                    <a:lnTo>
                      <a:pt x="879" y="71"/>
                    </a:lnTo>
                    <a:lnTo>
                      <a:pt x="874" y="63"/>
                    </a:lnTo>
                    <a:lnTo>
                      <a:pt x="868" y="56"/>
                    </a:lnTo>
                    <a:lnTo>
                      <a:pt x="861" y="49"/>
                    </a:lnTo>
                    <a:lnTo>
                      <a:pt x="849" y="38"/>
                    </a:lnTo>
                    <a:lnTo>
                      <a:pt x="836" y="28"/>
                    </a:lnTo>
                    <a:lnTo>
                      <a:pt x="822" y="19"/>
                    </a:lnTo>
                    <a:lnTo>
                      <a:pt x="807" y="12"/>
                    </a:lnTo>
                    <a:lnTo>
                      <a:pt x="792" y="7"/>
                    </a:lnTo>
                    <a:lnTo>
                      <a:pt x="776" y="3"/>
                    </a:lnTo>
                    <a:lnTo>
                      <a:pt x="759" y="1"/>
                    </a:lnTo>
                    <a:lnTo>
                      <a:pt x="743" y="0"/>
                    </a:lnTo>
                    <a:lnTo>
                      <a:pt x="726" y="1"/>
                    </a:lnTo>
                    <a:lnTo>
                      <a:pt x="709" y="3"/>
                    </a:lnTo>
                    <a:lnTo>
                      <a:pt x="693" y="7"/>
                    </a:lnTo>
                    <a:lnTo>
                      <a:pt x="677" y="13"/>
                    </a:lnTo>
                    <a:lnTo>
                      <a:pt x="663" y="20"/>
                    </a:lnTo>
                    <a:lnTo>
                      <a:pt x="650" y="29"/>
                    </a:lnTo>
                    <a:lnTo>
                      <a:pt x="637" y="39"/>
                    </a:lnTo>
                    <a:lnTo>
                      <a:pt x="624" y="49"/>
                    </a:lnTo>
                    <a:lnTo>
                      <a:pt x="614" y="61"/>
                    </a:lnTo>
                    <a:lnTo>
                      <a:pt x="604" y="75"/>
                    </a:lnTo>
                    <a:lnTo>
                      <a:pt x="596" y="88"/>
                    </a:lnTo>
                    <a:lnTo>
                      <a:pt x="588" y="102"/>
                    </a:lnTo>
                    <a:lnTo>
                      <a:pt x="582" y="118"/>
                    </a:lnTo>
                    <a:lnTo>
                      <a:pt x="578" y="134"/>
                    </a:lnTo>
                    <a:lnTo>
                      <a:pt x="576" y="150"/>
                    </a:lnTo>
                    <a:lnTo>
                      <a:pt x="575" y="168"/>
                    </a:lnTo>
                    <a:lnTo>
                      <a:pt x="576" y="184"/>
                    </a:lnTo>
                    <a:lnTo>
                      <a:pt x="578" y="201"/>
                    </a:lnTo>
                    <a:lnTo>
                      <a:pt x="582" y="217"/>
                    </a:lnTo>
                    <a:lnTo>
                      <a:pt x="587" y="232"/>
                    </a:lnTo>
                    <a:lnTo>
                      <a:pt x="595" y="247"/>
                    </a:lnTo>
                    <a:lnTo>
                      <a:pt x="603" y="261"/>
                    </a:lnTo>
                    <a:lnTo>
                      <a:pt x="613" y="274"/>
                    </a:lnTo>
                    <a:lnTo>
                      <a:pt x="624" y="287"/>
                    </a:lnTo>
                    <a:lnTo>
                      <a:pt x="628" y="291"/>
                    </a:lnTo>
                    <a:lnTo>
                      <a:pt x="633" y="294"/>
                    </a:lnTo>
                    <a:lnTo>
                      <a:pt x="638" y="298"/>
                    </a:lnTo>
                    <a:lnTo>
                      <a:pt x="642" y="301"/>
                    </a:lnTo>
                    <a:lnTo>
                      <a:pt x="635" y="304"/>
                    </a:lnTo>
                    <a:lnTo>
                      <a:pt x="627" y="308"/>
                    </a:lnTo>
                    <a:lnTo>
                      <a:pt x="620" y="312"/>
                    </a:lnTo>
                    <a:lnTo>
                      <a:pt x="614" y="315"/>
                    </a:lnTo>
                    <a:lnTo>
                      <a:pt x="607" y="320"/>
                    </a:lnTo>
                    <a:lnTo>
                      <a:pt x="601" y="324"/>
                    </a:lnTo>
                    <a:lnTo>
                      <a:pt x="595" y="329"/>
                    </a:lnTo>
                    <a:lnTo>
                      <a:pt x="588" y="334"/>
                    </a:lnTo>
                    <a:lnTo>
                      <a:pt x="580" y="327"/>
                    </a:lnTo>
                    <a:lnTo>
                      <a:pt x="573" y="319"/>
                    </a:lnTo>
                    <a:lnTo>
                      <a:pt x="566" y="311"/>
                    </a:lnTo>
                    <a:lnTo>
                      <a:pt x="559" y="302"/>
                    </a:lnTo>
                    <a:lnTo>
                      <a:pt x="553" y="294"/>
                    </a:lnTo>
                    <a:lnTo>
                      <a:pt x="546" y="285"/>
                    </a:lnTo>
                    <a:lnTo>
                      <a:pt x="541" y="275"/>
                    </a:lnTo>
                    <a:lnTo>
                      <a:pt x="536" y="265"/>
                    </a:lnTo>
                    <a:lnTo>
                      <a:pt x="521" y="234"/>
                    </a:lnTo>
                    <a:lnTo>
                      <a:pt x="506" y="265"/>
                    </a:lnTo>
                    <a:lnTo>
                      <a:pt x="500" y="274"/>
                    </a:lnTo>
                    <a:lnTo>
                      <a:pt x="495" y="283"/>
                    </a:lnTo>
                    <a:lnTo>
                      <a:pt x="490" y="292"/>
                    </a:lnTo>
                    <a:lnTo>
                      <a:pt x="484" y="300"/>
                    </a:lnTo>
                    <a:lnTo>
                      <a:pt x="478" y="307"/>
                    </a:lnTo>
                    <a:lnTo>
                      <a:pt x="472" y="315"/>
                    </a:lnTo>
                    <a:lnTo>
                      <a:pt x="466" y="321"/>
                    </a:lnTo>
                    <a:lnTo>
                      <a:pt x="458" y="329"/>
                    </a:lnTo>
                    <a:lnTo>
                      <a:pt x="452" y="324"/>
                    </a:lnTo>
                    <a:lnTo>
                      <a:pt x="447" y="320"/>
                    </a:lnTo>
                    <a:lnTo>
                      <a:pt x="441" y="316"/>
                    </a:lnTo>
                    <a:lnTo>
                      <a:pt x="435" y="313"/>
                    </a:lnTo>
                    <a:lnTo>
                      <a:pt x="429" y="310"/>
                    </a:lnTo>
                    <a:lnTo>
                      <a:pt x="423" y="307"/>
                    </a:lnTo>
                    <a:lnTo>
                      <a:pt x="417" y="304"/>
                    </a:lnTo>
                    <a:lnTo>
                      <a:pt x="410" y="301"/>
                    </a:lnTo>
                    <a:lnTo>
                      <a:pt x="414" y="298"/>
                    </a:lnTo>
                    <a:lnTo>
                      <a:pt x="419" y="294"/>
                    </a:lnTo>
                    <a:lnTo>
                      <a:pt x="422" y="291"/>
                    </a:lnTo>
                    <a:lnTo>
                      <a:pt x="426" y="287"/>
                    </a:lnTo>
                    <a:lnTo>
                      <a:pt x="437" y="274"/>
                    </a:lnTo>
                    <a:lnTo>
                      <a:pt x="447" y="261"/>
                    </a:lnTo>
                    <a:lnTo>
                      <a:pt x="455" y="247"/>
                    </a:lnTo>
                    <a:lnTo>
                      <a:pt x="463" y="232"/>
                    </a:lnTo>
                    <a:lnTo>
                      <a:pt x="468" y="217"/>
                    </a:lnTo>
                    <a:lnTo>
                      <a:pt x="472" y="201"/>
                    </a:lnTo>
                    <a:lnTo>
                      <a:pt x="474" y="184"/>
                    </a:lnTo>
                    <a:lnTo>
                      <a:pt x="475" y="168"/>
                    </a:lnTo>
                    <a:lnTo>
                      <a:pt x="474" y="152"/>
                    </a:lnTo>
                    <a:lnTo>
                      <a:pt x="472" y="135"/>
                    </a:lnTo>
                    <a:lnTo>
                      <a:pt x="468" y="119"/>
                    </a:lnTo>
                    <a:lnTo>
                      <a:pt x="463" y="103"/>
                    </a:lnTo>
                    <a:lnTo>
                      <a:pt x="455" y="89"/>
                    </a:lnTo>
                    <a:lnTo>
                      <a:pt x="447" y="75"/>
                    </a:lnTo>
                    <a:lnTo>
                      <a:pt x="437" y="61"/>
                    </a:lnTo>
                    <a:lnTo>
                      <a:pt x="426" y="49"/>
                    </a:lnTo>
                    <a:lnTo>
                      <a:pt x="413" y="38"/>
                    </a:lnTo>
                    <a:lnTo>
                      <a:pt x="400" y="28"/>
                    </a:lnTo>
                    <a:lnTo>
                      <a:pt x="386" y="19"/>
                    </a:lnTo>
                    <a:lnTo>
                      <a:pt x="371" y="12"/>
                    </a:lnTo>
                    <a:lnTo>
                      <a:pt x="356" y="7"/>
                    </a:lnTo>
                    <a:lnTo>
                      <a:pt x="340" y="3"/>
                    </a:lnTo>
                    <a:lnTo>
                      <a:pt x="323" y="1"/>
                    </a:lnTo>
                    <a:lnTo>
                      <a:pt x="307" y="0"/>
                    </a:lnTo>
                    <a:lnTo>
                      <a:pt x="282" y="2"/>
                    </a:lnTo>
                    <a:lnTo>
                      <a:pt x="259" y="7"/>
                    </a:lnTo>
                    <a:lnTo>
                      <a:pt x="237" y="15"/>
                    </a:lnTo>
                    <a:lnTo>
                      <a:pt x="217" y="27"/>
                    </a:lnTo>
                    <a:lnTo>
                      <a:pt x="199" y="40"/>
                    </a:lnTo>
                    <a:lnTo>
                      <a:pt x="182" y="56"/>
                    </a:lnTo>
                    <a:lnTo>
                      <a:pt x="168" y="75"/>
                    </a:lnTo>
                    <a:lnTo>
                      <a:pt x="157" y="95"/>
                    </a:lnTo>
                    <a:lnTo>
                      <a:pt x="189" y="104"/>
                    </a:lnTo>
                    <a:lnTo>
                      <a:pt x="194" y="96"/>
                    </a:lnTo>
                    <a:lnTo>
                      <a:pt x="200" y="88"/>
                    </a:lnTo>
                    <a:lnTo>
                      <a:pt x="206" y="81"/>
                    </a:lnTo>
                    <a:lnTo>
                      <a:pt x="213" y="74"/>
                    </a:lnTo>
                    <a:lnTo>
                      <a:pt x="223" y="64"/>
                    </a:lnTo>
                    <a:lnTo>
                      <a:pt x="233" y="56"/>
                    </a:lnTo>
                    <a:lnTo>
                      <a:pt x="245" y="50"/>
                    </a:lnTo>
                    <a:lnTo>
                      <a:pt x="256" y="44"/>
                    </a:lnTo>
                    <a:lnTo>
                      <a:pt x="268" y="40"/>
                    </a:lnTo>
                    <a:lnTo>
                      <a:pt x="280" y="37"/>
                    </a:lnTo>
                    <a:lnTo>
                      <a:pt x="294" y="35"/>
                    </a:lnTo>
                    <a:lnTo>
                      <a:pt x="307" y="34"/>
                    </a:lnTo>
                    <a:lnTo>
                      <a:pt x="320" y="35"/>
                    </a:lnTo>
                    <a:lnTo>
                      <a:pt x="334" y="37"/>
                    </a:lnTo>
                    <a:lnTo>
                      <a:pt x="346" y="40"/>
                    </a:lnTo>
                    <a:lnTo>
                      <a:pt x="358" y="44"/>
                    </a:lnTo>
                    <a:lnTo>
                      <a:pt x="370" y="50"/>
                    </a:lnTo>
                    <a:lnTo>
                      <a:pt x="382" y="56"/>
                    </a:lnTo>
                    <a:lnTo>
                      <a:pt x="392" y="64"/>
                    </a:lnTo>
                    <a:lnTo>
                      <a:pt x="402" y="74"/>
                    </a:lnTo>
                    <a:lnTo>
                      <a:pt x="411" y="83"/>
                    </a:lnTo>
                    <a:lnTo>
                      <a:pt x="419" y="94"/>
                    </a:lnTo>
                    <a:lnTo>
                      <a:pt x="426" y="104"/>
                    </a:lnTo>
                    <a:lnTo>
                      <a:pt x="431" y="117"/>
                    </a:lnTo>
                    <a:lnTo>
                      <a:pt x="435" y="129"/>
                    </a:lnTo>
                    <a:lnTo>
                      <a:pt x="438" y="141"/>
                    </a:lnTo>
                    <a:lnTo>
                      <a:pt x="440" y="155"/>
                    </a:lnTo>
                    <a:lnTo>
                      <a:pt x="441" y="168"/>
                    </a:lnTo>
                    <a:lnTo>
                      <a:pt x="440" y="186"/>
                    </a:lnTo>
                    <a:lnTo>
                      <a:pt x="436" y="205"/>
                    </a:lnTo>
                    <a:lnTo>
                      <a:pt x="430" y="222"/>
                    </a:lnTo>
                    <a:lnTo>
                      <a:pt x="422" y="237"/>
                    </a:lnTo>
                    <a:lnTo>
                      <a:pt x="411" y="253"/>
                    </a:lnTo>
                    <a:lnTo>
                      <a:pt x="399" y="266"/>
                    </a:lnTo>
                    <a:lnTo>
                      <a:pt x="385" y="277"/>
                    </a:lnTo>
                    <a:lnTo>
                      <a:pt x="369" y="287"/>
                    </a:lnTo>
                    <a:lnTo>
                      <a:pt x="365" y="286"/>
                    </a:lnTo>
                    <a:lnTo>
                      <a:pt x="362" y="285"/>
                    </a:lnTo>
                    <a:lnTo>
                      <a:pt x="358" y="284"/>
                    </a:lnTo>
                    <a:lnTo>
                      <a:pt x="354" y="284"/>
                    </a:lnTo>
                    <a:lnTo>
                      <a:pt x="350" y="283"/>
                    </a:lnTo>
                    <a:lnTo>
                      <a:pt x="347" y="282"/>
                    </a:lnTo>
                    <a:lnTo>
                      <a:pt x="343" y="282"/>
                    </a:lnTo>
                    <a:lnTo>
                      <a:pt x="339" y="280"/>
                    </a:lnTo>
                    <a:lnTo>
                      <a:pt x="335" y="253"/>
                    </a:lnTo>
                    <a:lnTo>
                      <a:pt x="340" y="251"/>
                    </a:lnTo>
                    <a:lnTo>
                      <a:pt x="345" y="249"/>
                    </a:lnTo>
                    <a:lnTo>
                      <a:pt x="349" y="247"/>
                    </a:lnTo>
                    <a:lnTo>
                      <a:pt x="354" y="245"/>
                    </a:lnTo>
                    <a:lnTo>
                      <a:pt x="358" y="242"/>
                    </a:lnTo>
                    <a:lnTo>
                      <a:pt x="362" y="239"/>
                    </a:lnTo>
                    <a:lnTo>
                      <a:pt x="366" y="235"/>
                    </a:lnTo>
                    <a:lnTo>
                      <a:pt x="370" y="231"/>
                    </a:lnTo>
                    <a:lnTo>
                      <a:pt x="382" y="218"/>
                    </a:lnTo>
                    <a:lnTo>
                      <a:pt x="390" y="203"/>
                    </a:lnTo>
                    <a:lnTo>
                      <a:pt x="395" y="185"/>
                    </a:lnTo>
                    <a:lnTo>
                      <a:pt x="397" y="168"/>
                    </a:lnTo>
                    <a:lnTo>
                      <a:pt x="395" y="150"/>
                    </a:lnTo>
                    <a:lnTo>
                      <a:pt x="390" y="134"/>
                    </a:lnTo>
                    <a:lnTo>
                      <a:pt x="382" y="119"/>
                    </a:lnTo>
                    <a:lnTo>
                      <a:pt x="370" y="104"/>
                    </a:lnTo>
                    <a:lnTo>
                      <a:pt x="363" y="98"/>
                    </a:lnTo>
                    <a:lnTo>
                      <a:pt x="357" y="93"/>
                    </a:lnTo>
                    <a:lnTo>
                      <a:pt x="349" y="89"/>
                    </a:lnTo>
                    <a:lnTo>
                      <a:pt x="342" y="85"/>
                    </a:lnTo>
                    <a:lnTo>
                      <a:pt x="334" y="83"/>
                    </a:lnTo>
                    <a:lnTo>
                      <a:pt x="324" y="81"/>
                    </a:lnTo>
                    <a:lnTo>
                      <a:pt x="316" y="79"/>
                    </a:lnTo>
                    <a:lnTo>
                      <a:pt x="307" y="79"/>
                    </a:lnTo>
                    <a:lnTo>
                      <a:pt x="296" y="80"/>
                    </a:lnTo>
                    <a:lnTo>
                      <a:pt x="286" y="82"/>
                    </a:lnTo>
                    <a:lnTo>
                      <a:pt x="275" y="85"/>
                    </a:lnTo>
                    <a:lnTo>
                      <a:pt x="266" y="89"/>
                    </a:lnTo>
                    <a:lnTo>
                      <a:pt x="257" y="95"/>
                    </a:lnTo>
                    <a:lnTo>
                      <a:pt x="249" y="101"/>
                    </a:lnTo>
                    <a:lnTo>
                      <a:pt x="240" y="109"/>
                    </a:lnTo>
                    <a:lnTo>
                      <a:pt x="234" y="117"/>
                    </a:lnTo>
                    <a:lnTo>
                      <a:pt x="271" y="127"/>
                    </a:lnTo>
                    <a:lnTo>
                      <a:pt x="275" y="124"/>
                    </a:lnTo>
                    <a:lnTo>
                      <a:pt x="279" y="121"/>
                    </a:lnTo>
                    <a:lnTo>
                      <a:pt x="283" y="119"/>
                    </a:lnTo>
                    <a:lnTo>
                      <a:pt x="288" y="117"/>
                    </a:lnTo>
                    <a:lnTo>
                      <a:pt x="293" y="115"/>
                    </a:lnTo>
                    <a:lnTo>
                      <a:pt x="297" y="114"/>
                    </a:lnTo>
                    <a:lnTo>
                      <a:pt x="302" y="113"/>
                    </a:lnTo>
                    <a:lnTo>
                      <a:pt x="307" y="113"/>
                    </a:lnTo>
                    <a:lnTo>
                      <a:pt x="313" y="113"/>
                    </a:lnTo>
                    <a:lnTo>
                      <a:pt x="318" y="114"/>
                    </a:lnTo>
                    <a:lnTo>
                      <a:pt x="323" y="115"/>
                    </a:lnTo>
                    <a:lnTo>
                      <a:pt x="329" y="117"/>
                    </a:lnTo>
                    <a:lnTo>
                      <a:pt x="334" y="120"/>
                    </a:lnTo>
                    <a:lnTo>
                      <a:pt x="338" y="122"/>
                    </a:lnTo>
                    <a:lnTo>
                      <a:pt x="342" y="125"/>
                    </a:lnTo>
                    <a:lnTo>
                      <a:pt x="346" y="129"/>
                    </a:lnTo>
                    <a:lnTo>
                      <a:pt x="353" y="137"/>
                    </a:lnTo>
                    <a:lnTo>
                      <a:pt x="358" y="146"/>
                    </a:lnTo>
                    <a:lnTo>
                      <a:pt x="361" y="158"/>
                    </a:lnTo>
                    <a:lnTo>
                      <a:pt x="362" y="168"/>
                    </a:lnTo>
                    <a:lnTo>
                      <a:pt x="361" y="176"/>
                    </a:lnTo>
                    <a:lnTo>
                      <a:pt x="360" y="184"/>
                    </a:lnTo>
                    <a:lnTo>
                      <a:pt x="357" y="191"/>
                    </a:lnTo>
                    <a:lnTo>
                      <a:pt x="353" y="199"/>
                    </a:lnTo>
                    <a:lnTo>
                      <a:pt x="348" y="205"/>
                    </a:lnTo>
                    <a:lnTo>
                      <a:pt x="343" y="210"/>
                    </a:lnTo>
                    <a:lnTo>
                      <a:pt x="337" y="214"/>
                    </a:lnTo>
                    <a:lnTo>
                      <a:pt x="330" y="218"/>
                    </a:lnTo>
                    <a:lnTo>
                      <a:pt x="325" y="190"/>
                    </a:lnTo>
                    <a:lnTo>
                      <a:pt x="329" y="188"/>
                    </a:lnTo>
                    <a:lnTo>
                      <a:pt x="331" y="185"/>
                    </a:lnTo>
                    <a:lnTo>
                      <a:pt x="332" y="182"/>
                    </a:lnTo>
                    <a:lnTo>
                      <a:pt x="334" y="179"/>
                    </a:lnTo>
                    <a:lnTo>
                      <a:pt x="336" y="168"/>
                    </a:lnTo>
                    <a:lnTo>
                      <a:pt x="333" y="158"/>
                    </a:lnTo>
                    <a:lnTo>
                      <a:pt x="326" y="148"/>
                    </a:lnTo>
                    <a:lnTo>
                      <a:pt x="317" y="142"/>
                    </a:lnTo>
                    <a:lnTo>
                      <a:pt x="312" y="141"/>
                    </a:lnTo>
                    <a:lnTo>
                      <a:pt x="306" y="140"/>
                    </a:lnTo>
                    <a:lnTo>
                      <a:pt x="301" y="141"/>
                    </a:lnTo>
                    <a:lnTo>
                      <a:pt x="296" y="143"/>
                    </a:lnTo>
                    <a:lnTo>
                      <a:pt x="291" y="145"/>
                    </a:lnTo>
                    <a:lnTo>
                      <a:pt x="287" y="149"/>
                    </a:lnTo>
                    <a:lnTo>
                      <a:pt x="283" y="154"/>
                    </a:lnTo>
                    <a:lnTo>
                      <a:pt x="280" y="159"/>
                    </a:lnTo>
                    <a:lnTo>
                      <a:pt x="278" y="168"/>
                    </a:lnTo>
                    <a:lnTo>
                      <a:pt x="280" y="176"/>
                    </a:lnTo>
                    <a:lnTo>
                      <a:pt x="283" y="184"/>
                    </a:lnTo>
                    <a:lnTo>
                      <a:pt x="290" y="191"/>
                    </a:lnTo>
                    <a:lnTo>
                      <a:pt x="286" y="219"/>
                    </a:lnTo>
                    <a:lnTo>
                      <a:pt x="281" y="217"/>
                    </a:lnTo>
                    <a:lnTo>
                      <a:pt x="276" y="214"/>
                    </a:lnTo>
                    <a:lnTo>
                      <a:pt x="272" y="211"/>
                    </a:lnTo>
                    <a:lnTo>
                      <a:pt x="268" y="207"/>
                    </a:lnTo>
                    <a:lnTo>
                      <a:pt x="261" y="199"/>
                    </a:lnTo>
                    <a:lnTo>
                      <a:pt x="256" y="189"/>
                    </a:lnTo>
                    <a:lnTo>
                      <a:pt x="253" y="179"/>
                    </a:lnTo>
                    <a:lnTo>
                      <a:pt x="252" y="168"/>
                    </a:lnTo>
                    <a:lnTo>
                      <a:pt x="253" y="158"/>
                    </a:lnTo>
                    <a:lnTo>
                      <a:pt x="256" y="146"/>
                    </a:lnTo>
                    <a:lnTo>
                      <a:pt x="261" y="137"/>
                    </a:lnTo>
                    <a:lnTo>
                      <a:pt x="268" y="129"/>
                    </a:lnTo>
                    <a:lnTo>
                      <a:pt x="269" y="129"/>
                    </a:lnTo>
                    <a:lnTo>
                      <a:pt x="269" y="128"/>
                    </a:lnTo>
                    <a:lnTo>
                      <a:pt x="269" y="128"/>
                    </a:lnTo>
                    <a:lnTo>
                      <a:pt x="269" y="128"/>
                    </a:lnTo>
                    <a:lnTo>
                      <a:pt x="231" y="121"/>
                    </a:lnTo>
                    <a:lnTo>
                      <a:pt x="226" y="132"/>
                    </a:lnTo>
                    <a:lnTo>
                      <a:pt x="222" y="143"/>
                    </a:lnTo>
                    <a:lnTo>
                      <a:pt x="219" y="156"/>
                    </a:lnTo>
                    <a:lnTo>
                      <a:pt x="218" y="168"/>
                    </a:lnTo>
                    <a:lnTo>
                      <a:pt x="220" y="185"/>
                    </a:lnTo>
                    <a:lnTo>
                      <a:pt x="225" y="203"/>
                    </a:lnTo>
                    <a:lnTo>
                      <a:pt x="233" y="218"/>
                    </a:lnTo>
                    <a:lnTo>
                      <a:pt x="245" y="231"/>
                    </a:lnTo>
                    <a:lnTo>
                      <a:pt x="249" y="235"/>
                    </a:lnTo>
                    <a:lnTo>
                      <a:pt x="253" y="239"/>
                    </a:lnTo>
                    <a:lnTo>
                      <a:pt x="257" y="242"/>
                    </a:lnTo>
                    <a:lnTo>
                      <a:pt x="262" y="245"/>
                    </a:lnTo>
                    <a:lnTo>
                      <a:pt x="266" y="248"/>
                    </a:lnTo>
                    <a:lnTo>
                      <a:pt x="271" y="250"/>
                    </a:lnTo>
                    <a:lnTo>
                      <a:pt x="276" y="252"/>
                    </a:lnTo>
                    <a:lnTo>
                      <a:pt x="281" y="254"/>
                    </a:lnTo>
                    <a:lnTo>
                      <a:pt x="277" y="280"/>
                    </a:lnTo>
                    <a:lnTo>
                      <a:pt x="273" y="282"/>
                    </a:lnTo>
                    <a:lnTo>
                      <a:pt x="269" y="282"/>
                    </a:lnTo>
                    <a:lnTo>
                      <a:pt x="265" y="283"/>
                    </a:lnTo>
                    <a:lnTo>
                      <a:pt x="261" y="284"/>
                    </a:lnTo>
                    <a:lnTo>
                      <a:pt x="257" y="285"/>
                    </a:lnTo>
                    <a:lnTo>
                      <a:pt x="254" y="285"/>
                    </a:lnTo>
                    <a:lnTo>
                      <a:pt x="250" y="286"/>
                    </a:lnTo>
                    <a:lnTo>
                      <a:pt x="246" y="287"/>
                    </a:lnTo>
                    <a:lnTo>
                      <a:pt x="242" y="285"/>
                    </a:lnTo>
                    <a:lnTo>
                      <a:pt x="236" y="282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4" y="273"/>
                    </a:lnTo>
                    <a:lnTo>
                      <a:pt x="220" y="270"/>
                    </a:lnTo>
                    <a:lnTo>
                      <a:pt x="216" y="266"/>
                    </a:lnTo>
                    <a:lnTo>
                      <a:pt x="213" y="263"/>
                    </a:lnTo>
                    <a:lnTo>
                      <a:pt x="204" y="253"/>
                    </a:lnTo>
                    <a:lnTo>
                      <a:pt x="196" y="243"/>
                    </a:lnTo>
                    <a:lnTo>
                      <a:pt x="189" y="231"/>
                    </a:lnTo>
                    <a:lnTo>
                      <a:pt x="184" y="219"/>
                    </a:lnTo>
                    <a:lnTo>
                      <a:pt x="179" y="207"/>
                    </a:lnTo>
                    <a:lnTo>
                      <a:pt x="176" y="194"/>
                    </a:lnTo>
                    <a:lnTo>
                      <a:pt x="175" y="181"/>
                    </a:lnTo>
                    <a:lnTo>
                      <a:pt x="174" y="168"/>
                    </a:lnTo>
                    <a:lnTo>
                      <a:pt x="175" y="154"/>
                    </a:lnTo>
                    <a:lnTo>
                      <a:pt x="177" y="139"/>
                    </a:lnTo>
                    <a:lnTo>
                      <a:pt x="180" y="126"/>
                    </a:lnTo>
                    <a:lnTo>
                      <a:pt x="185" y="113"/>
                    </a:lnTo>
                    <a:lnTo>
                      <a:pt x="151" y="106"/>
                    </a:lnTo>
                    <a:lnTo>
                      <a:pt x="146" y="121"/>
                    </a:lnTo>
                    <a:lnTo>
                      <a:pt x="142" y="136"/>
                    </a:lnTo>
                    <a:lnTo>
                      <a:pt x="140" y="152"/>
                    </a:lnTo>
                    <a:lnTo>
                      <a:pt x="139" y="168"/>
                    </a:lnTo>
                    <a:lnTo>
                      <a:pt x="140" y="184"/>
                    </a:lnTo>
                    <a:lnTo>
                      <a:pt x="142" y="201"/>
                    </a:lnTo>
                    <a:lnTo>
                      <a:pt x="146" y="217"/>
                    </a:lnTo>
                    <a:lnTo>
                      <a:pt x="151" y="232"/>
                    </a:lnTo>
                    <a:lnTo>
                      <a:pt x="159" y="247"/>
                    </a:lnTo>
                    <a:lnTo>
                      <a:pt x="167" y="261"/>
                    </a:lnTo>
                    <a:lnTo>
                      <a:pt x="177" y="274"/>
                    </a:lnTo>
                    <a:lnTo>
                      <a:pt x="188" y="287"/>
                    </a:lnTo>
                    <a:lnTo>
                      <a:pt x="192" y="291"/>
                    </a:lnTo>
                    <a:lnTo>
                      <a:pt x="196" y="294"/>
                    </a:lnTo>
                    <a:lnTo>
                      <a:pt x="201" y="298"/>
                    </a:lnTo>
                    <a:lnTo>
                      <a:pt x="205" y="301"/>
                    </a:lnTo>
                    <a:lnTo>
                      <a:pt x="199" y="304"/>
                    </a:lnTo>
                    <a:lnTo>
                      <a:pt x="192" y="307"/>
                    </a:lnTo>
                    <a:lnTo>
                      <a:pt x="186" y="310"/>
                    </a:lnTo>
                    <a:lnTo>
                      <a:pt x="180" y="314"/>
                    </a:lnTo>
                    <a:lnTo>
                      <a:pt x="174" y="317"/>
                    </a:lnTo>
                    <a:lnTo>
                      <a:pt x="169" y="321"/>
                    </a:lnTo>
                    <a:lnTo>
                      <a:pt x="163" y="326"/>
                    </a:lnTo>
                    <a:lnTo>
                      <a:pt x="158" y="330"/>
                    </a:lnTo>
                    <a:lnTo>
                      <a:pt x="157" y="329"/>
                    </a:lnTo>
                    <a:lnTo>
                      <a:pt x="155" y="327"/>
                    </a:lnTo>
                    <a:lnTo>
                      <a:pt x="154" y="326"/>
                    </a:lnTo>
                    <a:lnTo>
                      <a:pt x="151" y="324"/>
                    </a:lnTo>
                    <a:lnTo>
                      <a:pt x="137" y="308"/>
                    </a:lnTo>
                    <a:lnTo>
                      <a:pt x="124" y="291"/>
                    </a:lnTo>
                    <a:lnTo>
                      <a:pt x="113" y="272"/>
                    </a:lnTo>
                    <a:lnTo>
                      <a:pt x="103" y="253"/>
                    </a:lnTo>
                    <a:lnTo>
                      <a:pt x="96" y="232"/>
                    </a:lnTo>
                    <a:lnTo>
                      <a:pt x="91" y="212"/>
                    </a:lnTo>
                    <a:lnTo>
                      <a:pt x="88" y="190"/>
                    </a:lnTo>
                    <a:lnTo>
                      <a:pt x="87" y="168"/>
                    </a:lnTo>
                    <a:lnTo>
                      <a:pt x="88" y="149"/>
                    </a:lnTo>
                    <a:lnTo>
                      <a:pt x="90" y="132"/>
                    </a:lnTo>
                    <a:lnTo>
                      <a:pt x="93" y="115"/>
                    </a:lnTo>
                    <a:lnTo>
                      <a:pt x="98" y="97"/>
                    </a:lnTo>
                    <a:lnTo>
                      <a:pt x="64" y="91"/>
                    </a:lnTo>
                    <a:lnTo>
                      <a:pt x="59" y="110"/>
                    </a:lnTo>
                    <a:lnTo>
                      <a:pt x="55" y="129"/>
                    </a:lnTo>
                    <a:lnTo>
                      <a:pt x="53" y="148"/>
                    </a:lnTo>
                    <a:lnTo>
                      <a:pt x="52" y="168"/>
                    </a:lnTo>
                    <a:lnTo>
                      <a:pt x="53" y="193"/>
                    </a:lnTo>
                    <a:lnTo>
                      <a:pt x="57" y="218"/>
                    </a:lnTo>
                    <a:lnTo>
                      <a:pt x="63" y="243"/>
                    </a:lnTo>
                    <a:lnTo>
                      <a:pt x="72" y="265"/>
                    </a:lnTo>
                    <a:lnTo>
                      <a:pt x="82" y="288"/>
                    </a:lnTo>
                    <a:lnTo>
                      <a:pt x="95" y="309"/>
                    </a:lnTo>
                    <a:lnTo>
                      <a:pt x="110" y="330"/>
                    </a:lnTo>
                    <a:lnTo>
                      <a:pt x="127" y="348"/>
                    </a:lnTo>
                    <a:lnTo>
                      <a:pt x="128" y="349"/>
                    </a:lnTo>
                    <a:lnTo>
                      <a:pt x="129" y="350"/>
                    </a:lnTo>
                    <a:lnTo>
                      <a:pt x="130" y="351"/>
                    </a:lnTo>
                    <a:lnTo>
                      <a:pt x="131" y="352"/>
                    </a:lnTo>
                    <a:lnTo>
                      <a:pt x="125" y="358"/>
                    </a:lnTo>
                    <a:lnTo>
                      <a:pt x="119" y="365"/>
                    </a:lnTo>
                    <a:lnTo>
                      <a:pt x="113" y="373"/>
                    </a:lnTo>
                    <a:lnTo>
                      <a:pt x="106" y="380"/>
                    </a:lnTo>
                    <a:lnTo>
                      <a:pt x="486" y="353"/>
                    </a:lnTo>
                    <a:lnTo>
                      <a:pt x="485" y="352"/>
                    </a:lnTo>
                    <a:lnTo>
                      <a:pt x="485" y="352"/>
                    </a:lnTo>
                    <a:lnTo>
                      <a:pt x="485" y="352"/>
                    </a:lnTo>
                    <a:lnTo>
                      <a:pt x="484" y="351"/>
                    </a:lnTo>
                    <a:lnTo>
                      <a:pt x="489" y="346"/>
                    </a:lnTo>
                    <a:lnTo>
                      <a:pt x="494" y="341"/>
                    </a:lnTo>
                    <a:lnTo>
                      <a:pt x="499" y="336"/>
                    </a:lnTo>
                    <a:lnTo>
                      <a:pt x="504" y="331"/>
                    </a:lnTo>
                    <a:lnTo>
                      <a:pt x="508" y="324"/>
                    </a:lnTo>
                    <a:lnTo>
                      <a:pt x="513" y="319"/>
                    </a:lnTo>
                    <a:lnTo>
                      <a:pt x="517" y="313"/>
                    </a:lnTo>
                    <a:lnTo>
                      <a:pt x="521" y="307"/>
                    </a:lnTo>
                    <a:lnTo>
                      <a:pt x="525" y="314"/>
                    </a:lnTo>
                    <a:lnTo>
                      <a:pt x="530" y="320"/>
                    </a:lnTo>
                    <a:lnTo>
                      <a:pt x="535" y="328"/>
                    </a:lnTo>
                    <a:lnTo>
                      <a:pt x="540" y="334"/>
                    </a:lnTo>
                    <a:lnTo>
                      <a:pt x="545" y="340"/>
                    </a:lnTo>
                    <a:lnTo>
                      <a:pt x="551" y="346"/>
                    </a:lnTo>
                    <a:lnTo>
                      <a:pt x="557" y="352"/>
                    </a:lnTo>
                    <a:lnTo>
                      <a:pt x="563" y="357"/>
                    </a:lnTo>
                    <a:lnTo>
                      <a:pt x="558" y="362"/>
                    </a:lnTo>
                    <a:lnTo>
                      <a:pt x="553" y="369"/>
                    </a:lnTo>
                    <a:lnTo>
                      <a:pt x="548" y="375"/>
                    </a:lnTo>
                    <a:lnTo>
                      <a:pt x="543" y="380"/>
                    </a:lnTo>
                    <a:lnTo>
                      <a:pt x="538" y="387"/>
                    </a:lnTo>
                    <a:lnTo>
                      <a:pt x="534" y="393"/>
                    </a:lnTo>
                    <a:lnTo>
                      <a:pt x="530" y="399"/>
                    </a:lnTo>
                    <a:lnTo>
                      <a:pt x="526" y="406"/>
                    </a:lnTo>
                    <a:lnTo>
                      <a:pt x="522" y="399"/>
                    </a:lnTo>
                    <a:lnTo>
                      <a:pt x="518" y="392"/>
                    </a:lnTo>
                    <a:lnTo>
                      <a:pt x="513" y="385"/>
                    </a:lnTo>
                    <a:lnTo>
                      <a:pt x="508" y="379"/>
                    </a:lnTo>
                    <a:lnTo>
                      <a:pt x="502" y="372"/>
                    </a:lnTo>
                    <a:lnTo>
                      <a:pt x="497" y="365"/>
                    </a:lnTo>
                    <a:lnTo>
                      <a:pt x="492" y="359"/>
                    </a:lnTo>
                    <a:lnTo>
                      <a:pt x="486" y="353"/>
                    </a:lnTo>
                    <a:lnTo>
                      <a:pt x="101" y="388"/>
                    </a:lnTo>
                    <a:lnTo>
                      <a:pt x="95" y="398"/>
                    </a:lnTo>
                    <a:lnTo>
                      <a:pt x="89" y="407"/>
                    </a:lnTo>
                    <a:lnTo>
                      <a:pt x="84" y="418"/>
                    </a:lnTo>
                    <a:lnTo>
                      <a:pt x="79" y="429"/>
                    </a:lnTo>
                    <a:lnTo>
                      <a:pt x="74" y="439"/>
                    </a:lnTo>
                    <a:lnTo>
                      <a:pt x="70" y="450"/>
                    </a:lnTo>
                    <a:lnTo>
                      <a:pt x="67" y="462"/>
                    </a:lnTo>
                    <a:lnTo>
                      <a:pt x="63" y="473"/>
                    </a:lnTo>
                    <a:lnTo>
                      <a:pt x="62" y="473"/>
                    </a:lnTo>
                    <a:lnTo>
                      <a:pt x="60" y="472"/>
                    </a:lnTo>
                    <a:lnTo>
                      <a:pt x="59" y="472"/>
                    </a:lnTo>
                    <a:lnTo>
                      <a:pt x="57" y="472"/>
                    </a:lnTo>
                    <a:lnTo>
                      <a:pt x="46" y="473"/>
                    </a:lnTo>
                    <a:lnTo>
                      <a:pt x="35" y="476"/>
                    </a:lnTo>
                    <a:lnTo>
                      <a:pt x="26" y="482"/>
                    </a:lnTo>
                    <a:lnTo>
                      <a:pt x="16" y="488"/>
                    </a:lnTo>
                    <a:lnTo>
                      <a:pt x="10" y="497"/>
                    </a:lnTo>
                    <a:lnTo>
                      <a:pt x="4" y="508"/>
                    </a:lnTo>
                    <a:lnTo>
                      <a:pt x="1" y="518"/>
                    </a:lnTo>
                    <a:lnTo>
                      <a:pt x="0" y="530"/>
                    </a:lnTo>
                    <a:lnTo>
                      <a:pt x="1" y="541"/>
                    </a:lnTo>
                    <a:lnTo>
                      <a:pt x="4" y="553"/>
                    </a:lnTo>
                    <a:lnTo>
                      <a:pt x="10" y="562"/>
                    </a:lnTo>
                    <a:lnTo>
                      <a:pt x="16" y="571"/>
                    </a:lnTo>
                    <a:lnTo>
                      <a:pt x="26" y="577"/>
                    </a:lnTo>
                    <a:lnTo>
                      <a:pt x="35" y="583"/>
                    </a:lnTo>
                    <a:lnTo>
                      <a:pt x="46" y="587"/>
                    </a:lnTo>
                    <a:lnTo>
                      <a:pt x="57" y="588"/>
                    </a:lnTo>
                    <a:lnTo>
                      <a:pt x="59" y="588"/>
                    </a:lnTo>
                    <a:lnTo>
                      <a:pt x="60" y="588"/>
                    </a:lnTo>
                    <a:lnTo>
                      <a:pt x="62" y="588"/>
                    </a:lnTo>
                    <a:lnTo>
                      <a:pt x="63" y="587"/>
                    </a:lnTo>
                    <a:lnTo>
                      <a:pt x="68" y="600"/>
                    </a:lnTo>
                    <a:lnTo>
                      <a:pt x="72" y="613"/>
                    </a:lnTo>
                    <a:lnTo>
                      <a:pt x="77" y="625"/>
                    </a:lnTo>
                    <a:lnTo>
                      <a:pt x="83" y="639"/>
                    </a:lnTo>
                    <a:lnTo>
                      <a:pt x="89" y="651"/>
                    </a:lnTo>
                    <a:lnTo>
                      <a:pt x="96" y="662"/>
                    </a:lnTo>
                    <a:lnTo>
                      <a:pt x="103" y="674"/>
                    </a:lnTo>
                    <a:lnTo>
                      <a:pt x="112" y="685"/>
                    </a:lnTo>
                    <a:lnTo>
                      <a:pt x="147" y="657"/>
                    </a:lnTo>
                    <a:lnTo>
                      <a:pt x="141" y="650"/>
                    </a:lnTo>
                    <a:lnTo>
                      <a:pt x="137" y="642"/>
                    </a:lnTo>
                    <a:lnTo>
                      <a:pt x="134" y="634"/>
                    </a:lnTo>
                    <a:lnTo>
                      <a:pt x="133" y="624"/>
                    </a:lnTo>
                    <a:lnTo>
                      <a:pt x="133" y="467"/>
                    </a:lnTo>
                    <a:lnTo>
                      <a:pt x="134" y="458"/>
                    </a:lnTo>
                    <a:lnTo>
                      <a:pt x="137" y="448"/>
                    </a:lnTo>
                    <a:lnTo>
                      <a:pt x="141" y="441"/>
                    </a:lnTo>
                    <a:lnTo>
                      <a:pt x="146" y="434"/>
                    </a:lnTo>
                    <a:lnTo>
                      <a:pt x="154" y="429"/>
                    </a:lnTo>
                    <a:lnTo>
                      <a:pt x="161" y="425"/>
                    </a:lnTo>
                    <a:lnTo>
                      <a:pt x="170" y="422"/>
                    </a:lnTo>
                    <a:lnTo>
                      <a:pt x="179" y="421"/>
                    </a:lnTo>
                    <a:lnTo>
                      <a:pt x="251" y="421"/>
                    </a:lnTo>
                    <a:lnTo>
                      <a:pt x="352" y="421"/>
                    </a:lnTo>
                    <a:lnTo>
                      <a:pt x="424" y="421"/>
                    </a:lnTo>
                    <a:lnTo>
                      <a:pt x="433" y="422"/>
                    </a:lnTo>
                    <a:lnTo>
                      <a:pt x="442" y="425"/>
                    </a:lnTo>
                    <a:lnTo>
                      <a:pt x="449" y="429"/>
                    </a:lnTo>
                    <a:lnTo>
                      <a:pt x="456" y="434"/>
                    </a:lnTo>
                    <a:lnTo>
                      <a:pt x="462" y="441"/>
                    </a:lnTo>
                    <a:lnTo>
                      <a:pt x="466" y="448"/>
                    </a:lnTo>
                    <a:lnTo>
                      <a:pt x="469" y="458"/>
                    </a:lnTo>
                    <a:lnTo>
                      <a:pt x="470" y="467"/>
                    </a:lnTo>
                    <a:lnTo>
                      <a:pt x="470" y="624"/>
                    </a:lnTo>
                    <a:lnTo>
                      <a:pt x="469" y="634"/>
                    </a:lnTo>
                    <a:lnTo>
                      <a:pt x="467" y="642"/>
                    </a:lnTo>
                    <a:lnTo>
                      <a:pt x="462" y="650"/>
                    </a:lnTo>
                    <a:lnTo>
                      <a:pt x="456" y="656"/>
                    </a:lnTo>
                    <a:lnTo>
                      <a:pt x="449" y="662"/>
                    </a:lnTo>
                    <a:lnTo>
                      <a:pt x="442" y="666"/>
                    </a:lnTo>
                    <a:lnTo>
                      <a:pt x="434" y="669"/>
                    </a:lnTo>
                    <a:lnTo>
                      <a:pt x="425" y="670"/>
                    </a:lnTo>
                    <a:lnTo>
                      <a:pt x="425" y="670"/>
                    </a:lnTo>
                    <a:lnTo>
                      <a:pt x="179" y="670"/>
                    </a:lnTo>
                    <a:lnTo>
                      <a:pt x="172" y="669"/>
                    </a:lnTo>
                    <a:lnTo>
                      <a:pt x="165" y="667"/>
                    </a:lnTo>
                    <a:lnTo>
                      <a:pt x="158" y="665"/>
                    </a:lnTo>
                    <a:lnTo>
                      <a:pt x="151" y="661"/>
                    </a:lnTo>
                    <a:lnTo>
                      <a:pt x="122" y="696"/>
                    </a:lnTo>
                    <a:lnTo>
                      <a:pt x="131" y="705"/>
                    </a:lnTo>
                    <a:lnTo>
                      <a:pt x="140" y="714"/>
                    </a:lnTo>
                    <a:lnTo>
                      <a:pt x="149" y="723"/>
                    </a:lnTo>
                    <a:lnTo>
                      <a:pt x="160" y="731"/>
                    </a:lnTo>
                    <a:lnTo>
                      <a:pt x="170" y="738"/>
                    </a:lnTo>
                    <a:lnTo>
                      <a:pt x="181" y="745"/>
                    </a:lnTo>
                    <a:lnTo>
                      <a:pt x="192" y="751"/>
                    </a:lnTo>
                    <a:lnTo>
                      <a:pt x="205" y="757"/>
                    </a:lnTo>
                    <a:lnTo>
                      <a:pt x="216" y="763"/>
                    </a:lnTo>
                    <a:lnTo>
                      <a:pt x="228" y="767"/>
                    </a:lnTo>
                    <a:lnTo>
                      <a:pt x="242" y="771"/>
                    </a:lnTo>
                    <a:lnTo>
                      <a:pt x="254" y="774"/>
                    </a:lnTo>
                    <a:lnTo>
                      <a:pt x="267" y="777"/>
                    </a:lnTo>
                    <a:lnTo>
                      <a:pt x="280" y="779"/>
                    </a:lnTo>
                    <a:lnTo>
                      <a:pt x="295" y="780"/>
                    </a:lnTo>
                    <a:lnTo>
                      <a:pt x="308" y="780"/>
                    </a:lnTo>
                    <a:lnTo>
                      <a:pt x="325" y="779"/>
                    </a:lnTo>
                    <a:lnTo>
                      <a:pt x="343" y="778"/>
                    </a:lnTo>
                    <a:lnTo>
                      <a:pt x="359" y="775"/>
                    </a:lnTo>
                    <a:lnTo>
                      <a:pt x="376" y="771"/>
                    </a:lnTo>
                    <a:lnTo>
                      <a:pt x="392" y="766"/>
                    </a:lnTo>
                    <a:lnTo>
                      <a:pt x="407" y="760"/>
                    </a:lnTo>
                    <a:lnTo>
                      <a:pt x="422" y="752"/>
                    </a:lnTo>
                    <a:lnTo>
                      <a:pt x="436" y="745"/>
                    </a:lnTo>
                    <a:lnTo>
                      <a:pt x="450" y="736"/>
                    </a:lnTo>
                    <a:lnTo>
                      <a:pt x="463" y="727"/>
                    </a:lnTo>
                    <a:lnTo>
                      <a:pt x="476" y="716"/>
                    </a:lnTo>
                    <a:lnTo>
                      <a:pt x="487" y="704"/>
                    </a:lnTo>
                    <a:lnTo>
                      <a:pt x="498" y="692"/>
                    </a:lnTo>
                    <a:lnTo>
                      <a:pt x="509" y="680"/>
                    </a:lnTo>
                    <a:lnTo>
                      <a:pt x="518" y="666"/>
                    </a:lnTo>
                    <a:lnTo>
                      <a:pt x="526" y="652"/>
                    </a:lnTo>
                    <a:lnTo>
                      <a:pt x="534" y="666"/>
                    </a:lnTo>
                    <a:lnTo>
                      <a:pt x="543" y="680"/>
                    </a:lnTo>
                    <a:lnTo>
                      <a:pt x="554" y="692"/>
                    </a:lnTo>
                    <a:lnTo>
                      <a:pt x="565" y="704"/>
                    </a:lnTo>
                    <a:lnTo>
                      <a:pt x="577" y="716"/>
                    </a:lnTo>
                    <a:lnTo>
                      <a:pt x="589" y="727"/>
                    </a:lnTo>
                    <a:lnTo>
                      <a:pt x="603" y="736"/>
                    </a:lnTo>
                    <a:lnTo>
                      <a:pt x="616" y="745"/>
                    </a:lnTo>
                    <a:lnTo>
                      <a:pt x="630" y="752"/>
                    </a:lnTo>
                    <a:lnTo>
                      <a:pt x="646" y="760"/>
                    </a:lnTo>
                    <a:lnTo>
                      <a:pt x="661" y="766"/>
                    </a:lnTo>
                    <a:lnTo>
                      <a:pt x="677" y="771"/>
                    </a:lnTo>
                    <a:lnTo>
                      <a:pt x="694" y="775"/>
                    </a:lnTo>
                    <a:lnTo>
                      <a:pt x="710" y="778"/>
                    </a:lnTo>
                    <a:lnTo>
                      <a:pt x="728" y="779"/>
                    </a:lnTo>
                    <a:lnTo>
                      <a:pt x="745" y="780"/>
                    </a:lnTo>
                    <a:lnTo>
                      <a:pt x="767" y="779"/>
                    </a:lnTo>
                    <a:lnTo>
                      <a:pt x="788" y="776"/>
                    </a:lnTo>
                    <a:lnTo>
                      <a:pt x="808" y="772"/>
                    </a:lnTo>
                    <a:lnTo>
                      <a:pt x="829" y="766"/>
                    </a:lnTo>
                    <a:lnTo>
                      <a:pt x="848" y="757"/>
                    </a:lnTo>
                    <a:lnTo>
                      <a:pt x="867" y="748"/>
                    </a:lnTo>
                    <a:lnTo>
                      <a:pt x="884" y="737"/>
                    </a:lnTo>
                    <a:lnTo>
                      <a:pt x="901" y="725"/>
                    </a:lnTo>
                    <a:lnTo>
                      <a:pt x="916" y="711"/>
                    </a:lnTo>
                    <a:lnTo>
                      <a:pt x="930" y="697"/>
                    </a:lnTo>
                    <a:lnTo>
                      <a:pt x="944" y="681"/>
                    </a:lnTo>
                    <a:lnTo>
                      <a:pt x="956" y="664"/>
                    </a:lnTo>
                    <a:lnTo>
                      <a:pt x="966" y="646"/>
                    </a:lnTo>
                    <a:lnTo>
                      <a:pt x="974" y="627"/>
                    </a:lnTo>
                    <a:lnTo>
                      <a:pt x="981" y="608"/>
                    </a:lnTo>
                    <a:lnTo>
                      <a:pt x="988" y="588"/>
                    </a:lnTo>
                    <a:lnTo>
                      <a:pt x="989" y="588"/>
                    </a:lnTo>
                    <a:lnTo>
                      <a:pt x="991" y="588"/>
                    </a:lnTo>
                    <a:lnTo>
                      <a:pt x="992" y="588"/>
                    </a:lnTo>
                    <a:lnTo>
                      <a:pt x="993" y="588"/>
                    </a:lnTo>
                    <a:lnTo>
                      <a:pt x="1004" y="587"/>
                    </a:lnTo>
                    <a:lnTo>
                      <a:pt x="1015" y="583"/>
                    </a:lnTo>
                    <a:lnTo>
                      <a:pt x="1024" y="577"/>
                    </a:lnTo>
                    <a:lnTo>
                      <a:pt x="1034" y="571"/>
                    </a:lnTo>
                    <a:lnTo>
                      <a:pt x="1040" y="562"/>
                    </a:lnTo>
                    <a:lnTo>
                      <a:pt x="1046" y="553"/>
                    </a:lnTo>
                    <a:lnTo>
                      <a:pt x="1049" y="541"/>
                    </a:lnTo>
                    <a:lnTo>
                      <a:pt x="1050" y="530"/>
                    </a:lnTo>
                    <a:lnTo>
                      <a:pt x="1049" y="518"/>
                    </a:lnTo>
                    <a:lnTo>
                      <a:pt x="1046" y="508"/>
                    </a:lnTo>
                    <a:lnTo>
                      <a:pt x="1040" y="497"/>
                    </a:lnTo>
                    <a:lnTo>
                      <a:pt x="1034" y="488"/>
                    </a:lnTo>
                    <a:lnTo>
                      <a:pt x="1024" y="482"/>
                    </a:lnTo>
                    <a:lnTo>
                      <a:pt x="1015" y="476"/>
                    </a:lnTo>
                    <a:lnTo>
                      <a:pt x="1004" y="473"/>
                    </a:lnTo>
                    <a:lnTo>
                      <a:pt x="993" y="4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21"/>
              <p:cNvSpPr>
                <a:spLocks/>
              </p:cNvSpPr>
              <p:nvPr/>
            </p:nvSpPr>
            <p:spPr bwMode="auto">
              <a:xfrm>
                <a:off x="568" y="3551"/>
                <a:ext cx="385" cy="35"/>
              </a:xfrm>
              <a:custGeom>
                <a:avLst/>
                <a:gdLst>
                  <a:gd name="T0" fmla="*/ 385 w 385"/>
                  <a:gd name="T1" fmla="*/ 0 h 35"/>
                  <a:gd name="T2" fmla="*/ 5 w 385"/>
                  <a:gd name="T3" fmla="*/ 27 h 35"/>
                  <a:gd name="T4" fmla="*/ 4 w 385"/>
                  <a:gd name="T5" fmla="*/ 29 h 35"/>
                  <a:gd name="T6" fmla="*/ 3 w 385"/>
                  <a:gd name="T7" fmla="*/ 31 h 35"/>
                  <a:gd name="T8" fmla="*/ 1 w 385"/>
                  <a:gd name="T9" fmla="*/ 33 h 35"/>
                  <a:gd name="T10" fmla="*/ 0 w 385"/>
                  <a:gd name="T11" fmla="*/ 35 h 35"/>
                  <a:gd name="T12" fmla="*/ 385 w 385"/>
                  <a:gd name="T13" fmla="*/ 0 h 35"/>
                  <a:gd name="T14" fmla="*/ 385 w 385"/>
                  <a:gd name="T15" fmla="*/ 0 h 35"/>
                  <a:gd name="T16" fmla="*/ 385 w 385"/>
                  <a:gd name="T17" fmla="*/ 0 h 35"/>
                  <a:gd name="T18" fmla="*/ 385 w 385"/>
                  <a:gd name="T19" fmla="*/ 0 h 35"/>
                  <a:gd name="T20" fmla="*/ 385 w 385"/>
                  <a:gd name="T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5" h="35">
                    <a:moveTo>
                      <a:pt x="385" y="0"/>
                    </a:moveTo>
                    <a:lnTo>
                      <a:pt x="5" y="27"/>
                    </a:lnTo>
                    <a:lnTo>
                      <a:pt x="4" y="29"/>
                    </a:lnTo>
                    <a:lnTo>
                      <a:pt x="3" y="31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" name="&quot;No&quot; Symbol 20"/>
          <p:cNvSpPr/>
          <p:nvPr/>
        </p:nvSpPr>
        <p:spPr>
          <a:xfrm>
            <a:off x="379410" y="4212316"/>
            <a:ext cx="1951315" cy="1981200"/>
          </a:xfrm>
          <a:prstGeom prst="noSmoking">
            <a:avLst>
              <a:gd name="adj" fmla="val 812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3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B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Gill Sans MT" panose="020B05020201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reen Bank Observatory.potx" id="{0EBBF868-BE0D-43CD-AC3D-E0A83446143D}" vid="{DBDE22CC-9B6B-4CFC-A959-A04D944C37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259</Words>
  <Application>Microsoft Office PowerPoint</Application>
  <PresentationFormat>On-screen Show (4:3)</PresentationFormat>
  <Paragraphs>47</Paragraphs>
  <Slides>5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Gill Sans</vt:lpstr>
      <vt:lpstr>Gill Sans MT</vt:lpstr>
      <vt:lpstr>Proxima Nova</vt:lpstr>
      <vt:lpstr>Proxima Nova A</vt:lpstr>
      <vt:lpstr>Proxima Nova A Light</vt:lpstr>
      <vt:lpstr>Proxima Nova Light</vt:lpstr>
      <vt:lpstr>Proxima Nova S</vt:lpstr>
      <vt:lpstr>Office Theme</vt:lpstr>
      <vt:lpstr>GBO template</vt:lpstr>
      <vt:lpstr>PowerPoint Presentation</vt:lpstr>
      <vt:lpstr>The Green Bank Observatory</vt:lpstr>
      <vt:lpstr>The Green Bank Observatory</vt:lpstr>
      <vt:lpstr>Basic Info/Site Safety </vt:lpstr>
      <vt:lpstr>PowerPoint Presentation</vt:lpstr>
    </vt:vector>
  </TitlesOfParts>
  <Company>NRAO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O'Neil</dc:creator>
  <cp:lastModifiedBy>Karen O'Neil</cp:lastModifiedBy>
  <cp:revision>14</cp:revision>
  <dcterms:created xsi:type="dcterms:W3CDTF">2016-04-13T12:04:15Z</dcterms:created>
  <dcterms:modified xsi:type="dcterms:W3CDTF">2017-10-16T11:54:36Z</dcterms:modified>
</cp:coreProperties>
</file>