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7" r:id="rId3"/>
    <p:sldId id="266" r:id="rId4"/>
    <p:sldId id="329" r:id="rId5"/>
    <p:sldId id="331" r:id="rId6"/>
    <p:sldId id="330" r:id="rId7"/>
    <p:sldId id="335" r:id="rId8"/>
    <p:sldId id="333" r:id="rId9"/>
    <p:sldId id="334" r:id="rId10"/>
    <p:sldId id="336" r:id="rId11"/>
    <p:sldId id="326" r:id="rId12"/>
    <p:sldId id="318" r:id="rId13"/>
    <p:sldId id="332" r:id="rId14"/>
    <p:sldId id="319" r:id="rId15"/>
    <p:sldId id="320" r:id="rId16"/>
    <p:sldId id="322" r:id="rId17"/>
    <p:sldId id="323" r:id="rId18"/>
    <p:sldId id="321" r:id="rId19"/>
    <p:sldId id="338" r:id="rId20"/>
    <p:sldId id="339" r:id="rId21"/>
    <p:sldId id="316" r:id="rId22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72" autoAdjust="0"/>
    <p:restoredTop sz="86410" autoAdjust="0"/>
  </p:normalViewPr>
  <p:slideViewPr>
    <p:cSldViewPr snapToGrid="0">
      <p:cViewPr varScale="1">
        <p:scale>
          <a:sx n="79" d="100"/>
          <a:sy n="79" d="100"/>
        </p:scale>
        <p:origin x="72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9CB447-AE08-4DE6-98AA-592A133AA9F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B9EAE0-F724-4A34-84E2-10EC078EB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F8C81B-656D-4E24-B007-E78C8FC3D8D7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C0ACA2-8A78-4FDA-AA09-0393B453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3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 DSP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0ACA2-8A78-4FDA-AA09-0393B45382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0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9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7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9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9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7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B3AE-2ACC-41E1-9420-56C215E42D40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70A5-A49C-4D89-8EA2-78255597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960" y="3916681"/>
            <a:ext cx="7073392" cy="1537906"/>
          </a:xfrm>
        </p:spPr>
        <p:txBody>
          <a:bodyPr>
            <a:noAutofit/>
          </a:bodyPr>
          <a:lstStyle/>
          <a:p>
            <a:r>
              <a:rPr lang="en-US" sz="3200" b="1" dirty="0"/>
              <a:t>Transformative Science for the Next Decade with the Green Bank </a:t>
            </a:r>
            <a:r>
              <a:rPr lang="en-US" sz="3200" b="1" dirty="0" smtClean="0"/>
              <a:t>Observatory, October 16-18 2017</a:t>
            </a:r>
            <a:endParaRPr lang="en-US" sz="3200" b="1" dirty="0">
              <a:effectLst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32206" y="1069625"/>
            <a:ext cx="77089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+mj-lt"/>
              </a:rPr>
              <a:t>Instrumentation – Phased Array Feeds (PAF)</a:t>
            </a:r>
            <a:endParaRPr lang="en-US" sz="32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656" y="179828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+mj-lt"/>
                <a:ea typeface="Times New Roman" panose="02020603050405020304" pitchFamily="18" charset="0"/>
              </a:rPr>
              <a:t>Bill Shillue</a:t>
            </a:r>
            <a:endParaRPr lang="en-US" sz="32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736" y="2324554"/>
            <a:ext cx="2941864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Other PAFs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54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0318" y="705793"/>
            <a:ext cx="4873595" cy="2614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UMass Millimeter Wave Phased Array 70-95 GHz, 64 element (PHAMAS)</a:t>
            </a:r>
          </a:p>
          <a:p>
            <a:pPr lvl="1"/>
            <a:r>
              <a:rPr lang="en-US" sz="2100" dirty="0" smtClean="0"/>
              <a:t>Tested on GBT in 2015, combination of small beam size ~2 arc-sec and telescope sway from feed arm and wind led to difficulty with sky calibration beamforming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i="1" dirty="0" smtClean="0"/>
              <a:t>Erickson, N. R., et al. "A 64 Element, 70–95 GHz Focal Plane Phased Array." 2015 IEEE AP-S/URSI Symposium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i="1" dirty="0" smtClean="0"/>
              <a:t>Bardin, JC., et al. "A 70–95 GHz </a:t>
            </a:r>
            <a:r>
              <a:rPr lang="en-US" sz="1600" i="1" dirty="0" err="1" smtClean="0"/>
              <a:t>SiGe</a:t>
            </a:r>
            <a:r>
              <a:rPr lang="en-US" sz="1600" i="1" dirty="0" smtClean="0"/>
              <a:t> downconverter IC for large-N focal plane arrays." 2014 IEEE MTT-S Symposium</a:t>
            </a:r>
          </a:p>
          <a:p>
            <a:pPr lvl="1"/>
            <a:endParaRPr lang="en-US" sz="16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150" y="915858"/>
            <a:ext cx="3036445" cy="177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908" y="3748261"/>
            <a:ext cx="3703042" cy="300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318" y="3860198"/>
            <a:ext cx="49724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Cornell 19-element dual-polarization L-band Phased Array for Arecibo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Tested in 2014 on Arecibo, </a:t>
            </a:r>
            <a:r>
              <a:rPr lang="en-US" dirty="0" err="1" smtClean="0"/>
              <a:t>beamformed</a:t>
            </a:r>
            <a:r>
              <a:rPr lang="en-US" dirty="0" smtClean="0"/>
              <a:t> system temperature estimated ~36K, with </a:t>
            </a:r>
            <a:r>
              <a:rPr lang="en-US" dirty="0" err="1" smtClean="0"/>
              <a:t>Tsys</a:t>
            </a:r>
            <a:r>
              <a:rPr lang="en-US" dirty="0" smtClean="0"/>
              <a:t>/</a:t>
            </a:r>
            <a:r>
              <a:rPr lang="en-US" sz="1600" b="1" dirty="0" smtClean="0">
                <a:latin typeface="GreekC" panose="00000400000000000000" pitchFamily="2" charset="0"/>
                <a:cs typeface="GreekC" panose="00000400000000000000" pitchFamily="2" charset="0"/>
              </a:rPr>
              <a:t>h</a:t>
            </a:r>
            <a:r>
              <a:rPr lang="en-US" dirty="0" smtClean="0"/>
              <a:t> ~51K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i="1" dirty="0" smtClean="0"/>
              <a:t>G. Cortes-Medellin et al, “A Fully Cryogenic Phased Array Camera for Radio Astronomy,” IEEE Trans AP-S, June, 2015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Much larger concept has been proposed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29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656" y="2975900"/>
            <a:ext cx="1924050" cy="779462"/>
          </a:xfrm>
        </p:spPr>
        <p:txBody>
          <a:bodyPr/>
          <a:lstStyle/>
          <a:p>
            <a:r>
              <a:rPr lang="en-US" dirty="0" smtClean="0"/>
              <a:t>ASKAP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39" y="108788"/>
            <a:ext cx="5737158" cy="3127375"/>
          </a:xfrm>
        </p:spPr>
        <p:txBody>
          <a:bodyPr/>
          <a:lstStyle/>
          <a:p>
            <a:r>
              <a:rPr lang="en-US" dirty="0" smtClean="0"/>
              <a:t>36 x 12m synthesis array</a:t>
            </a:r>
          </a:p>
          <a:p>
            <a:r>
              <a:rPr lang="en-US" dirty="0" smtClean="0"/>
              <a:t>PAF 188 elements, xxx beams</a:t>
            </a:r>
          </a:p>
          <a:p>
            <a:r>
              <a:rPr lang="en-US" dirty="0" smtClean="0"/>
              <a:t>700-1800 MHz, 300 MHz instantaneous</a:t>
            </a:r>
          </a:p>
          <a:p>
            <a:r>
              <a:rPr lang="en-US" dirty="0" smtClean="0"/>
              <a:t>Formidable DSP</a:t>
            </a:r>
          </a:p>
          <a:p>
            <a:r>
              <a:rPr lang="en-US" dirty="0" smtClean="0"/>
              <a:t>In use for Science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57" y="2639548"/>
            <a:ext cx="3603961" cy="4197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62" y="295939"/>
            <a:ext cx="4133832" cy="171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39" y="3259362"/>
            <a:ext cx="2982607" cy="3577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0146" y="3801760"/>
            <a:ext cx="332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Tsys</a:t>
            </a:r>
            <a:r>
              <a:rPr lang="en-US" sz="2400" dirty="0" smtClean="0"/>
              <a:t>/eta ~ 80K</a:t>
            </a:r>
          </a:p>
          <a:p>
            <a:r>
              <a:rPr lang="en-US" sz="2400" dirty="0" smtClean="0"/>
              <a:t>arXiv:1509.00544v1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20146" y="5260826"/>
            <a:ext cx="332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Bright FRB detection</a:t>
            </a:r>
          </a:p>
          <a:p>
            <a:r>
              <a:rPr lang="en-US" sz="2400" dirty="0" smtClean="0"/>
              <a:t>arXiv:1705.07581v2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72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0574"/>
          </a:xfrm>
        </p:spPr>
        <p:txBody>
          <a:bodyPr/>
          <a:lstStyle/>
          <a:p>
            <a:r>
              <a:rPr lang="en-US" dirty="0" smtClean="0"/>
              <a:t>ASKAP PAF for </a:t>
            </a:r>
            <a:r>
              <a:rPr lang="en-US" dirty="0" err="1" smtClean="0"/>
              <a:t>MPIfR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" y="1825625"/>
            <a:ext cx="5228281" cy="4922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083" y="2111701"/>
            <a:ext cx="4129141" cy="3160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8696" y="5677784"/>
            <a:ext cx="2175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Tsys</a:t>
            </a:r>
            <a:r>
              <a:rPr lang="en-US" sz="2800" dirty="0" smtClean="0"/>
              <a:t>/eta ~60K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37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128535"/>
            <a:ext cx="7886700" cy="862065"/>
          </a:xfrm>
        </p:spPr>
        <p:txBody>
          <a:bodyPr/>
          <a:lstStyle/>
          <a:p>
            <a:r>
              <a:rPr lang="en-US" dirty="0" smtClean="0"/>
              <a:t>APERTIF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814" y="4580820"/>
            <a:ext cx="3457596" cy="2263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3502441" cy="3739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220" y="3962686"/>
            <a:ext cx="2585784" cy="28953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706" y="904523"/>
            <a:ext cx="4984749" cy="3787775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Transforms WSRT into 21-cm survey facility</a:t>
            </a:r>
          </a:p>
          <a:p>
            <a:r>
              <a:rPr lang="en-US" sz="2600" dirty="0" smtClean="0"/>
              <a:t>1130-1750 MHz, instantaneous BW=300 MHz</a:t>
            </a:r>
          </a:p>
          <a:p>
            <a:r>
              <a:rPr lang="en-US" sz="2600" dirty="0" smtClean="0"/>
              <a:t>12 x </a:t>
            </a:r>
            <a:r>
              <a:rPr lang="en-US" sz="2600" dirty="0"/>
              <a:t>25m reflectors, </a:t>
            </a:r>
            <a:r>
              <a:rPr lang="en-US" sz="2600" dirty="0" err="1" smtClean="0"/>
              <a:t>Tsys</a:t>
            </a:r>
            <a:r>
              <a:rPr lang="en-US" sz="2600" dirty="0" smtClean="0"/>
              <a:t>/eta = 93 K</a:t>
            </a:r>
          </a:p>
          <a:p>
            <a:r>
              <a:rPr lang="en-US" sz="2600" dirty="0" smtClean="0"/>
              <a:t>121 elements, 37 beams x 2 polarizations</a:t>
            </a:r>
          </a:p>
          <a:p>
            <a:r>
              <a:rPr lang="en-US" sz="2600" dirty="0" smtClean="0"/>
              <a:t>FOV = 8 </a:t>
            </a:r>
            <a:r>
              <a:rPr lang="en-US" sz="2600" dirty="0" err="1" smtClean="0"/>
              <a:t>sq</a:t>
            </a:r>
            <a:r>
              <a:rPr lang="en-US" sz="2600" dirty="0" smtClean="0"/>
              <a:t> degrees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NRC S-Band </a:t>
            </a:r>
            <a:r>
              <a:rPr lang="en-US" dirty="0" err="1" smtClean="0"/>
              <a:t>CryoPAF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925460"/>
            <a:ext cx="4083050" cy="4351338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-PAF 2.8-5.18 GHz</a:t>
            </a:r>
          </a:p>
          <a:p>
            <a:r>
              <a:rPr lang="en-US" dirty="0" smtClean="0"/>
              <a:t>0.48-m cryostat</a:t>
            </a:r>
          </a:p>
          <a:p>
            <a:r>
              <a:rPr lang="en-US" dirty="0" smtClean="0"/>
              <a:t>140 Vivaldi elements, 96 LNAs</a:t>
            </a:r>
          </a:p>
          <a:p>
            <a:r>
              <a:rPr lang="en-US" dirty="0" smtClean="0"/>
              <a:t>18 or 36 beams</a:t>
            </a:r>
          </a:p>
          <a:p>
            <a:r>
              <a:rPr lang="en-US" dirty="0" err="1" smtClean="0"/>
              <a:t>Trcvr</a:t>
            </a:r>
            <a:r>
              <a:rPr lang="en-US" dirty="0" smtClean="0"/>
              <a:t> (goal) = 11K</a:t>
            </a:r>
          </a:p>
          <a:p>
            <a:r>
              <a:rPr lang="en-US" dirty="0" smtClean="0"/>
              <a:t>In development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099" y="1690689"/>
            <a:ext cx="4060801" cy="48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7074"/>
          </a:xfrm>
        </p:spPr>
        <p:txBody>
          <a:bodyPr/>
          <a:lstStyle/>
          <a:p>
            <a:r>
              <a:rPr lang="en-US" dirty="0" smtClean="0"/>
              <a:t>JPL Concept for L-band PAF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736725"/>
            <a:ext cx="551815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Uncooled array 2m x 2m</a:t>
            </a:r>
          </a:p>
          <a:p>
            <a:r>
              <a:rPr lang="en-US" dirty="0" smtClean="0"/>
              <a:t>200 dual-polarized elements, 100 beams</a:t>
            </a:r>
          </a:p>
          <a:p>
            <a:r>
              <a:rPr lang="en-US" dirty="0" smtClean="0"/>
              <a:t>Field-of-View approx. 3.5 </a:t>
            </a:r>
            <a:r>
              <a:rPr lang="en-US" dirty="0" err="1" smtClean="0"/>
              <a:t>sq</a:t>
            </a:r>
            <a:r>
              <a:rPr lang="en-US" dirty="0" smtClean="0"/>
              <a:t> degrees</a:t>
            </a:r>
          </a:p>
          <a:p>
            <a:r>
              <a:rPr lang="en-US" dirty="0" smtClean="0"/>
              <a:t>Caltech 40m telescope, Owens Valley</a:t>
            </a:r>
          </a:p>
          <a:p>
            <a:r>
              <a:rPr lang="en-US" dirty="0" smtClean="0"/>
              <a:t>1.28-1.53 GHz</a:t>
            </a:r>
          </a:p>
          <a:p>
            <a:r>
              <a:rPr lang="en-US" dirty="0" smtClean="0"/>
              <a:t>Goal, T</a:t>
            </a:r>
            <a:r>
              <a:rPr lang="en-US" baseline="-25000" dirty="0" smtClean="0"/>
              <a:t>LNA</a:t>
            </a:r>
            <a:r>
              <a:rPr lang="en-US" dirty="0" smtClean="0"/>
              <a:t> = 15K, </a:t>
            </a:r>
            <a:r>
              <a:rPr lang="en-US" dirty="0" err="1"/>
              <a:t>Tsys</a:t>
            </a:r>
            <a:r>
              <a:rPr lang="en-US" dirty="0"/>
              <a:t> of 25K or </a:t>
            </a:r>
            <a:r>
              <a:rPr lang="en-US" dirty="0" err="1"/>
              <a:t>Tsys</a:t>
            </a:r>
            <a:r>
              <a:rPr lang="en-US" dirty="0"/>
              <a:t>/eta of 42K </a:t>
            </a:r>
            <a:endParaRPr lang="en-US" dirty="0" smtClean="0"/>
          </a:p>
          <a:p>
            <a:r>
              <a:rPr lang="en-US" dirty="0" smtClean="0"/>
              <a:t>Requires LNA development, based on </a:t>
            </a:r>
            <a:r>
              <a:rPr lang="en-US" dirty="0" err="1" smtClean="0"/>
              <a:t>Schleeh</a:t>
            </a:r>
            <a:r>
              <a:rPr lang="en-US" dirty="0" smtClean="0"/>
              <a:t> result </a:t>
            </a:r>
            <a:r>
              <a:rPr lang="en-US" dirty="0" err="1"/>
              <a:t>Schleeh</a:t>
            </a:r>
            <a:r>
              <a:rPr lang="en-US" dirty="0"/>
              <a:t>, Joel, </a:t>
            </a:r>
            <a:r>
              <a:rPr lang="en-US" dirty="0" err="1"/>
              <a:t>Niklas</a:t>
            </a:r>
            <a:r>
              <a:rPr lang="en-US" dirty="0"/>
              <a:t> </a:t>
            </a:r>
            <a:r>
              <a:rPr lang="en-US" dirty="0" err="1"/>
              <a:t>Wadefalk</a:t>
            </a:r>
            <a:r>
              <a:rPr lang="en-US" dirty="0"/>
              <a:t>, Per-</a:t>
            </a:r>
            <a:r>
              <a:rPr lang="en-US" dirty="0" err="1"/>
              <a:t>Åke</a:t>
            </a:r>
            <a:r>
              <a:rPr lang="en-US" dirty="0"/>
              <a:t> Nilsson, and Jan </a:t>
            </a:r>
            <a:r>
              <a:rPr lang="en-US" dirty="0" err="1"/>
              <a:t>Grahn</a:t>
            </a:r>
            <a:r>
              <a:rPr lang="en-US" dirty="0"/>
              <a:t>. "10 K room temperature LNA for SKA band 1." </a:t>
            </a:r>
            <a:r>
              <a:rPr lang="en-US" dirty="0" smtClean="0"/>
              <a:t>2016 MTT-S symposium</a:t>
            </a:r>
          </a:p>
          <a:p>
            <a:r>
              <a:rPr lang="en-US" dirty="0" smtClean="0"/>
              <a:t>Fast Radio Burst machine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1736725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PAF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069" y="1690689"/>
            <a:ext cx="3088555" cy="2443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300" y="4405730"/>
            <a:ext cx="513121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1-1.5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Hexagonal cavity backed dipole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217 elements, 109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Developmental stage, moving slowly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59" y="1690689"/>
            <a:ext cx="3996141" cy="24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3" y="263526"/>
            <a:ext cx="7886700" cy="607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0857"/>
            <a:ext cx="7886700" cy="4351338"/>
          </a:xfrm>
        </p:spPr>
        <p:txBody>
          <a:bodyPr>
            <a:noAutofit/>
          </a:bodyPr>
          <a:lstStyle/>
          <a:p>
            <a:r>
              <a:rPr lang="en-US" sz="1800" dirty="0" smtClean="0"/>
              <a:t>Warm vs cold PAF?</a:t>
            </a:r>
          </a:p>
          <a:p>
            <a:pPr lvl="1"/>
            <a:r>
              <a:rPr lang="en-US" sz="1800" dirty="0" smtClean="0"/>
              <a:t>Cold better performance per beam</a:t>
            </a:r>
          </a:p>
          <a:p>
            <a:pPr lvl="1"/>
            <a:r>
              <a:rPr lang="en-US" sz="1800" dirty="0" smtClean="0"/>
              <a:t>Warm can be larger format for mechanical and cost reasons but also higher DSP cost</a:t>
            </a:r>
          </a:p>
          <a:p>
            <a:pPr lvl="1"/>
            <a:r>
              <a:rPr lang="en-US" sz="1800" dirty="0" smtClean="0"/>
              <a:t>Cold wins &gt; 10 GHz, debate exists 1- 10 GHz, warm wins &lt; 1 GHz?</a:t>
            </a:r>
          </a:p>
          <a:p>
            <a:r>
              <a:rPr lang="en-US" sz="1800" dirty="0" smtClean="0"/>
              <a:t>Use on synthesis arrays</a:t>
            </a:r>
          </a:p>
          <a:p>
            <a:pPr lvl="1"/>
            <a:r>
              <a:rPr lang="en-US" sz="1800" dirty="0" smtClean="0"/>
              <a:t>Hard to retrofit i.e. ALMA, EVLA due to </a:t>
            </a:r>
            <a:r>
              <a:rPr lang="en-US" sz="1800" dirty="0" err="1" smtClean="0"/>
              <a:t>cryo</a:t>
            </a:r>
            <a:r>
              <a:rPr lang="en-US" sz="1800" dirty="0" smtClean="0"/>
              <a:t>, data transmission and DSP</a:t>
            </a:r>
          </a:p>
          <a:p>
            <a:pPr lvl="1"/>
            <a:r>
              <a:rPr lang="en-US" sz="1800" dirty="0" smtClean="0"/>
              <a:t>For new general purpose array, (like NGVLA) PAF has special needs (DSP, receiver footprint) that are not merited by the limited science case</a:t>
            </a:r>
          </a:p>
          <a:p>
            <a:r>
              <a:rPr lang="en-US" sz="1800" dirty="0" smtClean="0"/>
              <a:t>Single Dish</a:t>
            </a:r>
          </a:p>
          <a:p>
            <a:pPr lvl="1"/>
            <a:r>
              <a:rPr lang="en-US" sz="1800" dirty="0" smtClean="0"/>
              <a:t>PAF could replace single pixel if receiver and DSP cost is worth the gain in survey speed for wide </a:t>
            </a:r>
            <a:r>
              <a:rPr lang="en-US" sz="1800" dirty="0" err="1" smtClean="0"/>
              <a:t>FoV</a:t>
            </a:r>
            <a:r>
              <a:rPr lang="en-US" sz="1800" dirty="0" smtClean="0"/>
              <a:t> science</a:t>
            </a:r>
          </a:p>
          <a:p>
            <a:pPr lvl="1"/>
            <a:r>
              <a:rPr lang="en-US" sz="1800" dirty="0" smtClean="0"/>
              <a:t>But best </a:t>
            </a:r>
            <a:r>
              <a:rPr lang="en-US" sz="1800" dirty="0" err="1" smtClean="0"/>
              <a:t>cryoPAF</a:t>
            </a:r>
            <a:r>
              <a:rPr lang="en-US" sz="1800" dirty="0" smtClean="0"/>
              <a:t> performance must be demonstrated first over typical single pixel bandwidth</a:t>
            </a:r>
          </a:p>
          <a:p>
            <a:r>
              <a:rPr lang="en-US" sz="1800" dirty="0" smtClean="0"/>
              <a:t>PAF vs Focal Plane Array</a:t>
            </a:r>
          </a:p>
          <a:p>
            <a:pPr lvl="1"/>
            <a:r>
              <a:rPr lang="en-US" sz="1800" dirty="0" smtClean="0"/>
              <a:t>PAF can have some advantages over focal plane arrays, but FPA has significantly lower DSP cost</a:t>
            </a:r>
          </a:p>
          <a:p>
            <a:pPr lvl="1"/>
            <a:r>
              <a:rPr lang="en-US" sz="1800" dirty="0" smtClean="0"/>
              <a:t>Adopt PAF where FPA is irritating, either due to size or due to the inconvenience of non-overlapping beams  on sky</a:t>
            </a:r>
          </a:p>
        </p:txBody>
      </p:sp>
    </p:spTree>
    <p:extLst>
      <p:ext uri="{BB962C8B-B14F-4D97-AF65-F5344CB8AC3E}">
        <p14:creationId xmlns:p14="http://schemas.microsoft.com/office/powerpoint/2010/main" val="20863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73342"/>
            <a:ext cx="78867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8905"/>
            <a:ext cx="7886700" cy="4351338"/>
          </a:xfrm>
        </p:spPr>
        <p:txBody>
          <a:bodyPr/>
          <a:lstStyle/>
          <a:p>
            <a:r>
              <a:rPr lang="en-US" dirty="0" smtClean="0"/>
              <a:t>The GBT FLAG PAF has unprecedented sensitivity, and improved survey speed compared to L-band single pixel</a:t>
            </a:r>
          </a:p>
          <a:p>
            <a:r>
              <a:rPr lang="en-US" dirty="0" smtClean="0"/>
              <a:t>FLAG </a:t>
            </a:r>
            <a:r>
              <a:rPr lang="en-US" dirty="0" err="1" smtClean="0"/>
              <a:t>Beamformer</a:t>
            </a:r>
            <a:r>
              <a:rPr lang="en-US" dirty="0" smtClean="0"/>
              <a:t> backend enables HI and pulsar science</a:t>
            </a:r>
          </a:p>
          <a:p>
            <a:r>
              <a:rPr lang="en-US" dirty="0" smtClean="0"/>
              <a:t>CSIRO and </a:t>
            </a:r>
            <a:r>
              <a:rPr lang="en-US" dirty="0" err="1" smtClean="0"/>
              <a:t>Westerbork</a:t>
            </a:r>
            <a:r>
              <a:rPr lang="en-US" dirty="0" smtClean="0"/>
              <a:t> now working on or interested in </a:t>
            </a:r>
            <a:r>
              <a:rPr lang="en-US" dirty="0" err="1" smtClean="0"/>
              <a:t>cryoPAFs</a:t>
            </a:r>
            <a:endParaRPr lang="en-US" dirty="0" smtClean="0"/>
          </a:p>
          <a:p>
            <a:r>
              <a:rPr lang="en-US" dirty="0" smtClean="0"/>
              <a:t>Future PAF for single dish with strong survey science case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4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information and results of the Focal L-Band Array for GBT (FLAG) cryogenic PAF</a:t>
            </a:r>
          </a:p>
          <a:p>
            <a:r>
              <a:rPr lang="en-US" dirty="0" smtClean="0"/>
              <a:t>Comparison of FLAG to other L-band receivers and other PAFs</a:t>
            </a:r>
          </a:p>
          <a:p>
            <a:r>
              <a:rPr lang="en-US" dirty="0" smtClean="0"/>
              <a:t>Snapshot and summary of other radio astronomy PAF</a:t>
            </a:r>
          </a:p>
          <a:p>
            <a:r>
              <a:rPr lang="en-US" dirty="0"/>
              <a:t>D</a:t>
            </a:r>
            <a:r>
              <a:rPr lang="en-US" dirty="0" smtClean="0"/>
              <a:t>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176" y="2193926"/>
            <a:ext cx="4821174" cy="1325563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02" y="365127"/>
            <a:ext cx="7886700" cy="598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K-PAF for GBT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0898">
            <a:off x="4692018" y="1983778"/>
            <a:ext cx="4333990" cy="2560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2" y="1063488"/>
            <a:ext cx="4608115" cy="2722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00" y="4330698"/>
            <a:ext cx="48131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22.24-25.43 GHz, cryogenic</a:t>
            </a:r>
          </a:p>
          <a:p>
            <a:r>
              <a:rPr lang="en-US" sz="2400" dirty="0" smtClean="0"/>
              <a:t>256 pyramidal </a:t>
            </a:r>
            <a:r>
              <a:rPr lang="en-US" sz="2400" dirty="0" err="1" smtClean="0"/>
              <a:t>feedhorns</a:t>
            </a:r>
            <a:r>
              <a:rPr lang="en-US" sz="2400" dirty="0" smtClean="0"/>
              <a:t>, 225 beams</a:t>
            </a:r>
          </a:p>
          <a:p>
            <a:r>
              <a:rPr lang="en-US" sz="2400" dirty="0" smtClean="0"/>
              <a:t>400 MHZ instantaneous bandwidth</a:t>
            </a:r>
          </a:p>
          <a:p>
            <a:r>
              <a:rPr lang="en-US" sz="2400" dirty="0" err="1" smtClean="0"/>
              <a:t>Tsys</a:t>
            </a:r>
            <a:r>
              <a:rPr lang="en-US" sz="2400" dirty="0" smtClean="0"/>
              <a:t>/eta ~ 80K</a:t>
            </a:r>
          </a:p>
          <a:p>
            <a:r>
              <a:rPr lang="en-US" sz="2400" dirty="0" smtClean="0"/>
              <a:t>DSP based on CHIME system</a:t>
            </a:r>
          </a:p>
          <a:p>
            <a:r>
              <a:rPr lang="en-US" sz="2400" dirty="0" smtClean="0"/>
              <a:t>CONCEPT only!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44" y="3283265"/>
            <a:ext cx="258576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93" y="260035"/>
            <a:ext cx="8426703" cy="1231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Phased Array Concept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85" y="5527990"/>
            <a:ext cx="8934372" cy="126985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Complex weighted sum from multiple dipole/channels to form a beam</a:t>
            </a:r>
          </a:p>
          <a:p>
            <a:r>
              <a:rPr lang="en-US" sz="1800" dirty="0" smtClean="0"/>
              <a:t>Repeat to form multiple beams</a:t>
            </a:r>
          </a:p>
          <a:p>
            <a:r>
              <a:rPr lang="en-US" sz="1800" dirty="0" smtClean="0"/>
              <a:t>Arrange beams to fully sample extended Field of View</a:t>
            </a:r>
            <a:endParaRPr lang="en-US" sz="1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99745"/>
              </p:ext>
            </p:extLst>
          </p:nvPr>
        </p:nvGraphicFramePr>
        <p:xfrm>
          <a:off x="1288306" y="1232326"/>
          <a:ext cx="2850218" cy="228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Visio" r:id="rId4" imgW="6738836" imgH="5419545" progId="Visio.Drawing.11">
                  <p:embed/>
                </p:oleObj>
              </mc:Choice>
              <mc:Fallback>
                <p:oleObj name="Visio" r:id="rId4" imgW="6738836" imgH="541954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306" y="1232326"/>
                        <a:ext cx="2850218" cy="2288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337798"/>
              </p:ext>
            </p:extLst>
          </p:nvPr>
        </p:nvGraphicFramePr>
        <p:xfrm>
          <a:off x="4845671" y="1354479"/>
          <a:ext cx="3588282" cy="18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Visio" r:id="rId6" imgW="9048885" imgH="4606775" progId="Visio.Drawing.11">
                  <p:embed/>
                </p:oleObj>
              </mc:Choice>
              <mc:Fallback>
                <p:oleObj name="Visio" r:id="rId6" imgW="9048885" imgH="460677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671" y="1354479"/>
                        <a:ext cx="3588282" cy="18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59965" y="1169813"/>
            <a:ext cx="124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Focal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SC018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r="24055"/>
          <a:stretch/>
        </p:blipFill>
        <p:spPr bwMode="auto">
          <a:xfrm>
            <a:off x="4223905" y="3974687"/>
            <a:ext cx="1554480" cy="19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104"/>
            <a:ext cx="7886700" cy="4329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</a:t>
            </a:r>
            <a:r>
              <a:rPr lang="en-US" dirty="0" smtClean="0"/>
              <a:t>ocal </a:t>
            </a:r>
            <a:r>
              <a:rPr lang="en-US" b="1" dirty="0" smtClean="0"/>
              <a:t>L</a:t>
            </a:r>
            <a:r>
              <a:rPr lang="en-US" dirty="0" smtClean="0"/>
              <a:t>-Band </a:t>
            </a:r>
            <a:r>
              <a:rPr lang="en-US" b="1" dirty="0" smtClean="0"/>
              <a:t>A</a:t>
            </a:r>
            <a:r>
              <a:rPr lang="en-US" dirty="0" smtClean="0"/>
              <a:t>rray for </a:t>
            </a:r>
            <a:r>
              <a:rPr lang="en-US" b="1" dirty="0" smtClean="0"/>
              <a:t>G</a:t>
            </a:r>
            <a:r>
              <a:rPr lang="en-US" dirty="0" smtClean="0"/>
              <a:t>BT (FLAG)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964873"/>
            <a:ext cx="7886700" cy="3587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Instrumentation</a:t>
            </a:r>
            <a:endParaRPr lang="en-US" dirty="0"/>
          </a:p>
        </p:txBody>
      </p:sp>
      <p:pic>
        <p:nvPicPr>
          <p:cNvPr id="9" name="Picture 2" descr="IMG_0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r="12714" b="15676"/>
          <a:stretch/>
        </p:blipFill>
        <p:spPr bwMode="auto">
          <a:xfrm>
            <a:off x="286078" y="3974688"/>
            <a:ext cx="2118587" cy="19616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SC0185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78" y="1460259"/>
            <a:ext cx="1711511" cy="1934269"/>
          </a:xfrm>
          <a:prstGeom prst="rect">
            <a:avLst/>
          </a:prstGeom>
        </p:spPr>
      </p:pic>
      <p:pic>
        <p:nvPicPr>
          <p:cNvPr id="12" name="Picture 11" descr="IMG_000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89835" y="1702042"/>
            <a:ext cx="1934268" cy="1450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67985" y="1627839"/>
            <a:ext cx="277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 crossed dipole design, low-loss</a:t>
            </a:r>
          </a:p>
          <a:p>
            <a:r>
              <a:rPr lang="en-US" dirty="0" smtClean="0"/>
              <a:t>Cryogenic transition, low-noise </a:t>
            </a:r>
            <a:r>
              <a:rPr lang="en-US" dirty="0" err="1" smtClean="0"/>
              <a:t>SiGe</a:t>
            </a:r>
            <a:r>
              <a:rPr lang="en-US" dirty="0" smtClean="0"/>
              <a:t> LNA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3254" y="1766338"/>
            <a:ext cx="1541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Cryogenic </a:t>
            </a:r>
            <a:r>
              <a:rPr lang="en-US" dirty="0" err="1" smtClean="0"/>
              <a:t>dewar</a:t>
            </a:r>
            <a:r>
              <a:rPr lang="en-US" dirty="0" smtClean="0"/>
              <a:t> 0.74m diameter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23339" y="3974688"/>
            <a:ext cx="1700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multichannel downconverter, digitizer, and optical transmitter assembly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32504" y="3598455"/>
            <a:ext cx="187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Packaged receiver</a:t>
            </a:r>
            <a:endParaRPr lang="en-US" dirty="0"/>
          </a:p>
        </p:txBody>
      </p:sp>
      <p:pic>
        <p:nvPicPr>
          <p:cNvPr id="13" name="Picture 2" descr="DSC018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r="8659"/>
          <a:stretch/>
        </p:blipFill>
        <p:spPr bwMode="auto">
          <a:xfrm>
            <a:off x="6144145" y="3974688"/>
            <a:ext cx="1828800" cy="19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347434" y="0"/>
            <a:ext cx="7432222" cy="4440213"/>
            <a:chOff x="962727" y="985520"/>
            <a:chExt cx="7654226" cy="4751998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61" r="25647"/>
            <a:stretch/>
          </p:blipFill>
          <p:spPr>
            <a:xfrm>
              <a:off x="962727" y="1549400"/>
              <a:ext cx="3320235" cy="418811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3"/>
            <a:srcRect l="1" r="-2197"/>
            <a:stretch/>
          </p:blipFill>
          <p:spPr>
            <a:xfrm>
              <a:off x="3036170" y="985520"/>
              <a:ext cx="5580783" cy="3563620"/>
            </a:xfrm>
            <a:prstGeom prst="rect">
              <a:avLst/>
            </a:prstGeom>
          </p:spPr>
        </p:pic>
      </p:grpSp>
      <p:sp>
        <p:nvSpPr>
          <p:cNvPr id="95" name="TextBox 94"/>
          <p:cNvSpPr txBox="1"/>
          <p:nvPr/>
        </p:nvSpPr>
        <p:spPr>
          <a:xfrm>
            <a:off x="1094556" y="4832099"/>
            <a:ext cx="75538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WVU/BYU/NRAO Collaboration funded by NSF ATI </a:t>
            </a:r>
            <a:r>
              <a:rPr lang="en-US" sz="2400" dirty="0" err="1" smtClean="0"/>
              <a:t>gramt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performance digital backend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Beamformer</a:t>
            </a:r>
            <a:r>
              <a:rPr lang="en-US" sz="2400" dirty="0" smtClean="0"/>
              <a:t>/Correlator/</a:t>
            </a:r>
            <a:r>
              <a:rPr lang="en-US" sz="2400" dirty="0" err="1" smtClean="0"/>
              <a:t>Spectometer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40-channels, 150 MHz processed bandwidth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Real-time beamforming, transient survey capability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434" y="4443876"/>
            <a:ext cx="4476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FLAG “</a:t>
            </a:r>
            <a:r>
              <a:rPr lang="en-US" sz="2800" dirty="0" err="1" smtClean="0"/>
              <a:t>Beamformer</a:t>
            </a:r>
            <a:r>
              <a:rPr lang="en-US" sz="2800" dirty="0" smtClean="0"/>
              <a:t>” Backend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37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-193673"/>
            <a:ext cx="7886700" cy="1196860"/>
          </a:xfrm>
        </p:spPr>
        <p:txBody>
          <a:bodyPr/>
          <a:lstStyle/>
          <a:p>
            <a:r>
              <a:rPr lang="en-US" b="1" dirty="0" smtClean="0"/>
              <a:t>F</a:t>
            </a:r>
            <a:r>
              <a:rPr lang="en-US" dirty="0" smtClean="0"/>
              <a:t>ocal </a:t>
            </a:r>
            <a:r>
              <a:rPr lang="en-US" b="1" dirty="0" smtClean="0"/>
              <a:t>L</a:t>
            </a:r>
            <a:r>
              <a:rPr lang="en-US" dirty="0" smtClean="0"/>
              <a:t>-Band </a:t>
            </a:r>
            <a:r>
              <a:rPr lang="en-US" b="1" dirty="0" smtClean="0"/>
              <a:t>A</a:t>
            </a:r>
            <a:r>
              <a:rPr lang="en-US" dirty="0" smtClean="0"/>
              <a:t>rray for </a:t>
            </a:r>
            <a:r>
              <a:rPr lang="en-US" b="1" dirty="0" smtClean="0"/>
              <a:t>G</a:t>
            </a:r>
            <a:r>
              <a:rPr lang="en-US" dirty="0" smtClean="0"/>
              <a:t>BT (FLAG)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8" y="918029"/>
            <a:ext cx="3456101" cy="254660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8" y="3593333"/>
            <a:ext cx="3534362" cy="2604267"/>
          </a:xfrm>
          <a:prstGeom prst="rect">
            <a:avLst/>
          </a:prstGeom>
        </p:spPr>
      </p:pic>
      <p:pic>
        <p:nvPicPr>
          <p:cNvPr id="6" name="Picture 2" descr="roset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43" y="3811046"/>
            <a:ext cx="3140235" cy="272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15080" y="1022841"/>
            <a:ext cx="49130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best median 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sys</a:t>
            </a:r>
            <a:r>
              <a:rPr lang="en-US" sz="2400" dirty="0"/>
              <a:t>/</a:t>
            </a:r>
            <a:r>
              <a:rPr lang="en-US" sz="2400" i="1" dirty="0">
                <a:latin typeface="Symbol" panose="05050102010706020507" pitchFamily="18" charset="2"/>
                <a:cs typeface="GreekC_IV25" panose="00000400000000000000" pitchFamily="2" charset="0"/>
              </a:rPr>
              <a:t>h</a:t>
            </a:r>
            <a:r>
              <a:rPr lang="en-US" sz="2400" dirty="0"/>
              <a:t>  for X polarization is 25.4 K at 1.336 </a:t>
            </a:r>
            <a:r>
              <a:rPr lang="en-US" sz="2400" dirty="0" smtClean="0"/>
              <a:t>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</a:rPr>
              <a:t>The half power beam width of 10 </a:t>
            </a:r>
            <a:r>
              <a:rPr lang="en-US" sz="2400" dirty="0" err="1">
                <a:ea typeface="Calibri" panose="020F0502020204030204" pitchFamily="34" charset="0"/>
              </a:rPr>
              <a:t>arcmin</a:t>
            </a:r>
            <a:r>
              <a:rPr lang="en-US" sz="2400" dirty="0">
                <a:ea typeface="Calibri" panose="020F0502020204030204" pitchFamily="34" charset="0"/>
              </a:rPr>
              <a:t> at 1336 MHz is marked by the vertical </a:t>
            </a:r>
            <a:r>
              <a:rPr lang="en-US" sz="2400" dirty="0" smtClean="0">
                <a:ea typeface="Calibri" panose="020F0502020204030204" pitchFamily="34" charset="0"/>
              </a:rPr>
              <a:t>line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Survey speed increase </a:t>
            </a:r>
            <a:r>
              <a:rPr lang="en-US" sz="2400" dirty="0" smtClean="0"/>
              <a:t>7x compared to GBT L-band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74496" y="4712330"/>
            <a:ext cx="129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FLAG image of Rosette nebula (Roshi)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28" y="365127"/>
            <a:ext cx="7063921" cy="737960"/>
          </a:xfrm>
        </p:spPr>
        <p:txBody>
          <a:bodyPr/>
          <a:lstStyle/>
          <a:p>
            <a:r>
              <a:rPr lang="en-US" dirty="0" smtClean="0"/>
              <a:t>NGC 6946 map (Pisano)</a:t>
            </a:r>
            <a:endParaRPr lang="en-US" dirty="0"/>
          </a:p>
        </p:txBody>
      </p:sp>
      <p:pic>
        <p:nvPicPr>
          <p:cNvPr id="3075" name="Picture 3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4" y="1728647"/>
            <a:ext cx="3688345" cy="301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nline 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47" y="1728647"/>
            <a:ext cx="3808041" cy="301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734" y="4892761"/>
            <a:ext cx="343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maps with single pixel (red) overlay of FLAG data from all 7 beams in X-polarization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0687" y="5066933"/>
            <a:ext cx="339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spectrum from FLAG and single pixel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0232" y="230190"/>
            <a:ext cx="45836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FLAG Efficiency </a:t>
            </a:r>
            <a:r>
              <a:rPr lang="en-US" sz="4000" i="1" dirty="0" err="1"/>
              <a:t>T</a:t>
            </a:r>
            <a:r>
              <a:rPr lang="en-US" sz="4000" i="1" baseline="-25000" dirty="0" err="1"/>
              <a:t>sys</a:t>
            </a:r>
            <a:r>
              <a:rPr lang="en-US" sz="4000" dirty="0"/>
              <a:t>/</a:t>
            </a:r>
            <a:r>
              <a:rPr lang="en-US" sz="4000" i="1" dirty="0">
                <a:latin typeface="Symbol" panose="05050102010706020507" pitchFamily="18" charset="2"/>
                <a:cs typeface="GreekC_IV25" panose="00000400000000000000" pitchFamily="2" charset="0"/>
              </a:rPr>
              <a:t>h</a:t>
            </a:r>
            <a:endParaRPr lang="en-US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79336"/>
              </p:ext>
            </p:extLst>
          </p:nvPr>
        </p:nvGraphicFramePr>
        <p:xfrm>
          <a:off x="663121" y="1212555"/>
          <a:ext cx="7740650" cy="460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106">
                  <a:extLst>
                    <a:ext uri="{9D8B030D-6E8A-4147-A177-3AD203B41FA5}">
                      <a16:colId xmlns:a16="http://schemas.microsoft.com/office/drawing/2014/main" val="2706619730"/>
                    </a:ext>
                  </a:extLst>
                </a:gridCol>
                <a:gridCol w="1338714">
                  <a:extLst>
                    <a:ext uri="{9D8B030D-6E8A-4147-A177-3AD203B41FA5}">
                      <a16:colId xmlns:a16="http://schemas.microsoft.com/office/drawing/2014/main" val="4157231040"/>
                    </a:ext>
                  </a:extLst>
                </a:gridCol>
                <a:gridCol w="1254385">
                  <a:extLst>
                    <a:ext uri="{9D8B030D-6E8A-4147-A177-3AD203B41FA5}">
                      <a16:colId xmlns:a16="http://schemas.microsoft.com/office/drawing/2014/main" val="4004744784"/>
                    </a:ext>
                  </a:extLst>
                </a:gridCol>
                <a:gridCol w="1278982">
                  <a:extLst>
                    <a:ext uri="{9D8B030D-6E8A-4147-A177-3AD203B41FA5}">
                      <a16:colId xmlns:a16="http://schemas.microsoft.com/office/drawing/2014/main" val="176407699"/>
                    </a:ext>
                  </a:extLst>
                </a:gridCol>
                <a:gridCol w="1054106">
                  <a:extLst>
                    <a:ext uri="{9D8B030D-6E8A-4147-A177-3AD203B41FA5}">
                      <a16:colId xmlns:a16="http://schemas.microsoft.com/office/drawing/2014/main" val="3448922783"/>
                    </a:ext>
                  </a:extLst>
                </a:gridCol>
                <a:gridCol w="1760357">
                  <a:extLst>
                    <a:ext uri="{9D8B030D-6E8A-4147-A177-3AD203B41FA5}">
                      <a16:colId xmlns:a16="http://schemas.microsoft.com/office/drawing/2014/main" val="1002523627"/>
                    </a:ext>
                  </a:extLst>
                </a:gridCol>
              </a:tblGrid>
              <a:tr h="270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Name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Institute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Location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Frequency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dirty="0" err="1" smtClean="0"/>
                        <a:t>T</a:t>
                      </a:r>
                      <a:r>
                        <a:rPr lang="en-US" sz="1600" i="1" baseline="-25000" dirty="0" err="1" smtClean="0"/>
                        <a:t>sys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i="1" dirty="0" smtClean="0">
                          <a:latin typeface="Symbol" panose="05050102010706020507" pitchFamily="18" charset="2"/>
                          <a:cs typeface="GreekC_IV25" panose="00000400000000000000" pitchFamily="2" charset="0"/>
                        </a:rPr>
                        <a:t>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Technical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386229"/>
                  </a:ext>
                </a:extLst>
              </a:tr>
              <a:tr h="526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FLAG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GBO/NRO/WVU/BYU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Green Bank, WV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1.2-1.6 GHz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 elements, dual-pol, 7 beams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7730862"/>
                  </a:ext>
                </a:extLst>
              </a:tr>
              <a:tr h="630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PHAD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DRAO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Penticton, Canada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1-2 GHz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180 Vivaldi elements, dual-pol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5355382"/>
                  </a:ext>
                </a:extLst>
              </a:tr>
              <a:tr h="526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APERTIF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ASTRON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Westerbork, Netherlands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1-1.75 GHz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121 Vivaldi elments, dual-pol, 37 beams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730368"/>
                  </a:ext>
                </a:extLst>
              </a:tr>
              <a:tr h="5859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AO40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Cornell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Arecibo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1.28-1.68 GHz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~50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dual-pol dipole, 40 beams ?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963544"/>
                  </a:ext>
                </a:extLst>
              </a:tr>
              <a:tr h="270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FAST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NAOC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China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1.05-1.45 GHz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~200 dipole elements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8831116"/>
                  </a:ext>
                </a:extLst>
              </a:tr>
              <a:tr h="782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ASKAP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CSIRO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Western Australia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0.7-1.8 GHz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60 on Parkes, 80 on ASKAP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188 checkerboard elements, dual-pol, 36 beams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3153930"/>
                  </a:ext>
                </a:extLst>
              </a:tr>
              <a:tr h="782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PHAROS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JBO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Manchester, UK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4-8 GHz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N/A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144 elements, 24 active, 4-beams, dual-pol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176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4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64" y="135233"/>
            <a:ext cx="7886700" cy="60429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FLAG Survey Speed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708" y="768554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Compared to other L-band instruments</a:t>
            </a:r>
          </a:p>
          <a:p>
            <a:r>
              <a:rPr lang="en-US" dirty="0" smtClean="0"/>
              <a:t>For narrow band science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broadband survey (</a:t>
            </a:r>
            <a:r>
              <a:rPr lang="en-US" dirty="0" err="1" smtClean="0"/>
              <a:t>i.e</a:t>
            </a:r>
            <a:r>
              <a:rPr lang="en-US" dirty="0" smtClean="0"/>
              <a:t> pulsar search)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60" y="1838736"/>
            <a:ext cx="5243285" cy="23934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75885"/>
              </p:ext>
            </p:extLst>
          </p:nvPr>
        </p:nvGraphicFramePr>
        <p:xfrm>
          <a:off x="2254289" y="4915470"/>
          <a:ext cx="2882900" cy="1702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452">
                  <a:extLst>
                    <a:ext uri="{9D8B030D-6E8A-4147-A177-3AD203B41FA5}">
                      <a16:colId xmlns:a16="http://schemas.microsoft.com/office/drawing/2014/main" val="303463703"/>
                    </a:ext>
                  </a:extLst>
                </a:gridCol>
                <a:gridCol w="799220">
                  <a:extLst>
                    <a:ext uri="{9D8B030D-6E8A-4147-A177-3AD203B41FA5}">
                      <a16:colId xmlns:a16="http://schemas.microsoft.com/office/drawing/2014/main" val="2972805408"/>
                    </a:ext>
                  </a:extLst>
                </a:gridCol>
                <a:gridCol w="1132228">
                  <a:extLst>
                    <a:ext uri="{9D8B030D-6E8A-4147-A177-3AD203B41FA5}">
                      <a16:colId xmlns:a16="http://schemas.microsoft.com/office/drawing/2014/main" val="1498871298"/>
                    </a:ext>
                  </a:extLst>
                </a:gridCol>
              </a:tblGrid>
              <a:tr h="5501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MHz BW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Survey Speed m^4K^-2 deg^2 MHz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5927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FLAG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2.30E+06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4739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0.90e+06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9692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Parkes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1.80E+06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7321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Arecibo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4.50E+06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285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Effelsberg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1.60E+06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63655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Parkes w PAF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2.10E+06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914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4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4738</TotalTime>
  <Words>1008</Words>
  <Application>Microsoft Office PowerPoint</Application>
  <PresentationFormat>On-screen Show (4:3)</PresentationFormat>
  <Paragraphs>190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GreekC</vt:lpstr>
      <vt:lpstr>GreekC_IV25</vt:lpstr>
      <vt:lpstr>Symbol</vt:lpstr>
      <vt:lpstr>Times New Roman</vt:lpstr>
      <vt:lpstr>Wingdings</vt:lpstr>
      <vt:lpstr>Office Theme</vt:lpstr>
      <vt:lpstr>Visio</vt:lpstr>
      <vt:lpstr>Transformative Science for the Next Decade with the Green Bank Observatory, October 16-18 2017</vt:lpstr>
      <vt:lpstr>Outline</vt:lpstr>
      <vt:lpstr>Phased Array Concept </vt:lpstr>
      <vt:lpstr>Focal L-Band Array for GBT (FLAG)</vt:lpstr>
      <vt:lpstr>PowerPoint Presentation</vt:lpstr>
      <vt:lpstr>Focal L-Band Array for GBT (FLAG)</vt:lpstr>
      <vt:lpstr>NGC 6946 map (Pisano)</vt:lpstr>
      <vt:lpstr>PowerPoint Presentation</vt:lpstr>
      <vt:lpstr>FLAG Survey Speed</vt:lpstr>
      <vt:lpstr>Other PAFs</vt:lpstr>
      <vt:lpstr>PowerPoint Presentation</vt:lpstr>
      <vt:lpstr>ASKAP</vt:lpstr>
      <vt:lpstr>ASKAP PAF for MPIfR</vt:lpstr>
      <vt:lpstr>APERTIF</vt:lpstr>
      <vt:lpstr>NRC S-Band CryoPAF</vt:lpstr>
      <vt:lpstr>JPL Concept for L-band PAF</vt:lpstr>
      <vt:lpstr>FAST PAF</vt:lpstr>
      <vt:lpstr>Discussion</vt:lpstr>
      <vt:lpstr>Conclusion</vt:lpstr>
      <vt:lpstr>END</vt:lpstr>
      <vt:lpstr>K-PAF for GBT</vt:lpstr>
    </vt:vector>
  </TitlesOfParts>
  <Company>NRAO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Shillue</dc:creator>
  <cp:lastModifiedBy>Bill Shillue</cp:lastModifiedBy>
  <cp:revision>86</cp:revision>
  <cp:lastPrinted>2016-12-21T19:06:34Z</cp:lastPrinted>
  <dcterms:created xsi:type="dcterms:W3CDTF">2016-12-13T20:24:59Z</dcterms:created>
  <dcterms:modified xsi:type="dcterms:W3CDTF">2017-10-16T12:07:01Z</dcterms:modified>
</cp:coreProperties>
</file>