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68" r:id="rId3"/>
    <p:sldId id="269" r:id="rId4"/>
    <p:sldId id="262" r:id="rId5"/>
    <p:sldId id="274" r:id="rId6"/>
    <p:sldId id="270" r:id="rId7"/>
    <p:sldId id="257" r:id="rId8"/>
    <p:sldId id="271" r:id="rId9"/>
    <p:sldId id="272" r:id="rId10"/>
    <p:sldId id="258" r:id="rId11"/>
    <p:sldId id="259" r:id="rId12"/>
    <p:sldId id="261" r:id="rId13"/>
    <p:sldId id="260" r:id="rId14"/>
    <p:sldId id="273" r:id="rId15"/>
    <p:sldId id="265" r:id="rId16"/>
    <p:sldId id="275" r:id="rId17"/>
    <p:sldId id="27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5F342-C842-43B3-ADEE-6E026FBD0C30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468CB-1AE2-4579-B5F1-99AD15795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786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5F342-C842-43B3-ADEE-6E026FBD0C30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468CB-1AE2-4579-B5F1-99AD15795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7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5F342-C842-43B3-ADEE-6E026FBD0C30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468CB-1AE2-4579-B5F1-99AD15795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395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5F342-C842-43B3-ADEE-6E026FBD0C30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468CB-1AE2-4579-B5F1-99AD15795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994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5F342-C842-43B3-ADEE-6E026FBD0C30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468CB-1AE2-4579-B5F1-99AD15795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452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5F342-C842-43B3-ADEE-6E026FBD0C30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468CB-1AE2-4579-B5F1-99AD15795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798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5F342-C842-43B3-ADEE-6E026FBD0C30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468CB-1AE2-4579-B5F1-99AD15795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381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5F342-C842-43B3-ADEE-6E026FBD0C30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468CB-1AE2-4579-B5F1-99AD15795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154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5F342-C842-43B3-ADEE-6E026FBD0C30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468CB-1AE2-4579-B5F1-99AD15795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996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5F342-C842-43B3-ADEE-6E026FBD0C30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468CB-1AE2-4579-B5F1-99AD15795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129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5F342-C842-43B3-ADEE-6E026FBD0C30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468CB-1AE2-4579-B5F1-99AD15795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772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5F342-C842-43B3-ADEE-6E026FBD0C30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468CB-1AE2-4579-B5F1-99AD15795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200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4.bp.blogspot.com/-r8rxCnmWPio/TzvDDxovPGI/AAAAAAAAHHE/4HQdr4kKwMg/s1600/eso1209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63" b="53278"/>
          <a:stretch/>
        </p:blipFill>
        <p:spPr bwMode="auto">
          <a:xfrm>
            <a:off x="1" y="1443471"/>
            <a:ext cx="9144000" cy="1751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1" y="1443471"/>
            <a:ext cx="9144000" cy="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-15630" y="3194865"/>
            <a:ext cx="9159630" cy="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53363" y="1596582"/>
            <a:ext cx="885389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latinLnBrk="1"/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Filaments and Dense Cores 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Taurus </a:t>
            </a:r>
            <a:endParaRPr lang="en-US" sz="4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latinLnBrk="1"/>
            <a:r>
              <a:rPr lang="en-US" sz="4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Probed using 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100m 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GBT</a:t>
            </a:r>
            <a:endParaRPr lang="ko-KR" altLang="en-US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3885" y="3735690"/>
            <a:ext cx="803354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latinLnBrk="1"/>
            <a:r>
              <a:rPr lang="en-US" altLang="ko-KR" sz="2800" b="1" dirty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Youngmin </a:t>
            </a:r>
            <a:r>
              <a:rPr lang="en-US" altLang="ko-KR" sz="2800" b="1" dirty="0" smtClean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Seo</a:t>
            </a:r>
          </a:p>
          <a:p>
            <a:pPr algn="ctr" latinLnBrk="1"/>
            <a:r>
              <a:rPr lang="en-US" altLang="ko-KR" sz="2000" b="1" dirty="0" smtClean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Jet Propulsion Laboratory, California Institute of Technology</a:t>
            </a:r>
          </a:p>
          <a:p>
            <a:pPr algn="ctr" latinLnBrk="1"/>
            <a:endParaRPr lang="en-US" altLang="ko-KR" sz="2000" b="1" dirty="0" smtClean="0">
              <a:solidFill>
                <a:srgbClr val="ED7D31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algn="ctr" latinLnBrk="1"/>
            <a:endParaRPr lang="en-US" altLang="ko-KR" sz="2000" b="1" dirty="0" smtClean="0">
              <a:solidFill>
                <a:srgbClr val="ED7D31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algn="ctr"/>
            <a:r>
              <a:rPr lang="en-US" altLang="ko-KR" sz="2000" b="1" dirty="0" smtClean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Collaborators: Paul F. Goldsmith, Yancy L. Shirley, Derek Ward-Thompson, </a:t>
            </a:r>
          </a:p>
          <a:p>
            <a:pPr algn="ctr"/>
            <a:r>
              <a:rPr lang="en-US" altLang="ko-KR" sz="2000" b="1" dirty="0" smtClean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Jason M. Kirk, David </a:t>
            </a:r>
            <a:r>
              <a:rPr lang="en-US" altLang="ko-KR" sz="2000" b="1" dirty="0" err="1" smtClean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Frayer</a:t>
            </a:r>
            <a:r>
              <a:rPr lang="en-US" altLang="ko-KR" sz="2000" b="1" dirty="0" smtClean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, Rachel Friesen, Jeong-</a:t>
            </a:r>
            <a:r>
              <a:rPr lang="en-US" altLang="ko-KR" sz="2000" b="1" dirty="0" err="1" smtClean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Eun</a:t>
            </a:r>
            <a:r>
              <a:rPr lang="en-US" altLang="ko-KR" sz="2000" b="1" dirty="0" smtClean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Lee, Sara </a:t>
            </a:r>
            <a:r>
              <a:rPr lang="en-US" altLang="ko-KR" sz="2000" b="1" dirty="0" smtClean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Church, </a:t>
            </a:r>
          </a:p>
          <a:p>
            <a:pPr algn="ctr"/>
            <a:r>
              <a:rPr lang="en-US" altLang="ko-KR" sz="2000" b="1" smtClean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Glen Langston, </a:t>
            </a:r>
            <a:r>
              <a:rPr lang="en-US" altLang="ko-KR" sz="2000" b="1" dirty="0" smtClean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Joe </a:t>
            </a:r>
            <a:r>
              <a:rPr lang="en-US" altLang="ko-KR" sz="2000" b="1" smtClean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Masters</a:t>
            </a:r>
            <a:r>
              <a:rPr lang="en-US" altLang="ko-KR" sz="2000" b="1" smtClean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, </a:t>
            </a:r>
            <a:r>
              <a:rPr lang="en-US" altLang="ko-KR" sz="2000" b="1" dirty="0" smtClean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Robert W. Garwood</a:t>
            </a:r>
          </a:p>
          <a:p>
            <a:pPr algn="ctr"/>
            <a:r>
              <a:rPr lang="en-US" altLang="ko-KR" sz="2000" b="1" dirty="0" smtClean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endParaRPr lang="ko-KR" altLang="en-US" sz="2000" b="1" dirty="0">
              <a:solidFill>
                <a:srgbClr val="ED7D31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2" name="Picture 2" descr="Image result for NASA/Caltech/JPL tri-brand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677" y="120843"/>
            <a:ext cx="2233133" cy="419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698960" y="6519446"/>
            <a:ext cx="24722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© 2017.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77297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748" y="931936"/>
            <a:ext cx="6467020" cy="24643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46" y="3396330"/>
            <a:ext cx="6814138" cy="34070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09816" y="3266068"/>
            <a:ext cx="1412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12m ARO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09661" y="3654974"/>
            <a:ext cx="13260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Infall speed:</a:t>
            </a:r>
          </a:p>
          <a:p>
            <a:r>
              <a:rPr lang="en-US" sz="1600" b="1" dirty="0"/>
              <a:t>0.8 km/s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86912" y="5275949"/>
            <a:ext cx="1698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Infall speed:</a:t>
            </a:r>
          </a:p>
          <a:p>
            <a:r>
              <a:rPr lang="en-US" sz="1600" b="1" dirty="0"/>
              <a:t>0.1 km/s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71" b="58035"/>
          <a:stretch/>
        </p:blipFill>
        <p:spPr>
          <a:xfrm>
            <a:off x="0" y="-7803"/>
            <a:ext cx="9144000" cy="898771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0" y="859684"/>
            <a:ext cx="9144000" cy="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-1" y="56608"/>
            <a:ext cx="90033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en-US" altLang="ko-KR" sz="4000" b="1" dirty="0" smtClean="0">
                <a:ln w="19050">
                  <a:solidFill>
                    <a:srgbClr val="44546A">
                      <a:tint val="1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IV. COLLAPSE &amp; FRAGMENTATION</a:t>
            </a:r>
            <a:endParaRPr lang="en-US" altLang="ko-KR" sz="4000" b="1" dirty="0">
              <a:ln w="19050">
                <a:solidFill>
                  <a:srgbClr val="44546A">
                    <a:tint val="1000"/>
                  </a:srgbClr>
                </a:solidFill>
                <a:prstDash val="solid"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6489110" y="1748453"/>
            <a:ext cx="1296767" cy="4650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785877" y="1610292"/>
            <a:ext cx="1103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L1495A-N</a:t>
            </a:r>
            <a:endParaRPr lang="en-US" b="1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4298905" y="1727172"/>
            <a:ext cx="273095" cy="82082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195515" y="1425626"/>
            <a:ext cx="7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1521D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83367" y="6507989"/>
            <a:ext cx="1940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[Seo et al. in prep]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7099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71" b="58035"/>
          <a:stretch/>
        </p:blipFill>
        <p:spPr>
          <a:xfrm>
            <a:off x="0" y="-7803"/>
            <a:ext cx="9144000" cy="898771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0" y="859684"/>
            <a:ext cx="9144000" cy="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-1" y="56608"/>
            <a:ext cx="90033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en-US" altLang="ko-KR" sz="4000" b="1" dirty="0" smtClean="0">
                <a:ln w="19050">
                  <a:solidFill>
                    <a:srgbClr val="44546A">
                      <a:tint val="1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IV. COLLAPSE &amp; FRAGMENTATION</a:t>
            </a:r>
            <a:endParaRPr lang="en-US" altLang="ko-KR" sz="4000" b="1" dirty="0">
              <a:ln w="19050">
                <a:solidFill>
                  <a:srgbClr val="44546A">
                    <a:tint val="1000"/>
                  </a:srgbClr>
                </a:solidFill>
                <a:prstDash val="solid"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685" y="1727172"/>
            <a:ext cx="8097632" cy="43552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67586" y="1354812"/>
            <a:ext cx="3378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GBT Argus, HCN 1-0 and HCO</a:t>
            </a:r>
            <a:r>
              <a:rPr lang="en-US" b="1" baseline="30000" dirty="0"/>
              <a:t>+</a:t>
            </a:r>
            <a:r>
              <a:rPr lang="en-US" b="1" dirty="0"/>
              <a:t> 1-0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63547" y="1573789"/>
            <a:ext cx="101890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/>
              <a:t>Infall: </a:t>
            </a:r>
          </a:p>
          <a:p>
            <a:r>
              <a:rPr lang="en-US" sz="1600" b="1" dirty="0"/>
              <a:t>0.9 km/s</a:t>
            </a:r>
            <a:endParaRPr lang="en-US" sz="6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9878747" y="7937523"/>
            <a:ext cx="9229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Infall: </a:t>
            </a:r>
          </a:p>
          <a:p>
            <a:r>
              <a:rPr lang="en-US" sz="1600" b="1" dirty="0"/>
              <a:t>0.1 km/s</a:t>
            </a:r>
            <a:endParaRPr lang="en-US" sz="6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045633" y="5858774"/>
            <a:ext cx="17486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[Seo et al. in prep]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621389" y="1389123"/>
            <a:ext cx="2419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Blue: HCN, Black: HCO+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76034" y="6098672"/>
            <a:ext cx="6901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9" indent="-457209">
              <a:buFont typeface="Arial" panose="020B0604020202020204" pitchFamily="34" charset="0"/>
              <a:buChar char="•"/>
            </a:pPr>
            <a:r>
              <a:rPr lang="en-US" b="1" dirty="0"/>
              <a:t>Highly asymmetric infall motion in L1495A-N from Argus mapping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76034" y="6468004"/>
            <a:ext cx="52319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9" indent="-457209">
              <a:buFont typeface="Arial" panose="020B0604020202020204" pitchFamily="34" charset="0"/>
              <a:buChar char="•"/>
            </a:pPr>
            <a:r>
              <a:rPr lang="en-US" b="1" dirty="0"/>
              <a:t>Unusually strong infall motion in L1495A-N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6937" y="1001039"/>
            <a:ext cx="761061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1"/>
            <a:r>
              <a:rPr lang="en-US" altLang="ko-KR" sz="2300" dirty="0" smtClean="0">
                <a:solidFill>
                  <a:srgbClr val="002060"/>
                </a:solidFill>
                <a:latin typeface="Arial Black" pitchFamily="34" charset="0"/>
              </a:rPr>
              <a:t>Probing Filaments &amp; Dense Cores using Argus</a:t>
            </a:r>
            <a:endParaRPr lang="ko-KR" altLang="en-US" sz="2300" baseline="-25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71452" y="1819335"/>
            <a:ext cx="7954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Hub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62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4387"/>
            <a:ext cx="5458756" cy="477641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458756" y="1742809"/>
            <a:ext cx="29912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- Peak infall motion: </a:t>
            </a:r>
            <a:r>
              <a:rPr lang="en-US" b="1" dirty="0" smtClean="0"/>
              <a:t>&gt;Mach </a:t>
            </a:r>
            <a:r>
              <a:rPr lang="en-US" b="1" dirty="0"/>
              <a:t>4</a:t>
            </a:r>
          </a:p>
        </p:txBody>
      </p:sp>
      <p:sp>
        <p:nvSpPr>
          <p:cNvPr id="7" name="Rectangle 6"/>
          <p:cNvSpPr/>
          <p:nvPr/>
        </p:nvSpPr>
        <p:spPr>
          <a:xfrm>
            <a:off x="5477269" y="2303030"/>
            <a:ext cx="31886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- The collapse predicted by </a:t>
            </a:r>
          </a:p>
          <a:p>
            <a:r>
              <a:rPr lang="en-US" b="1" dirty="0"/>
              <a:t>   similarity solutions: Mach 3.3 </a:t>
            </a:r>
          </a:p>
          <a:p>
            <a:r>
              <a:rPr lang="en-US" b="1" dirty="0"/>
              <a:t>   [Larson 1969, </a:t>
            </a:r>
            <a:r>
              <a:rPr lang="en-US" b="1" dirty="0" err="1"/>
              <a:t>Penston</a:t>
            </a:r>
            <a:r>
              <a:rPr lang="en-US" b="1" dirty="0"/>
              <a:t> 1969]</a:t>
            </a:r>
          </a:p>
        </p:txBody>
      </p:sp>
      <p:sp>
        <p:nvSpPr>
          <p:cNvPr id="8" name="Rectangle 7"/>
          <p:cNvSpPr/>
          <p:nvPr/>
        </p:nvSpPr>
        <p:spPr>
          <a:xfrm>
            <a:off x="5477269" y="3417249"/>
            <a:ext cx="36479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-  Similar to shock-induced </a:t>
            </a:r>
          </a:p>
          <a:p>
            <a:r>
              <a:rPr lang="en-US" b="1" dirty="0"/>
              <a:t>    collapse [Gong &amp; Ostriker 2009]</a:t>
            </a:r>
          </a:p>
        </p:txBody>
      </p:sp>
      <p:sp>
        <p:nvSpPr>
          <p:cNvPr id="9" name="Rectangle 8"/>
          <p:cNvSpPr/>
          <p:nvPr/>
        </p:nvSpPr>
        <p:spPr>
          <a:xfrm>
            <a:off x="5458756" y="4254469"/>
            <a:ext cx="3563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-  L1495A-N may form and collapse</a:t>
            </a:r>
          </a:p>
          <a:p>
            <a:r>
              <a:rPr lang="en-US" b="1" dirty="0"/>
              <a:t>    by colliding flow.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5870" y="2287972"/>
            <a:ext cx="10612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baseline="30000" dirty="0"/>
              <a:t>13</a:t>
            </a:r>
            <a:r>
              <a:rPr lang="en-US" sz="2000" b="1" dirty="0"/>
              <a:t>CO 1-0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71" b="58035"/>
          <a:stretch/>
        </p:blipFill>
        <p:spPr>
          <a:xfrm>
            <a:off x="0" y="-7803"/>
            <a:ext cx="9144000" cy="898771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0" y="859684"/>
            <a:ext cx="9144000" cy="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-1" y="56608"/>
            <a:ext cx="90033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en-US" altLang="ko-KR" sz="4000" b="1" dirty="0" smtClean="0">
                <a:ln w="19050">
                  <a:solidFill>
                    <a:srgbClr val="44546A">
                      <a:tint val="1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IV. COLLAPSE &amp; FRAGMENTATION</a:t>
            </a:r>
            <a:endParaRPr lang="en-US" altLang="ko-KR" sz="4000" b="1" dirty="0">
              <a:ln w="19050">
                <a:solidFill>
                  <a:srgbClr val="44546A">
                    <a:tint val="1000"/>
                  </a:srgbClr>
                </a:solidFill>
                <a:prstDash val="solid"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6937" y="1001039"/>
            <a:ext cx="761061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1"/>
            <a:r>
              <a:rPr lang="en-US" altLang="ko-KR" sz="2300" dirty="0" smtClean="0">
                <a:solidFill>
                  <a:srgbClr val="002060"/>
                </a:solidFill>
                <a:latin typeface="Arial Black" pitchFamily="34" charset="0"/>
              </a:rPr>
              <a:t>Probing Filaments &amp; Dense Cores using Argus</a:t>
            </a:r>
            <a:endParaRPr lang="ko-KR" altLang="en-US" sz="2300" baseline="-25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477269" y="5091689"/>
            <a:ext cx="3563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-  Collapse time expected to be </a:t>
            </a:r>
          </a:p>
          <a:p>
            <a:r>
              <a:rPr lang="en-US" b="1" dirty="0" smtClean="0"/>
              <a:t>    significantly short (&lt;0.5 </a:t>
            </a:r>
            <a:r>
              <a:rPr lang="en-US" b="1" dirty="0" err="1" smtClean="0"/>
              <a:t>Myr</a:t>
            </a:r>
            <a:r>
              <a:rPr lang="en-US" b="1" dirty="0" smtClean="0"/>
              <a:t>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9499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71" b="58035"/>
          <a:stretch/>
        </p:blipFill>
        <p:spPr>
          <a:xfrm>
            <a:off x="0" y="-7803"/>
            <a:ext cx="9144000" cy="898771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0" y="859684"/>
            <a:ext cx="9144000" cy="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-1" y="56608"/>
            <a:ext cx="90033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en-US" altLang="ko-KR" sz="4000" b="1" dirty="0" smtClean="0">
                <a:ln w="19050">
                  <a:solidFill>
                    <a:srgbClr val="44546A">
                      <a:tint val="1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IV. COLLAPSE &amp; FRAGMENTATION</a:t>
            </a:r>
            <a:endParaRPr lang="en-US" altLang="ko-KR" sz="4000" b="1" dirty="0">
              <a:ln w="19050">
                <a:solidFill>
                  <a:srgbClr val="44546A">
                    <a:tint val="1000"/>
                  </a:srgbClr>
                </a:solidFill>
                <a:prstDash val="solid"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294" y="1843057"/>
            <a:ext cx="8372733" cy="45032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28126" y="1944446"/>
            <a:ext cx="102714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/>
              <a:t>Infall: </a:t>
            </a:r>
          </a:p>
          <a:p>
            <a:r>
              <a:rPr lang="en-US" sz="1600" b="1" dirty="0" smtClean="0"/>
              <a:t>0.09 </a:t>
            </a:r>
            <a:r>
              <a:rPr lang="en-US" sz="1600" b="1" dirty="0"/>
              <a:t>km/s</a:t>
            </a:r>
            <a:endParaRPr lang="en-US" sz="6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002307" y="2969607"/>
            <a:ext cx="102714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/>
              <a:t>Infall: </a:t>
            </a:r>
          </a:p>
          <a:p>
            <a:r>
              <a:rPr lang="en-US" sz="1600" b="1" dirty="0" smtClean="0"/>
              <a:t>0.04 </a:t>
            </a:r>
            <a:r>
              <a:rPr lang="en-US" sz="1600" b="1" dirty="0"/>
              <a:t>km/s</a:t>
            </a:r>
            <a:endParaRPr lang="en-US" sz="6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234261" y="1791002"/>
            <a:ext cx="102714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/>
              <a:t>Infall: </a:t>
            </a:r>
          </a:p>
          <a:p>
            <a:r>
              <a:rPr lang="en-US" sz="1600" b="1" dirty="0"/>
              <a:t>0.05 km/s</a:t>
            </a:r>
            <a:endParaRPr lang="en-US" sz="6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020847" y="6108119"/>
            <a:ext cx="17486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[Seo et al. in prep]</a:t>
            </a:r>
            <a:endParaRPr lang="en-US" sz="1600" b="1" dirty="0"/>
          </a:p>
        </p:txBody>
      </p:sp>
      <p:sp>
        <p:nvSpPr>
          <p:cNvPr id="10" name="Rectangle 9"/>
          <p:cNvSpPr/>
          <p:nvPr/>
        </p:nvSpPr>
        <p:spPr>
          <a:xfrm>
            <a:off x="315294" y="6385829"/>
            <a:ext cx="120482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9" indent="-457209">
              <a:buFont typeface="Arial" panose="020B0604020202020204" pitchFamily="34" charset="0"/>
              <a:buChar char="•"/>
            </a:pPr>
            <a:r>
              <a:rPr lang="en-US" b="1" dirty="0"/>
              <a:t>L1521D is slowly collapsing </a:t>
            </a:r>
            <a:r>
              <a:rPr lang="en-US" b="1" dirty="0" smtClean="0"/>
              <a:t>at </a:t>
            </a:r>
            <a:r>
              <a:rPr lang="en-US" b="1" dirty="0"/>
              <a:t>half the sound speed.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09591" y="1558008"/>
            <a:ext cx="2419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Blue: HCN, Black: HCO+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16937" y="1001039"/>
            <a:ext cx="761061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1"/>
            <a:r>
              <a:rPr lang="en-US" altLang="ko-KR" sz="2300" dirty="0" smtClean="0">
                <a:solidFill>
                  <a:srgbClr val="002060"/>
                </a:solidFill>
                <a:latin typeface="Arial Black" pitchFamily="34" charset="0"/>
              </a:rPr>
              <a:t>Probing Filaments &amp; Dense Cores using Argus</a:t>
            </a:r>
            <a:endParaRPr lang="ko-KR" altLang="en-US" sz="2300" baseline="-25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7620" y="1473725"/>
            <a:ext cx="3378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GBT Argus, HCN 1-0 and HCO</a:t>
            </a:r>
            <a:r>
              <a:rPr lang="en-US" b="1" baseline="30000" dirty="0"/>
              <a:t>+</a:t>
            </a:r>
            <a:r>
              <a:rPr lang="en-US" b="1" dirty="0"/>
              <a:t> 1-0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31959" y="1866496"/>
            <a:ext cx="14909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Filament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40202" y="2083389"/>
            <a:ext cx="7360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L1521D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57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71" b="58035"/>
          <a:stretch/>
        </p:blipFill>
        <p:spPr>
          <a:xfrm>
            <a:off x="0" y="-7803"/>
            <a:ext cx="9144000" cy="898771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0" y="859684"/>
            <a:ext cx="9144000" cy="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-1" y="56608"/>
            <a:ext cx="90033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en-US" altLang="ko-KR" sz="4000" b="1" dirty="0" smtClean="0">
                <a:ln w="19050">
                  <a:solidFill>
                    <a:srgbClr val="44546A">
                      <a:tint val="1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V. DISCUSSION &amp; CONCLUSIONS</a:t>
            </a:r>
            <a:endParaRPr lang="en-US" altLang="ko-KR" sz="4000" b="1" dirty="0">
              <a:ln w="19050">
                <a:solidFill>
                  <a:srgbClr val="44546A">
                    <a:tint val="1000"/>
                  </a:srgbClr>
                </a:solidFill>
                <a:prstDash val="solid"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984752"/>
            <a:ext cx="495109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1"/>
            <a:r>
              <a:rPr lang="en-US" altLang="ko-KR" sz="2300" dirty="0" smtClean="0">
                <a:solidFill>
                  <a:srgbClr val="002060"/>
                </a:solidFill>
                <a:latin typeface="Arial Black" pitchFamily="34" charset="0"/>
              </a:rPr>
              <a:t>Two Modes of Star Formation</a:t>
            </a:r>
            <a:endParaRPr lang="ko-KR" altLang="en-US" sz="2300" baseline="-25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19" name="Picture 2" descr="http://www.esa.int/var/esa/storage/images/esa_multimedia/images/2015/06/stars_forming_in_the_taurus_molecular_cloud/15428381-1-eng-GB/Stars_forming_in_the_Taurus_Molecular_Cloud_node_full_image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34" y="3854975"/>
            <a:ext cx="7054084" cy="300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2332282" y="3533816"/>
            <a:ext cx="1433434" cy="2392367"/>
          </a:xfrm>
          <a:prstGeom prst="straightConnector1">
            <a:avLst/>
          </a:prstGeom>
          <a:ln w="41275">
            <a:solidFill>
              <a:srgbClr val="92D050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5633706" y="3359848"/>
            <a:ext cx="1841861" cy="1642194"/>
          </a:xfrm>
          <a:prstGeom prst="straightConnector1">
            <a:avLst/>
          </a:prstGeom>
          <a:ln w="41275">
            <a:solidFill>
              <a:srgbClr val="92D050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78972" y="2326345"/>
            <a:ext cx="2546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Within filament(L1521D)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019106" y="2162098"/>
            <a:ext cx="2264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At the hub(L1495A-N)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61105" y="2423712"/>
            <a:ext cx="30828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Fast star formation </a:t>
            </a:r>
          </a:p>
          <a:p>
            <a:r>
              <a:rPr lang="en-US" dirty="0" smtClean="0"/>
              <a:t>by converging large-scale flows</a:t>
            </a:r>
          </a:p>
          <a:p>
            <a:r>
              <a:rPr lang="en-US" dirty="0" smtClean="0"/>
              <a:t>Stellar group/cluster formation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994607" y="2610486"/>
            <a:ext cx="35609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92D050"/>
                </a:solidFill>
              </a:rPr>
              <a:t>Slow star formation </a:t>
            </a:r>
          </a:p>
          <a:p>
            <a:r>
              <a:rPr lang="en-US" dirty="0" smtClean="0"/>
              <a:t>by quasi-static gravitational collapse</a:t>
            </a:r>
          </a:p>
          <a:p>
            <a:r>
              <a:rPr lang="en-US" dirty="0" smtClean="0"/>
              <a:t>Isolated star formation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32296" y="1384126"/>
            <a:ext cx="86078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Overall: </a:t>
            </a:r>
            <a:r>
              <a:rPr lang="en-US" b="1" dirty="0" smtClean="0">
                <a:cs typeface="Arial" panose="020B0604020202020204" pitchFamily="34" charset="0"/>
              </a:rPr>
              <a:t>Pressure-confined </a:t>
            </a:r>
            <a:r>
              <a:rPr lang="en-US" b="1" dirty="0">
                <a:cs typeface="Arial" panose="020B0604020202020204" pitchFamily="34" charset="0"/>
              </a:rPr>
              <a:t>structure → gravitationally bound structure → Star </a:t>
            </a:r>
            <a:r>
              <a:rPr lang="en-US" b="1" dirty="0" smtClean="0">
                <a:cs typeface="Arial" panose="020B0604020202020204" pitchFamily="34" charset="0"/>
              </a:rPr>
              <a:t>formation</a:t>
            </a:r>
          </a:p>
          <a:p>
            <a:r>
              <a:rPr lang="en-US" b="1" dirty="0" smtClean="0">
                <a:cs typeface="Arial" panose="020B0604020202020204" pitchFamily="34" charset="0"/>
              </a:rPr>
              <a:t>In detail: two modes, Fast and Slow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132296" y="1960585"/>
            <a:ext cx="17486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[Seo et al. in prep]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892313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71" b="58035"/>
          <a:stretch/>
        </p:blipFill>
        <p:spPr>
          <a:xfrm>
            <a:off x="0" y="-7803"/>
            <a:ext cx="9144000" cy="898771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0" y="859684"/>
            <a:ext cx="9144000" cy="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-1" y="56608"/>
            <a:ext cx="90033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en-US" altLang="ko-KR" sz="4000" b="1" dirty="0" smtClean="0">
                <a:ln w="19050">
                  <a:solidFill>
                    <a:srgbClr val="44546A">
                      <a:tint val="1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VI. FUTURE</a:t>
            </a:r>
            <a:endParaRPr lang="en-US" altLang="ko-KR" sz="4000" b="1" dirty="0">
              <a:ln w="19050">
                <a:solidFill>
                  <a:srgbClr val="44546A">
                    <a:tint val="1000"/>
                  </a:srgbClr>
                </a:solidFill>
                <a:prstDash val="solid"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28125" y="939819"/>
            <a:ext cx="419108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1"/>
            <a:r>
              <a:rPr lang="en-US" altLang="ko-KR" sz="2300" dirty="0" smtClean="0">
                <a:solidFill>
                  <a:srgbClr val="002060"/>
                </a:solidFill>
                <a:latin typeface="Arial Black" pitchFamily="34" charset="0"/>
              </a:rPr>
              <a:t>Star Formation &amp; Argus+</a:t>
            </a:r>
            <a:endParaRPr lang="ko-KR" altLang="en-US" sz="2300" baseline="-25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6" name="Picture 2" descr="http://www.esa.int/var/esa/storage/images/esa_multimedia/images/2015/06/stars_forming_in_the_taurus_molecular_cloud/15428381-1-eng-GB/Stars_forming_in_the_Taurus_Molecular_Cloud_node_full_image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92" y="3628552"/>
            <a:ext cx="7585950" cy="322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60710" y="1282928"/>
            <a:ext cx="86819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Getting a complete view of star formation processes in molecular clouds</a:t>
            </a:r>
          </a:p>
        </p:txBody>
      </p:sp>
      <p:sp>
        <p:nvSpPr>
          <p:cNvPr id="8" name="Rectangle 7"/>
          <p:cNvSpPr/>
          <p:nvPr/>
        </p:nvSpPr>
        <p:spPr>
          <a:xfrm>
            <a:off x="1197428" y="1592988"/>
            <a:ext cx="70757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General star formation processes within a molecular </a:t>
            </a:r>
            <a:r>
              <a:rPr lang="en-US" b="1" dirty="0" smtClean="0"/>
              <a:t>cloud (Large maps)</a:t>
            </a:r>
            <a:endParaRPr lang="en-US" b="1" dirty="0"/>
          </a:p>
          <a:p>
            <a:r>
              <a:rPr lang="en-US" b="1" dirty="0"/>
              <a:t>		+</a:t>
            </a:r>
          </a:p>
          <a:p>
            <a:r>
              <a:rPr lang="en-US" b="1" dirty="0"/>
              <a:t>Individual star formation </a:t>
            </a:r>
            <a:r>
              <a:rPr lang="en-US" b="1" dirty="0" smtClean="0"/>
              <a:t>(High spatial and spectral resolution)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60710" y="2538545"/>
            <a:ext cx="7331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Connecting dynamics of a molecular cloud and individual star formation</a:t>
            </a:r>
            <a:endParaRPr lang="en-US" b="1" dirty="0"/>
          </a:p>
        </p:txBody>
      </p:sp>
      <p:sp>
        <p:nvSpPr>
          <p:cNvPr id="13" name="Rectangle 12"/>
          <p:cNvSpPr/>
          <p:nvPr/>
        </p:nvSpPr>
        <p:spPr>
          <a:xfrm>
            <a:off x="5273102" y="4925731"/>
            <a:ext cx="166792" cy="164592"/>
          </a:xfrm>
          <a:prstGeom prst="rect">
            <a:avLst/>
          </a:prstGeom>
          <a:solidFill>
            <a:schemeClr val="tx1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704140" y="4279400"/>
            <a:ext cx="1304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Footprint of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Argus+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0710" y="2896414"/>
            <a:ext cx="68429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Comparison of star formation processes between molecular clouds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 (Argus+ Gould Belt survey, IRDC survey)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3546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71" b="58035"/>
          <a:stretch/>
        </p:blipFill>
        <p:spPr>
          <a:xfrm>
            <a:off x="0" y="-7803"/>
            <a:ext cx="9144000" cy="898771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0" y="859684"/>
            <a:ext cx="9144000" cy="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-1" y="56608"/>
            <a:ext cx="90033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en-US" altLang="ko-KR" sz="4000" b="1" dirty="0" smtClean="0">
                <a:ln w="19050">
                  <a:solidFill>
                    <a:srgbClr val="44546A">
                      <a:tint val="1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VI. FUTURE</a:t>
            </a:r>
            <a:endParaRPr lang="en-US" altLang="ko-KR" sz="4000" b="1" dirty="0">
              <a:ln w="19050">
                <a:solidFill>
                  <a:srgbClr val="44546A">
                    <a:tint val="1000"/>
                  </a:srgbClr>
                </a:solidFill>
                <a:prstDash val="solid"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28125" y="939819"/>
            <a:ext cx="419108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1"/>
            <a:r>
              <a:rPr lang="en-US" altLang="ko-KR" sz="2300" dirty="0" smtClean="0">
                <a:solidFill>
                  <a:srgbClr val="002060"/>
                </a:solidFill>
                <a:latin typeface="Arial Black" pitchFamily="34" charset="0"/>
              </a:rPr>
              <a:t>Star Formation &amp; Argus+</a:t>
            </a:r>
            <a:endParaRPr lang="ko-KR" altLang="en-US" sz="2300" baseline="-25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0710" y="1282928"/>
            <a:ext cx="86819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Getting a complete view of star formation processes in molecular clouds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16" y="1683038"/>
            <a:ext cx="3453960" cy="493340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36024" y="3360763"/>
            <a:ext cx="992777" cy="9840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836024" y="2711339"/>
            <a:ext cx="1304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Footprint of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Argus+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332412" y="3529632"/>
            <a:ext cx="78377" cy="7571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162959" y="2711339"/>
            <a:ext cx="4911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Connecting dynamics of a molecular cloud and individual star formation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162958" y="3643293"/>
            <a:ext cx="49113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Comparison of star formation processes between molecular clouds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 (Argus+ Gould Belt survey, IRDC survey)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162958" y="2065008"/>
            <a:ext cx="4911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Serpens South (~440pc)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3245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871" y="985406"/>
            <a:ext cx="6779454" cy="50845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5456" y="5934670"/>
            <a:ext cx="66700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CCS and HC</a:t>
            </a:r>
            <a:r>
              <a:rPr lang="en-US" b="1" baseline="-25000" dirty="0"/>
              <a:t>7</a:t>
            </a:r>
            <a:r>
              <a:rPr lang="en-US" b="1" dirty="0"/>
              <a:t>N detected in evolved dense cores (L1495A-N, L1521D</a:t>
            </a:r>
            <a:r>
              <a:rPr lang="en-US" b="1" dirty="0" smtClean="0"/>
              <a:t>) </a:t>
            </a:r>
            <a:endParaRPr lang="en-US" b="1" dirty="0"/>
          </a:p>
          <a:p>
            <a:r>
              <a:rPr lang="en-US" b="1" dirty="0" smtClean="0">
                <a:sym typeface="Wingdings" panose="05000000000000000000" pitchFamily="2" charset="2"/>
              </a:rPr>
              <a:t> </a:t>
            </a:r>
            <a:r>
              <a:rPr lang="en-US" b="1" dirty="0"/>
              <a:t>CCS and HC</a:t>
            </a:r>
            <a:r>
              <a:rPr lang="en-US" b="1" baseline="-25000" dirty="0"/>
              <a:t>7</a:t>
            </a:r>
            <a:r>
              <a:rPr lang="en-US" b="1" dirty="0"/>
              <a:t>N might trace newly accreted gas in this region.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71" b="58035"/>
          <a:stretch/>
        </p:blipFill>
        <p:spPr>
          <a:xfrm>
            <a:off x="0" y="-7803"/>
            <a:ext cx="9144000" cy="898771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0" y="859684"/>
            <a:ext cx="9144000" cy="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-1" y="56608"/>
            <a:ext cx="90033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en-US" altLang="ko-KR" sz="4000" b="1" dirty="0" smtClean="0">
                <a:ln w="19050">
                  <a:solidFill>
                    <a:srgbClr val="44546A">
                      <a:tint val="1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DENSE STRUCTURES</a:t>
            </a:r>
            <a:endParaRPr lang="en-US" altLang="ko-KR" sz="4000" b="1" dirty="0">
              <a:ln w="19050">
                <a:solidFill>
                  <a:srgbClr val="44546A">
                    <a:tint val="1000"/>
                  </a:srgbClr>
                </a:solidFill>
                <a:prstDash val="solid"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27272" y="5501679"/>
            <a:ext cx="17486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[Seo et al. in prep]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90583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65"/>
          <p:cNvGrpSpPr/>
          <p:nvPr/>
        </p:nvGrpSpPr>
        <p:grpSpPr>
          <a:xfrm rot="10800000">
            <a:off x="1596591" y="5198537"/>
            <a:ext cx="1314326" cy="1410871"/>
            <a:chOff x="1838751" y="3951139"/>
            <a:chExt cx="1314326" cy="1410871"/>
          </a:xfrm>
        </p:grpSpPr>
        <p:sp>
          <p:nvSpPr>
            <p:cNvPr id="67" name="Oval 66"/>
            <p:cNvSpPr/>
            <p:nvPr/>
          </p:nvSpPr>
          <p:spPr>
            <a:xfrm>
              <a:off x="2159767" y="3952174"/>
              <a:ext cx="461555" cy="1409836"/>
            </a:xfrm>
            <a:prstGeom prst="ellipse">
              <a:avLst/>
            </a:prstGeom>
            <a:solidFill>
              <a:schemeClr val="accent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838751" y="3951139"/>
              <a:ext cx="1314326" cy="6897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71" b="58035"/>
          <a:stretch/>
        </p:blipFill>
        <p:spPr>
          <a:xfrm>
            <a:off x="0" y="-7803"/>
            <a:ext cx="9144000" cy="898771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0" y="859684"/>
            <a:ext cx="9144000" cy="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-1" y="56608"/>
            <a:ext cx="90033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en-US" altLang="ko-KR" sz="4000" b="1" dirty="0">
                <a:ln w="19050">
                  <a:solidFill>
                    <a:srgbClr val="44546A">
                      <a:tint val="1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INTRODUCTION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6706" y="907459"/>
            <a:ext cx="6034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1"/>
            <a:r>
              <a:rPr lang="en-US" altLang="ko-KR" sz="2400" dirty="0" smtClean="0">
                <a:solidFill>
                  <a:srgbClr val="002060"/>
                </a:solidFill>
                <a:latin typeface="Arial Black" pitchFamily="34" charset="0"/>
              </a:rPr>
              <a:t>Star formation in Molecular Clouds</a:t>
            </a:r>
            <a:endParaRPr lang="ko-KR" altLang="en-US" sz="24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2" name="Cloud 1"/>
          <p:cNvSpPr/>
          <p:nvPr/>
        </p:nvSpPr>
        <p:spPr>
          <a:xfrm>
            <a:off x="761659" y="1283472"/>
            <a:ext cx="2838994" cy="2203268"/>
          </a:xfrm>
          <a:prstGeom prst="cloud">
            <a:avLst/>
          </a:prstGeom>
          <a:solidFill>
            <a:srgbClr val="FFC000">
              <a:alpha val="3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/>
          <p:cNvSpPr/>
          <p:nvPr/>
        </p:nvSpPr>
        <p:spPr>
          <a:xfrm>
            <a:off x="4018665" y="2063765"/>
            <a:ext cx="530552" cy="4180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222143" y="4030607"/>
            <a:ext cx="2251946" cy="18245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loud 19"/>
          <p:cNvSpPr/>
          <p:nvPr/>
        </p:nvSpPr>
        <p:spPr>
          <a:xfrm>
            <a:off x="4914978" y="1219993"/>
            <a:ext cx="2838994" cy="2203268"/>
          </a:xfrm>
          <a:prstGeom prst="cloud">
            <a:avLst/>
          </a:prstGeom>
          <a:solidFill>
            <a:srgbClr val="FFC000">
              <a:alpha val="3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6168461" y="4132743"/>
            <a:ext cx="374469" cy="261257"/>
          </a:xfrm>
          <a:prstGeom prst="downArrow">
            <a:avLst/>
          </a:prstGeom>
          <a:solidFill>
            <a:srgbClr val="FF000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 rot="10142317">
            <a:off x="2202578" y="2989442"/>
            <a:ext cx="374469" cy="261257"/>
          </a:xfrm>
          <a:prstGeom prst="downArrow">
            <a:avLst/>
          </a:prstGeom>
          <a:solidFill>
            <a:srgbClr val="FF000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 rot="15337796">
            <a:off x="956831" y="2576971"/>
            <a:ext cx="374469" cy="229265"/>
          </a:xfrm>
          <a:prstGeom prst="downArrow">
            <a:avLst/>
          </a:prstGeom>
          <a:solidFill>
            <a:srgbClr val="FF000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 rot="4021659">
            <a:off x="2931431" y="1791242"/>
            <a:ext cx="374469" cy="229265"/>
          </a:xfrm>
          <a:prstGeom prst="downArrow">
            <a:avLst/>
          </a:prstGeom>
          <a:solidFill>
            <a:srgbClr val="FF000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own Arrow 24"/>
          <p:cNvSpPr/>
          <p:nvPr/>
        </p:nvSpPr>
        <p:spPr>
          <a:xfrm rot="914687">
            <a:off x="2114770" y="1576397"/>
            <a:ext cx="374469" cy="229265"/>
          </a:xfrm>
          <a:prstGeom prst="downArrow">
            <a:avLst/>
          </a:prstGeom>
          <a:solidFill>
            <a:srgbClr val="FF000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own Arrow 25"/>
          <p:cNvSpPr/>
          <p:nvPr/>
        </p:nvSpPr>
        <p:spPr>
          <a:xfrm rot="7915142">
            <a:off x="2803014" y="2610557"/>
            <a:ext cx="374469" cy="229265"/>
          </a:xfrm>
          <a:prstGeom prst="downArrow">
            <a:avLst/>
          </a:prstGeom>
          <a:solidFill>
            <a:srgbClr val="FF000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/>
          <p:cNvSpPr/>
          <p:nvPr/>
        </p:nvSpPr>
        <p:spPr>
          <a:xfrm rot="12937257">
            <a:off x="1480107" y="2967052"/>
            <a:ext cx="374469" cy="229265"/>
          </a:xfrm>
          <a:prstGeom prst="downArrow">
            <a:avLst/>
          </a:prstGeom>
          <a:solidFill>
            <a:srgbClr val="FF000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/>
          <p:cNvSpPr/>
          <p:nvPr/>
        </p:nvSpPr>
        <p:spPr>
          <a:xfrm rot="18609824">
            <a:off x="1169917" y="1886261"/>
            <a:ext cx="374469" cy="229265"/>
          </a:xfrm>
          <a:prstGeom prst="downArrow">
            <a:avLst/>
          </a:prstGeom>
          <a:solidFill>
            <a:srgbClr val="FF000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4619556" y="2987454"/>
            <a:ext cx="3849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Formation of Filaments &amp; Dense Cores</a:t>
            </a:r>
            <a:endParaRPr lang="en-US" b="1" dirty="0"/>
          </a:p>
        </p:txBody>
      </p:sp>
      <p:sp>
        <p:nvSpPr>
          <p:cNvPr id="34" name="Freeform 33"/>
          <p:cNvSpPr/>
          <p:nvPr/>
        </p:nvSpPr>
        <p:spPr>
          <a:xfrm>
            <a:off x="5189274" y="1990591"/>
            <a:ext cx="2290402" cy="322217"/>
          </a:xfrm>
          <a:custGeom>
            <a:avLst/>
            <a:gdLst>
              <a:gd name="connsiteX0" fmla="*/ 0 w 2290402"/>
              <a:gd name="connsiteY0" fmla="*/ 235131 h 322217"/>
              <a:gd name="connsiteX1" fmla="*/ 217715 w 2290402"/>
              <a:gd name="connsiteY1" fmla="*/ 226423 h 322217"/>
              <a:gd name="connsiteX2" fmla="*/ 383177 w 2290402"/>
              <a:gd name="connsiteY2" fmla="*/ 200297 h 322217"/>
              <a:gd name="connsiteX3" fmla="*/ 931817 w 2290402"/>
              <a:gd name="connsiteY3" fmla="*/ 209006 h 322217"/>
              <a:gd name="connsiteX4" fmla="*/ 1027612 w 2290402"/>
              <a:gd name="connsiteY4" fmla="*/ 235131 h 322217"/>
              <a:gd name="connsiteX5" fmla="*/ 1053737 w 2290402"/>
              <a:gd name="connsiteY5" fmla="*/ 243840 h 322217"/>
              <a:gd name="connsiteX6" fmla="*/ 1166949 w 2290402"/>
              <a:gd name="connsiteY6" fmla="*/ 261257 h 322217"/>
              <a:gd name="connsiteX7" fmla="*/ 1489166 w 2290402"/>
              <a:gd name="connsiteY7" fmla="*/ 269966 h 322217"/>
              <a:gd name="connsiteX8" fmla="*/ 1602377 w 2290402"/>
              <a:gd name="connsiteY8" fmla="*/ 304800 h 322217"/>
              <a:gd name="connsiteX9" fmla="*/ 1645920 w 2290402"/>
              <a:gd name="connsiteY9" fmla="*/ 322217 h 322217"/>
              <a:gd name="connsiteX10" fmla="*/ 1802675 w 2290402"/>
              <a:gd name="connsiteY10" fmla="*/ 313508 h 322217"/>
              <a:gd name="connsiteX11" fmla="*/ 1828800 w 2290402"/>
              <a:gd name="connsiteY11" fmla="*/ 304800 h 322217"/>
              <a:gd name="connsiteX12" fmla="*/ 1863635 w 2290402"/>
              <a:gd name="connsiteY12" fmla="*/ 278674 h 322217"/>
              <a:gd name="connsiteX13" fmla="*/ 1889760 w 2290402"/>
              <a:gd name="connsiteY13" fmla="*/ 261257 h 322217"/>
              <a:gd name="connsiteX14" fmla="*/ 1959429 w 2290402"/>
              <a:gd name="connsiteY14" fmla="*/ 182880 h 322217"/>
              <a:gd name="connsiteX15" fmla="*/ 2063932 w 2290402"/>
              <a:gd name="connsiteY15" fmla="*/ 121920 h 322217"/>
              <a:gd name="connsiteX16" fmla="*/ 2107475 w 2290402"/>
              <a:gd name="connsiteY16" fmla="*/ 87086 h 322217"/>
              <a:gd name="connsiteX17" fmla="*/ 2185852 w 2290402"/>
              <a:gd name="connsiteY17" fmla="*/ 52251 h 322217"/>
              <a:gd name="connsiteX18" fmla="*/ 2255520 w 2290402"/>
              <a:gd name="connsiteY18" fmla="*/ 17417 h 322217"/>
              <a:gd name="connsiteX19" fmla="*/ 2290355 w 2290402"/>
              <a:gd name="connsiteY19" fmla="*/ 0 h 322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290402" h="322217">
                <a:moveTo>
                  <a:pt x="0" y="235131"/>
                </a:moveTo>
                <a:cubicBezTo>
                  <a:pt x="72572" y="232228"/>
                  <a:pt x="145384" y="232999"/>
                  <a:pt x="217715" y="226423"/>
                </a:cubicBezTo>
                <a:cubicBezTo>
                  <a:pt x="273323" y="221368"/>
                  <a:pt x="327356" y="201658"/>
                  <a:pt x="383177" y="200297"/>
                </a:cubicBezTo>
                <a:lnTo>
                  <a:pt x="931817" y="209006"/>
                </a:lnTo>
                <a:lnTo>
                  <a:pt x="1027612" y="235131"/>
                </a:lnTo>
                <a:cubicBezTo>
                  <a:pt x="1036438" y="237653"/>
                  <a:pt x="1044715" y="242148"/>
                  <a:pt x="1053737" y="243840"/>
                </a:cubicBezTo>
                <a:cubicBezTo>
                  <a:pt x="1091264" y="250876"/>
                  <a:pt x="1128836" y="258970"/>
                  <a:pt x="1166949" y="261257"/>
                </a:cubicBezTo>
                <a:cubicBezTo>
                  <a:pt x="1274201" y="267692"/>
                  <a:pt x="1381760" y="267063"/>
                  <a:pt x="1489166" y="269966"/>
                </a:cubicBezTo>
                <a:cubicBezTo>
                  <a:pt x="1535416" y="283180"/>
                  <a:pt x="1558192" y="288733"/>
                  <a:pt x="1602377" y="304800"/>
                </a:cubicBezTo>
                <a:cubicBezTo>
                  <a:pt x="1617068" y="310142"/>
                  <a:pt x="1631406" y="316411"/>
                  <a:pt x="1645920" y="322217"/>
                </a:cubicBezTo>
                <a:cubicBezTo>
                  <a:pt x="1698172" y="319314"/>
                  <a:pt x="1750578" y="318470"/>
                  <a:pt x="1802675" y="313508"/>
                </a:cubicBezTo>
                <a:cubicBezTo>
                  <a:pt x="1811813" y="312638"/>
                  <a:pt x="1820830" y="309354"/>
                  <a:pt x="1828800" y="304800"/>
                </a:cubicBezTo>
                <a:cubicBezTo>
                  <a:pt x="1841402" y="297599"/>
                  <a:pt x="1851824" y="287110"/>
                  <a:pt x="1863635" y="278674"/>
                </a:cubicBezTo>
                <a:cubicBezTo>
                  <a:pt x="1872152" y="272591"/>
                  <a:pt x="1882359" y="268658"/>
                  <a:pt x="1889760" y="261257"/>
                </a:cubicBezTo>
                <a:cubicBezTo>
                  <a:pt x="1909863" y="241154"/>
                  <a:pt x="1934288" y="202434"/>
                  <a:pt x="1959429" y="182880"/>
                </a:cubicBezTo>
                <a:cubicBezTo>
                  <a:pt x="2047663" y="114254"/>
                  <a:pt x="1974556" y="178795"/>
                  <a:pt x="2063932" y="121920"/>
                </a:cubicBezTo>
                <a:cubicBezTo>
                  <a:pt x="2079613" y="111941"/>
                  <a:pt x="2091794" y="97065"/>
                  <a:pt x="2107475" y="87086"/>
                </a:cubicBezTo>
                <a:cubicBezTo>
                  <a:pt x="2223093" y="13511"/>
                  <a:pt x="2115251" y="87551"/>
                  <a:pt x="2185852" y="52251"/>
                </a:cubicBezTo>
                <a:cubicBezTo>
                  <a:pt x="2243969" y="23193"/>
                  <a:pt x="2209703" y="30508"/>
                  <a:pt x="2255520" y="17417"/>
                </a:cubicBezTo>
                <a:cubicBezTo>
                  <a:pt x="2293171" y="6659"/>
                  <a:pt x="2290355" y="21003"/>
                  <a:pt x="2290355" y="0"/>
                </a:cubicBezTo>
              </a:path>
            </a:pathLst>
          </a:custGeom>
          <a:noFill/>
          <a:ln w="152400">
            <a:solidFill>
              <a:schemeClr val="accent2">
                <a:alpha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5159487" y="2255361"/>
            <a:ext cx="1166949" cy="576436"/>
          </a:xfrm>
          <a:custGeom>
            <a:avLst/>
            <a:gdLst>
              <a:gd name="connsiteX0" fmla="*/ 1166949 w 1166949"/>
              <a:gd name="connsiteY0" fmla="*/ 0 h 576436"/>
              <a:gd name="connsiteX1" fmla="*/ 1045029 w 1166949"/>
              <a:gd name="connsiteY1" fmla="*/ 17417 h 576436"/>
              <a:gd name="connsiteX2" fmla="*/ 896983 w 1166949"/>
              <a:gd name="connsiteY2" fmla="*/ 69668 h 576436"/>
              <a:gd name="connsiteX3" fmla="*/ 844732 w 1166949"/>
              <a:gd name="connsiteY3" fmla="*/ 87085 h 576436"/>
              <a:gd name="connsiteX4" fmla="*/ 757646 w 1166949"/>
              <a:gd name="connsiteY4" fmla="*/ 139337 h 576436"/>
              <a:gd name="connsiteX5" fmla="*/ 731520 w 1166949"/>
              <a:gd name="connsiteY5" fmla="*/ 156754 h 576436"/>
              <a:gd name="connsiteX6" fmla="*/ 687978 w 1166949"/>
              <a:gd name="connsiteY6" fmla="*/ 200297 h 576436"/>
              <a:gd name="connsiteX7" fmla="*/ 600892 w 1166949"/>
              <a:gd name="connsiteY7" fmla="*/ 278674 h 576436"/>
              <a:gd name="connsiteX8" fmla="*/ 513806 w 1166949"/>
              <a:gd name="connsiteY8" fmla="*/ 391885 h 576436"/>
              <a:gd name="connsiteX9" fmla="*/ 487680 w 1166949"/>
              <a:gd name="connsiteY9" fmla="*/ 418011 h 576436"/>
              <a:gd name="connsiteX10" fmla="*/ 444138 w 1166949"/>
              <a:gd name="connsiteY10" fmla="*/ 470263 h 576436"/>
              <a:gd name="connsiteX11" fmla="*/ 365760 w 1166949"/>
              <a:gd name="connsiteY11" fmla="*/ 522514 h 576436"/>
              <a:gd name="connsiteX12" fmla="*/ 252549 w 1166949"/>
              <a:gd name="connsiteY12" fmla="*/ 548640 h 576436"/>
              <a:gd name="connsiteX13" fmla="*/ 0 w 1166949"/>
              <a:gd name="connsiteY13" fmla="*/ 566057 h 57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66949" h="576436">
                <a:moveTo>
                  <a:pt x="1166949" y="0"/>
                </a:moveTo>
                <a:cubicBezTo>
                  <a:pt x="1118169" y="5420"/>
                  <a:pt x="1089398" y="6325"/>
                  <a:pt x="1045029" y="17417"/>
                </a:cubicBezTo>
                <a:cubicBezTo>
                  <a:pt x="965586" y="37278"/>
                  <a:pt x="986561" y="36077"/>
                  <a:pt x="896983" y="69668"/>
                </a:cubicBezTo>
                <a:cubicBezTo>
                  <a:pt x="879793" y="76114"/>
                  <a:pt x="862149" y="81279"/>
                  <a:pt x="844732" y="87085"/>
                </a:cubicBezTo>
                <a:cubicBezTo>
                  <a:pt x="785715" y="126431"/>
                  <a:pt x="857697" y="79307"/>
                  <a:pt x="757646" y="139337"/>
                </a:cubicBezTo>
                <a:cubicBezTo>
                  <a:pt x="748671" y="144722"/>
                  <a:pt x="739397" y="149862"/>
                  <a:pt x="731520" y="156754"/>
                </a:cubicBezTo>
                <a:cubicBezTo>
                  <a:pt x="716073" y="170271"/>
                  <a:pt x="703319" y="186660"/>
                  <a:pt x="687978" y="200297"/>
                </a:cubicBezTo>
                <a:cubicBezTo>
                  <a:pt x="631198" y="250769"/>
                  <a:pt x="667208" y="199924"/>
                  <a:pt x="600892" y="278674"/>
                </a:cubicBezTo>
                <a:cubicBezTo>
                  <a:pt x="570224" y="315092"/>
                  <a:pt x="547472" y="358219"/>
                  <a:pt x="513806" y="391885"/>
                </a:cubicBezTo>
                <a:cubicBezTo>
                  <a:pt x="505097" y="400594"/>
                  <a:pt x="495862" y="408806"/>
                  <a:pt x="487680" y="418011"/>
                </a:cubicBezTo>
                <a:cubicBezTo>
                  <a:pt x="472618" y="434956"/>
                  <a:pt x="461352" y="455508"/>
                  <a:pt x="444138" y="470263"/>
                </a:cubicBezTo>
                <a:cubicBezTo>
                  <a:pt x="420298" y="490697"/>
                  <a:pt x="393022" y="506936"/>
                  <a:pt x="365760" y="522514"/>
                </a:cubicBezTo>
                <a:cubicBezTo>
                  <a:pt x="325552" y="545490"/>
                  <a:pt x="300205" y="542683"/>
                  <a:pt x="252549" y="548640"/>
                </a:cubicBezTo>
                <a:cubicBezTo>
                  <a:pt x="152805" y="598512"/>
                  <a:pt x="230697" y="566057"/>
                  <a:pt x="0" y="566057"/>
                </a:cubicBezTo>
              </a:path>
            </a:pathLst>
          </a:custGeom>
          <a:noFill/>
          <a:ln w="152400">
            <a:solidFill>
              <a:schemeClr val="accent2">
                <a:alpha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6248059" y="1523841"/>
            <a:ext cx="1001486" cy="748937"/>
          </a:xfrm>
          <a:custGeom>
            <a:avLst/>
            <a:gdLst>
              <a:gd name="connsiteX0" fmla="*/ 0 w 1001486"/>
              <a:gd name="connsiteY0" fmla="*/ 748937 h 748937"/>
              <a:gd name="connsiteX1" fmla="*/ 69668 w 1001486"/>
              <a:gd name="connsiteY1" fmla="*/ 731520 h 748937"/>
              <a:gd name="connsiteX2" fmla="*/ 121920 w 1001486"/>
              <a:gd name="connsiteY2" fmla="*/ 705394 h 748937"/>
              <a:gd name="connsiteX3" fmla="*/ 235131 w 1001486"/>
              <a:gd name="connsiteY3" fmla="*/ 670560 h 748937"/>
              <a:gd name="connsiteX4" fmla="*/ 313508 w 1001486"/>
              <a:gd name="connsiteY4" fmla="*/ 548640 h 748937"/>
              <a:gd name="connsiteX5" fmla="*/ 348343 w 1001486"/>
              <a:gd name="connsiteY5" fmla="*/ 487680 h 748937"/>
              <a:gd name="connsiteX6" fmla="*/ 374468 w 1001486"/>
              <a:gd name="connsiteY6" fmla="*/ 409303 h 748937"/>
              <a:gd name="connsiteX7" fmla="*/ 426720 w 1001486"/>
              <a:gd name="connsiteY7" fmla="*/ 330925 h 748937"/>
              <a:gd name="connsiteX8" fmla="*/ 470263 w 1001486"/>
              <a:gd name="connsiteY8" fmla="*/ 269965 h 748937"/>
              <a:gd name="connsiteX9" fmla="*/ 513806 w 1001486"/>
              <a:gd name="connsiteY9" fmla="*/ 217714 h 748937"/>
              <a:gd name="connsiteX10" fmla="*/ 679268 w 1001486"/>
              <a:gd name="connsiteY10" fmla="*/ 121920 h 748937"/>
              <a:gd name="connsiteX11" fmla="*/ 705394 w 1001486"/>
              <a:gd name="connsiteY11" fmla="*/ 104503 h 748937"/>
              <a:gd name="connsiteX12" fmla="*/ 809897 w 1001486"/>
              <a:gd name="connsiteY12" fmla="*/ 78377 h 748937"/>
              <a:gd name="connsiteX13" fmla="*/ 853440 w 1001486"/>
              <a:gd name="connsiteY13" fmla="*/ 60960 h 748937"/>
              <a:gd name="connsiteX14" fmla="*/ 879566 w 1001486"/>
              <a:gd name="connsiteY14" fmla="*/ 43543 h 748937"/>
              <a:gd name="connsiteX15" fmla="*/ 931817 w 1001486"/>
              <a:gd name="connsiteY15" fmla="*/ 34834 h 748937"/>
              <a:gd name="connsiteX16" fmla="*/ 957943 w 1001486"/>
              <a:gd name="connsiteY16" fmla="*/ 26125 h 748937"/>
              <a:gd name="connsiteX17" fmla="*/ 984068 w 1001486"/>
              <a:gd name="connsiteY17" fmla="*/ 8708 h 748937"/>
              <a:gd name="connsiteX18" fmla="*/ 1001486 w 1001486"/>
              <a:gd name="connsiteY18" fmla="*/ 0 h 748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01486" h="748937">
                <a:moveTo>
                  <a:pt x="0" y="748937"/>
                </a:moveTo>
                <a:cubicBezTo>
                  <a:pt x="23099" y="744317"/>
                  <a:pt x="47761" y="741256"/>
                  <a:pt x="69668" y="731520"/>
                </a:cubicBezTo>
                <a:cubicBezTo>
                  <a:pt x="87463" y="723611"/>
                  <a:pt x="103647" y="712126"/>
                  <a:pt x="121920" y="705394"/>
                </a:cubicBezTo>
                <a:cubicBezTo>
                  <a:pt x="158969" y="691745"/>
                  <a:pt x="197394" y="682171"/>
                  <a:pt x="235131" y="670560"/>
                </a:cubicBezTo>
                <a:cubicBezTo>
                  <a:pt x="297194" y="629186"/>
                  <a:pt x="243435" y="671265"/>
                  <a:pt x="313508" y="548640"/>
                </a:cubicBezTo>
                <a:cubicBezTo>
                  <a:pt x="325120" y="528320"/>
                  <a:pt x="338962" y="509121"/>
                  <a:pt x="348343" y="487680"/>
                </a:cubicBezTo>
                <a:cubicBezTo>
                  <a:pt x="359381" y="462450"/>
                  <a:pt x="362152" y="433934"/>
                  <a:pt x="374468" y="409303"/>
                </a:cubicBezTo>
                <a:cubicBezTo>
                  <a:pt x="388510" y="381218"/>
                  <a:pt x="409303" y="357051"/>
                  <a:pt x="426720" y="330925"/>
                </a:cubicBezTo>
                <a:cubicBezTo>
                  <a:pt x="441979" y="285145"/>
                  <a:pt x="426507" y="318583"/>
                  <a:pt x="470263" y="269965"/>
                </a:cubicBezTo>
                <a:cubicBezTo>
                  <a:pt x="485430" y="253113"/>
                  <a:pt x="496011" y="231763"/>
                  <a:pt x="513806" y="217714"/>
                </a:cubicBezTo>
                <a:cubicBezTo>
                  <a:pt x="674843" y="90580"/>
                  <a:pt x="582466" y="170321"/>
                  <a:pt x="679268" y="121920"/>
                </a:cubicBezTo>
                <a:cubicBezTo>
                  <a:pt x="688629" y="117239"/>
                  <a:pt x="695465" y="107813"/>
                  <a:pt x="705394" y="104503"/>
                </a:cubicBezTo>
                <a:cubicBezTo>
                  <a:pt x="739458" y="93148"/>
                  <a:pt x="776559" y="91712"/>
                  <a:pt x="809897" y="78377"/>
                </a:cubicBezTo>
                <a:cubicBezTo>
                  <a:pt x="824411" y="72571"/>
                  <a:pt x="839458" y="67951"/>
                  <a:pt x="853440" y="60960"/>
                </a:cubicBezTo>
                <a:cubicBezTo>
                  <a:pt x="862802" y="56279"/>
                  <a:pt x="869637" y="46853"/>
                  <a:pt x="879566" y="43543"/>
                </a:cubicBezTo>
                <a:cubicBezTo>
                  <a:pt x="896317" y="37959"/>
                  <a:pt x="914580" y="38665"/>
                  <a:pt x="931817" y="34834"/>
                </a:cubicBezTo>
                <a:cubicBezTo>
                  <a:pt x="940778" y="32843"/>
                  <a:pt x="949732" y="30230"/>
                  <a:pt x="957943" y="26125"/>
                </a:cubicBezTo>
                <a:cubicBezTo>
                  <a:pt x="967304" y="21444"/>
                  <a:pt x="975093" y="14093"/>
                  <a:pt x="984068" y="8708"/>
                </a:cubicBezTo>
                <a:cubicBezTo>
                  <a:pt x="989634" y="5368"/>
                  <a:pt x="995680" y="2903"/>
                  <a:pt x="1001486" y="0"/>
                </a:cubicBezTo>
              </a:path>
            </a:pathLst>
          </a:custGeom>
          <a:noFill/>
          <a:ln w="152400">
            <a:solidFill>
              <a:schemeClr val="accent2">
                <a:alpha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6169012" y="2245188"/>
            <a:ext cx="1471749" cy="288515"/>
          </a:xfrm>
          <a:custGeom>
            <a:avLst/>
            <a:gdLst>
              <a:gd name="connsiteX0" fmla="*/ 0 w 1471749"/>
              <a:gd name="connsiteY0" fmla="*/ 34834 h 288515"/>
              <a:gd name="connsiteX1" fmla="*/ 130629 w 1471749"/>
              <a:gd name="connsiteY1" fmla="*/ 17417 h 288515"/>
              <a:gd name="connsiteX2" fmla="*/ 165463 w 1471749"/>
              <a:gd name="connsiteY2" fmla="*/ 0 h 288515"/>
              <a:gd name="connsiteX3" fmla="*/ 574766 w 1471749"/>
              <a:gd name="connsiteY3" fmla="*/ 8709 h 288515"/>
              <a:gd name="connsiteX4" fmla="*/ 705394 w 1471749"/>
              <a:gd name="connsiteY4" fmla="*/ 17417 h 288515"/>
              <a:gd name="connsiteX5" fmla="*/ 731520 w 1471749"/>
              <a:gd name="connsiteY5" fmla="*/ 34834 h 288515"/>
              <a:gd name="connsiteX6" fmla="*/ 792480 w 1471749"/>
              <a:gd name="connsiteY6" fmla="*/ 69669 h 288515"/>
              <a:gd name="connsiteX7" fmla="*/ 818606 w 1471749"/>
              <a:gd name="connsiteY7" fmla="*/ 87086 h 288515"/>
              <a:gd name="connsiteX8" fmla="*/ 870857 w 1471749"/>
              <a:gd name="connsiteY8" fmla="*/ 156754 h 288515"/>
              <a:gd name="connsiteX9" fmla="*/ 931817 w 1471749"/>
              <a:gd name="connsiteY9" fmla="*/ 217714 h 288515"/>
              <a:gd name="connsiteX10" fmla="*/ 1045029 w 1471749"/>
              <a:gd name="connsiteY10" fmla="*/ 278674 h 288515"/>
              <a:gd name="connsiteX11" fmla="*/ 1097280 w 1471749"/>
              <a:gd name="connsiteY11" fmla="*/ 287383 h 288515"/>
              <a:gd name="connsiteX12" fmla="*/ 1471749 w 1471749"/>
              <a:gd name="connsiteY12" fmla="*/ 287383 h 288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71749" h="288515">
                <a:moveTo>
                  <a:pt x="0" y="34834"/>
                </a:moveTo>
                <a:cubicBezTo>
                  <a:pt x="13779" y="33303"/>
                  <a:pt x="107630" y="24317"/>
                  <a:pt x="130629" y="17417"/>
                </a:cubicBezTo>
                <a:cubicBezTo>
                  <a:pt x="143063" y="13687"/>
                  <a:pt x="153852" y="5806"/>
                  <a:pt x="165463" y="0"/>
                </a:cubicBezTo>
                <a:lnTo>
                  <a:pt x="574766" y="8709"/>
                </a:lnTo>
                <a:cubicBezTo>
                  <a:pt x="618383" y="10116"/>
                  <a:pt x="662348" y="10243"/>
                  <a:pt x="705394" y="17417"/>
                </a:cubicBezTo>
                <a:cubicBezTo>
                  <a:pt x="715718" y="19138"/>
                  <a:pt x="722545" y="29449"/>
                  <a:pt x="731520" y="34834"/>
                </a:cubicBezTo>
                <a:cubicBezTo>
                  <a:pt x="751588" y="46875"/>
                  <a:pt x="772412" y="57628"/>
                  <a:pt x="792480" y="69669"/>
                </a:cubicBezTo>
                <a:cubicBezTo>
                  <a:pt x="801455" y="75054"/>
                  <a:pt x="811604" y="79306"/>
                  <a:pt x="818606" y="87086"/>
                </a:cubicBezTo>
                <a:cubicBezTo>
                  <a:pt x="838025" y="108663"/>
                  <a:pt x="850331" y="136228"/>
                  <a:pt x="870857" y="156754"/>
                </a:cubicBezTo>
                <a:cubicBezTo>
                  <a:pt x="891177" y="177074"/>
                  <a:pt x="907907" y="201773"/>
                  <a:pt x="931817" y="217714"/>
                </a:cubicBezTo>
                <a:cubicBezTo>
                  <a:pt x="967438" y="241462"/>
                  <a:pt x="1003036" y="267221"/>
                  <a:pt x="1045029" y="278674"/>
                </a:cubicBezTo>
                <a:cubicBezTo>
                  <a:pt x="1062064" y="283320"/>
                  <a:pt x="1079626" y="287023"/>
                  <a:pt x="1097280" y="287383"/>
                </a:cubicBezTo>
                <a:cubicBezTo>
                  <a:pt x="1222077" y="289930"/>
                  <a:pt x="1346926" y="287383"/>
                  <a:pt x="1471749" y="287383"/>
                </a:cubicBezTo>
              </a:path>
            </a:pathLst>
          </a:custGeom>
          <a:noFill/>
          <a:ln w="152400">
            <a:solidFill>
              <a:schemeClr val="accent2">
                <a:alpha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loud 20"/>
          <p:cNvSpPr/>
          <p:nvPr/>
        </p:nvSpPr>
        <p:spPr>
          <a:xfrm>
            <a:off x="5973763" y="2017049"/>
            <a:ext cx="608906" cy="417789"/>
          </a:xfrm>
          <a:prstGeom prst="cloud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768516" y="2222180"/>
            <a:ext cx="156755" cy="176056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7004318" y="2156756"/>
            <a:ext cx="156755" cy="176056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6690138" y="1614169"/>
            <a:ext cx="156755" cy="176056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5523105" y="2637162"/>
            <a:ext cx="156755" cy="176056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5679860" y="2109739"/>
            <a:ext cx="156755" cy="176056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5797090" y="2357855"/>
            <a:ext cx="156755" cy="176056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ight Arrow 45"/>
          <p:cNvSpPr/>
          <p:nvPr/>
        </p:nvSpPr>
        <p:spPr>
          <a:xfrm rot="5400000">
            <a:off x="6116340" y="3541029"/>
            <a:ext cx="530552" cy="4180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4572000" y="5653567"/>
            <a:ext cx="375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Gravitational Collapse of Dense Cores</a:t>
            </a:r>
            <a:endParaRPr lang="en-US" b="1" dirty="0"/>
          </a:p>
        </p:txBody>
      </p:sp>
      <p:sp>
        <p:nvSpPr>
          <p:cNvPr id="48" name="Down Arrow 47"/>
          <p:cNvSpPr/>
          <p:nvPr/>
        </p:nvSpPr>
        <p:spPr>
          <a:xfrm rot="10800000">
            <a:off x="6180880" y="5495661"/>
            <a:ext cx="374469" cy="261257"/>
          </a:xfrm>
          <a:prstGeom prst="downArrow">
            <a:avLst/>
          </a:prstGeom>
          <a:solidFill>
            <a:srgbClr val="FF000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Down Arrow 48"/>
          <p:cNvSpPr/>
          <p:nvPr/>
        </p:nvSpPr>
        <p:spPr>
          <a:xfrm rot="5400000">
            <a:off x="7026284" y="4805137"/>
            <a:ext cx="374469" cy="261257"/>
          </a:xfrm>
          <a:prstGeom prst="downArrow">
            <a:avLst/>
          </a:prstGeom>
          <a:solidFill>
            <a:srgbClr val="FF000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Down Arrow 49"/>
          <p:cNvSpPr/>
          <p:nvPr/>
        </p:nvSpPr>
        <p:spPr>
          <a:xfrm rot="16200000">
            <a:off x="5201081" y="4784775"/>
            <a:ext cx="374469" cy="261257"/>
          </a:xfrm>
          <a:prstGeom prst="downArrow">
            <a:avLst/>
          </a:prstGeom>
          <a:solidFill>
            <a:srgbClr val="FF000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5986944" y="4564323"/>
            <a:ext cx="737502" cy="761015"/>
          </a:xfrm>
          <a:prstGeom prst="ellipse">
            <a:avLst/>
          </a:prstGeom>
          <a:solidFill>
            <a:srgbClr val="FF0000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ight Arrow 51"/>
          <p:cNvSpPr/>
          <p:nvPr/>
        </p:nvSpPr>
        <p:spPr>
          <a:xfrm rot="10800000">
            <a:off x="4317060" y="4844430"/>
            <a:ext cx="530552" cy="4180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1495159" y="5631051"/>
            <a:ext cx="1860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Formation of Star</a:t>
            </a:r>
            <a:endParaRPr lang="en-US" b="1" dirty="0"/>
          </a:p>
        </p:txBody>
      </p:sp>
      <p:sp>
        <p:nvSpPr>
          <p:cNvPr id="60" name="Oval 59"/>
          <p:cNvSpPr/>
          <p:nvPr/>
        </p:nvSpPr>
        <p:spPr>
          <a:xfrm>
            <a:off x="1186248" y="4716649"/>
            <a:ext cx="2307771" cy="735164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101678" y="4961928"/>
            <a:ext cx="476909" cy="187235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2250228" y="4963894"/>
            <a:ext cx="179807" cy="185269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Group 62"/>
          <p:cNvGrpSpPr/>
          <p:nvPr/>
        </p:nvGrpSpPr>
        <p:grpSpPr>
          <a:xfrm>
            <a:off x="1785941" y="3488146"/>
            <a:ext cx="1314326" cy="1410871"/>
            <a:chOff x="1838751" y="3951139"/>
            <a:chExt cx="1314326" cy="1410871"/>
          </a:xfrm>
        </p:grpSpPr>
        <p:sp>
          <p:nvSpPr>
            <p:cNvPr id="40" name="Oval 39"/>
            <p:cNvSpPr/>
            <p:nvPr/>
          </p:nvSpPr>
          <p:spPr>
            <a:xfrm>
              <a:off x="2159767" y="3952174"/>
              <a:ext cx="461555" cy="1409836"/>
            </a:xfrm>
            <a:prstGeom prst="ellipse">
              <a:avLst/>
            </a:prstGeom>
            <a:solidFill>
              <a:schemeClr val="accent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838751" y="3951139"/>
              <a:ext cx="1314326" cy="6897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61659" y="3282727"/>
            <a:ext cx="2857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Collapse of Molecular Cloud</a:t>
            </a:r>
            <a:endParaRPr lang="en-US" b="1" dirty="0"/>
          </a:p>
        </p:txBody>
      </p:sp>
      <p:sp>
        <p:nvSpPr>
          <p:cNvPr id="69" name="Rectangle 68"/>
          <p:cNvSpPr/>
          <p:nvPr/>
        </p:nvSpPr>
        <p:spPr>
          <a:xfrm>
            <a:off x="246378" y="6061038"/>
            <a:ext cx="8427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latinLnBrk="1">
              <a:buFont typeface="Arial" panose="020B0604020202020204" pitchFamily="34" charset="0"/>
              <a:buChar char="•"/>
            </a:pPr>
            <a:r>
              <a:rPr lang="en-US" altLang="ko-KR" sz="2400" b="1" dirty="0" smtClean="0">
                <a:solidFill>
                  <a:prstClr val="black"/>
                </a:solidFill>
                <a:cs typeface="Arial" pitchFamily="34" charset="0"/>
              </a:rPr>
              <a:t>A complete view of star formation processes from a molecular cloud to protostars is required. 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7798487" y="1350465"/>
            <a:ext cx="94448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Taurus</a:t>
            </a:r>
          </a:p>
          <a:p>
            <a:r>
              <a:rPr lang="en-US" b="1" dirty="0" smtClean="0"/>
              <a:t>Serpens</a:t>
            </a:r>
          </a:p>
          <a:p>
            <a:r>
              <a:rPr lang="en-US" b="1" dirty="0" smtClean="0"/>
              <a:t>Orion</a:t>
            </a:r>
          </a:p>
          <a:p>
            <a:r>
              <a:rPr lang="en-US" b="1" dirty="0" smtClean="0"/>
              <a:t>IRDCs</a:t>
            </a:r>
          </a:p>
          <a:p>
            <a:r>
              <a:rPr lang="en-US" b="1" dirty="0" smtClean="0"/>
              <a:t>Etc.</a:t>
            </a:r>
            <a:endParaRPr lang="en-US" b="1" dirty="0"/>
          </a:p>
        </p:txBody>
      </p:sp>
      <p:sp>
        <p:nvSpPr>
          <p:cNvPr id="71" name="TextBox 70"/>
          <p:cNvSpPr txBox="1"/>
          <p:nvPr/>
        </p:nvSpPr>
        <p:spPr>
          <a:xfrm>
            <a:off x="7539538" y="3928152"/>
            <a:ext cx="143821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L1544</a:t>
            </a:r>
          </a:p>
          <a:p>
            <a:r>
              <a:rPr lang="en-US" b="1" dirty="0" smtClean="0"/>
              <a:t>L183</a:t>
            </a:r>
          </a:p>
          <a:p>
            <a:r>
              <a:rPr lang="en-US" b="1" dirty="0" smtClean="0"/>
              <a:t>L694</a:t>
            </a:r>
          </a:p>
          <a:p>
            <a:r>
              <a:rPr lang="en-US" b="1" smtClean="0"/>
              <a:t>L63</a:t>
            </a:r>
            <a:endParaRPr lang="en-US" b="1" dirty="0" smtClean="0"/>
          </a:p>
          <a:p>
            <a:r>
              <a:rPr lang="en-US" b="1" dirty="0" smtClean="0"/>
              <a:t>Bok Globules</a:t>
            </a:r>
          </a:p>
          <a:p>
            <a:r>
              <a:rPr lang="en-US" b="1" dirty="0" smtClean="0"/>
              <a:t>Etc.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9967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71" b="58035"/>
          <a:stretch/>
        </p:blipFill>
        <p:spPr>
          <a:xfrm>
            <a:off x="0" y="-7803"/>
            <a:ext cx="9144000" cy="898771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0" y="859684"/>
            <a:ext cx="9144000" cy="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-1" y="56608"/>
            <a:ext cx="90033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en-US" altLang="ko-KR" sz="4000" b="1" dirty="0" smtClean="0">
                <a:ln w="19050">
                  <a:solidFill>
                    <a:srgbClr val="44546A">
                      <a:tint val="1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OBSERVATIONS</a:t>
            </a:r>
            <a:endParaRPr lang="en-US" altLang="ko-KR" sz="4000" b="1" dirty="0">
              <a:ln w="19050">
                <a:solidFill>
                  <a:srgbClr val="44546A">
                    <a:tint val="1000"/>
                  </a:srgbClr>
                </a:solidFill>
                <a:prstDash val="solid"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06" y="1048135"/>
            <a:ext cx="8593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1"/>
            <a:r>
              <a:rPr lang="en-US" altLang="ko-KR" sz="2400" dirty="0" smtClean="0">
                <a:solidFill>
                  <a:srgbClr val="002060"/>
                </a:solidFill>
                <a:latin typeface="Arial Black" pitchFamily="34" charset="0"/>
              </a:rPr>
              <a:t>1. Probing Filaments and Dense Cores using KFPA</a:t>
            </a:r>
            <a:endParaRPr lang="ko-KR" altLang="en-US" sz="24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14" name="Picture 2" descr="http://www.nrao.edu/pr/2013/GBTWVU/GB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291" y="4727033"/>
            <a:ext cx="3056709" cy="213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79381" y="1395885"/>
            <a:ext cx="415376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GBT KFPA (2012A, 2013A)</a:t>
            </a:r>
          </a:p>
          <a:p>
            <a:r>
              <a:rPr lang="en-US" b="1" dirty="0" smtClean="0"/>
              <a:t>Dense Structure Survey in NH</a:t>
            </a:r>
            <a:r>
              <a:rPr lang="en-US" b="1" baseline="-25000" dirty="0" smtClean="0"/>
              <a:t>3</a:t>
            </a:r>
            <a:r>
              <a:rPr lang="en-US" b="1" dirty="0" smtClean="0"/>
              <a:t>, CCS, HC</a:t>
            </a:r>
            <a:r>
              <a:rPr lang="en-US" b="1" baseline="-25000" dirty="0" smtClean="0"/>
              <a:t>7</a:t>
            </a:r>
            <a:r>
              <a:rPr lang="en-US" b="1" dirty="0" smtClean="0"/>
              <a:t>N</a:t>
            </a:r>
          </a:p>
          <a:p>
            <a:r>
              <a:rPr lang="en-US" b="1" dirty="0" smtClean="0"/>
              <a:t>Observation time: 90 hours</a:t>
            </a:r>
          </a:p>
          <a:p>
            <a:r>
              <a:rPr lang="en-US" b="1" dirty="0" smtClean="0"/>
              <a:t>Median </a:t>
            </a:r>
            <a:r>
              <a:rPr lang="en-US" b="1" dirty="0" err="1" smtClean="0"/>
              <a:t>rms</a:t>
            </a:r>
            <a:r>
              <a:rPr lang="en-US" b="1" dirty="0" smtClean="0"/>
              <a:t>: 0.1 K</a:t>
            </a:r>
          </a:p>
          <a:p>
            <a:r>
              <a:rPr lang="en-US" b="1" dirty="0" smtClean="0"/>
              <a:t>Lowest </a:t>
            </a:r>
            <a:r>
              <a:rPr lang="en-US" b="1" dirty="0" err="1" smtClean="0"/>
              <a:t>rms</a:t>
            </a:r>
            <a:r>
              <a:rPr lang="en-US" b="1" dirty="0" smtClean="0"/>
              <a:t>: 0.058 K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8572" y="3989364"/>
            <a:ext cx="815216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GBT Argus (2016B, 2017B)</a:t>
            </a:r>
          </a:p>
          <a:p>
            <a:r>
              <a:rPr lang="en-US" b="1" dirty="0" smtClean="0"/>
              <a:t>Collapse &amp; Fragmentation Survey in HCN &amp; HCO</a:t>
            </a:r>
            <a:r>
              <a:rPr lang="en-US" b="1" baseline="30000" dirty="0" smtClean="0"/>
              <a:t>+ </a:t>
            </a:r>
            <a:r>
              <a:rPr lang="en-US" b="1" dirty="0" smtClean="0"/>
              <a:t>for infall survey, and N</a:t>
            </a:r>
            <a:r>
              <a:rPr lang="en-US" b="1" baseline="-25000" dirty="0" smtClean="0"/>
              <a:t>2</a:t>
            </a:r>
            <a:r>
              <a:rPr lang="en-US" b="1" dirty="0" smtClean="0"/>
              <a:t>H</a:t>
            </a:r>
            <a:r>
              <a:rPr lang="en-US" b="1" baseline="30000" dirty="0" smtClean="0"/>
              <a:t>+</a:t>
            </a:r>
            <a:r>
              <a:rPr lang="en-US" b="1" dirty="0"/>
              <a:t> </a:t>
            </a:r>
            <a:r>
              <a:rPr lang="en-US" b="1" dirty="0" smtClean="0"/>
              <a:t>&amp; NH</a:t>
            </a:r>
            <a:r>
              <a:rPr lang="en-US" b="1" baseline="-25000" dirty="0" smtClean="0"/>
              <a:t>2</a:t>
            </a:r>
            <a:r>
              <a:rPr lang="en-US" b="1" dirty="0" smtClean="0"/>
              <a:t>D </a:t>
            </a:r>
          </a:p>
          <a:p>
            <a:r>
              <a:rPr lang="en-US" b="1" dirty="0" smtClean="0"/>
              <a:t>for fragmentation survey</a:t>
            </a:r>
          </a:p>
          <a:p>
            <a:r>
              <a:rPr lang="en-US" b="1" dirty="0" smtClean="0"/>
              <a:t>Observation time: 10 hours out of 70 hours</a:t>
            </a:r>
          </a:p>
          <a:p>
            <a:r>
              <a:rPr lang="en-US" b="1" dirty="0" smtClean="0"/>
              <a:t>Median </a:t>
            </a:r>
            <a:r>
              <a:rPr lang="en-US" b="1" dirty="0" err="1" smtClean="0"/>
              <a:t>rms</a:t>
            </a:r>
            <a:r>
              <a:rPr lang="en-US" b="1" dirty="0" smtClean="0"/>
              <a:t>: 0.15 K</a:t>
            </a:r>
          </a:p>
          <a:p>
            <a:r>
              <a:rPr lang="en-US" b="1" dirty="0" smtClean="0"/>
              <a:t>Lowest </a:t>
            </a:r>
            <a:r>
              <a:rPr lang="en-US" b="1" dirty="0" err="1" smtClean="0"/>
              <a:t>rms</a:t>
            </a:r>
            <a:r>
              <a:rPr lang="en-US" b="1" dirty="0" smtClean="0"/>
              <a:t>: 0.08 K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6706" y="3220963"/>
            <a:ext cx="90456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1"/>
            <a:r>
              <a:rPr lang="en-US" altLang="ko-KR" sz="2400" dirty="0" smtClean="0">
                <a:solidFill>
                  <a:srgbClr val="002060"/>
                </a:solidFill>
                <a:latin typeface="Arial Black" pitchFamily="34" charset="0"/>
              </a:rPr>
              <a:t>2. Probing Collapse &amp; Fragmentation of Dense Cores</a:t>
            </a:r>
          </a:p>
          <a:p>
            <a:pPr latinLnBrk="1"/>
            <a:r>
              <a:rPr lang="en-US" altLang="ko-KR" sz="2400" dirty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en-US" altLang="ko-KR" sz="2400" dirty="0" smtClean="0">
                <a:solidFill>
                  <a:srgbClr val="002060"/>
                </a:solidFill>
                <a:latin typeface="Arial Black" pitchFamily="34" charset="0"/>
              </a:rPr>
              <a:t>   using Argus</a:t>
            </a:r>
            <a:endParaRPr lang="ko-KR" altLang="en-US" sz="2400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82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833" y="3873460"/>
            <a:ext cx="6709682" cy="2967966"/>
          </a:xfrm>
          <a:prstGeom prst="rect">
            <a:avLst/>
          </a:prstGeom>
        </p:spPr>
      </p:pic>
      <p:pic>
        <p:nvPicPr>
          <p:cNvPr id="1026" name="Picture 2" descr="http://www.esa.int/var/esa/storage/images/esa_multimedia/images/2015/06/stars_forming_in_the_taurus_molecular_cloud/15428381-1-eng-GB/Stars_forming_in_the_Taurus_Molecular_Cloud_node_full_image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899" y="1386095"/>
            <a:ext cx="6157549" cy="2621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71" b="58035"/>
          <a:stretch/>
        </p:blipFill>
        <p:spPr>
          <a:xfrm>
            <a:off x="0" y="-7803"/>
            <a:ext cx="9144000" cy="898771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0" y="859684"/>
            <a:ext cx="9144000" cy="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-1" y="56608"/>
            <a:ext cx="90033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en-US" altLang="ko-KR" sz="4000" b="1" dirty="0" smtClean="0">
                <a:ln w="19050">
                  <a:solidFill>
                    <a:srgbClr val="44546A">
                      <a:tint val="1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DENSE STRUCTURES</a:t>
            </a:r>
            <a:endParaRPr lang="en-US" altLang="ko-KR" sz="4000" b="1" dirty="0">
              <a:ln w="19050">
                <a:solidFill>
                  <a:srgbClr val="44546A">
                    <a:tint val="1000"/>
                  </a:srgbClr>
                </a:solidFill>
                <a:prstDash val="solid"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8911" y="928103"/>
            <a:ext cx="732489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1"/>
            <a:r>
              <a:rPr lang="en-US" altLang="ko-KR" sz="2300" dirty="0" smtClean="0">
                <a:solidFill>
                  <a:srgbClr val="002060"/>
                </a:solidFill>
                <a:latin typeface="Arial Black" pitchFamily="34" charset="0"/>
              </a:rPr>
              <a:t>Anatomy of L1495-B218 Filaments in Taurus</a:t>
            </a:r>
            <a:endParaRPr lang="ko-KR" altLang="en-US" sz="2300" baseline="-25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75313" y="1959429"/>
            <a:ext cx="3030583" cy="1750422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ffectLst>
            <a:outerShdw blurRad="50800" dist="38100" dir="5400000" algn="t" rotWithShape="0">
              <a:prstClr val="black">
                <a:alpha val="6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310674" y="1410870"/>
            <a:ext cx="3212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smtClean="0">
                <a:solidFill>
                  <a:schemeClr val="bg1"/>
                </a:solidFill>
              </a:rPr>
              <a:t>500 µm dust continuum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2037806" y="3709851"/>
            <a:ext cx="1837508" cy="297601"/>
          </a:xfrm>
          <a:prstGeom prst="line">
            <a:avLst/>
          </a:prstGeom>
          <a:ln w="47625">
            <a:solidFill>
              <a:srgbClr val="FFFF00"/>
            </a:solidFill>
          </a:ln>
          <a:effectLst>
            <a:outerShdw blurRad="50800" dist="38100" dir="5400000" algn="t" rotWithShape="0">
              <a:prstClr val="black">
                <a:alpha val="6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6905896" y="3709851"/>
            <a:ext cx="1045618" cy="230605"/>
          </a:xfrm>
          <a:prstGeom prst="line">
            <a:avLst/>
          </a:prstGeom>
          <a:ln w="47625">
            <a:solidFill>
              <a:srgbClr val="FFFF00"/>
            </a:solidFill>
          </a:ln>
          <a:effectLst>
            <a:outerShdw blurRad="50800" dist="38100" dir="5400000" algn="t" rotWithShape="0">
              <a:prstClr val="black">
                <a:alpha val="6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037806" y="4640084"/>
            <a:ext cx="1237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baseline="30000" dirty="0" smtClean="0"/>
              <a:t>13</a:t>
            </a:r>
            <a:r>
              <a:rPr lang="en-US" altLang="ko-KR" sz="2400" b="1" dirty="0" smtClean="0"/>
              <a:t>CO 1-0</a:t>
            </a:r>
            <a:endParaRPr lang="ko-KR" altLang="en-US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436914" y="1357840"/>
            <a:ext cx="2360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[</a:t>
            </a:r>
            <a:r>
              <a:rPr lang="en-US" b="1" dirty="0" err="1" smtClean="0">
                <a:solidFill>
                  <a:schemeClr val="bg1"/>
                </a:solidFill>
              </a:rPr>
              <a:t>Palmeirim</a:t>
            </a:r>
            <a:r>
              <a:rPr lang="en-US" b="1" dirty="0" smtClean="0">
                <a:solidFill>
                  <a:schemeClr val="bg1"/>
                </a:solidFill>
              </a:rPr>
              <a:t> et al. 2013]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35619" y="4013889"/>
            <a:ext cx="2375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[Goldsmith et al. 2008]</a:t>
            </a:r>
            <a:endParaRPr lang="en-US" b="1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207235" y="2328755"/>
            <a:ext cx="2056918" cy="735261"/>
          </a:xfrm>
          <a:prstGeom prst="straightConnector1">
            <a:avLst/>
          </a:prstGeom>
          <a:ln w="158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3207234" y="2325567"/>
            <a:ext cx="1608606" cy="915261"/>
          </a:xfrm>
          <a:prstGeom prst="straightConnector1">
            <a:avLst/>
          </a:prstGeom>
          <a:ln w="158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220232" y="2337283"/>
            <a:ext cx="864088" cy="830879"/>
          </a:xfrm>
          <a:prstGeom prst="straightConnector1">
            <a:avLst/>
          </a:prstGeom>
          <a:ln w="158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214868" y="2325029"/>
            <a:ext cx="60136" cy="575378"/>
          </a:xfrm>
          <a:prstGeom prst="straightConnector1">
            <a:avLst/>
          </a:prstGeom>
          <a:ln w="158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617045" y="1944519"/>
            <a:ext cx="11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Filaments</a:t>
            </a:r>
            <a:endParaRPr lang="en-US" b="1" dirty="0">
              <a:solidFill>
                <a:srgbClr val="FFFF00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 flipV="1">
            <a:off x="5843221" y="2426786"/>
            <a:ext cx="1338741" cy="19083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3244936" y="2337283"/>
            <a:ext cx="2818273" cy="755292"/>
          </a:xfrm>
          <a:prstGeom prst="straightConnector1">
            <a:avLst/>
          </a:prstGeom>
          <a:ln w="158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144006" y="2230876"/>
            <a:ext cx="18679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Hub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50% of protostars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are at the hub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27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71" b="58035"/>
          <a:stretch/>
        </p:blipFill>
        <p:spPr>
          <a:xfrm>
            <a:off x="0" y="-7803"/>
            <a:ext cx="9144000" cy="898771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0" y="859684"/>
            <a:ext cx="9144000" cy="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-1" y="56608"/>
            <a:ext cx="90033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en-US" altLang="ko-KR" sz="4000" b="1" dirty="0" smtClean="0">
                <a:ln w="19050">
                  <a:solidFill>
                    <a:srgbClr val="44546A">
                      <a:tint val="1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DENSE STRUCTURES</a:t>
            </a:r>
            <a:endParaRPr lang="en-US" altLang="ko-KR" sz="4000" b="1" dirty="0">
              <a:ln w="19050">
                <a:solidFill>
                  <a:srgbClr val="44546A">
                    <a:tint val="1000"/>
                  </a:srgbClr>
                </a:solidFill>
                <a:prstDash val="solid"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8911" y="928103"/>
            <a:ext cx="732489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1"/>
            <a:r>
              <a:rPr lang="en-US" altLang="ko-KR" sz="2300" dirty="0" smtClean="0">
                <a:solidFill>
                  <a:srgbClr val="002060"/>
                </a:solidFill>
                <a:latin typeface="Arial Black" pitchFamily="34" charset="0"/>
              </a:rPr>
              <a:t>Anatomy of L1495-B218 Filaments in Taurus</a:t>
            </a:r>
            <a:endParaRPr lang="ko-KR" altLang="en-US" sz="2300" baseline="-25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420" y="1631981"/>
            <a:ext cx="5387428" cy="4778131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615848" y="3056033"/>
            <a:ext cx="2891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Converging or shear flow</a:t>
            </a:r>
            <a:endParaRPr lang="en-US" sz="2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5615848" y="3354778"/>
            <a:ext cx="24128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[Goldsmith et al. 2008, </a:t>
            </a:r>
          </a:p>
          <a:p>
            <a:r>
              <a:rPr lang="en-US" b="1" dirty="0" smtClean="0"/>
              <a:t>Narayanan et al. 2008]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438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71" b="58035"/>
          <a:stretch/>
        </p:blipFill>
        <p:spPr>
          <a:xfrm>
            <a:off x="0" y="-7803"/>
            <a:ext cx="9144000" cy="898771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0" y="859684"/>
            <a:ext cx="9144000" cy="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-1" y="56608"/>
            <a:ext cx="90033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en-US" altLang="ko-KR" sz="4000" b="1" dirty="0" smtClean="0">
                <a:ln w="19050">
                  <a:solidFill>
                    <a:srgbClr val="44546A">
                      <a:tint val="1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DENSE STRUCTURES</a:t>
            </a:r>
            <a:endParaRPr lang="en-US" altLang="ko-KR" sz="4000" b="1" dirty="0">
              <a:ln w="19050">
                <a:solidFill>
                  <a:srgbClr val="44546A">
                    <a:tint val="1000"/>
                  </a:srgbClr>
                </a:solidFill>
                <a:prstDash val="solid"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28125" y="939819"/>
            <a:ext cx="947612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1"/>
            <a:r>
              <a:rPr lang="en-US" altLang="ko-KR" sz="2300" dirty="0" smtClean="0">
                <a:solidFill>
                  <a:srgbClr val="002060"/>
                </a:solidFill>
                <a:latin typeface="Arial Black" pitchFamily="34" charset="0"/>
              </a:rPr>
              <a:t>Probing Filaments &amp; Dense Cores KFPA: NH</a:t>
            </a:r>
            <a:r>
              <a:rPr lang="en-US" altLang="ko-KR" sz="2300" baseline="-25000" dirty="0" smtClean="0">
                <a:solidFill>
                  <a:srgbClr val="002060"/>
                </a:solidFill>
                <a:latin typeface="Arial Black" pitchFamily="34" charset="0"/>
              </a:rPr>
              <a:t>3</a:t>
            </a:r>
            <a:r>
              <a:rPr lang="en-US" altLang="ko-KR" sz="2300" dirty="0" smtClean="0">
                <a:solidFill>
                  <a:srgbClr val="002060"/>
                </a:solidFill>
                <a:latin typeface="Arial Black" pitchFamily="34" charset="0"/>
              </a:rPr>
              <a:t>, CCS, HC</a:t>
            </a:r>
            <a:r>
              <a:rPr lang="en-US" altLang="ko-KR" sz="2300" baseline="-25000" dirty="0" smtClean="0">
                <a:solidFill>
                  <a:srgbClr val="002060"/>
                </a:solidFill>
                <a:latin typeface="Arial Black" pitchFamily="34" charset="0"/>
              </a:rPr>
              <a:t>7</a:t>
            </a:r>
            <a:r>
              <a:rPr lang="en-US" altLang="ko-KR" sz="2300" dirty="0" smtClean="0">
                <a:solidFill>
                  <a:srgbClr val="002060"/>
                </a:solidFill>
                <a:latin typeface="Arial Black" pitchFamily="34" charset="0"/>
              </a:rPr>
              <a:t>N</a:t>
            </a:r>
            <a:endParaRPr lang="ko-KR" altLang="en-US" sz="2300" baseline="-25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65430" y="1559116"/>
            <a:ext cx="2455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chemeClr val="bg1"/>
                </a:solidFill>
              </a:rPr>
              <a:t>500 um dust continuum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214" y="1392949"/>
            <a:ext cx="7595694" cy="546068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 rot="10800000">
            <a:off x="498060" y="3219338"/>
            <a:ext cx="430887" cy="144334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sz="1600" dirty="0" smtClean="0"/>
              <a:t>Galactic latitude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4174592" y="1395002"/>
            <a:ext cx="3212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smtClean="0">
                <a:solidFill>
                  <a:schemeClr val="bg1"/>
                </a:solidFill>
              </a:rPr>
              <a:t>500 µm dust continuum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67429" y="3986846"/>
            <a:ext cx="262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GBT KFPA NH</a:t>
            </a:r>
            <a:r>
              <a:rPr lang="en-US" sz="2400" b="1" baseline="-25000" dirty="0">
                <a:solidFill>
                  <a:schemeClr val="bg1"/>
                </a:solidFill>
              </a:rPr>
              <a:t>3</a:t>
            </a:r>
            <a:r>
              <a:rPr lang="en-US" sz="2400" b="1" dirty="0">
                <a:solidFill>
                  <a:schemeClr val="bg1"/>
                </a:solidFill>
              </a:rPr>
              <a:t> (1,1)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67429" y="4350517"/>
            <a:ext cx="18678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Showing intermediate </a:t>
            </a:r>
          </a:p>
          <a:p>
            <a:r>
              <a:rPr lang="en-US" sz="1400" b="1" dirty="0">
                <a:solidFill>
                  <a:schemeClr val="bg1"/>
                </a:solidFill>
              </a:rPr>
              <a:t>&amp; high density gas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68029" y="6523870"/>
            <a:ext cx="1734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[Seo et al. 2015]</a:t>
            </a:r>
            <a:endParaRPr lang="en-US" b="1" dirty="0"/>
          </a:p>
        </p:txBody>
      </p:sp>
      <p:sp>
        <p:nvSpPr>
          <p:cNvPr id="20" name="5-Point Star 19"/>
          <p:cNvSpPr/>
          <p:nvPr/>
        </p:nvSpPr>
        <p:spPr>
          <a:xfrm>
            <a:off x="6963323" y="1888462"/>
            <a:ext cx="227892" cy="209053"/>
          </a:xfrm>
          <a:prstGeom prst="star5">
            <a:avLst>
              <a:gd name="adj" fmla="val 22865"/>
              <a:gd name="hf" fmla="val 105146"/>
              <a:gd name="vf" fmla="val 110557"/>
            </a:avLst>
          </a:prstGeom>
          <a:solidFill>
            <a:srgbClr val="FF0000"/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/>
          <p:cNvSpPr/>
          <p:nvPr/>
        </p:nvSpPr>
        <p:spPr>
          <a:xfrm>
            <a:off x="4450879" y="2968631"/>
            <a:ext cx="227892" cy="162380"/>
          </a:xfrm>
          <a:prstGeom prst="star5">
            <a:avLst>
              <a:gd name="adj" fmla="val 22865"/>
              <a:gd name="hf" fmla="val 105146"/>
              <a:gd name="vf" fmla="val 110557"/>
            </a:avLst>
          </a:prstGeom>
          <a:solidFill>
            <a:srgbClr val="FF0000"/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/>
          <p:cNvSpPr/>
          <p:nvPr/>
        </p:nvSpPr>
        <p:spPr>
          <a:xfrm>
            <a:off x="1790411" y="1662592"/>
            <a:ext cx="227892" cy="162380"/>
          </a:xfrm>
          <a:prstGeom prst="star5">
            <a:avLst>
              <a:gd name="adj" fmla="val 22865"/>
              <a:gd name="hf" fmla="val 105146"/>
              <a:gd name="vf" fmla="val 110557"/>
            </a:avLst>
          </a:prstGeom>
          <a:solidFill>
            <a:srgbClr val="FF0000"/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/>
          <p:cNvSpPr/>
          <p:nvPr/>
        </p:nvSpPr>
        <p:spPr>
          <a:xfrm>
            <a:off x="1666354" y="3565168"/>
            <a:ext cx="227892" cy="162380"/>
          </a:xfrm>
          <a:prstGeom prst="star5">
            <a:avLst>
              <a:gd name="adj" fmla="val 22865"/>
              <a:gd name="hf" fmla="val 105146"/>
              <a:gd name="vf" fmla="val 110557"/>
            </a:avLst>
          </a:prstGeom>
          <a:solidFill>
            <a:srgbClr val="FF0000"/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904357" y="3461692"/>
            <a:ext cx="2276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chemeClr val="bg1"/>
                </a:solidFill>
              </a:rPr>
              <a:t>Regions with Class I/II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370161" y="1780265"/>
            <a:ext cx="18679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Hub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50% of protostars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are at the hub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6208639" y="2248696"/>
            <a:ext cx="450075" cy="121920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673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719" y="1401997"/>
            <a:ext cx="8052196" cy="54719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71" b="58035"/>
          <a:stretch/>
        </p:blipFill>
        <p:spPr>
          <a:xfrm>
            <a:off x="0" y="-7803"/>
            <a:ext cx="9144000" cy="898771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0" y="859684"/>
            <a:ext cx="9144000" cy="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-1" y="56608"/>
            <a:ext cx="90033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en-US" altLang="ko-KR" sz="4000" b="1" dirty="0" smtClean="0">
                <a:ln w="19050">
                  <a:solidFill>
                    <a:srgbClr val="44546A">
                      <a:tint val="1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DENSE STRUCTURES</a:t>
            </a:r>
            <a:endParaRPr lang="en-US" altLang="ko-KR" sz="4000" b="1" dirty="0">
              <a:ln w="19050">
                <a:solidFill>
                  <a:srgbClr val="44546A">
                    <a:tint val="1000"/>
                  </a:srgbClr>
                </a:solidFill>
                <a:prstDash val="solid"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63678" y="1416178"/>
            <a:ext cx="262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GBT KFPA NH</a:t>
            </a:r>
            <a:r>
              <a:rPr lang="en-US" sz="2400" b="1" baseline="-25000" dirty="0">
                <a:solidFill>
                  <a:schemeClr val="bg1"/>
                </a:solidFill>
              </a:rPr>
              <a:t>3</a:t>
            </a:r>
            <a:r>
              <a:rPr lang="en-US" sz="2400" b="1" dirty="0">
                <a:solidFill>
                  <a:schemeClr val="bg1"/>
                </a:solidFill>
              </a:rPr>
              <a:t> (1,1)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63678" y="3982603"/>
            <a:ext cx="276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GBT KFPA CCS 2</a:t>
            </a:r>
            <a:r>
              <a:rPr lang="en-US" sz="2400" b="1" baseline="-25000" dirty="0">
                <a:solidFill>
                  <a:schemeClr val="bg1"/>
                </a:solidFill>
              </a:rPr>
              <a:t>1</a:t>
            </a:r>
            <a:r>
              <a:rPr lang="en-US" sz="2400" b="1" dirty="0">
                <a:solidFill>
                  <a:schemeClr val="bg1"/>
                </a:solidFill>
              </a:rPr>
              <a:t> - 1</a:t>
            </a:r>
            <a:r>
              <a:rPr lang="en-US" sz="2400" b="1" baseline="-25000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63678" y="4367324"/>
            <a:ext cx="16901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Showing chemically </a:t>
            </a:r>
          </a:p>
          <a:p>
            <a:r>
              <a:rPr lang="en-US" sz="1400" b="1" dirty="0">
                <a:solidFill>
                  <a:schemeClr val="bg1"/>
                </a:solidFill>
              </a:rPr>
              <a:t>young gas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63678" y="1801138"/>
            <a:ext cx="18678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Showing intermediate </a:t>
            </a:r>
          </a:p>
          <a:p>
            <a:r>
              <a:rPr lang="en-US" sz="1400" b="1" dirty="0">
                <a:solidFill>
                  <a:schemeClr val="bg1"/>
                </a:solidFill>
              </a:rPr>
              <a:t>&amp; high density gas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-28125" y="939819"/>
            <a:ext cx="947612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1"/>
            <a:r>
              <a:rPr lang="en-US" altLang="ko-KR" sz="2300" dirty="0" smtClean="0">
                <a:solidFill>
                  <a:srgbClr val="002060"/>
                </a:solidFill>
                <a:latin typeface="Arial Black" pitchFamily="34" charset="0"/>
              </a:rPr>
              <a:t>Probing Filaments &amp; Dense Cores KFPA: NH</a:t>
            </a:r>
            <a:r>
              <a:rPr lang="en-US" altLang="ko-KR" sz="2300" baseline="-25000" dirty="0" smtClean="0">
                <a:solidFill>
                  <a:srgbClr val="002060"/>
                </a:solidFill>
                <a:latin typeface="Arial Black" pitchFamily="34" charset="0"/>
              </a:rPr>
              <a:t>3</a:t>
            </a:r>
            <a:r>
              <a:rPr lang="en-US" altLang="ko-KR" sz="2300" dirty="0" smtClean="0">
                <a:solidFill>
                  <a:srgbClr val="002060"/>
                </a:solidFill>
                <a:latin typeface="Arial Black" pitchFamily="34" charset="0"/>
              </a:rPr>
              <a:t>, CCS, HC</a:t>
            </a:r>
            <a:r>
              <a:rPr lang="en-US" altLang="ko-KR" sz="2300" baseline="-25000" dirty="0" smtClean="0">
                <a:solidFill>
                  <a:srgbClr val="002060"/>
                </a:solidFill>
                <a:latin typeface="Arial Black" pitchFamily="34" charset="0"/>
              </a:rPr>
              <a:t>7</a:t>
            </a:r>
            <a:r>
              <a:rPr lang="en-US" altLang="ko-KR" sz="2300" dirty="0" smtClean="0">
                <a:solidFill>
                  <a:srgbClr val="002060"/>
                </a:solidFill>
                <a:latin typeface="Arial Black" pitchFamily="34" charset="0"/>
              </a:rPr>
              <a:t>N</a:t>
            </a:r>
            <a:endParaRPr lang="ko-KR" altLang="en-US" sz="2300" baseline="-25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68029" y="6523870"/>
            <a:ext cx="1734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[Seo et al. 2015]</a:t>
            </a:r>
            <a:endParaRPr lang="en-US" b="1" dirty="0"/>
          </a:p>
        </p:txBody>
      </p:sp>
      <p:sp>
        <p:nvSpPr>
          <p:cNvPr id="15" name="5-Point Star 14"/>
          <p:cNvSpPr/>
          <p:nvPr/>
        </p:nvSpPr>
        <p:spPr>
          <a:xfrm>
            <a:off x="6963323" y="1888462"/>
            <a:ext cx="227892" cy="209053"/>
          </a:xfrm>
          <a:prstGeom prst="star5">
            <a:avLst>
              <a:gd name="adj" fmla="val 22865"/>
              <a:gd name="hf" fmla="val 105146"/>
              <a:gd name="vf" fmla="val 110557"/>
            </a:avLst>
          </a:prstGeom>
          <a:solidFill>
            <a:srgbClr val="FF0000"/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4450879" y="2968631"/>
            <a:ext cx="227892" cy="162380"/>
          </a:xfrm>
          <a:prstGeom prst="star5">
            <a:avLst>
              <a:gd name="adj" fmla="val 22865"/>
              <a:gd name="hf" fmla="val 105146"/>
              <a:gd name="vf" fmla="val 110557"/>
            </a:avLst>
          </a:prstGeom>
          <a:solidFill>
            <a:srgbClr val="FF0000"/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1790411" y="1662592"/>
            <a:ext cx="227892" cy="162380"/>
          </a:xfrm>
          <a:prstGeom prst="star5">
            <a:avLst>
              <a:gd name="adj" fmla="val 22865"/>
              <a:gd name="hf" fmla="val 105146"/>
              <a:gd name="vf" fmla="val 110557"/>
            </a:avLst>
          </a:prstGeom>
          <a:solidFill>
            <a:srgbClr val="FF0000"/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1666354" y="3565168"/>
            <a:ext cx="227892" cy="162380"/>
          </a:xfrm>
          <a:prstGeom prst="star5">
            <a:avLst>
              <a:gd name="adj" fmla="val 22865"/>
              <a:gd name="hf" fmla="val 105146"/>
              <a:gd name="vf" fmla="val 110557"/>
            </a:avLst>
          </a:prstGeom>
          <a:solidFill>
            <a:srgbClr val="FF0000"/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904357" y="3461692"/>
            <a:ext cx="2276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chemeClr val="bg1"/>
                </a:solidFill>
              </a:rPr>
              <a:t>Regions with Class I/II</a:t>
            </a:r>
            <a:endParaRPr lang="ko-KR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22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057" y="1688254"/>
            <a:ext cx="7191943" cy="51005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71" b="58035"/>
          <a:stretch/>
        </p:blipFill>
        <p:spPr>
          <a:xfrm>
            <a:off x="0" y="-7803"/>
            <a:ext cx="9144000" cy="898771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0" y="859684"/>
            <a:ext cx="9144000" cy="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07968" y="911441"/>
            <a:ext cx="46615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1"/>
            <a:r>
              <a:rPr lang="en-US" altLang="ko-KR" sz="2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Dense </a:t>
            </a:r>
            <a:r>
              <a:rPr lang="en-US" altLang="ko-KR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Cores Identification</a:t>
            </a:r>
            <a:endParaRPr lang="ko-KR" altLang="en-US" sz="24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0680" y="1318923"/>
            <a:ext cx="5589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1"/>
            <a:r>
              <a:rPr lang="en-US" altLang="ko-KR" b="1" dirty="0" smtClean="0">
                <a:solidFill>
                  <a:prstClr val="black"/>
                </a:solidFill>
                <a:cs typeface="Arial" pitchFamily="34" charset="0"/>
              </a:rPr>
              <a:t>Identifying NH</a:t>
            </a:r>
            <a:r>
              <a:rPr lang="en-US" altLang="ko-KR" b="1" baseline="-25000" dirty="0" smtClean="0">
                <a:solidFill>
                  <a:prstClr val="black"/>
                </a:solidFill>
                <a:cs typeface="Arial" pitchFamily="34" charset="0"/>
              </a:rPr>
              <a:t>3</a:t>
            </a:r>
            <a:r>
              <a:rPr lang="en-US" altLang="ko-KR" b="1" dirty="0" smtClean="0">
                <a:solidFill>
                  <a:prstClr val="black"/>
                </a:solidFill>
                <a:cs typeface="Arial" pitchFamily="34" charset="0"/>
              </a:rPr>
              <a:t> structures using a </a:t>
            </a:r>
            <a:r>
              <a:rPr lang="en-US" altLang="ko-KR" b="1" dirty="0" err="1" smtClean="0">
                <a:solidFill>
                  <a:prstClr val="black"/>
                </a:solidFill>
                <a:cs typeface="Arial" pitchFamily="34" charset="0"/>
              </a:rPr>
              <a:t>dendrogram</a:t>
            </a:r>
            <a:r>
              <a:rPr lang="en-US" altLang="ko-KR" b="1" dirty="0" smtClean="0">
                <a:solidFill>
                  <a:prstClr val="black"/>
                </a:solidFill>
                <a:cs typeface="Arial" pitchFamily="34" charset="0"/>
              </a:rPr>
              <a:t> algorithm</a:t>
            </a:r>
            <a:endParaRPr lang="ko-KR" altLang="en-US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1955" y="6440630"/>
            <a:ext cx="2485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1"/>
            <a:r>
              <a:rPr lang="en-US" altLang="ko-KR" b="1" dirty="0" smtClean="0">
                <a:solidFill>
                  <a:prstClr val="black"/>
                </a:solidFill>
                <a:cs typeface="Arial" pitchFamily="34" charset="0"/>
              </a:rPr>
              <a:t>39 leaves &amp; 16 branches</a:t>
            </a:r>
            <a:endParaRPr lang="ko-KR" altLang="en-US" b="1" baseline="-250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" y="56608"/>
            <a:ext cx="90033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en-US" altLang="ko-KR" sz="4000" b="1" dirty="0" smtClean="0">
                <a:ln w="19050">
                  <a:solidFill>
                    <a:srgbClr val="44546A">
                      <a:tint val="1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DENSE STRUCTURES</a:t>
            </a:r>
            <a:endParaRPr lang="en-US" altLang="ko-KR" sz="4000" b="1" dirty="0">
              <a:ln w="19050">
                <a:solidFill>
                  <a:srgbClr val="44546A">
                    <a:tint val="1000"/>
                  </a:srgbClr>
                </a:solidFill>
                <a:prstDash val="solid"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20480" y="1357840"/>
            <a:ext cx="1734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[Seo et al. 2015]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9314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0071" y="6380989"/>
            <a:ext cx="902561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u="sng" dirty="0" smtClean="0">
                <a:cs typeface="Arial" panose="020B0604020202020204" pitchFamily="34" charset="0"/>
              </a:rPr>
              <a:t>Pressure-confined structure → gravitationally bound structure → Star formation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15848" y="1668918"/>
            <a:ext cx="30691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Only </a:t>
            </a:r>
            <a:r>
              <a:rPr lang="en-US" sz="2000" b="1" dirty="0"/>
              <a:t>9</a:t>
            </a:r>
            <a:r>
              <a:rPr lang="en-US" sz="2000" b="1" dirty="0" smtClean="0"/>
              <a:t> out of 39 leaves are </a:t>
            </a:r>
          </a:p>
          <a:p>
            <a:r>
              <a:rPr lang="en-US" sz="2000" b="1" dirty="0" smtClean="0"/>
              <a:t>gravitationally bound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615848" y="2539117"/>
            <a:ext cx="35880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7</a:t>
            </a:r>
            <a:r>
              <a:rPr lang="en-US" sz="2000" b="1" dirty="0" smtClean="0"/>
              <a:t> out of 9 gravitationally bound </a:t>
            </a:r>
          </a:p>
          <a:p>
            <a:r>
              <a:rPr lang="en-US" sz="2000" b="1" dirty="0" smtClean="0"/>
              <a:t>leaves are active</a:t>
            </a:r>
            <a:endParaRPr lang="en-US" sz="20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71" b="58035"/>
          <a:stretch/>
        </p:blipFill>
        <p:spPr>
          <a:xfrm>
            <a:off x="0" y="-7803"/>
            <a:ext cx="9144000" cy="898771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0" y="859684"/>
            <a:ext cx="9144000" cy="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07968" y="1001245"/>
            <a:ext cx="6139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1"/>
            <a:r>
              <a:rPr lang="en-US" altLang="ko-KR" sz="2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Physical Properties of Dense Cores</a:t>
            </a:r>
            <a:endParaRPr lang="ko-KR" altLang="en-US" sz="24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584" y="1573187"/>
            <a:ext cx="5615848" cy="491386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208314" y="1631982"/>
            <a:ext cx="4294415" cy="3086976"/>
          </a:xfrm>
          <a:prstGeom prst="rect">
            <a:avLst/>
          </a:prstGeom>
          <a:noFill/>
          <a:ln w="38100">
            <a:solidFill>
              <a:srgbClr val="00B0F0">
                <a:alpha val="67059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83439" y="4736212"/>
            <a:ext cx="524875" cy="1035937"/>
          </a:xfrm>
          <a:prstGeom prst="rect">
            <a:avLst/>
          </a:prstGeom>
          <a:noFill/>
          <a:ln w="38100">
            <a:solidFill>
              <a:srgbClr val="FF0000">
                <a:alpha val="67059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695950" y="3568475"/>
            <a:ext cx="492579" cy="287368"/>
          </a:xfrm>
          <a:prstGeom prst="rect">
            <a:avLst/>
          </a:prstGeom>
          <a:noFill/>
          <a:ln w="38100">
            <a:solidFill>
              <a:srgbClr val="00B0F0">
                <a:alpha val="67059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695950" y="4177316"/>
            <a:ext cx="492579" cy="287368"/>
          </a:xfrm>
          <a:prstGeom prst="rect">
            <a:avLst/>
          </a:prstGeom>
          <a:noFill/>
          <a:ln w="38100">
            <a:solidFill>
              <a:srgbClr val="FF0000">
                <a:alpha val="67059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268631" y="3486511"/>
            <a:ext cx="1906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Pressure-confined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268631" y="4111679"/>
            <a:ext cx="2467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Gravitationally unstable</a:t>
            </a:r>
            <a:endParaRPr lang="en-US" b="1" dirty="0"/>
          </a:p>
        </p:txBody>
      </p:sp>
      <p:cxnSp>
        <p:nvCxnSpPr>
          <p:cNvPr id="4" name="직선 화살표 연결선 3"/>
          <p:cNvCxnSpPr/>
          <p:nvPr/>
        </p:nvCxnSpPr>
        <p:spPr>
          <a:xfrm flipH="1">
            <a:off x="2532005" y="3071258"/>
            <a:ext cx="2198077" cy="2450173"/>
          </a:xfrm>
          <a:prstGeom prst="straightConnector1">
            <a:avLst/>
          </a:prstGeom>
          <a:ln w="1270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395534" y="3397670"/>
            <a:ext cx="19963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growth by</a:t>
            </a:r>
          </a:p>
          <a:p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large scale </a:t>
            </a:r>
          </a:p>
          <a:p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converging CO flow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94466" y="4569345"/>
            <a:ext cx="3701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Pressure confined structures:</a:t>
            </a:r>
          </a:p>
          <a:p>
            <a:r>
              <a:rPr lang="en-US" altLang="ko-KR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No gravitational fragmentation </a:t>
            </a:r>
            <a:endParaRPr lang="ko-KR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-1" y="56608"/>
            <a:ext cx="90033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en-US" altLang="ko-KR" sz="4000" b="1" dirty="0" smtClean="0">
                <a:ln w="19050">
                  <a:solidFill>
                    <a:srgbClr val="44546A">
                      <a:tint val="1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DENSE STRUCTURES</a:t>
            </a:r>
            <a:endParaRPr lang="en-US" altLang="ko-KR" sz="4000" b="1" dirty="0">
              <a:ln w="19050">
                <a:solidFill>
                  <a:srgbClr val="44546A">
                    <a:tint val="1000"/>
                  </a:srgbClr>
                </a:solidFill>
                <a:prstDash val="solid"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Oval 19"/>
          <p:cNvSpPr/>
          <p:nvPr/>
        </p:nvSpPr>
        <p:spPr>
          <a:xfrm>
            <a:off x="1471749" y="1898469"/>
            <a:ext cx="104502" cy="9579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524000" y="1758455"/>
            <a:ext cx="3116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Dense cores in evolved regions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3995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559</TotalTime>
  <Words>938</Words>
  <Application>Microsoft Office PowerPoint</Application>
  <PresentationFormat>On-screen Show (4:3)</PresentationFormat>
  <Paragraphs>187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맑은 고딕</vt:lpstr>
      <vt:lpstr>Arial</vt:lpstr>
      <vt:lpstr>Arial Black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Youngmin Seo</dc:creator>
  <cp:lastModifiedBy>Youngmin Seo</cp:lastModifiedBy>
  <cp:revision>68</cp:revision>
  <dcterms:created xsi:type="dcterms:W3CDTF">2017-10-09T13:43:04Z</dcterms:created>
  <dcterms:modified xsi:type="dcterms:W3CDTF">2017-10-16T15:46:32Z</dcterms:modified>
</cp:coreProperties>
</file>