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76" r:id="rId2"/>
    <p:sldId id="427" r:id="rId3"/>
    <p:sldId id="429" r:id="rId4"/>
    <p:sldId id="430" r:id="rId5"/>
    <p:sldId id="431" r:id="rId6"/>
    <p:sldId id="436" r:id="rId7"/>
    <p:sldId id="433" r:id="rId8"/>
    <p:sldId id="434" r:id="rId9"/>
    <p:sldId id="435" r:id="rId10"/>
    <p:sldId id="432" r:id="rId11"/>
    <p:sldId id="437" r:id="rId12"/>
    <p:sldId id="428" r:id="rId13"/>
    <p:sldId id="444" r:id="rId14"/>
    <p:sldId id="438" r:id="rId15"/>
    <p:sldId id="439" r:id="rId16"/>
    <p:sldId id="446" r:id="rId17"/>
    <p:sldId id="443" r:id="rId18"/>
    <p:sldId id="440" r:id="rId19"/>
    <p:sldId id="445" r:id="rId20"/>
    <p:sldId id="44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E3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/>
    <p:restoredTop sz="91877"/>
  </p:normalViewPr>
  <p:slideViewPr>
    <p:cSldViewPr snapToGrid="0" snapToObjects="1">
      <p:cViewPr>
        <p:scale>
          <a:sx n="112" d="100"/>
          <a:sy n="112" d="100"/>
        </p:scale>
        <p:origin x="93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83C68-4E3F-3246-B62C-4194EE09CB5E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6FA71-3331-BB48-AE7E-A3F83BB4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5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5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EFE-EB0F-C845-A182-684A142A1C4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E7B3-B709-7B40-AE5B-CDF81AC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18A74EFE-EB0F-C845-A182-684A142A1C4A}" type="datetimeFigureOut">
              <a:rPr lang="en-US" smtClean="0"/>
              <a:pPr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AE0CE7B3-B709-7B40-AE5B-CDF81ACFA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518"/>
            <a:ext cx="7772400" cy="18818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Galaxy Formation and Evolution:</a:t>
            </a:r>
            <a:br>
              <a:rPr lang="en-US" dirty="0" smtClean="0"/>
            </a:br>
            <a:r>
              <a:rPr lang="en-US" dirty="0" smtClean="0"/>
              <a:t>Where we are and </a:t>
            </a:r>
            <a:br>
              <a:rPr lang="en-US" dirty="0" smtClean="0"/>
            </a:br>
            <a:r>
              <a:rPr lang="en-US" dirty="0" smtClean="0"/>
              <a:t>where we are going.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9179"/>
            <a:ext cx="6400800" cy="1649819"/>
          </a:xfrm>
        </p:spPr>
        <p:txBody>
          <a:bodyPr>
            <a:normAutofit/>
          </a:bodyPr>
          <a:lstStyle/>
          <a:p>
            <a:r>
              <a:rPr lang="en-US" dirty="0"/>
              <a:t>D.J. Pisano </a:t>
            </a:r>
            <a:r>
              <a:rPr lang="en-US" dirty="0" smtClean="0"/>
              <a:t>(WVU)</a:t>
            </a:r>
            <a:endParaRPr lang="en-US" dirty="0"/>
          </a:p>
          <a:p>
            <a:r>
              <a:rPr lang="en-US" dirty="0" err="1" smtClean="0"/>
              <a:t>djpisano@mail.wvu.edu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892" y="5128999"/>
            <a:ext cx="2181182" cy="1637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2" y="5199185"/>
            <a:ext cx="1552470" cy="15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Large Scale </a:t>
            </a:r>
            <a:r>
              <a:rPr lang="en-US" smtClean="0"/>
              <a:t>Mass distributions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9566"/>
            <a:ext cx="8229600" cy="15916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TFR and other direct distance measurements we can map out peculiar velocity field and the distribution of mass in the local universe (Tully et al. 2012)</a:t>
            </a:r>
            <a:endParaRPr lang="en-US" dirty="0"/>
          </a:p>
        </p:txBody>
      </p:sp>
      <p:pic>
        <p:nvPicPr>
          <p:cNvPr id="3074" name="Picture 2" descr=" slice of the Laniakea supercluster in the supergalactic equat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435" y="940457"/>
            <a:ext cx="6891130" cy="38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4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Studying SMBHs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5768"/>
            <a:ext cx="8229600" cy="1381885"/>
          </a:xfrm>
        </p:spPr>
        <p:txBody>
          <a:bodyPr/>
          <a:lstStyle/>
          <a:p>
            <a:r>
              <a:rPr lang="en-US" dirty="0" err="1" smtClean="0"/>
              <a:t>Hada</a:t>
            </a:r>
            <a:r>
              <a:rPr lang="en-US" dirty="0" smtClean="0"/>
              <a:t> et al. (2016) used VLBA+GBT at 86 GHz to image within 10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of M87 SMBH</a:t>
            </a:r>
            <a:endParaRPr lang="en-US" dirty="0"/>
          </a:p>
        </p:txBody>
      </p:sp>
      <p:pic>
        <p:nvPicPr>
          <p:cNvPr id="5124" name="Picture 4" descr="ttp://iopscience.iop.org/0004-637X/817/2/131/downloadFigure/figure/apj522138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862" y="1040468"/>
            <a:ext cx="601027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7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Maser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012042" cy="4708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Kuo</a:t>
            </a:r>
            <a:r>
              <a:rPr lang="en-US" dirty="0" smtClean="0"/>
              <a:t> et al. (2013) used GBT+VLBA observations of H</a:t>
            </a:r>
            <a:r>
              <a:rPr lang="en-US" baseline="-25000" dirty="0" smtClean="0"/>
              <a:t>2</a:t>
            </a:r>
            <a:r>
              <a:rPr lang="en-US" dirty="0" smtClean="0"/>
              <a:t>O masers to measure M</a:t>
            </a:r>
            <a:r>
              <a:rPr lang="en-US" baseline="-25000" dirty="0" smtClean="0"/>
              <a:t>BH</a:t>
            </a:r>
            <a:r>
              <a:rPr lang="en-US" dirty="0" smtClean="0"/>
              <a:t> in NGC 6264 = (3.09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±0.42)</a:t>
            </a:r>
            <a:r>
              <a:rPr lang="en-US" dirty="0" smtClean="0"/>
              <a:t>x10</a:t>
            </a:r>
            <a:r>
              <a:rPr lang="en-US" baseline="30000" dirty="0" smtClean="0"/>
              <a:t>7</a:t>
            </a:r>
            <a:r>
              <a:rPr lang="en-US" dirty="0" smtClean="0"/>
              <a:t> M</a:t>
            </a:r>
            <a:r>
              <a:rPr lang="en-US" baseline="-25000" dirty="0" smtClean="0"/>
              <a:t>⊙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Got direct distance measurement of 144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±19 </a:t>
            </a:r>
            <a:r>
              <a:rPr lang="en-US" dirty="0" err="1" smtClean="0">
                <a:latin typeface="Times" charset="0"/>
                <a:ea typeface="Times" charset="0"/>
                <a:cs typeface="Times" charset="0"/>
              </a:rPr>
              <a:t>Mpc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ttp://iopscience.iop.org/0004-637X/767/2/155/downloadFigure/figure/apj465464f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469242" y="1417638"/>
            <a:ext cx="4583317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 absorption</a:t>
            </a:r>
          </a:p>
          <a:p>
            <a:r>
              <a:rPr lang="en-US" dirty="0" smtClean="0"/>
              <a:t>HI in dwarf galaxies, compact groups, etc.</a:t>
            </a:r>
          </a:p>
          <a:p>
            <a:r>
              <a:rPr lang="en-US" dirty="0" smtClean="0"/>
              <a:t>Measuring possible variations in fundamental constants</a:t>
            </a:r>
          </a:p>
          <a:p>
            <a:r>
              <a:rPr lang="en-US" dirty="0" smtClean="0"/>
              <a:t>Looking for radio continuum from dark matter annihilation.</a:t>
            </a:r>
          </a:p>
          <a:p>
            <a:r>
              <a:rPr lang="en-US" dirty="0" smtClean="0"/>
              <a:t>And more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8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coming in the next 10 years?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CHIME and other instruments will do HI intensity mapping at high redshifts.</a:t>
            </a:r>
          </a:p>
          <a:p>
            <a:r>
              <a:rPr lang="en-US" dirty="0" err="1" smtClean="0"/>
              <a:t>MeerKAT</a:t>
            </a:r>
            <a:r>
              <a:rPr lang="en-US" dirty="0" smtClean="0"/>
              <a:t>, ASKAP, APERTIF will be conducting wide-area and deep surveys of local and distant HI (</a:t>
            </a:r>
            <a:r>
              <a:rPr lang="en-US" dirty="0" err="1" smtClean="0"/>
              <a:t>e.g</a:t>
            </a:r>
            <a:r>
              <a:rPr lang="en-US" dirty="0" smtClean="0"/>
              <a:t> WALLABY, MHONGOOSE, LADUMA, &amp; DINGO, plus CHILES with VLA).  </a:t>
            </a:r>
          </a:p>
          <a:p>
            <a:r>
              <a:rPr lang="en-US" dirty="0" smtClean="0"/>
              <a:t>FAST will bring unprecedented resolution and sensitivity to HI studies.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1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Role of GBT in the next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1" y="1439220"/>
            <a:ext cx="4114800" cy="49831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wide-bandwidth arrays at low and high frequencies</a:t>
            </a:r>
            <a:r>
              <a:rPr lang="en-US" smtClean="0"/>
              <a:t>, we can </a:t>
            </a:r>
            <a:r>
              <a:rPr lang="en-US" dirty="0" smtClean="0"/>
              <a:t>map low surface brightness HI and CO (accretion &amp; intensity mapping).</a:t>
            </a:r>
          </a:p>
          <a:p>
            <a:r>
              <a:rPr lang="en-US" dirty="0" smtClean="0"/>
              <a:t>Radio quiet zone + sensitivity will help with HI emission &amp; absorption studies at high-z.  </a:t>
            </a:r>
          </a:p>
          <a:p>
            <a:r>
              <a:rPr lang="en-US" dirty="0" smtClean="0"/>
              <a:t>Frequency &amp; sky coverage still unique.  Extremely frequency agile as well.  </a:t>
            </a:r>
            <a:endParaRPr lang="en-US" dirty="0"/>
          </a:p>
        </p:txBody>
      </p:sp>
      <p:pic>
        <p:nvPicPr>
          <p:cNvPr id="4" name="Picture 2" descr="SC0185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4291" y="1278241"/>
            <a:ext cx="4552756" cy="53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5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572068"/>
            <a:ext cx="8229600" cy="1931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exciting future science projects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en-US" dirty="0" smtClean="0"/>
              <a:t> (that are not just more of the same</a:t>
            </a:r>
            <a:r>
              <a:rPr lang="is-I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83"/>
            <a:ext cx="8229600" cy="1143000"/>
          </a:xfrm>
        </p:spPr>
        <p:txBody>
          <a:bodyPr/>
          <a:lstStyle/>
          <a:p>
            <a:r>
              <a:rPr lang="en-US" dirty="0" smtClean="0"/>
              <a:t>Evolution of HI &amp; H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914584"/>
            <a:ext cx="8229600" cy="156591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Neither the evolution of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Ω</a:t>
            </a:r>
            <a:r>
              <a:rPr lang="en-US" sz="2400" baseline="-25000" dirty="0" smtClean="0">
                <a:latin typeface="Times" charset="0"/>
                <a:ea typeface="Times" charset="0"/>
                <a:cs typeface="Times" charset="0"/>
              </a:rPr>
              <a:t>HI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nor Ω</a:t>
            </a:r>
            <a:r>
              <a:rPr lang="en-US" sz="2400" baseline="-25000" dirty="0" smtClean="0">
                <a:latin typeface="Times" charset="0"/>
                <a:ea typeface="Times" charset="0"/>
                <a:cs typeface="Times" charset="0"/>
              </a:rPr>
              <a:t>H2</a:t>
            </a:r>
            <a:r>
              <a:rPr lang="en-US" sz="2400" dirty="0" smtClean="0"/>
              <a:t> are well-constrained.  And neither can explain evolution of SFR vs. time.  (Popping et al. 2015).  </a:t>
            </a:r>
          </a:p>
          <a:p>
            <a:r>
              <a:rPr lang="en-US" sz="2400" dirty="0" smtClean="0"/>
              <a:t>Need more data vs. redshift for both.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206183"/>
            <a:ext cx="7835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intensity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area, wide-bandwidth maps between 20-50 GHz and 70+ GHz can provide statistical detection of CO (</a:t>
            </a:r>
            <a:r>
              <a:rPr lang="en-US" sz="2400" dirty="0" err="1" smtClean="0"/>
              <a:t>Carilli</a:t>
            </a:r>
            <a:r>
              <a:rPr lang="en-US" sz="2400" dirty="0" smtClean="0"/>
              <a:t> 2011, </a:t>
            </a:r>
            <a:r>
              <a:rPr lang="en-US" sz="2400" dirty="0" err="1" smtClean="0"/>
              <a:t>Breysse</a:t>
            </a:r>
            <a:r>
              <a:rPr lang="en-US" sz="2400" dirty="0" smtClean="0"/>
              <a:t> et al. 2014, Li et al. 2016).  </a:t>
            </a:r>
          </a:p>
          <a:p>
            <a:r>
              <a:rPr lang="en-US" sz="2400" dirty="0" smtClean="0"/>
              <a:t>Can be used to infer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Ω</a:t>
            </a:r>
            <a:r>
              <a:rPr lang="en-US" sz="2400" baseline="-25000" dirty="0" smtClean="0">
                <a:latin typeface="Times" charset="0"/>
                <a:ea typeface="Times" charset="0"/>
                <a:cs typeface="Times" charset="0"/>
              </a:rPr>
              <a:t>H2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compare with Ω</a:t>
            </a:r>
            <a:r>
              <a:rPr lang="en-US" sz="2400" baseline="-25000" dirty="0" smtClean="0">
                <a:latin typeface="Times" charset="0"/>
                <a:ea typeface="Times" charset="0"/>
                <a:cs typeface="Times" charset="0"/>
              </a:rPr>
              <a:t>HI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to constrain evolution of gas in galaxies.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74136"/>
            <a:ext cx="7620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5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Measure synthesis to probe B-field in Galactic Halo &amp; IGM.</a:t>
            </a:r>
          </a:p>
          <a:p>
            <a:r>
              <a:rPr lang="en-US" dirty="0" smtClean="0"/>
              <a:t>Use lower frequency bolometer with ability to measure magnetic field at ≲𝛍G level of IGM.</a:t>
            </a:r>
          </a:p>
          <a:p>
            <a:r>
              <a:rPr lang="en-US" dirty="0" smtClean="0"/>
              <a:t>Looking at diffuse emission over larger scales, so GBT has a role to play.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the gas content of galaxies evolve over cosmic time and in different environments?</a:t>
            </a:r>
          </a:p>
          <a:p>
            <a:r>
              <a:rPr lang="en-US" dirty="0" smtClean="0"/>
              <a:t>How does gas flow into and out of galaxies?</a:t>
            </a:r>
          </a:p>
          <a:p>
            <a:r>
              <a:rPr lang="en-US" dirty="0" smtClean="0"/>
              <a:t>How is matter distributed in the universe and how does it evolve?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GBT outfitted with array receivers has an important role to play in the study of the growth of structures in the universe.</a:t>
            </a:r>
          </a:p>
          <a:p>
            <a:r>
              <a:rPr lang="en-US" dirty="0" smtClean="0"/>
              <a:t>The GBT’s sensitivity is important for VLBI experiments.  </a:t>
            </a:r>
          </a:p>
          <a:p>
            <a:r>
              <a:rPr lang="en-US" dirty="0"/>
              <a:t>I</a:t>
            </a:r>
            <a:r>
              <a:rPr lang="en-US" dirty="0" smtClean="0"/>
              <a:t>n the SKA+FAST era, GBT occupies a unique niche with its sensitivity, sky coverage, and frequency coverage that complements new facilities.  </a:t>
            </a:r>
          </a:p>
          <a:p>
            <a:r>
              <a:rPr lang="en-US" dirty="0"/>
              <a:t>In an era of tight budgets, it is easier (less risky) and cheaper to improve instrumentation on existing telescopes than to build big facilities from scratch.  </a:t>
            </a:r>
          </a:p>
        </p:txBody>
      </p:sp>
    </p:spTree>
    <p:extLst>
      <p:ext uri="{BB962C8B-B14F-4D97-AF65-F5344CB8AC3E}">
        <p14:creationId xmlns:p14="http://schemas.microsoft.com/office/powerpoint/2010/main" val="98174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2"/>
            <a:ext cx="8229600" cy="1143000"/>
          </a:xfrm>
        </p:spPr>
        <p:txBody>
          <a:bodyPr/>
          <a:lstStyle/>
          <a:p>
            <a:r>
              <a:rPr lang="en-US" dirty="0" smtClean="0"/>
              <a:t>HI at high redshift</a:t>
            </a:r>
            <a:endParaRPr lang="en-US" dirty="0"/>
          </a:p>
        </p:txBody>
      </p:sp>
      <p:pic>
        <p:nvPicPr>
          <p:cNvPr id="1026" name="Picture 2" descr="pectra of DEEP2 Field-4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8937" y="1139342"/>
            <a:ext cx="6906126" cy="35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89800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Ω</a:t>
            </a:r>
            <a:r>
              <a:rPr lang="en-US" sz="2400" baseline="-25000" dirty="0" smtClean="0">
                <a:latin typeface="Times" charset="0"/>
                <a:ea typeface="Times" charset="0"/>
                <a:cs typeface="Times" charset="0"/>
              </a:rPr>
              <a:t>HI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≈ (5.5±1.5)x10</a:t>
            </a:r>
            <a:r>
              <a:rPr lang="en-US" sz="2400" baseline="30000" dirty="0" smtClean="0">
                <a:latin typeface="Times" charset="0"/>
                <a:ea typeface="Times" charset="0"/>
                <a:cs typeface="Times" charset="0"/>
              </a:rPr>
              <a:t>-4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from cross-correlating GBT HI observations with optical DEEP2 data (Chang et al. 2010, Masui et al. 2013, Switzer et al. 2013).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Data can also be used to constrain dark energy.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6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 at high redshift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66270"/>
            <a:ext cx="8229600" cy="117428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Can use gravitational lenses to detect HI from single galaxies out to z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≈1 with current radio telescopes (Hunt et al. 2016, Deane et al. 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3520"/>
            <a:ext cx="3975100" cy="416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86370"/>
            <a:ext cx="39624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7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High redshift </a:t>
            </a:r>
            <a:r>
              <a:rPr lang="en-US" smtClean="0"/>
              <a:t>CO searches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50296"/>
            <a:ext cx="8229600" cy="16830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GBT </a:t>
            </a:r>
            <a:r>
              <a:rPr lang="en-US" dirty="0" err="1" smtClean="0"/>
              <a:t>Ka</a:t>
            </a:r>
            <a:r>
              <a:rPr lang="en-US" dirty="0" smtClean="0"/>
              <a:t>-band </a:t>
            </a:r>
            <a:r>
              <a:rPr lang="en-US" dirty="0" err="1" smtClean="0"/>
              <a:t>Zpectrometer</a:t>
            </a:r>
            <a:r>
              <a:rPr lang="en-US" dirty="0"/>
              <a:t> </a:t>
            </a:r>
            <a:r>
              <a:rPr lang="en-US" dirty="0" smtClean="0"/>
              <a:t>and other receivers (as well as VLA, ALMA, etc.) used to detect high-z CO from star-forming galaxies (e.g. Harris et al. 2012)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4537" y="1534354"/>
            <a:ext cx="3679453" cy="3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07" y="1737360"/>
            <a:ext cx="5141703" cy="25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Diffuse HI around the 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5338"/>
            <a:ext cx="8229600" cy="145773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Can see HI clouds removed from region of Galactic Center wind (left; </a:t>
            </a:r>
            <a:r>
              <a:rPr lang="en-US" sz="2400" dirty="0" err="1" smtClean="0"/>
              <a:t>Lockman</a:t>
            </a:r>
            <a:r>
              <a:rPr lang="en-US" sz="2400" dirty="0" smtClean="0"/>
              <a:t> &amp; McClure-Griffiths 2016).</a:t>
            </a:r>
          </a:p>
          <a:p>
            <a:r>
              <a:rPr lang="en-US" sz="2400" dirty="0" smtClean="0"/>
              <a:t>See HVCs interacting with surrounding medium as they fall onto the Galactic Disk (right; </a:t>
            </a:r>
            <a:r>
              <a:rPr lang="en-US" sz="2400" dirty="0" err="1" smtClean="0"/>
              <a:t>Lockman</a:t>
            </a:r>
            <a:r>
              <a:rPr lang="en-US" sz="2400" dirty="0" smtClean="0"/>
              <a:t> et al. 2008).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70" y="1143000"/>
            <a:ext cx="4158974" cy="36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1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036" y="1143000"/>
            <a:ext cx="5012964" cy="36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HI</a:t>
            </a:r>
            <a:r>
              <a:rPr lang="en-US" dirty="0" smtClean="0"/>
              <a:t> ~ 10</a:t>
            </a:r>
            <a:r>
              <a:rPr lang="en-US" baseline="30000" dirty="0" smtClean="0"/>
              <a:t>18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around nearby galaxies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8" y="1417638"/>
            <a:ext cx="4283644" cy="428364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spect="1"/>
          </p:cNvSpPr>
          <p:nvPr/>
        </p:nvSpPr>
        <p:spPr>
          <a:xfrm>
            <a:off x="301608" y="5743886"/>
            <a:ext cx="230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Pisano (2014)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Boomsma</a:t>
            </a:r>
            <a:r>
              <a:rPr lang="en-US" dirty="0" smtClean="0">
                <a:solidFill>
                  <a:srgbClr val="008000"/>
                </a:solidFill>
              </a:rPr>
              <a:t> et al. (2008)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369" y="1961321"/>
            <a:ext cx="4469873" cy="3352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9305" y="5477672"/>
            <a:ext cx="191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 Blok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344" y="34014"/>
            <a:ext cx="4155972" cy="416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" y="4005748"/>
            <a:ext cx="8011943" cy="2852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93"/>
            <a:ext cx="426930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</a:t>
            </a:r>
            <a:r>
              <a:rPr lang="en-US" sz="3600" baseline="-25000" dirty="0" smtClean="0"/>
              <a:t>HI</a:t>
            </a:r>
            <a:r>
              <a:rPr lang="en-US" sz="3600" dirty="0" smtClean="0"/>
              <a:t> ~ 10</a:t>
            </a:r>
            <a:r>
              <a:rPr lang="en-US" sz="3600" baseline="30000" dirty="0" smtClean="0"/>
              <a:t>17</a:t>
            </a:r>
            <a:r>
              <a:rPr lang="en-US" sz="3600" dirty="0" smtClean="0"/>
              <a:t> cm</a:t>
            </a:r>
            <a:r>
              <a:rPr lang="en-US" sz="3600" baseline="30000" dirty="0" smtClean="0"/>
              <a:t>-2</a:t>
            </a:r>
            <a:r>
              <a:rPr lang="en-US" sz="3600" dirty="0" smtClean="0"/>
              <a:t> around M31...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679"/>
            <a:ext cx="4154905" cy="26482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Despite its initial appearance in BT04, even at N</a:t>
            </a:r>
            <a:r>
              <a:rPr lang="en-US" sz="2800" baseline="-25000" dirty="0" smtClean="0"/>
              <a:t>HI </a:t>
            </a:r>
            <a:r>
              <a:rPr lang="en-US" sz="2800" dirty="0" smtClean="0"/>
              <a:t>~10</a:t>
            </a:r>
            <a:r>
              <a:rPr lang="en-US" sz="2800" baseline="30000" dirty="0" smtClean="0"/>
              <a:t>17</a:t>
            </a:r>
            <a:r>
              <a:rPr lang="en-US" sz="2800" dirty="0" smtClean="0"/>
              <a:t> cm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, this gas is clumpy with M</a:t>
            </a:r>
            <a:r>
              <a:rPr lang="en-US" sz="2800" baseline="-25000" dirty="0" smtClean="0"/>
              <a:t>HI</a:t>
            </a:r>
            <a:r>
              <a:rPr lang="en-US" sz="2800" dirty="0" smtClean="0"/>
              <a:t> = 0.4-4x10</a:t>
            </a:r>
            <a:r>
              <a:rPr lang="en-US" sz="2800" baseline="30000" dirty="0"/>
              <a:t>5</a:t>
            </a:r>
            <a:r>
              <a:rPr lang="en-US" sz="2800" dirty="0" smtClean="0"/>
              <a:t> M</a:t>
            </a:r>
            <a:r>
              <a:rPr lang="en-US" sz="2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91484" y="6488668"/>
            <a:ext cx="1881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Wolfe et al 2016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8211" y="3368297"/>
            <a:ext cx="219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Braun &amp; </a:t>
            </a:r>
            <a:r>
              <a:rPr lang="en-US" dirty="0" err="1" smtClean="0">
                <a:solidFill>
                  <a:schemeClr val="bg1"/>
                </a:solidFill>
              </a:rPr>
              <a:t>Thilker</a:t>
            </a:r>
            <a:r>
              <a:rPr lang="en-US" dirty="0" smtClean="0">
                <a:solidFill>
                  <a:schemeClr val="bg1"/>
                </a:solidFill>
              </a:rPr>
              <a:t> 2004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5903" y="1807779"/>
            <a:ext cx="903890" cy="51500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61738" y="601332"/>
            <a:ext cx="945930" cy="41425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91484" y="2681836"/>
            <a:ext cx="1176268" cy="313612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11" y="21077"/>
            <a:ext cx="8229600" cy="1143000"/>
          </a:xfrm>
        </p:spPr>
        <p:txBody>
          <a:bodyPr/>
          <a:lstStyle/>
          <a:p>
            <a:r>
              <a:rPr lang="en-US" dirty="0" smtClean="0"/>
              <a:t>Covering fractions for M31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" y="1164077"/>
            <a:ext cx="5030733" cy="296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007" y="3503909"/>
            <a:ext cx="4023441" cy="3312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0580" y="1364497"/>
            <a:ext cx="3983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GBT observations appear inconsistent with COS-Halos results.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Due to differences in sample galaxies?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413" y="1198578"/>
            <a:ext cx="175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Howk</a:t>
            </a:r>
            <a:r>
              <a:rPr lang="en-US" dirty="0">
                <a:solidFill>
                  <a:schemeClr val="bg1"/>
                </a:solidFill>
              </a:rPr>
              <a:t> et al.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34" y="4455377"/>
            <a:ext cx="4403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GBT observations down to N</a:t>
            </a:r>
            <a:r>
              <a:rPr lang="en-US" sz="2400" baseline="-25000" dirty="0" smtClean="0">
                <a:latin typeface="Times" charset="0"/>
                <a:ea typeface="Times" charset="0"/>
                <a:cs typeface="Times" charset="0"/>
              </a:rPr>
              <a:t>HI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~ 4x10</a:t>
            </a:r>
            <a:r>
              <a:rPr lang="en-US" sz="2400" baseline="30000" dirty="0" smtClean="0">
                <a:latin typeface="Times" charset="0"/>
                <a:ea typeface="Times" charset="0"/>
                <a:cs typeface="Times" charset="0"/>
              </a:rPr>
              <a:t>17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cm</a:t>
            </a:r>
            <a:r>
              <a:rPr lang="en-US" sz="2400" baseline="30000" dirty="0" smtClean="0">
                <a:latin typeface="Times" charset="0"/>
                <a:ea typeface="Times" charset="0"/>
                <a:cs typeface="Times" charset="0"/>
              </a:rPr>
              <a:t>-2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towards random sightlines reveal no HI emission.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i="1" dirty="0" smtClean="0"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2400" i="1" baseline="-25000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2400" i="1" dirty="0" smtClean="0">
                <a:latin typeface="Times" charset="0"/>
                <a:ea typeface="Times" charset="0"/>
                <a:cs typeface="Times" charset="0"/>
              </a:rPr>
              <a:t> &lt; 0.051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is consistent with simulations.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32846</TotalTime>
  <Words>821</Words>
  <Application>Microsoft Macintosh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Times</vt:lpstr>
      <vt:lpstr>Wingdings</vt:lpstr>
      <vt:lpstr>Arial</vt:lpstr>
      <vt:lpstr>Default Theme</vt:lpstr>
      <vt:lpstr>Galaxy Formation and Evolution: Where we are and  where we are going.</vt:lpstr>
      <vt:lpstr>The Big Questions </vt:lpstr>
      <vt:lpstr>HI at high redshift</vt:lpstr>
      <vt:lpstr>HI at high redshift</vt:lpstr>
      <vt:lpstr>High redshift CO searches</vt:lpstr>
      <vt:lpstr>Diffuse HI around the Milky Way</vt:lpstr>
      <vt:lpstr>NHI ~ 1018 cm-2 around nearby galaxies</vt:lpstr>
      <vt:lpstr>NHI ~ 1017 cm-2 around M31...</vt:lpstr>
      <vt:lpstr>Covering fractions for M31</vt:lpstr>
      <vt:lpstr>Large Scale Mass distributions</vt:lpstr>
      <vt:lpstr>Studying SMBHs</vt:lpstr>
      <vt:lpstr>H2O Maser Measurements</vt:lpstr>
      <vt:lpstr>Other Recent Science</vt:lpstr>
      <vt:lpstr>What’s coming in the next 10 years?</vt:lpstr>
      <vt:lpstr>Role of GBT in the next decade</vt:lpstr>
      <vt:lpstr>Two exciting future science projects…  (that are not just more of the same…)</vt:lpstr>
      <vt:lpstr>Evolution of HI &amp; H2</vt:lpstr>
      <vt:lpstr>CO intensity mapping</vt:lpstr>
      <vt:lpstr>Cosmic Magnetism</vt:lpstr>
      <vt:lpstr>The Future</vt:lpstr>
    </vt:vector>
  </TitlesOfParts>
  <Company>WVU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D.J. Pisano</dc:creator>
  <cp:lastModifiedBy>D.J. Pisano</cp:lastModifiedBy>
  <cp:revision>374</cp:revision>
  <cp:lastPrinted>2017-08-30T17:39:47Z</cp:lastPrinted>
  <dcterms:created xsi:type="dcterms:W3CDTF">2011-04-15T15:22:38Z</dcterms:created>
  <dcterms:modified xsi:type="dcterms:W3CDTF">2017-10-16T17:50:02Z</dcterms:modified>
</cp:coreProperties>
</file>