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7" r:id="rId9"/>
    <p:sldId id="266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8B5EDD-D75A-4523-BE19-6A8203DFEB61}">
          <p14:sldIdLst>
            <p14:sldId id="256"/>
            <p14:sldId id="258"/>
            <p14:sldId id="259"/>
            <p14:sldId id="260"/>
            <p14:sldId id="264"/>
            <p14:sldId id="261"/>
            <p14:sldId id="265"/>
            <p14:sldId id="267"/>
            <p14:sldId id="266"/>
            <p14:sldId id="262"/>
            <p14:sldId id="263"/>
            <p14:sldId id="268"/>
          </p14:sldIdLst>
        </p14:section>
        <p14:section name="Untitled Section" id="{24CAEC42-8258-41F1-926D-6FBB117DD15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0" y="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E473A-A056-4F26-9633-D6D1F0100E77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00D3B-7969-41FC-8DCF-E16B6BA79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93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00D3B-7969-41FC-8DCF-E16B6BA794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4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4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1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8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3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9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0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9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4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7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7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4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9932-FD14-477D-87BF-75AD6566A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Large bolometer arrays on radio telescopes.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02DEF-8B2A-47EA-B22E-AD0F41333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Simon Dicker</a:t>
            </a:r>
          </a:p>
        </p:txBody>
      </p:sp>
    </p:spTree>
    <p:extLst>
      <p:ext uri="{BB962C8B-B14F-4D97-AF65-F5344CB8AC3E}">
        <p14:creationId xmlns:p14="http://schemas.microsoft.com/office/powerpoint/2010/main" val="217061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1D9C-61E8-404B-8238-5288C72B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4" y="122238"/>
            <a:ext cx="8229600" cy="607105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Multiplexing Readout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A85BF07-C597-4491-B94F-B48C4C970C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94" y="4983939"/>
            <a:ext cx="2507148" cy="162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646CDFE-EFC3-4494-8B91-80A230F58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69" y="4937456"/>
            <a:ext cx="2224357" cy="1668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BE508-6127-44FD-B388-5110059ECCEB}"/>
              </a:ext>
            </a:extLst>
          </p:cNvPr>
          <p:cNvSpPr txBox="1"/>
          <p:nvPr/>
        </p:nvSpPr>
        <p:spPr>
          <a:xfrm>
            <a:off x="310243" y="729343"/>
            <a:ext cx="427264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 common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Time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Frequency domain (SPT)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uMux (NIST)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Each bolometer coupled to microwave resonator with a slightly different frequency.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Measure phase changes using a comb of frequencies (4-8GHz) =&gt; readout with single pair of coax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Also need flux ramp and detector bias wires (one per array).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MUSTANG 2 : 64 channels/coax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MUSTANG 2 w. new mux chips – 256 channels/coax pair (512MHz bandwidth)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Simons’ Observatory 2000 channels/coax pair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0F54126-4A45-472D-9AA6-72A9A39A3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01" y="767538"/>
            <a:ext cx="4997768" cy="948482"/>
          </a:xfrm>
          <a:prstGeom prst="rect">
            <a:avLst/>
          </a:prstGeom>
        </p:spPr>
      </p:pic>
      <p:pic>
        <p:nvPicPr>
          <p:cNvPr id="10" name="Picture 4" descr="C:\Users\Simon\Desktop\MUSTANG2_photos\Detector_prototype.png">
            <a:extLst>
              <a:ext uri="{FF2B5EF4-FFF2-40B4-BE49-F238E27FC236}">
                <a16:creationId xmlns:a16="http://schemas.microsoft.com/office/drawing/2014/main" id="{BD3A10FE-FA33-4636-B00D-B96050C89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6914" r="38074" b="13275"/>
          <a:stretch/>
        </p:blipFill>
        <p:spPr bwMode="auto">
          <a:xfrm>
            <a:off x="4582886" y="1765355"/>
            <a:ext cx="4115340" cy="30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4F1550-6CE5-4C93-A9B0-7125F588A908}"/>
              </a:ext>
            </a:extLst>
          </p:cNvPr>
          <p:cNvSpPr txBox="1"/>
          <p:nvPr/>
        </p:nvSpPr>
        <p:spPr>
          <a:xfrm flipH="1">
            <a:off x="5243648" y="1472151"/>
            <a:ext cx="32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MUSTANG2 style 32 resonator chip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764421-5910-4BA9-97B5-30E692F1C2C3}"/>
              </a:ext>
            </a:extLst>
          </p:cNvPr>
          <p:cNvSpPr txBox="1"/>
          <p:nvPr/>
        </p:nvSpPr>
        <p:spPr>
          <a:xfrm>
            <a:off x="4683060" y="6211516"/>
            <a:ext cx="2062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MUSTANG2 6GHz spacing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86D926-D904-465B-B04B-EB7F2CE143F2}"/>
              </a:ext>
            </a:extLst>
          </p:cNvPr>
          <p:cNvSpPr txBox="1"/>
          <p:nvPr/>
        </p:nvSpPr>
        <p:spPr>
          <a:xfrm>
            <a:off x="7048500" y="6196128"/>
            <a:ext cx="18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New 1.8GHz spacing</a:t>
            </a:r>
          </a:p>
        </p:txBody>
      </p:sp>
    </p:spTree>
    <p:extLst>
      <p:ext uri="{BB962C8B-B14F-4D97-AF65-F5344CB8AC3E}">
        <p14:creationId xmlns:p14="http://schemas.microsoft.com/office/powerpoint/2010/main" val="417458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5282-2F13-4175-973B-884E5E91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59" y="75973"/>
            <a:ext cx="8229600" cy="623433"/>
          </a:xfrm>
        </p:spPr>
        <p:txBody>
          <a:bodyPr>
            <a:normAutofit fontScale="90000"/>
          </a:bodyPr>
          <a:lstStyle/>
          <a:p>
            <a:r>
              <a:rPr lang="en-GB" dirty="0"/>
              <a:t>Bolometer design &amp;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E30D1-883F-4750-857E-08E304FD6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73" y="762001"/>
            <a:ext cx="4651814" cy="2721428"/>
          </a:xfrm>
        </p:spPr>
        <p:txBody>
          <a:bodyPr>
            <a:normAutofit/>
          </a:bodyPr>
          <a:lstStyle/>
          <a:p>
            <a:r>
              <a:rPr lang="en-GB" sz="1400" dirty="0"/>
              <a:t>Ideal bolometer has noise dominated by atmosphere (easier at GBT than in space). (right)</a:t>
            </a:r>
          </a:p>
          <a:p>
            <a:r>
              <a:rPr lang="en-GB" sz="1400" dirty="0"/>
              <a:t>As band is divided up loading decreases. (bottom)</a:t>
            </a:r>
          </a:p>
          <a:p>
            <a:r>
              <a:rPr lang="en-GB" sz="1400" dirty="0"/>
              <a:t>Loading also decreases at lower frequencies and splitting polarizations.</a:t>
            </a:r>
          </a:p>
          <a:p>
            <a:r>
              <a:rPr lang="en-GB" sz="1400" dirty="0"/>
              <a:t>At some point you need a lower base temperature – most CMB experiments have moved onto 100mK cryogenic systems. (bottom right)</a:t>
            </a:r>
          </a:p>
          <a:p>
            <a:r>
              <a:rPr lang="en-GB" sz="1400" dirty="0"/>
              <a:t>Can we get 100mK on the GBT?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171F5-61FF-4519-BDB1-0D77B7838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7" t="38497" r="43537" b="29846"/>
          <a:stretch/>
        </p:blipFill>
        <p:spPr>
          <a:xfrm>
            <a:off x="4704865" y="661260"/>
            <a:ext cx="4350746" cy="2963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43C8C-3B85-4B3A-9791-EB97C57689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45" t="37101" r="42508" b="41193"/>
          <a:stretch/>
        </p:blipFill>
        <p:spPr>
          <a:xfrm>
            <a:off x="119430" y="3504162"/>
            <a:ext cx="4182284" cy="3263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B4EF3-C09E-4AD0-9B43-F8146BE526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458" t="37725" r="42577" b="41305"/>
          <a:stretch/>
        </p:blipFill>
        <p:spPr>
          <a:xfrm>
            <a:off x="4671173" y="3504162"/>
            <a:ext cx="4384438" cy="3239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F5B784-6BAF-42C7-A0AA-02678D1EF378}"/>
              </a:ext>
            </a:extLst>
          </p:cNvPr>
          <p:cNvSpPr/>
          <p:nvPr/>
        </p:nvSpPr>
        <p:spPr>
          <a:xfrm>
            <a:off x="5256038" y="845708"/>
            <a:ext cx="849086" cy="2474006"/>
          </a:xfrm>
          <a:prstGeom prst="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rgbClr val="00B050"/>
                </a:solidFill>
              </a:rPr>
              <a:t>GBT Signal band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8EADF-C6F5-4F71-AC43-5A117D36BF58}"/>
              </a:ext>
            </a:extLst>
          </p:cNvPr>
          <p:cNvSpPr txBox="1"/>
          <p:nvPr/>
        </p:nvSpPr>
        <p:spPr>
          <a:xfrm>
            <a:off x="1246414" y="6429072"/>
            <a:ext cx="5265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(software to produce the plots from Hannes Humbuyr - NIST)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761FB-BCAE-4365-8B75-6162703C958F}"/>
              </a:ext>
            </a:extLst>
          </p:cNvPr>
          <p:cNvSpPr txBox="1"/>
          <p:nvPr/>
        </p:nvSpPr>
        <p:spPr>
          <a:xfrm>
            <a:off x="5381048" y="2509556"/>
            <a:ext cx="33210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30GHz band, dual pol, Tc=450mK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17490-BC48-4AF0-AD56-12E02BE7BAA3}"/>
              </a:ext>
            </a:extLst>
          </p:cNvPr>
          <p:cNvSpPr txBox="1"/>
          <p:nvPr/>
        </p:nvSpPr>
        <p:spPr>
          <a:xfrm>
            <a:off x="690981" y="5564251"/>
            <a:ext cx="33386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2GHz band, single pol, Tc=450mK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52DA1-45EC-40B5-9C78-3F9DCFB47F51}"/>
              </a:ext>
            </a:extLst>
          </p:cNvPr>
          <p:cNvSpPr txBox="1"/>
          <p:nvPr/>
        </p:nvSpPr>
        <p:spPr>
          <a:xfrm>
            <a:off x="5363414" y="5564251"/>
            <a:ext cx="33386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2GHz band, single pol, Tc=200mK </a:t>
            </a:r>
          </a:p>
        </p:txBody>
      </p:sp>
    </p:spTree>
    <p:extLst>
      <p:ext uri="{BB962C8B-B14F-4D97-AF65-F5344CB8AC3E}">
        <p14:creationId xmlns:p14="http://schemas.microsoft.com/office/powerpoint/2010/main" val="2758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B6D2-F8A5-4611-81AD-69F72190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GB" dirty="0"/>
              <a:t>Possible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542DD-ADBD-4B3A-ABE3-220C7EA7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1486"/>
            <a:ext cx="8686800" cy="548095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K-band MUSTANG2</a:t>
            </a:r>
          </a:p>
          <a:p>
            <a:pPr lvl="1"/>
            <a:r>
              <a:rPr lang="en-GB" dirty="0"/>
              <a:t>Replace the array, &amp; filters.  Rest of hardware stays the same.</a:t>
            </a:r>
          </a:p>
          <a:p>
            <a:pPr lvl="1"/>
            <a:r>
              <a:rPr lang="en-GB" dirty="0"/>
              <a:t>Can swap arrays for summer/winter.</a:t>
            </a:r>
          </a:p>
          <a:p>
            <a:r>
              <a:rPr lang="en-GB" dirty="0"/>
              <a:t>R=few “spectrometer” array</a:t>
            </a:r>
          </a:p>
          <a:p>
            <a:pPr lvl="1"/>
            <a:r>
              <a:rPr lang="en-GB" dirty="0"/>
              <a:t>Splitting the bands would give you a spectral index map as well as intensity with no noise penalty.</a:t>
            </a:r>
          </a:p>
          <a:p>
            <a:pPr lvl="1"/>
            <a:r>
              <a:rPr lang="en-GB" dirty="0"/>
              <a:t>Current backend could readout 1024 bolometers.</a:t>
            </a:r>
          </a:p>
          <a:p>
            <a:pPr lvl="1"/>
            <a:r>
              <a:rPr lang="en-GB" dirty="0"/>
              <a:t>Band variation could be an issue.</a:t>
            </a:r>
          </a:p>
          <a:p>
            <a:r>
              <a:rPr lang="en-GB" dirty="0"/>
              <a:t>Polarization</a:t>
            </a:r>
          </a:p>
          <a:p>
            <a:pPr lvl="1"/>
            <a:r>
              <a:rPr lang="en-GB" dirty="0"/>
              <a:t>Calibration angle could be tricky – how well do we need to know this?</a:t>
            </a:r>
          </a:p>
          <a:p>
            <a:r>
              <a:rPr lang="en-GB" dirty="0"/>
              <a:t>Use the full field of view (~10’ would require ~24” window) </a:t>
            </a:r>
          </a:p>
          <a:p>
            <a:pPr lvl="1"/>
            <a:r>
              <a:rPr lang="en-GB" dirty="0"/>
              <a:t>Would have to “overflow” the 24” turret slot</a:t>
            </a:r>
          </a:p>
        </p:txBody>
      </p:sp>
    </p:spTree>
    <p:extLst>
      <p:ext uri="{BB962C8B-B14F-4D97-AF65-F5344CB8AC3E}">
        <p14:creationId xmlns:p14="http://schemas.microsoft.com/office/powerpoint/2010/main" val="388141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MUSTANG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61796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dirty="0"/>
              <a:t>MUSTANG</a:t>
            </a:r>
          </a:p>
          <a:p>
            <a:pPr lvl="1"/>
            <a:r>
              <a:rPr lang="en-US" sz="2000" dirty="0"/>
              <a:t>64 absorber coupled TES bolometers </a:t>
            </a:r>
          </a:p>
          <a:p>
            <a:pPr lvl="1"/>
            <a:r>
              <a:rPr lang="en-US" sz="2000" dirty="0"/>
              <a:t>45” field of view </a:t>
            </a:r>
          </a:p>
          <a:p>
            <a:pPr lvl="1"/>
            <a:r>
              <a:rPr lang="en-US" sz="2000" dirty="0"/>
              <a:t>Cold reimaging optics</a:t>
            </a:r>
          </a:p>
          <a:p>
            <a:pPr lvl="1"/>
            <a:r>
              <a:rPr lang="en-US" sz="2000" dirty="0"/>
              <a:t>Bare pixels (0.7 f*lambda)</a:t>
            </a:r>
          </a:p>
          <a:p>
            <a:pPr lvl="1"/>
            <a:r>
              <a:rPr lang="en-US" sz="2000" dirty="0"/>
              <a:t>Time Domain multiplexed readout</a:t>
            </a:r>
          </a:p>
          <a:p>
            <a:pPr lvl="1"/>
            <a:r>
              <a:rPr lang="en-US" sz="2000" dirty="0"/>
              <a:t>300mK cryogenics running off a PT405</a:t>
            </a:r>
          </a:p>
          <a:p>
            <a:pPr lvl="1"/>
            <a:endParaRPr lang="en-US" sz="2000" dirty="0"/>
          </a:p>
          <a:p>
            <a:pPr marL="57150" indent="0">
              <a:buNone/>
            </a:pPr>
            <a:r>
              <a:rPr lang="en-US" sz="2400" dirty="0"/>
              <a:t>On GBT 2006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dirty="0"/>
              <a:t>Replaced by </a:t>
            </a:r>
          </a:p>
          <a:p>
            <a:pPr marL="57150" indent="0">
              <a:buNone/>
            </a:pPr>
            <a:r>
              <a:rPr lang="en-US" sz="2400" dirty="0"/>
              <a:t>MUSTANG2 </a:t>
            </a:r>
          </a:p>
          <a:p>
            <a:pPr lvl="1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3819" r="25817"/>
          <a:stretch/>
        </p:blipFill>
        <p:spPr>
          <a:xfrm>
            <a:off x="5638800" y="1143001"/>
            <a:ext cx="2971800" cy="4593680"/>
          </a:xfrm>
          <a:prstGeom prst="rect">
            <a:avLst/>
          </a:prstGeom>
        </p:spPr>
      </p:pic>
      <p:pic>
        <p:nvPicPr>
          <p:cNvPr id="6146" name="Picture 2" descr="C:\Users\Simon\Documents\GBT\pictures\GreenBank06\GreenBank\GreenBank 0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6" t="6043" r="11051" b="12412"/>
          <a:stretch/>
        </p:blipFill>
        <p:spPr bwMode="auto">
          <a:xfrm>
            <a:off x="2585357" y="3975720"/>
            <a:ext cx="2748643" cy="270468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imon\Documents\GBT\pictures\optics\newop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43" y="5755476"/>
            <a:ext cx="3098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372100" y="3200400"/>
            <a:ext cx="1714500" cy="775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5372100" y="3390901"/>
            <a:ext cx="1714500" cy="32895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86600" y="3200400"/>
            <a:ext cx="2286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33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657"/>
            <a:ext cx="8229600" cy="1143000"/>
          </a:xfrm>
        </p:spPr>
        <p:txBody>
          <a:bodyPr/>
          <a:lstStyle/>
          <a:p>
            <a:r>
              <a:rPr lang="en-US" dirty="0"/>
              <a:t>MUSTANG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7" t="17338" r="14143" b="17175"/>
          <a:stretch/>
        </p:blipFill>
        <p:spPr>
          <a:xfrm>
            <a:off x="228600" y="706191"/>
            <a:ext cx="3375181" cy="61518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2232" y="758714"/>
            <a:ext cx="522202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 coated UHMWPE window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(large)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 Stack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 lot of optical power to block)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Feedhorn array (300mK)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4.2’ fov, f1.94 feeds.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Calibri"/>
              </a:rPr>
              <a:t>uMux readout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Helium-4 sorption refrigerators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Calibri"/>
              </a:rPr>
              <a:t>(angled for better thermal stability with elevation – requires turret rotator)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Helium-3 sorption refrigerator (300mK)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 arrays may have to be colder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 410 pulse tube from cryomech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(1W cooling at 4.2K; 30W at 40K)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Pushes limits of GBT compressors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Installed on GBT 2014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05000" y="1066800"/>
            <a:ext cx="1946587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029410" y="1524000"/>
            <a:ext cx="1822177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67002" y="3276602"/>
            <a:ext cx="1219198" cy="0"/>
          </a:xfrm>
          <a:prstGeom prst="straightConnector1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93168" y="1981200"/>
            <a:ext cx="1716832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1202871" y="2438400"/>
            <a:ext cx="2683330" cy="740229"/>
          </a:xfrm>
          <a:prstGeom prst="straightConnector1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396282" y="4170784"/>
            <a:ext cx="2455305" cy="0"/>
          </a:xfrm>
          <a:prstGeom prst="straightConnector1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30694" y="4615543"/>
            <a:ext cx="820893" cy="185057"/>
          </a:xfrm>
          <a:prstGeom prst="straightConnector1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66735" y="396247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inches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57200" y="765579"/>
            <a:ext cx="2667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0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4003-2A54-44F5-881C-D7D58669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2484"/>
          </a:xfrm>
        </p:spPr>
        <p:txBody>
          <a:bodyPr>
            <a:normAutofit fontScale="90000"/>
          </a:bodyPr>
          <a:lstStyle/>
          <a:p>
            <a:r>
              <a:rPr lang="en-GB" dirty="0"/>
              <a:t>Large arrays on large telescopes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32DDE7-3DB6-4B08-90FB-CC584E579620}"/>
              </a:ext>
            </a:extLst>
          </p:cNvPr>
          <p:cNvGrpSpPr/>
          <p:nvPr/>
        </p:nvGrpSpPr>
        <p:grpSpPr>
          <a:xfrm>
            <a:off x="4565626" y="918860"/>
            <a:ext cx="4620986" cy="3983355"/>
            <a:chOff x="17194077" y="8110155"/>
            <a:chExt cx="4030750" cy="37834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4B04ED-6512-4CEA-B2CB-03C1E2300C15}"/>
                </a:ext>
              </a:extLst>
            </p:cNvPr>
            <p:cNvGrpSpPr/>
            <p:nvPr/>
          </p:nvGrpSpPr>
          <p:grpSpPr>
            <a:xfrm>
              <a:off x="17194077" y="8110155"/>
              <a:ext cx="4030750" cy="3783464"/>
              <a:chOff x="18820800" y="8110155"/>
              <a:chExt cx="4030750" cy="378346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BB46975D-F182-4550-8C6A-9F50D5875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79" t="2179" r="9820" b="17459"/>
              <a:stretch/>
            </p:blipFill>
            <p:spPr bwMode="auto">
              <a:xfrm>
                <a:off x="18852205" y="8110155"/>
                <a:ext cx="3822106" cy="378346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/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D520748-D138-4C84-A6B2-B3B2895CD8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59619" y="8689590"/>
                <a:ext cx="486477" cy="479642"/>
              </a:xfrm>
              <a:prstGeom prst="ellipse">
                <a:avLst/>
              </a:prstGeom>
              <a:solidFill>
                <a:srgbClr val="FFFF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032D866-054B-43A5-B9D7-D309B9440C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312019" y="8841990"/>
                <a:ext cx="129727" cy="127904"/>
              </a:xfrm>
              <a:prstGeom prst="ellipse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2551FF9-429D-4890-AB44-38D70E4F6D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38501" y="9548177"/>
                <a:ext cx="2140499" cy="2110423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4B0A8D2-FE9D-4CAE-AAB9-6F1C8C91DD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09042" y="9763585"/>
                <a:ext cx="1394568" cy="1374972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4F2417-6EA4-4682-BDB4-2330EAEE69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022895" y="10267675"/>
                <a:ext cx="313105" cy="324125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9C73F-F027-4D24-A1A8-85CC23F8977A}"/>
                  </a:ext>
                </a:extLst>
              </p:cNvPr>
              <p:cNvSpPr txBox="1"/>
              <p:nvPr/>
            </p:nvSpPr>
            <p:spPr>
              <a:xfrm>
                <a:off x="19760639" y="8285143"/>
                <a:ext cx="30909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PLANK Beam (143 GHz)</a:t>
                </a: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ACT beam (145GHz)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MUSTANG 2 Beam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AD33DB-95A3-42A2-A372-CB66A979FF6D}"/>
                  </a:ext>
                </a:extLst>
              </p:cNvPr>
              <p:cNvSpPr txBox="1"/>
              <p:nvPr/>
            </p:nvSpPr>
            <p:spPr>
              <a:xfrm>
                <a:off x="18820800" y="10795337"/>
                <a:ext cx="2482176" cy="920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MUSTANG 1 fov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MUSTANG 2 fov</a:t>
                </a:r>
                <a:endParaRPr lang="en-US" sz="2400" dirty="0">
                  <a:solidFill>
                    <a:srgbClr val="FFFF00"/>
                  </a:solidFill>
                </a:endParaRPr>
              </a:p>
              <a:p>
                <a:r>
                  <a:rPr lang="en-US" sz="24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0.85 Strehl limit at 90GHz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FC5242-3025-491B-B1BF-0F285CA69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54619" y="8229600"/>
              <a:ext cx="3243181" cy="31976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BE9DEA7-67CA-4974-8D01-4CDC942A5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6" t="51094" r="66048" b="36023"/>
          <a:stretch/>
        </p:blipFill>
        <p:spPr>
          <a:xfrm>
            <a:off x="2558143" y="4916304"/>
            <a:ext cx="3143690" cy="1866976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D5D0A1A-1391-4987-9E5F-EC1BBCB80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903" t="50795" r="65769" b="36409"/>
          <a:stretch/>
        </p:blipFill>
        <p:spPr>
          <a:xfrm>
            <a:off x="5715000" y="4929265"/>
            <a:ext cx="3262601" cy="1841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FDCA28-0D5D-4178-93D8-A06C42009A0C}"/>
              </a:ext>
            </a:extLst>
          </p:cNvPr>
          <p:cNvSpPr txBox="1"/>
          <p:nvPr/>
        </p:nvSpPr>
        <p:spPr>
          <a:xfrm>
            <a:off x="107717" y="741212"/>
            <a:ext cx="44513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telescopes can see the details others cannot.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field-of-views very powerful at removing atmospheric foregrounds.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comes at the expense of loosing structure larger than the array.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Currently we do not make full use of the GBT’s field of 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arrays are easy to build with bolometers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background limited detectors very high </a:t>
            </a:r>
            <a:r>
              <a:rPr lang="en-GB" dirty="0">
                <a:solidFill>
                  <a:srgbClr val="FF0000"/>
                </a:solidFill>
              </a:rPr>
              <a:t>mapping</a:t>
            </a:r>
            <a:r>
              <a:rPr lang="en-GB" dirty="0"/>
              <a:t> speeds possible – with 80,000 detectors =&gt;</a:t>
            </a:r>
          </a:p>
          <a:p>
            <a:r>
              <a:rPr lang="en-GB" dirty="0"/>
              <a:t>    Few µK /beam/second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EB383-FEA4-470F-B152-1C5219A722D5}"/>
              </a:ext>
            </a:extLst>
          </p:cNvPr>
          <p:cNvSpPr txBox="1"/>
          <p:nvPr/>
        </p:nvSpPr>
        <p:spPr>
          <a:xfrm>
            <a:off x="3227304" y="5643191"/>
            <a:ext cx="586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Real M2 timestreams         simple common mode subtraction</a:t>
            </a:r>
          </a:p>
        </p:txBody>
      </p:sp>
    </p:spTree>
    <p:extLst>
      <p:ext uri="{BB962C8B-B14F-4D97-AF65-F5344CB8AC3E}">
        <p14:creationId xmlns:p14="http://schemas.microsoft.com/office/powerpoint/2010/main" val="339054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4003-2A54-44F5-881C-D7D58669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83" y="264724"/>
            <a:ext cx="8229600" cy="352484"/>
          </a:xfrm>
        </p:spPr>
        <p:txBody>
          <a:bodyPr>
            <a:normAutofit fontScale="90000"/>
          </a:bodyPr>
          <a:lstStyle/>
          <a:p>
            <a:r>
              <a:rPr lang="en-GB" dirty="0"/>
              <a:t>Bolometers</a:t>
            </a:r>
          </a:p>
        </p:txBody>
      </p:sp>
      <p:pic>
        <p:nvPicPr>
          <p:cNvPr id="19" name="Picture 18" descr="Array_Assembled_02_cut">
            <a:extLst>
              <a:ext uri="{FF2B5EF4-FFF2-40B4-BE49-F238E27FC236}">
                <a16:creationId xmlns:a16="http://schemas.microsoft.com/office/drawing/2014/main" id="{360A3FA2-686D-494C-BDD7-784DC7EC8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1302"/>
              </a:clrFrom>
              <a:clrTo>
                <a:srgbClr val="FE13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4" t="48728" r="38012" b="41036"/>
          <a:stretch/>
        </p:blipFill>
        <p:spPr>
          <a:xfrm>
            <a:off x="4466044" y="4659950"/>
            <a:ext cx="3040681" cy="1747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2B858D-DE52-4595-8B54-737312D0B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r="12463"/>
          <a:stretch/>
        </p:blipFill>
        <p:spPr>
          <a:xfrm>
            <a:off x="250371" y="852290"/>
            <a:ext cx="3913415" cy="26692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EA1DD1-A7B1-4682-B718-FB5A3546D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0" t="32604" r="758" b="32960"/>
          <a:stretch/>
        </p:blipFill>
        <p:spPr>
          <a:xfrm>
            <a:off x="250371" y="3682575"/>
            <a:ext cx="3913415" cy="2669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D7DC1-9D0E-4199-BDCB-62D7CC0FBAE5}"/>
              </a:ext>
            </a:extLst>
          </p:cNvPr>
          <p:cNvSpPr txBox="1"/>
          <p:nvPr/>
        </p:nvSpPr>
        <p:spPr>
          <a:xfrm>
            <a:off x="4576712" y="726579"/>
            <a:ext cx="4152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Simple operation – absorb the power, measure the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Absorbs all wavelengths, need filters to define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Heat sinks from 4K to 100mK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Originally used NTD thermometers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Currently nearly all mm and submm bolometers use Transition Edge Sensors (TES)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Can be made in large quantities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Electrothermal feedback =&gt; fast time constants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D063B-67B4-4E1F-8DF1-526F1E136D86}"/>
              </a:ext>
            </a:extLst>
          </p:cNvPr>
          <p:cNvSpPr txBox="1"/>
          <p:nvPr/>
        </p:nvSpPr>
        <p:spPr>
          <a:xfrm>
            <a:off x="172055" y="3669246"/>
            <a:ext cx="3907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TES sensors = voltage biased superconductor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9F0B4-EC79-4896-AB1A-915204EF9BCA}"/>
              </a:ext>
            </a:extLst>
          </p:cNvPr>
          <p:cNvSpPr txBox="1"/>
          <p:nvPr/>
        </p:nvSpPr>
        <p:spPr>
          <a:xfrm>
            <a:off x="4749443" y="6470148"/>
            <a:ext cx="384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MUSTANG bolometers (original design)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3CE59-ED48-4FD1-8D60-6E99261167B3}"/>
              </a:ext>
            </a:extLst>
          </p:cNvPr>
          <p:cNvSpPr txBox="1"/>
          <p:nvPr/>
        </p:nvSpPr>
        <p:spPr>
          <a:xfrm>
            <a:off x="5645915" y="4241349"/>
            <a:ext cx="3317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Bi covered 1µm thick absorbing membrane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CFB25-A198-4CBB-A959-2F1F8B990D69}"/>
              </a:ext>
            </a:extLst>
          </p:cNvPr>
          <p:cNvSpPr txBox="1"/>
          <p:nvPr/>
        </p:nvSpPr>
        <p:spPr>
          <a:xfrm>
            <a:off x="7815943" y="5159829"/>
            <a:ext cx="963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TES sensor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DF480-11FD-41F3-8469-2CE267CD6341}"/>
              </a:ext>
            </a:extLst>
          </p:cNvPr>
          <p:cNvSpPr txBox="1"/>
          <p:nvPr/>
        </p:nvSpPr>
        <p:spPr>
          <a:xfrm>
            <a:off x="7663543" y="5747657"/>
            <a:ext cx="112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Silicon frame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92512-8D31-4D39-825D-DBD51115B065}"/>
              </a:ext>
            </a:extLst>
          </p:cNvPr>
          <p:cNvSpPr txBox="1"/>
          <p:nvPr/>
        </p:nvSpPr>
        <p:spPr>
          <a:xfrm>
            <a:off x="7519514" y="4680800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10µm thick legs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7D1BBA-9CB5-4299-B45B-D193996B66B6}"/>
              </a:ext>
            </a:extLst>
          </p:cNvPr>
          <p:cNvCxnSpPr>
            <a:stCxn id="8" idx="1"/>
          </p:cNvCxnSpPr>
          <p:nvPr/>
        </p:nvCxnSpPr>
        <p:spPr>
          <a:xfrm flipH="1">
            <a:off x="5372101" y="4395238"/>
            <a:ext cx="273814" cy="63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80B920-5E71-414E-B123-C80A4317D355}"/>
              </a:ext>
            </a:extLst>
          </p:cNvPr>
          <p:cNvCxnSpPr>
            <a:cxnSpLocks/>
          </p:cNvCxnSpPr>
          <p:nvPr/>
        </p:nvCxnSpPr>
        <p:spPr>
          <a:xfrm flipH="1" flipV="1">
            <a:off x="6817785" y="4735541"/>
            <a:ext cx="780444" cy="116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3C2A3F-4741-4074-86B6-2C364F3C4093}"/>
              </a:ext>
            </a:extLst>
          </p:cNvPr>
          <p:cNvCxnSpPr>
            <a:cxnSpLocks/>
          </p:cNvCxnSpPr>
          <p:nvPr/>
        </p:nvCxnSpPr>
        <p:spPr>
          <a:xfrm flipH="1">
            <a:off x="6854838" y="4852438"/>
            <a:ext cx="757203" cy="29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1044E0-ED49-411C-9F75-BDEC3AAEC14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075323" y="5313718"/>
            <a:ext cx="740620" cy="336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F0B072-FA8C-4C42-94AA-229E3C37723F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423313" y="5901546"/>
            <a:ext cx="240230" cy="12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64BA75-4C72-4BB4-9E2E-4AC33D7F72AF}"/>
              </a:ext>
            </a:extLst>
          </p:cNvPr>
          <p:cNvCxnSpPr>
            <a:cxnSpLocks/>
          </p:cNvCxnSpPr>
          <p:nvPr/>
        </p:nvCxnSpPr>
        <p:spPr>
          <a:xfrm flipH="1">
            <a:off x="5675433" y="6121984"/>
            <a:ext cx="502210" cy="93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20D0AE1-8B4E-4BDB-941E-59AEE9CEF884}"/>
              </a:ext>
            </a:extLst>
          </p:cNvPr>
          <p:cNvSpPr txBox="1"/>
          <p:nvPr/>
        </p:nvSpPr>
        <p:spPr>
          <a:xfrm>
            <a:off x="5563832" y="575265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3.3mm</a:t>
            </a:r>
          </a:p>
        </p:txBody>
      </p:sp>
    </p:spTree>
    <p:extLst>
      <p:ext uri="{BB962C8B-B14F-4D97-AF65-F5344CB8AC3E}">
        <p14:creationId xmlns:p14="http://schemas.microsoft.com/office/powerpoint/2010/main" val="5066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4003-2A54-44F5-881C-D7D58669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84" y="124124"/>
            <a:ext cx="8229600" cy="352484"/>
          </a:xfrm>
        </p:spPr>
        <p:txBody>
          <a:bodyPr>
            <a:normAutofit fontScale="90000"/>
          </a:bodyPr>
          <a:lstStyle/>
          <a:p>
            <a:r>
              <a:rPr lang="en-GB" dirty="0"/>
              <a:t>Bolometers – MUSTANG vs MUSTANG2</a:t>
            </a:r>
          </a:p>
        </p:txBody>
      </p:sp>
      <p:pic>
        <p:nvPicPr>
          <p:cNvPr id="19" name="Picture 18" descr="Array_Assembled_02_cut">
            <a:extLst>
              <a:ext uri="{FF2B5EF4-FFF2-40B4-BE49-F238E27FC236}">
                <a16:creationId xmlns:a16="http://schemas.microsoft.com/office/drawing/2014/main" id="{360A3FA2-686D-494C-BDD7-784DC7EC8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1302"/>
              </a:clrFrom>
              <a:clrTo>
                <a:srgbClr val="FE13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9" t="32282" r="35704" b="56610"/>
          <a:stretch/>
        </p:blipFill>
        <p:spPr>
          <a:xfrm>
            <a:off x="353896" y="606966"/>
            <a:ext cx="3456103" cy="29772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DEE835-53D9-4819-B1E4-718B6A8F2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2410"/>
            <a:ext cx="4340726" cy="2971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0EDA81-0100-4BE7-A98D-072FA3560F1B}"/>
              </a:ext>
            </a:extLst>
          </p:cNvPr>
          <p:cNvSpPr txBox="1"/>
          <p:nvPr/>
        </p:nvSpPr>
        <p:spPr>
          <a:xfrm>
            <a:off x="255084" y="3728357"/>
            <a:ext cx="4321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MUSTANG (similar to ACT)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membranes =&gt; extra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Susceptible to vibrations (V. high Q)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Significant internal thermal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Easily damaged (95% yield)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Half f*lambda spacing makes noise targets harder to meet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C6B36D-85DB-47B3-B18E-B86313000D55}"/>
              </a:ext>
            </a:extLst>
          </p:cNvPr>
          <p:cNvSpPr txBox="1"/>
          <p:nvPr/>
        </p:nvSpPr>
        <p:spPr>
          <a:xfrm>
            <a:off x="4675414" y="3728357"/>
            <a:ext cx="4237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MUSTANG2 (similar to ACTpol)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Fits behind feedhorn.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Planar OMT couples radiation to much smaller TES island via microstrip.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Individual pixels allows us to pick and chose bolometers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Much more robust design.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EA6E52-28B2-49DA-8DED-7A632AB033CE}"/>
              </a:ext>
            </a:extLst>
          </p:cNvPr>
          <p:cNvCxnSpPr/>
          <p:nvPr/>
        </p:nvCxnSpPr>
        <p:spPr>
          <a:xfrm>
            <a:off x="4904014" y="3314700"/>
            <a:ext cx="36630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E6A8BB-921D-436C-B962-4E9D77227A0E}"/>
              </a:ext>
            </a:extLst>
          </p:cNvPr>
          <p:cNvCxnSpPr>
            <a:cxnSpLocks/>
          </p:cNvCxnSpPr>
          <p:nvPr/>
        </p:nvCxnSpPr>
        <p:spPr>
          <a:xfrm>
            <a:off x="1110340" y="3205843"/>
            <a:ext cx="7946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B1595DE-C856-4051-AC85-A6D4E12BD854}"/>
              </a:ext>
            </a:extLst>
          </p:cNvPr>
          <p:cNvSpPr txBox="1"/>
          <p:nvPr/>
        </p:nvSpPr>
        <p:spPr>
          <a:xfrm>
            <a:off x="5143500" y="298268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 mm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500BA6-46F6-4A25-9A25-1346A98E3B6F}"/>
              </a:ext>
            </a:extLst>
          </p:cNvPr>
          <p:cNvSpPr txBox="1"/>
          <p:nvPr/>
        </p:nvSpPr>
        <p:spPr>
          <a:xfrm>
            <a:off x="1236844" y="283651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3.3mm</a:t>
            </a:r>
          </a:p>
        </p:txBody>
      </p:sp>
    </p:spTree>
    <p:extLst>
      <p:ext uri="{BB962C8B-B14F-4D97-AF65-F5344CB8AC3E}">
        <p14:creationId xmlns:p14="http://schemas.microsoft.com/office/powerpoint/2010/main" val="381956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4003-2A54-44F5-881C-D7D58669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84" y="124124"/>
            <a:ext cx="8229600" cy="352484"/>
          </a:xfrm>
        </p:spPr>
        <p:txBody>
          <a:bodyPr>
            <a:normAutofit fontScale="90000"/>
          </a:bodyPr>
          <a:lstStyle/>
          <a:p>
            <a:r>
              <a:rPr lang="en-GB" dirty="0"/>
              <a:t>Bolometers – latest.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2042AC-73F1-494B-A63F-061B71B3A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86" y="602213"/>
            <a:ext cx="3565072" cy="3479510"/>
          </a:xfrm>
          <a:prstGeom prst="rect">
            <a:avLst/>
          </a:prstGeom>
        </p:spPr>
      </p:pic>
      <p:pic>
        <p:nvPicPr>
          <p:cNvPr id="20" name="Screen Shot 2016-09-20 at 8.02.39 AM.png" descr="Screen Shot 2016-09-20 at 8.02.39 AM.png">
            <a:extLst>
              <a:ext uri="{FF2B5EF4-FFF2-40B4-BE49-F238E27FC236}">
                <a16:creationId xmlns:a16="http://schemas.microsoft.com/office/drawing/2014/main" id="{F79ECF62-9E86-4DF2-9939-835879DDB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084" y="613986"/>
            <a:ext cx="4594502" cy="345182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0EDA81-0100-4BE7-A98D-072FA3560F1B}"/>
              </a:ext>
            </a:extLst>
          </p:cNvPr>
          <p:cNvSpPr txBox="1"/>
          <p:nvPr/>
        </p:nvSpPr>
        <p:spPr>
          <a:xfrm>
            <a:off x="299468" y="4065815"/>
            <a:ext cx="4326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microstrip to small bolometer islands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OMT or Planar antenna  &amp; lenslets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Multiple bands/polarizations using microstrip filters.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dirty="0"/>
              <a:t>Lots of work being done (by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Heat pumps on bolometer legs. (can run off warmer baths)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Hot electron bolometers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B6D3F-7071-4442-8948-4D7D13C4882A}"/>
              </a:ext>
            </a:extLst>
          </p:cNvPr>
          <p:cNvSpPr txBox="1"/>
          <p:nvPr/>
        </p:nvSpPr>
        <p:spPr>
          <a:xfrm>
            <a:off x="5154386" y="4207329"/>
            <a:ext cx="3924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Deployments</a:t>
            </a:r>
          </a:p>
          <a:p>
            <a:endParaRPr lang="en-GB" dirty="0"/>
          </a:p>
          <a:p>
            <a:r>
              <a:rPr lang="en-GB" dirty="0"/>
              <a:t>ACT / SPT : ~3000</a:t>
            </a:r>
          </a:p>
          <a:p>
            <a:r>
              <a:rPr lang="en-GB" dirty="0"/>
              <a:t>Advanced ACT / SPT 3G : ~10 000</a:t>
            </a:r>
          </a:p>
          <a:p>
            <a:r>
              <a:rPr lang="en-GB" dirty="0"/>
              <a:t>Simons’ Observatory : 80 000</a:t>
            </a:r>
          </a:p>
          <a:p>
            <a:r>
              <a:rPr lang="en-GB" dirty="0"/>
              <a:t>CMB stage 4 :  250 000 bolometers</a:t>
            </a:r>
          </a:p>
          <a:p>
            <a:endParaRPr lang="en-GB" dirty="0"/>
          </a:p>
          <a:p>
            <a:r>
              <a:rPr lang="en-GB" dirty="0"/>
              <a:t>Cost per detector/readout is dropping (less $1/pixel </a:t>
            </a:r>
            <a:r>
              <a:rPr lang="en-GB" dirty="0" err="1"/>
              <a:t>inc</a:t>
            </a:r>
            <a:r>
              <a:rPr lang="en-GB" dirty="0"/>
              <a:t> readout)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A081E-0ED4-4CCE-A051-B3FF77F56F9A}"/>
              </a:ext>
            </a:extLst>
          </p:cNvPr>
          <p:cNvSpPr txBox="1"/>
          <p:nvPr/>
        </p:nvSpPr>
        <p:spPr>
          <a:xfrm>
            <a:off x="243433" y="3652000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Photo – Advanced 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3969E-D38F-4AAD-B091-F2A107BB9672}"/>
              </a:ext>
            </a:extLst>
          </p:cNvPr>
          <p:cNvSpPr txBox="1"/>
          <p:nvPr/>
        </p:nvSpPr>
        <p:spPr>
          <a:xfrm>
            <a:off x="5154386" y="3693234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Photo – SPT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034B9-0296-4338-9883-D258EA8ADE92}"/>
              </a:ext>
            </a:extLst>
          </p:cNvPr>
          <p:cNvSpPr txBox="1"/>
          <p:nvPr/>
        </p:nvSpPr>
        <p:spPr>
          <a:xfrm>
            <a:off x="3575635" y="3385457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90 GHz  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48F07-9C82-4E1B-8450-18E40B6039D2}"/>
              </a:ext>
            </a:extLst>
          </p:cNvPr>
          <p:cNvSpPr txBox="1"/>
          <p:nvPr/>
        </p:nvSpPr>
        <p:spPr>
          <a:xfrm>
            <a:off x="2076884" y="1351265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150 GHz  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C3AA8-838C-4E9D-A4D9-4C5AED3247CC}"/>
              </a:ext>
            </a:extLst>
          </p:cNvPr>
          <p:cNvSpPr txBox="1"/>
          <p:nvPr/>
        </p:nvSpPr>
        <p:spPr>
          <a:xfrm>
            <a:off x="3727875" y="1761700"/>
            <a:ext cx="1041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150 GHz  </a:t>
            </a:r>
            <a:r>
              <a:rPr lang="en-GB" sz="1400" dirty="0" err="1"/>
              <a:t>Ey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FCCAA-D2E1-4675-9FBA-678621A68759}"/>
              </a:ext>
            </a:extLst>
          </p:cNvPr>
          <p:cNvSpPr txBox="1"/>
          <p:nvPr/>
        </p:nvSpPr>
        <p:spPr>
          <a:xfrm>
            <a:off x="1741231" y="3077680"/>
            <a:ext cx="949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90 GHz  </a:t>
            </a:r>
            <a:r>
              <a:rPr lang="en-GB" sz="1400" dirty="0" err="1"/>
              <a:t>Ey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654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1D9C-61E8-404B-8238-5288C72B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4" y="122238"/>
            <a:ext cx="8229600" cy="607105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Multiplexing Readout</a:t>
            </a:r>
          </a:p>
        </p:txBody>
      </p:sp>
      <p:pic>
        <p:nvPicPr>
          <p:cNvPr id="5" name="Group" descr="Group">
            <a:extLst>
              <a:ext uri="{FF2B5EF4-FFF2-40B4-BE49-F238E27FC236}">
                <a16:creationId xmlns:a16="http://schemas.microsoft.com/office/drawing/2014/main" id="{A4A6AAB3-7655-4C63-B502-2A15D884B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180751" y="859971"/>
            <a:ext cx="4885485" cy="46101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BE508-6127-44FD-B388-5110059ECCEB}"/>
              </a:ext>
            </a:extLst>
          </p:cNvPr>
          <p:cNvSpPr txBox="1"/>
          <p:nvPr/>
        </p:nvSpPr>
        <p:spPr>
          <a:xfrm>
            <a:off x="321128" y="810986"/>
            <a:ext cx="39678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 common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Time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Frequency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uMux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Read out one row at a time at kHz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Num wires ~sqrt detectors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1 pair wires / row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1 pair wires /col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Extra wires for detector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~1000 detectors /readout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Feedback to keep SQUID amplifiers on sensitive part of their curves.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Used by MUSTANG and 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41C57-A0AB-41FA-83E5-D8F1C35D143E}"/>
              </a:ext>
            </a:extLst>
          </p:cNvPr>
          <p:cNvSpPr txBox="1"/>
          <p:nvPr/>
        </p:nvSpPr>
        <p:spPr>
          <a:xfrm>
            <a:off x="5154386" y="5676900"/>
            <a:ext cx="184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by 2 mux layout</a:t>
            </a:r>
          </a:p>
        </p:txBody>
      </p:sp>
    </p:spTree>
    <p:extLst>
      <p:ext uri="{BB962C8B-B14F-4D97-AF65-F5344CB8AC3E}">
        <p14:creationId xmlns:p14="http://schemas.microsoft.com/office/powerpoint/2010/main" val="275420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1D9C-61E8-404B-8238-5288C72B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4" y="122238"/>
            <a:ext cx="8229600" cy="607105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Multiplexing Readout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BE508-6127-44FD-B388-5110059ECCEB}"/>
              </a:ext>
            </a:extLst>
          </p:cNvPr>
          <p:cNvSpPr txBox="1"/>
          <p:nvPr/>
        </p:nvSpPr>
        <p:spPr>
          <a:xfrm>
            <a:off x="310243" y="729343"/>
            <a:ext cx="75925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 common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Time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Frequency domain (SPT)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uMux (NIST)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Each Bolometer bias has different filter in MHz range.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Room temperature electronics generate tone for each resonator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Currently 68 bolometers / 4 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 </a:t>
            </a:r>
            <a:r>
              <a:rPr lang="en-GB" sz="2000" i="1" dirty="0"/>
              <a:t>Fundamental </a:t>
            </a:r>
            <a:r>
              <a:rPr lang="en-GB" sz="2000" dirty="0"/>
              <a:t>limit on number of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practice stray capacitance/inductance limits number of detectors that can be multiplexed.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Used by SPT/POLARBEAR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Working on 128 bolometers for Simons Observatory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F7A93F-9044-4BDE-A56C-A22401C276BD}"/>
              </a:ext>
            </a:extLst>
          </p:cNvPr>
          <p:cNvGrpSpPr/>
          <p:nvPr/>
        </p:nvGrpSpPr>
        <p:grpSpPr>
          <a:xfrm>
            <a:off x="2609274" y="837456"/>
            <a:ext cx="5854810" cy="3080868"/>
            <a:chOff x="1484418" y="797542"/>
            <a:chExt cx="5854810" cy="30808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758D3E4-4E8F-4A8E-B2A0-4F4B4F327EE5}"/>
                </a:ext>
              </a:extLst>
            </p:cNvPr>
            <p:cNvSpPr/>
            <p:nvPr/>
          </p:nvSpPr>
          <p:spPr>
            <a:xfrm>
              <a:off x="4580802" y="2955900"/>
              <a:ext cx="531452" cy="5314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A46FF7-9C1B-4B6D-8FEF-1FD45F510430}"/>
                </a:ext>
              </a:extLst>
            </p:cNvPr>
            <p:cNvCxnSpPr>
              <a:cxnSpLocks/>
            </p:cNvCxnSpPr>
            <p:nvPr/>
          </p:nvCxnSpPr>
          <p:spPr>
            <a:xfrm>
              <a:off x="2862247" y="899840"/>
              <a:ext cx="39787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6A36F88-7457-493D-AE7C-C1D752821CA2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5112254" y="3221626"/>
              <a:ext cx="17287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31A02B-BEE5-4019-8206-54F1C4CB7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477" y="1601267"/>
              <a:ext cx="862654" cy="86265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A4E9BA-6615-45F7-B741-C939C08DF5C1}"/>
                </a:ext>
              </a:extLst>
            </p:cNvPr>
            <p:cNvGrpSpPr/>
            <p:nvPr/>
          </p:nvGrpSpPr>
          <p:grpSpPr>
            <a:xfrm>
              <a:off x="2551695" y="868824"/>
              <a:ext cx="645938" cy="2474341"/>
              <a:chOff x="7448126" y="1229715"/>
              <a:chExt cx="645938" cy="2474341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3281473-8B92-4258-9B62-5A7B85827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216094" y="2943461"/>
                <a:ext cx="1106321" cy="4148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62BCE90-D05D-4227-A74C-53006588D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89678" y="1582950"/>
                <a:ext cx="941962" cy="2354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1412FB9-33DD-4E93-93FA-21ACE4D26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448126" y="2109157"/>
                <a:ext cx="645938" cy="64593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59A4240-BC25-4275-8ABD-4F3A78C8D27C}"/>
                </a:ext>
              </a:extLst>
            </p:cNvPr>
            <p:cNvGrpSpPr/>
            <p:nvPr/>
          </p:nvGrpSpPr>
          <p:grpSpPr>
            <a:xfrm>
              <a:off x="3048164" y="875545"/>
              <a:ext cx="645938" cy="2474341"/>
              <a:chOff x="7448126" y="1229715"/>
              <a:chExt cx="645938" cy="247434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38843A8-B707-4B44-8909-BE3816A87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216094" y="2943461"/>
                <a:ext cx="1106321" cy="4148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4756CCC-2AA0-4D42-A953-F975ACDC0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89678" y="1582950"/>
                <a:ext cx="941962" cy="23549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CE7794C-AA4E-4D71-BF69-D4D787522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448126" y="2109157"/>
                <a:ext cx="645938" cy="645938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9234BB-A482-4F4E-97B4-55F01ED21E3A}"/>
                </a:ext>
              </a:extLst>
            </p:cNvPr>
            <p:cNvCxnSpPr>
              <a:cxnSpLocks/>
            </p:cNvCxnSpPr>
            <p:nvPr/>
          </p:nvCxnSpPr>
          <p:spPr>
            <a:xfrm>
              <a:off x="2862247" y="3208527"/>
              <a:ext cx="17097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E0C2E9F-CDC8-42CF-906A-871CB626709A}"/>
                </a:ext>
              </a:extLst>
            </p:cNvPr>
            <p:cNvCxnSpPr/>
            <p:nvPr/>
          </p:nvCxnSpPr>
          <p:spPr>
            <a:xfrm>
              <a:off x="2712684" y="984227"/>
              <a:ext cx="0" cy="2081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F1AE470-7D5C-4B0A-9338-C015178217EC}"/>
                </a:ext>
              </a:extLst>
            </p:cNvPr>
            <p:cNvCxnSpPr/>
            <p:nvPr/>
          </p:nvCxnSpPr>
          <p:spPr>
            <a:xfrm>
              <a:off x="3709440" y="992070"/>
              <a:ext cx="0" cy="2081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14C969-92E7-4F23-A3EE-43E93257B09E}"/>
                </a:ext>
              </a:extLst>
            </p:cNvPr>
            <p:cNvSpPr/>
            <p:nvPr/>
          </p:nvSpPr>
          <p:spPr>
            <a:xfrm>
              <a:off x="2483633" y="806065"/>
              <a:ext cx="1711830" cy="272019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42C90D-1359-4318-B84D-35F4DDC35DE4}"/>
                </a:ext>
              </a:extLst>
            </p:cNvPr>
            <p:cNvSpPr txBox="1"/>
            <p:nvPr/>
          </p:nvSpPr>
          <p:spPr>
            <a:xfrm>
              <a:off x="3048164" y="3565713"/>
              <a:ext cx="909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250 </a:t>
              </a:r>
              <a:r>
                <a:rPr lang="en-US" sz="1400" dirty="0" err="1">
                  <a:solidFill>
                    <a:srgbClr val="0070C0"/>
                  </a:solidFill>
                </a:rPr>
                <a:t>mK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C3BED6-B60F-4298-804A-9C0408309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950783" y="1683333"/>
              <a:ext cx="1106321" cy="41487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9EE582-91AF-4F09-8D87-CE38C6454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593" y="888331"/>
              <a:ext cx="0" cy="6229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953B0D-9EC5-468B-9028-3AD15BB6E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0994" y="2400926"/>
              <a:ext cx="0" cy="8164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AAD15F-6CDF-45AB-86D3-CB097A891845}"/>
                </a:ext>
              </a:extLst>
            </p:cNvPr>
            <p:cNvSpPr txBox="1"/>
            <p:nvPr/>
          </p:nvSpPr>
          <p:spPr>
            <a:xfrm>
              <a:off x="1484418" y="2619118"/>
              <a:ext cx="1333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TES bolometers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5B97F6-FC68-42F9-AF23-9BD97B63768B}"/>
                </a:ext>
              </a:extLst>
            </p:cNvPr>
            <p:cNvSpPr txBox="1"/>
            <p:nvPr/>
          </p:nvSpPr>
          <p:spPr>
            <a:xfrm rot="16200000">
              <a:off x="4562721" y="1668057"/>
              <a:ext cx="1333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Shunt resistor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CFD809-8BED-44BD-B50F-0FA135FCF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7593" y="2243566"/>
              <a:ext cx="0" cy="9649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AC3D62C-55F7-4B90-9526-53AFED0EBFE4}"/>
                </a:ext>
              </a:extLst>
            </p:cNvPr>
            <p:cNvGrpSpPr/>
            <p:nvPr/>
          </p:nvGrpSpPr>
          <p:grpSpPr>
            <a:xfrm>
              <a:off x="3568820" y="888331"/>
              <a:ext cx="645938" cy="2474341"/>
              <a:chOff x="7448126" y="1229715"/>
              <a:chExt cx="645938" cy="247434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63CC451-811B-4AF4-A21F-928DE7F2F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216094" y="2943461"/>
                <a:ext cx="1106321" cy="4148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579F0B6-D045-4652-8840-86758B791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89678" y="1582950"/>
                <a:ext cx="941962" cy="23549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2ACFFC8-5363-4FD4-82EB-B4AB24D8E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448126" y="2109157"/>
                <a:ext cx="645938" cy="645938"/>
              </a:xfrm>
              <a:prstGeom prst="rect">
                <a:avLst/>
              </a:prstGeom>
            </p:spPr>
          </p:pic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D553BB9-C3A3-4DAC-9093-2B993900B68A}"/>
                </a:ext>
              </a:extLst>
            </p:cNvPr>
            <p:cNvCxnSpPr/>
            <p:nvPr/>
          </p:nvCxnSpPr>
          <p:spPr>
            <a:xfrm>
              <a:off x="3202650" y="992070"/>
              <a:ext cx="0" cy="208104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1F81BA-6BB5-4765-ADDA-986710C9D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0994" y="899840"/>
              <a:ext cx="0" cy="7853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7FF5144-43C2-4969-B879-341CBC163CFC}"/>
                </a:ext>
              </a:extLst>
            </p:cNvPr>
            <p:cNvSpPr/>
            <p:nvPr/>
          </p:nvSpPr>
          <p:spPr>
            <a:xfrm>
              <a:off x="4240893" y="797542"/>
              <a:ext cx="1711830" cy="2728717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DAE657-1674-4E12-AA84-EC979AD24216}"/>
                </a:ext>
              </a:extLst>
            </p:cNvPr>
            <p:cNvSpPr/>
            <p:nvPr/>
          </p:nvSpPr>
          <p:spPr>
            <a:xfrm>
              <a:off x="5998153" y="797542"/>
              <a:ext cx="1341075" cy="27287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5BA5B1-7A05-4283-B574-ADEE30E4836B}"/>
                </a:ext>
              </a:extLst>
            </p:cNvPr>
            <p:cNvSpPr txBox="1"/>
            <p:nvPr/>
          </p:nvSpPr>
          <p:spPr>
            <a:xfrm>
              <a:off x="4775051" y="3565714"/>
              <a:ext cx="909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4 K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A3A908-25FD-4746-90BA-4AA5535C3378}"/>
                </a:ext>
              </a:extLst>
            </p:cNvPr>
            <p:cNvSpPr txBox="1"/>
            <p:nvPr/>
          </p:nvSpPr>
          <p:spPr>
            <a:xfrm>
              <a:off x="6366986" y="3570633"/>
              <a:ext cx="909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300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421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4284</TotalTime>
  <Words>999</Words>
  <Application>Microsoft Office PowerPoint</Application>
  <PresentationFormat>On-screen Show (4:3)</PresentationFormat>
  <Paragraphs>184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Large bolometer arrays on radio telescopes.</vt:lpstr>
      <vt:lpstr>MUSTANG </vt:lpstr>
      <vt:lpstr>MUSTANG 2</vt:lpstr>
      <vt:lpstr>Large arrays on large telescopes</vt:lpstr>
      <vt:lpstr>Bolometers</vt:lpstr>
      <vt:lpstr>Bolometers – MUSTANG vs MUSTANG2</vt:lpstr>
      <vt:lpstr>Bolometers – latest.</vt:lpstr>
      <vt:lpstr>Multiplexing Readout</vt:lpstr>
      <vt:lpstr>Multiplexing Readout</vt:lpstr>
      <vt:lpstr>Multiplexing Readout</vt:lpstr>
      <vt:lpstr>Bolometer design &amp; cooling</vt:lpstr>
      <vt:lpstr>Possible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bolometer arrays on radio telescopes – recent history.</dc:title>
  <dc:creator>sdicker</dc:creator>
  <cp:lastModifiedBy>sdicker</cp:lastModifiedBy>
  <cp:revision>47</cp:revision>
  <dcterms:created xsi:type="dcterms:W3CDTF">2017-10-12T00:53:54Z</dcterms:created>
  <dcterms:modified xsi:type="dcterms:W3CDTF">2017-10-16T12:43:12Z</dcterms:modified>
</cp:coreProperties>
</file>