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Lst>
  <p:notesMasterIdLst>
    <p:notesMasterId r:id="rId21"/>
  </p:notesMasterIdLst>
  <p:sldIdLst>
    <p:sldId id="256" r:id="rId2"/>
    <p:sldId id="315" r:id="rId3"/>
    <p:sldId id="311" r:id="rId4"/>
    <p:sldId id="316" r:id="rId5"/>
    <p:sldId id="309" r:id="rId6"/>
    <p:sldId id="305" r:id="rId7"/>
    <p:sldId id="310" r:id="rId8"/>
    <p:sldId id="321" r:id="rId9"/>
    <p:sldId id="322" r:id="rId10"/>
    <p:sldId id="320" r:id="rId11"/>
    <p:sldId id="317" r:id="rId12"/>
    <p:sldId id="319" r:id="rId13"/>
    <p:sldId id="323" r:id="rId14"/>
    <p:sldId id="324" r:id="rId15"/>
    <p:sldId id="326" r:id="rId16"/>
    <p:sldId id="325" r:id="rId17"/>
    <p:sldId id="329" r:id="rId18"/>
    <p:sldId id="328" r:id="rId19"/>
    <p:sldId id="32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0112"/>
    <a:srgbClr val="4127C4"/>
    <a:srgbClr val="9C2721"/>
    <a:srgbClr val="1024E0"/>
    <a:srgbClr val="C227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6"/>
    <p:restoredTop sz="93392"/>
  </p:normalViewPr>
  <p:slideViewPr>
    <p:cSldViewPr snapToGrid="0" snapToObjects="1">
      <p:cViewPr>
        <p:scale>
          <a:sx n="95" d="100"/>
          <a:sy n="95" d="100"/>
        </p:scale>
        <p:origin x="384" y="21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759120-3C1C-5B43-85F2-AA017907B661}" type="datetimeFigureOut">
              <a:rPr lang="en-US" smtClean="0"/>
              <a:t>10/16/17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6D6631-2C16-D342-A5BB-D2C2156CA2A4}" type="slidenum">
              <a:rPr lang="en-US" smtClean="0"/>
              <a:t>‹#›</a:t>
            </a:fld>
            <a:endParaRPr lang="en-US"/>
          </a:p>
        </p:txBody>
      </p:sp>
    </p:spTree>
    <p:extLst>
      <p:ext uri="{BB962C8B-B14F-4D97-AF65-F5344CB8AC3E}">
        <p14:creationId xmlns:p14="http://schemas.microsoft.com/office/powerpoint/2010/main" val="1618652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6D6631-2C16-D342-A5BB-D2C2156CA2A4}" type="slidenum">
              <a:rPr lang="en-US" smtClean="0"/>
              <a:t>1</a:t>
            </a:fld>
            <a:endParaRPr lang="en-US"/>
          </a:p>
        </p:txBody>
      </p:sp>
    </p:spTree>
    <p:extLst>
      <p:ext uri="{BB962C8B-B14F-4D97-AF65-F5344CB8AC3E}">
        <p14:creationId xmlns:p14="http://schemas.microsoft.com/office/powerpoint/2010/main" val="1170738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6D6631-2C16-D342-A5BB-D2C2156CA2A4}" type="slidenum">
              <a:rPr lang="en-US" smtClean="0"/>
              <a:t>2</a:t>
            </a:fld>
            <a:endParaRPr lang="en-US"/>
          </a:p>
        </p:txBody>
      </p:sp>
    </p:spTree>
    <p:extLst>
      <p:ext uri="{BB962C8B-B14F-4D97-AF65-F5344CB8AC3E}">
        <p14:creationId xmlns:p14="http://schemas.microsoft.com/office/powerpoint/2010/main" val="117853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3mm atmospheric window and important astronomical spectral line transitions. The atmospheric transmission in percent for Green Bank is given by the blue curve for an elevation of 90 and the red curve at 30. The solid black curve systematically decreasing with frequency represents the aperture efficiency of the GBT assuming the current surface performance of 240μm rms. Important astronomical lines are labeled. Argus array will cover frequency range from 85–116 GHz which includes the important dense gas tracers of HCN, HCO+, HNC, and N2H+ at around 90GHz as well as the </a:t>
            </a:r>
            <a:r>
              <a:rPr lang="en-US" sz="1200" kern="1200" baseline="0" dirty="0" err="1" smtClean="0">
                <a:solidFill>
                  <a:schemeClr val="tx1"/>
                </a:solidFill>
                <a:latin typeface="+mn-lt"/>
                <a:ea typeface="+mn-ea"/>
                <a:cs typeface="+mn-cs"/>
              </a:rPr>
              <a:t>brightCO</a:t>
            </a:r>
            <a:r>
              <a:rPr lang="en-US" sz="1200" kern="1200" baseline="0" dirty="0" smtClean="0">
                <a:solidFill>
                  <a:schemeClr val="tx1"/>
                </a:solidFill>
                <a:latin typeface="+mn-lt"/>
                <a:ea typeface="+mn-ea"/>
                <a:cs typeface="+mn-cs"/>
              </a:rPr>
              <a:t> lines at 110–115 GHz.</a:t>
            </a:r>
            <a:endParaRPr lang="en-US" dirty="0"/>
          </a:p>
        </p:txBody>
      </p:sp>
      <p:sp>
        <p:nvSpPr>
          <p:cNvPr id="4" name="Slide Number Placeholder 3"/>
          <p:cNvSpPr>
            <a:spLocks noGrp="1"/>
          </p:cNvSpPr>
          <p:nvPr>
            <p:ph type="sldNum" sz="quarter" idx="10"/>
          </p:nvPr>
        </p:nvSpPr>
        <p:spPr/>
        <p:txBody>
          <a:bodyPr/>
          <a:lstStyle/>
          <a:p>
            <a:fld id="{B7C14A20-D3F4-B04C-AD51-8D5A44A322F8}" type="slidenum">
              <a:rPr lang="en-US" smtClean="0"/>
              <a:pPr/>
              <a:t>4</a:t>
            </a:fld>
            <a:endParaRPr lang="en-US"/>
          </a:p>
        </p:txBody>
      </p:sp>
    </p:spTree>
    <p:extLst>
      <p:ext uri="{BB962C8B-B14F-4D97-AF65-F5344CB8AC3E}">
        <p14:creationId xmlns:p14="http://schemas.microsoft.com/office/powerpoint/2010/main" val="1321023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6D6631-2C16-D342-A5BB-D2C2156CA2A4}" type="slidenum">
              <a:rPr lang="en-US" smtClean="0"/>
              <a:t>5</a:t>
            </a:fld>
            <a:endParaRPr lang="en-US"/>
          </a:p>
        </p:txBody>
      </p:sp>
    </p:spTree>
    <p:extLst>
      <p:ext uri="{BB962C8B-B14F-4D97-AF65-F5344CB8AC3E}">
        <p14:creationId xmlns:p14="http://schemas.microsoft.com/office/powerpoint/2010/main" val="937270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58129C-5861-3D49-AF34-DC2737857032}" type="slidenum">
              <a:rPr lang="en-US" smtClean="0"/>
              <a:t>6</a:t>
            </a:fld>
            <a:endParaRPr lang="en-US"/>
          </a:p>
        </p:txBody>
      </p:sp>
    </p:spTree>
    <p:extLst>
      <p:ext uri="{BB962C8B-B14F-4D97-AF65-F5344CB8AC3E}">
        <p14:creationId xmlns:p14="http://schemas.microsoft.com/office/powerpoint/2010/main" val="1859017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58129C-5861-3D49-AF34-DC2737857032}" type="slidenum">
              <a:rPr lang="en-US" smtClean="0"/>
              <a:t>7</a:t>
            </a:fld>
            <a:endParaRPr lang="en-US"/>
          </a:p>
        </p:txBody>
      </p:sp>
    </p:spTree>
    <p:extLst>
      <p:ext uri="{BB962C8B-B14F-4D97-AF65-F5344CB8AC3E}">
        <p14:creationId xmlns:p14="http://schemas.microsoft.com/office/powerpoint/2010/main" val="215434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6D6631-2C16-D342-A5BB-D2C2156CA2A4}" type="slidenum">
              <a:rPr lang="en-US" smtClean="0"/>
              <a:t>19</a:t>
            </a:fld>
            <a:endParaRPr lang="en-US"/>
          </a:p>
        </p:txBody>
      </p:sp>
    </p:spTree>
    <p:extLst>
      <p:ext uri="{BB962C8B-B14F-4D97-AF65-F5344CB8AC3E}">
        <p14:creationId xmlns:p14="http://schemas.microsoft.com/office/powerpoint/2010/main" val="1793966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89CDF2A5-8398-E848-B290-9E8528EC6B93}" type="datetimeFigureOut">
              <a:rPr lang="en-US" smtClean="0"/>
              <a:t>10/16/17</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843FE12-E0AF-E642-AF9A-FC028080DA0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CDF2A5-8398-E848-B290-9E8528EC6B93}" type="datetimeFigureOut">
              <a:rPr lang="en-US" smtClean="0"/>
              <a:t>10/16/17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43FE12-E0AF-E642-AF9A-FC028080DA03}" type="slidenum">
              <a:rPr lang="en-US" smtClean="0"/>
              <a:t>‹#›</a:t>
            </a:fld>
            <a:endParaRPr lang="en-US"/>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CDF2A5-8398-E848-B290-9E8528EC6B93}" type="datetimeFigureOut">
              <a:rPr lang="en-US" smtClean="0"/>
              <a:t>10/16/17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43FE12-E0AF-E642-AF9A-FC028080DA03}" type="slidenum">
              <a:rPr lang="en-US" smtClean="0"/>
              <a:t>‹#›</a:t>
            </a:fld>
            <a:endParaRPr lang="en-US"/>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CDF2A5-8398-E848-B290-9E8528EC6B93}" type="datetimeFigureOut">
              <a:rPr lang="en-US" smtClean="0"/>
              <a:t>10/16/17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43FE12-E0AF-E642-AF9A-FC028080DA03}" type="slidenum">
              <a:rPr lang="en-US" smtClean="0"/>
              <a:t>‹#›</a:t>
            </a:fld>
            <a:endParaRPr lang="en-US"/>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CDF2A5-8398-E848-B290-9E8528EC6B93}" type="datetimeFigureOut">
              <a:rPr lang="en-US" smtClean="0"/>
              <a:t>10/16/17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43FE12-E0AF-E642-AF9A-FC028080DA03}" type="slidenum">
              <a:rPr lang="en-US" smtClean="0"/>
              <a:t>‹#›</a:t>
            </a:fld>
            <a:endParaRPr lang="en-US"/>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9CDF2A5-8398-E848-B290-9E8528EC6B93}" type="datetimeFigureOut">
              <a:rPr lang="en-US" smtClean="0"/>
              <a:t>10/16/17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43FE12-E0AF-E642-AF9A-FC028080DA03}" type="slidenum">
              <a:rPr lang="en-US" smtClean="0"/>
              <a:t>‹#›</a:t>
            </a:fld>
            <a:endParaRPr lang="en-US"/>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CDF2A5-8398-E848-B290-9E8528EC6B93}" type="datetimeFigureOut">
              <a:rPr lang="en-US" smtClean="0"/>
              <a:t>10/16/17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43FE12-E0AF-E642-AF9A-FC028080DA03}" type="slidenum">
              <a:rPr lang="en-US" smtClean="0"/>
              <a:t>‹#›</a:t>
            </a:fld>
            <a:endParaRPr lang="en-US"/>
          </a:p>
        </p:txBody>
      </p:sp>
      <p:sp>
        <p:nvSpPr>
          <p:cNvPr id="11" name="Rectangle 10"/>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9CDF2A5-8398-E848-B290-9E8528EC6B93}" type="datetimeFigureOut">
              <a:rPr lang="en-US" smtClean="0"/>
              <a:t>10/16/17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43FE12-E0AF-E642-AF9A-FC028080DA03}" type="slidenum">
              <a:rPr lang="en-US" smtClean="0"/>
              <a:t>‹#›</a:t>
            </a:fld>
            <a:endParaRPr lang="en-US"/>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DF2A5-8398-E848-B290-9E8528EC6B93}" type="datetimeFigureOut">
              <a:rPr lang="en-US" smtClean="0"/>
              <a:t>10/16/17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43FE12-E0AF-E642-AF9A-FC028080DA03}" type="slidenum">
              <a:rPr lang="en-US" smtClean="0"/>
              <a:t>‹#›</a:t>
            </a:fld>
            <a:endParaRPr lang="en-US"/>
          </a:p>
        </p:txBody>
      </p:sp>
      <p:sp>
        <p:nvSpPr>
          <p:cNvPr id="5" name="Rectangle 4"/>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CDF2A5-8398-E848-B290-9E8528EC6B93}" type="datetimeFigureOut">
              <a:rPr lang="en-US" smtClean="0"/>
              <a:t>10/16/17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43FE12-E0AF-E642-AF9A-FC028080DA0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CDF2A5-8398-E848-B290-9E8528EC6B93}" type="datetimeFigureOut">
              <a:rPr lang="en-US" smtClean="0"/>
              <a:t>10/16/17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43FE12-E0AF-E642-AF9A-FC028080DA0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rgbClr val="C4011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fld id="{89CDF2A5-8398-E848-B290-9E8528EC6B93}" type="datetimeFigureOut">
              <a:rPr lang="en-US" smtClean="0"/>
              <a:t>10/16/17</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fld id="{8843FE12-E0AF-E642-AF9A-FC028080DA03}" type="slidenum">
              <a:rPr lang="en-US" smtClean="0"/>
              <a:t>‹#›</a:t>
            </a:fld>
            <a:endParaRPr lang="en-US"/>
          </a:p>
        </p:txBody>
      </p:sp>
    </p:spTree>
    <p:extLst>
      <p:ext uri="{BB962C8B-B14F-4D97-AF65-F5344CB8AC3E}">
        <p14:creationId xmlns:p14="http://schemas.microsoft.com/office/powerpoint/2010/main" val="30325215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 Id="rId3" Type="http://schemas.openxmlformats.org/officeDocument/2006/relationships/image" Target="../media/image23.emf"/></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4.emf"/><Relationship Id="rId5" Type="http://schemas.openxmlformats.org/officeDocument/2006/relationships/image" Target="../media/image25.emf"/><Relationship Id="rId6"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5"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9588" y="392927"/>
            <a:ext cx="10192871" cy="4407673"/>
          </a:xfrm>
        </p:spPr>
        <p:txBody>
          <a:bodyPr>
            <a:normAutofit/>
          </a:bodyPr>
          <a:lstStyle/>
          <a:p>
            <a:r>
              <a:rPr lang="en-US" sz="3600" dirty="0" smtClean="0"/>
              <a:t>Large-Format Conventional Feed </a:t>
            </a:r>
            <a:r>
              <a:rPr lang="en-US" sz="3600" dirty="0"/>
              <a:t>Arrays on the GBT</a:t>
            </a:r>
          </a:p>
        </p:txBody>
      </p:sp>
      <p:sp>
        <p:nvSpPr>
          <p:cNvPr id="3" name="Subtitle 2"/>
          <p:cNvSpPr>
            <a:spLocks noGrp="1"/>
          </p:cNvSpPr>
          <p:nvPr>
            <p:ph type="subTitle" idx="1"/>
          </p:nvPr>
        </p:nvSpPr>
        <p:spPr>
          <a:xfrm>
            <a:off x="786652" y="4932770"/>
            <a:ext cx="10098741" cy="1618088"/>
          </a:xfrm>
        </p:spPr>
        <p:txBody>
          <a:bodyPr vert="horz" lIns="91440" tIns="0" rIns="91440" bIns="0" rtlCol="0">
            <a:noAutofit/>
          </a:bodyPr>
          <a:lstStyle/>
          <a:p>
            <a:pPr>
              <a:tabLst>
                <a:tab pos="9080500" algn="r"/>
              </a:tabLst>
            </a:pPr>
            <a:r>
              <a:rPr lang="en-US" sz="3200" dirty="0"/>
              <a:t>Sarah Church</a:t>
            </a:r>
            <a:r>
              <a:rPr lang="en-US" sz="3200" baseline="30000" dirty="0"/>
              <a:t>1</a:t>
            </a:r>
            <a:r>
              <a:rPr lang="en-US" sz="3200" dirty="0"/>
              <a:t>, Kieran Cleary</a:t>
            </a:r>
            <a:r>
              <a:rPr lang="en-US" sz="3200" baseline="30000" dirty="0"/>
              <a:t>2</a:t>
            </a:r>
            <a:r>
              <a:rPr lang="en-US" sz="3200" dirty="0"/>
              <a:t> </a:t>
            </a:r>
          </a:p>
          <a:p>
            <a:pPr>
              <a:spcAft>
                <a:spcPts val="300"/>
              </a:spcAft>
              <a:tabLst>
                <a:tab pos="9080500" algn="r"/>
              </a:tabLst>
            </a:pPr>
            <a:r>
              <a:rPr lang="en-US" sz="2400" baseline="30000" dirty="0"/>
              <a:t>1</a:t>
            </a:r>
            <a:r>
              <a:rPr lang="en-US" sz="2400" dirty="0"/>
              <a:t>Stanford University</a:t>
            </a:r>
          </a:p>
          <a:p>
            <a:pPr>
              <a:spcBef>
                <a:spcPts val="0"/>
              </a:spcBef>
              <a:tabLst>
                <a:tab pos="9080500" algn="r"/>
              </a:tabLst>
            </a:pPr>
            <a:r>
              <a:rPr lang="en-US" sz="2400" baseline="30000" dirty="0"/>
              <a:t>2</a:t>
            </a:r>
            <a:r>
              <a:rPr lang="en-US" sz="2400" dirty="0"/>
              <a:t>California Institute of Technology</a:t>
            </a:r>
          </a:p>
          <a:p>
            <a:pPr>
              <a:spcBef>
                <a:spcPts val="0"/>
              </a:spcBef>
              <a:tabLst>
                <a:tab pos="9080500" algn="r"/>
              </a:tabLst>
            </a:pPr>
            <a:endParaRPr lang="en-US" sz="3200" dirty="0"/>
          </a:p>
          <a:p>
            <a:pPr>
              <a:spcBef>
                <a:spcPts val="0"/>
              </a:spcBef>
              <a:tabLst>
                <a:tab pos="9080500" algn="r"/>
              </a:tabLst>
            </a:pPr>
            <a:endParaRPr lang="en-US" sz="3200" dirty="0"/>
          </a:p>
          <a:p>
            <a:pPr>
              <a:spcBef>
                <a:spcPts val="0"/>
              </a:spcBef>
              <a:tabLst>
                <a:tab pos="9080500" algn="r"/>
              </a:tabLst>
            </a:pPr>
            <a:endParaRPr lang="en-US" sz="3200" dirty="0"/>
          </a:p>
          <a:p>
            <a:pPr>
              <a:tabLst>
                <a:tab pos="9080500" algn="r"/>
              </a:tabLst>
            </a:pPr>
            <a:r>
              <a:rPr lang="en-US" sz="3200" dirty="0"/>
              <a:t> </a:t>
            </a:r>
          </a:p>
          <a:p>
            <a:pPr>
              <a:tabLst>
                <a:tab pos="9080500" algn="r"/>
              </a:tabLst>
            </a:pPr>
            <a:r>
              <a:rPr lang="en-US" dirty="0"/>
              <a:t>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495" t="18836" r="24499" b="17831"/>
          <a:stretch/>
        </p:blipFill>
        <p:spPr>
          <a:xfrm>
            <a:off x="1195702" y="182216"/>
            <a:ext cx="2179509" cy="3556066"/>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8212" t="14810" r="37471" b="36799"/>
          <a:stretch/>
        </p:blipFill>
        <p:spPr>
          <a:xfrm rot="5400000">
            <a:off x="5819540" y="-1112404"/>
            <a:ext cx="2386207" cy="6145306"/>
          </a:xfrm>
          <a:prstGeom prst="rect">
            <a:avLst/>
          </a:prstGeom>
        </p:spPr>
      </p:pic>
    </p:spTree>
    <p:extLst>
      <p:ext uri="{BB962C8B-B14F-4D97-AF65-F5344CB8AC3E}">
        <p14:creationId xmlns:p14="http://schemas.microsoft.com/office/powerpoint/2010/main" val="12437050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739" y="266638"/>
            <a:ext cx="10774018" cy="698562"/>
          </a:xfrm>
        </p:spPr>
        <p:txBody>
          <a:bodyPr>
            <a:normAutofit/>
          </a:bodyPr>
          <a:lstStyle/>
          <a:p>
            <a:r>
              <a:rPr lang="en-US" sz="3600" dirty="0" smtClean="0"/>
              <a:t>Argus receiver temperature (lab)</a:t>
            </a: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08" y="965200"/>
            <a:ext cx="7264400" cy="5892800"/>
          </a:xfrm>
          <a:prstGeom prst="rect">
            <a:avLst/>
          </a:prstGeom>
        </p:spPr>
      </p:pic>
      <p:grpSp>
        <p:nvGrpSpPr>
          <p:cNvPr id="7" name="Group 6"/>
          <p:cNvGrpSpPr/>
          <p:nvPr/>
        </p:nvGrpSpPr>
        <p:grpSpPr>
          <a:xfrm>
            <a:off x="3657600" y="3737113"/>
            <a:ext cx="4200975" cy="1811745"/>
            <a:chOff x="3657600" y="3737113"/>
            <a:chExt cx="4200975" cy="1811745"/>
          </a:xfrm>
        </p:grpSpPr>
        <p:sp>
          <p:nvSpPr>
            <p:cNvPr id="5" name="Freeform 4"/>
            <p:cNvSpPr/>
            <p:nvPr/>
          </p:nvSpPr>
          <p:spPr>
            <a:xfrm>
              <a:off x="3657600" y="3737113"/>
              <a:ext cx="3816626" cy="1113183"/>
            </a:xfrm>
            <a:custGeom>
              <a:avLst/>
              <a:gdLst>
                <a:gd name="connsiteX0" fmla="*/ 0 w 6420678"/>
                <a:gd name="connsiteY0" fmla="*/ 258417 h 1530626"/>
                <a:gd name="connsiteX1" fmla="*/ 178904 w 6420678"/>
                <a:gd name="connsiteY1" fmla="*/ 238539 h 1530626"/>
                <a:gd name="connsiteX2" fmla="*/ 238539 w 6420678"/>
                <a:gd name="connsiteY2" fmla="*/ 218661 h 1530626"/>
                <a:gd name="connsiteX3" fmla="*/ 397565 w 6420678"/>
                <a:gd name="connsiteY3" fmla="*/ 198783 h 1530626"/>
                <a:gd name="connsiteX4" fmla="*/ 516835 w 6420678"/>
                <a:gd name="connsiteY4" fmla="*/ 159026 h 1530626"/>
                <a:gd name="connsiteX5" fmla="*/ 576469 w 6420678"/>
                <a:gd name="connsiteY5" fmla="*/ 139148 h 1530626"/>
                <a:gd name="connsiteX6" fmla="*/ 616226 w 6420678"/>
                <a:gd name="connsiteY6" fmla="*/ 79513 h 1530626"/>
                <a:gd name="connsiteX7" fmla="*/ 636104 w 6420678"/>
                <a:gd name="connsiteY7" fmla="*/ 19878 h 1530626"/>
                <a:gd name="connsiteX8" fmla="*/ 695739 w 6420678"/>
                <a:gd name="connsiteY8" fmla="*/ 0 h 1530626"/>
                <a:gd name="connsiteX9" fmla="*/ 874643 w 6420678"/>
                <a:gd name="connsiteY9" fmla="*/ 19878 h 1530626"/>
                <a:gd name="connsiteX10" fmla="*/ 934278 w 6420678"/>
                <a:gd name="connsiteY10" fmla="*/ 39756 h 1530626"/>
                <a:gd name="connsiteX11" fmla="*/ 954156 w 6420678"/>
                <a:gd name="connsiteY11" fmla="*/ 99391 h 1530626"/>
                <a:gd name="connsiteX12" fmla="*/ 993913 w 6420678"/>
                <a:gd name="connsiteY12" fmla="*/ 159026 h 1530626"/>
                <a:gd name="connsiteX13" fmla="*/ 1053548 w 6420678"/>
                <a:gd name="connsiteY13" fmla="*/ 218661 h 1530626"/>
                <a:gd name="connsiteX14" fmla="*/ 1172817 w 6420678"/>
                <a:gd name="connsiteY14" fmla="*/ 298174 h 1530626"/>
                <a:gd name="connsiteX15" fmla="*/ 1292087 w 6420678"/>
                <a:gd name="connsiteY15" fmla="*/ 477078 h 1530626"/>
                <a:gd name="connsiteX16" fmla="*/ 1331843 w 6420678"/>
                <a:gd name="connsiteY16" fmla="*/ 536713 h 1530626"/>
                <a:gd name="connsiteX17" fmla="*/ 1451113 w 6420678"/>
                <a:gd name="connsiteY17" fmla="*/ 616226 h 1530626"/>
                <a:gd name="connsiteX18" fmla="*/ 1530626 w 6420678"/>
                <a:gd name="connsiteY18" fmla="*/ 715617 h 1530626"/>
                <a:gd name="connsiteX19" fmla="*/ 1649896 w 6420678"/>
                <a:gd name="connsiteY19" fmla="*/ 755374 h 1530626"/>
                <a:gd name="connsiteX20" fmla="*/ 1769165 w 6420678"/>
                <a:gd name="connsiteY20" fmla="*/ 834887 h 1530626"/>
                <a:gd name="connsiteX21" fmla="*/ 2941982 w 6420678"/>
                <a:gd name="connsiteY21" fmla="*/ 894522 h 1530626"/>
                <a:gd name="connsiteX22" fmla="*/ 3041374 w 6420678"/>
                <a:gd name="connsiteY22" fmla="*/ 914400 h 1530626"/>
                <a:gd name="connsiteX23" fmla="*/ 3160643 w 6420678"/>
                <a:gd name="connsiteY23" fmla="*/ 934278 h 1530626"/>
                <a:gd name="connsiteX24" fmla="*/ 3220278 w 6420678"/>
                <a:gd name="connsiteY24" fmla="*/ 954156 h 1530626"/>
                <a:gd name="connsiteX25" fmla="*/ 3538330 w 6420678"/>
                <a:gd name="connsiteY25" fmla="*/ 993913 h 1530626"/>
                <a:gd name="connsiteX26" fmla="*/ 3657600 w 6420678"/>
                <a:gd name="connsiteY26" fmla="*/ 1033670 h 1530626"/>
                <a:gd name="connsiteX27" fmla="*/ 3717235 w 6420678"/>
                <a:gd name="connsiteY27" fmla="*/ 1053548 h 1530626"/>
                <a:gd name="connsiteX28" fmla="*/ 3776869 w 6420678"/>
                <a:gd name="connsiteY28" fmla="*/ 1073426 h 1530626"/>
                <a:gd name="connsiteX29" fmla="*/ 3896139 w 6420678"/>
                <a:gd name="connsiteY29" fmla="*/ 1133061 h 1530626"/>
                <a:gd name="connsiteX30" fmla="*/ 3955774 w 6420678"/>
                <a:gd name="connsiteY30" fmla="*/ 1172817 h 1530626"/>
                <a:gd name="connsiteX31" fmla="*/ 4015409 w 6420678"/>
                <a:gd name="connsiteY31" fmla="*/ 1192696 h 1530626"/>
                <a:gd name="connsiteX32" fmla="*/ 4134678 w 6420678"/>
                <a:gd name="connsiteY32" fmla="*/ 1272209 h 1530626"/>
                <a:gd name="connsiteX33" fmla="*/ 4194313 w 6420678"/>
                <a:gd name="connsiteY33" fmla="*/ 1292087 h 1530626"/>
                <a:gd name="connsiteX34" fmla="*/ 4253948 w 6420678"/>
                <a:gd name="connsiteY34" fmla="*/ 1331843 h 1530626"/>
                <a:gd name="connsiteX35" fmla="*/ 4373217 w 6420678"/>
                <a:gd name="connsiteY35" fmla="*/ 1371600 h 1530626"/>
                <a:gd name="connsiteX36" fmla="*/ 4492487 w 6420678"/>
                <a:gd name="connsiteY36" fmla="*/ 1451113 h 1530626"/>
                <a:gd name="connsiteX37" fmla="*/ 4770782 w 6420678"/>
                <a:gd name="connsiteY37" fmla="*/ 1490870 h 1530626"/>
                <a:gd name="connsiteX38" fmla="*/ 4830417 w 6420678"/>
                <a:gd name="connsiteY38" fmla="*/ 1510748 h 1530626"/>
                <a:gd name="connsiteX39" fmla="*/ 4949687 w 6420678"/>
                <a:gd name="connsiteY39" fmla="*/ 1530626 h 1530626"/>
                <a:gd name="connsiteX40" fmla="*/ 5307496 w 6420678"/>
                <a:gd name="connsiteY40" fmla="*/ 1510748 h 1530626"/>
                <a:gd name="connsiteX41" fmla="*/ 5565913 w 6420678"/>
                <a:gd name="connsiteY41" fmla="*/ 1451113 h 1530626"/>
                <a:gd name="connsiteX42" fmla="*/ 5645426 w 6420678"/>
                <a:gd name="connsiteY42" fmla="*/ 1431235 h 1530626"/>
                <a:gd name="connsiteX43" fmla="*/ 5744817 w 6420678"/>
                <a:gd name="connsiteY43" fmla="*/ 1411356 h 1530626"/>
                <a:gd name="connsiteX44" fmla="*/ 5864087 w 6420678"/>
                <a:gd name="connsiteY44" fmla="*/ 1371600 h 1530626"/>
                <a:gd name="connsiteX45" fmla="*/ 6042991 w 6420678"/>
                <a:gd name="connsiteY45" fmla="*/ 1311965 h 1530626"/>
                <a:gd name="connsiteX46" fmla="*/ 6281530 w 6420678"/>
                <a:gd name="connsiteY46" fmla="*/ 1232452 h 1530626"/>
                <a:gd name="connsiteX47" fmla="*/ 6341165 w 6420678"/>
                <a:gd name="connsiteY47" fmla="*/ 1212574 h 1530626"/>
                <a:gd name="connsiteX48" fmla="*/ 6400800 w 6420678"/>
                <a:gd name="connsiteY48" fmla="*/ 1192696 h 1530626"/>
                <a:gd name="connsiteX49" fmla="*/ 6420678 w 6420678"/>
                <a:gd name="connsiteY49" fmla="*/ 1172817 h 153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420678" h="1530626">
                  <a:moveTo>
                    <a:pt x="0" y="258417"/>
                  </a:moveTo>
                  <a:cubicBezTo>
                    <a:pt x="59635" y="251791"/>
                    <a:pt x="119719" y="248403"/>
                    <a:pt x="178904" y="238539"/>
                  </a:cubicBezTo>
                  <a:cubicBezTo>
                    <a:pt x="199572" y="235094"/>
                    <a:pt x="217923" y="222409"/>
                    <a:pt x="238539" y="218661"/>
                  </a:cubicBezTo>
                  <a:cubicBezTo>
                    <a:pt x="291099" y="209105"/>
                    <a:pt x="344556" y="205409"/>
                    <a:pt x="397565" y="198783"/>
                  </a:cubicBezTo>
                  <a:lnTo>
                    <a:pt x="516835" y="159026"/>
                  </a:lnTo>
                  <a:lnTo>
                    <a:pt x="576469" y="139148"/>
                  </a:lnTo>
                  <a:cubicBezTo>
                    <a:pt x="589721" y="119270"/>
                    <a:pt x="605542" y="100882"/>
                    <a:pt x="616226" y="79513"/>
                  </a:cubicBezTo>
                  <a:cubicBezTo>
                    <a:pt x="625597" y="60772"/>
                    <a:pt x="621288" y="34694"/>
                    <a:pt x="636104" y="19878"/>
                  </a:cubicBezTo>
                  <a:cubicBezTo>
                    <a:pt x="650920" y="5062"/>
                    <a:pt x="675861" y="6626"/>
                    <a:pt x="695739" y="0"/>
                  </a:cubicBezTo>
                  <a:cubicBezTo>
                    <a:pt x="755374" y="6626"/>
                    <a:pt x="815458" y="10014"/>
                    <a:pt x="874643" y="19878"/>
                  </a:cubicBezTo>
                  <a:cubicBezTo>
                    <a:pt x="895311" y="23323"/>
                    <a:pt x="919462" y="24940"/>
                    <a:pt x="934278" y="39756"/>
                  </a:cubicBezTo>
                  <a:cubicBezTo>
                    <a:pt x="949094" y="54572"/>
                    <a:pt x="944785" y="80650"/>
                    <a:pt x="954156" y="99391"/>
                  </a:cubicBezTo>
                  <a:cubicBezTo>
                    <a:pt x="964840" y="120760"/>
                    <a:pt x="978618" y="140673"/>
                    <a:pt x="993913" y="159026"/>
                  </a:cubicBezTo>
                  <a:cubicBezTo>
                    <a:pt x="1011910" y="180622"/>
                    <a:pt x="1031358" y="201402"/>
                    <a:pt x="1053548" y="218661"/>
                  </a:cubicBezTo>
                  <a:cubicBezTo>
                    <a:pt x="1091264" y="247996"/>
                    <a:pt x="1172817" y="298174"/>
                    <a:pt x="1172817" y="298174"/>
                  </a:cubicBezTo>
                  <a:lnTo>
                    <a:pt x="1292087" y="477078"/>
                  </a:lnTo>
                  <a:cubicBezTo>
                    <a:pt x="1305339" y="496956"/>
                    <a:pt x="1311965" y="523461"/>
                    <a:pt x="1331843" y="536713"/>
                  </a:cubicBezTo>
                  <a:lnTo>
                    <a:pt x="1451113" y="616226"/>
                  </a:lnTo>
                  <a:cubicBezTo>
                    <a:pt x="1472668" y="680893"/>
                    <a:pt x="1460258" y="684342"/>
                    <a:pt x="1530626" y="715617"/>
                  </a:cubicBezTo>
                  <a:cubicBezTo>
                    <a:pt x="1568921" y="732637"/>
                    <a:pt x="1649896" y="755374"/>
                    <a:pt x="1649896" y="755374"/>
                  </a:cubicBezTo>
                  <a:cubicBezTo>
                    <a:pt x="1689652" y="781878"/>
                    <a:pt x="1723836" y="819777"/>
                    <a:pt x="1769165" y="834887"/>
                  </a:cubicBezTo>
                  <a:cubicBezTo>
                    <a:pt x="2221656" y="985715"/>
                    <a:pt x="1846535" y="873852"/>
                    <a:pt x="2941982" y="894522"/>
                  </a:cubicBezTo>
                  <a:lnTo>
                    <a:pt x="3041374" y="914400"/>
                  </a:lnTo>
                  <a:cubicBezTo>
                    <a:pt x="3081029" y="921610"/>
                    <a:pt x="3121298" y="925535"/>
                    <a:pt x="3160643" y="934278"/>
                  </a:cubicBezTo>
                  <a:cubicBezTo>
                    <a:pt x="3181098" y="938823"/>
                    <a:pt x="3199568" y="950970"/>
                    <a:pt x="3220278" y="954156"/>
                  </a:cubicBezTo>
                  <a:cubicBezTo>
                    <a:pt x="3328092" y="970743"/>
                    <a:pt x="3432709" y="967508"/>
                    <a:pt x="3538330" y="993913"/>
                  </a:cubicBezTo>
                  <a:cubicBezTo>
                    <a:pt x="3578986" y="1004077"/>
                    <a:pt x="3617843" y="1020418"/>
                    <a:pt x="3657600" y="1033670"/>
                  </a:cubicBezTo>
                  <a:lnTo>
                    <a:pt x="3717235" y="1053548"/>
                  </a:lnTo>
                  <a:lnTo>
                    <a:pt x="3776869" y="1073426"/>
                  </a:lnTo>
                  <a:cubicBezTo>
                    <a:pt x="3947766" y="1187358"/>
                    <a:pt x="3731548" y="1050767"/>
                    <a:pt x="3896139" y="1133061"/>
                  </a:cubicBezTo>
                  <a:cubicBezTo>
                    <a:pt x="3917508" y="1143745"/>
                    <a:pt x="3934406" y="1162133"/>
                    <a:pt x="3955774" y="1172817"/>
                  </a:cubicBezTo>
                  <a:cubicBezTo>
                    <a:pt x="3974516" y="1182188"/>
                    <a:pt x="3997092" y="1182520"/>
                    <a:pt x="4015409" y="1192696"/>
                  </a:cubicBezTo>
                  <a:cubicBezTo>
                    <a:pt x="4057177" y="1215901"/>
                    <a:pt x="4089349" y="1257099"/>
                    <a:pt x="4134678" y="1272209"/>
                  </a:cubicBezTo>
                  <a:cubicBezTo>
                    <a:pt x="4154556" y="1278835"/>
                    <a:pt x="4175571" y="1282716"/>
                    <a:pt x="4194313" y="1292087"/>
                  </a:cubicBezTo>
                  <a:cubicBezTo>
                    <a:pt x="4215682" y="1302771"/>
                    <a:pt x="4232116" y="1322140"/>
                    <a:pt x="4253948" y="1331843"/>
                  </a:cubicBezTo>
                  <a:cubicBezTo>
                    <a:pt x="4292243" y="1348863"/>
                    <a:pt x="4338348" y="1348354"/>
                    <a:pt x="4373217" y="1371600"/>
                  </a:cubicBezTo>
                  <a:cubicBezTo>
                    <a:pt x="4412974" y="1398104"/>
                    <a:pt x="4445074" y="1445187"/>
                    <a:pt x="4492487" y="1451113"/>
                  </a:cubicBezTo>
                  <a:cubicBezTo>
                    <a:pt x="4561279" y="1459712"/>
                    <a:pt x="4697072" y="1474490"/>
                    <a:pt x="4770782" y="1490870"/>
                  </a:cubicBezTo>
                  <a:cubicBezTo>
                    <a:pt x="4791237" y="1495416"/>
                    <a:pt x="4809962" y="1506203"/>
                    <a:pt x="4830417" y="1510748"/>
                  </a:cubicBezTo>
                  <a:cubicBezTo>
                    <a:pt x="4869762" y="1519491"/>
                    <a:pt x="4909930" y="1524000"/>
                    <a:pt x="4949687" y="1530626"/>
                  </a:cubicBezTo>
                  <a:cubicBezTo>
                    <a:pt x="5068957" y="1524000"/>
                    <a:pt x="5188722" y="1523474"/>
                    <a:pt x="5307496" y="1510748"/>
                  </a:cubicBezTo>
                  <a:cubicBezTo>
                    <a:pt x="5519180" y="1488067"/>
                    <a:pt x="5444543" y="1485790"/>
                    <a:pt x="5565913" y="1451113"/>
                  </a:cubicBezTo>
                  <a:cubicBezTo>
                    <a:pt x="5592182" y="1443608"/>
                    <a:pt x="5618757" y="1437162"/>
                    <a:pt x="5645426" y="1431235"/>
                  </a:cubicBezTo>
                  <a:cubicBezTo>
                    <a:pt x="5678408" y="1423906"/>
                    <a:pt x="5712221" y="1420246"/>
                    <a:pt x="5744817" y="1411356"/>
                  </a:cubicBezTo>
                  <a:cubicBezTo>
                    <a:pt x="5785247" y="1400329"/>
                    <a:pt x="5824330" y="1384852"/>
                    <a:pt x="5864087" y="1371600"/>
                  </a:cubicBezTo>
                  <a:lnTo>
                    <a:pt x="6042991" y="1311965"/>
                  </a:lnTo>
                  <a:lnTo>
                    <a:pt x="6281530" y="1232452"/>
                  </a:lnTo>
                  <a:lnTo>
                    <a:pt x="6341165" y="1212574"/>
                  </a:lnTo>
                  <a:cubicBezTo>
                    <a:pt x="6361043" y="1205948"/>
                    <a:pt x="6385984" y="1207513"/>
                    <a:pt x="6400800" y="1192696"/>
                  </a:cubicBezTo>
                  <a:lnTo>
                    <a:pt x="6420678" y="117281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60435" y="4902527"/>
              <a:ext cx="1398140" cy="646331"/>
            </a:xfrm>
            <a:prstGeom prst="rect">
              <a:avLst/>
            </a:prstGeom>
            <a:noFill/>
          </p:spPr>
          <p:txBody>
            <a:bodyPr wrap="none" rtlCol="0">
              <a:spAutoFit/>
            </a:bodyPr>
            <a:lstStyle/>
            <a:p>
              <a:r>
                <a:rPr lang="en-US" smtClean="0"/>
                <a:t>Argus LNA</a:t>
              </a:r>
            </a:p>
            <a:p>
              <a:endParaRPr lang="en-US" dirty="0"/>
            </a:p>
          </p:txBody>
        </p:sp>
      </p:grpSp>
    </p:spTree>
    <p:extLst>
      <p:ext uri="{BB962C8B-B14F-4D97-AF65-F5344CB8AC3E}">
        <p14:creationId xmlns:p14="http://schemas.microsoft.com/office/powerpoint/2010/main" val="15621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455" y="877669"/>
            <a:ext cx="7127858" cy="5760661"/>
          </a:xfrm>
          <a:prstGeom prst="rect">
            <a:avLst/>
          </a:prstGeom>
        </p:spPr>
      </p:pic>
      <p:sp>
        <p:nvSpPr>
          <p:cNvPr id="5" name="Title 2"/>
          <p:cNvSpPr txBox="1">
            <a:spLocks/>
          </p:cNvSpPr>
          <p:nvPr/>
        </p:nvSpPr>
        <p:spPr>
          <a:xfrm>
            <a:off x="1261872" y="294198"/>
            <a:ext cx="9692640" cy="761014"/>
          </a:xfrm>
          <a:prstGeom prst="rect">
            <a:avLst/>
          </a:prstGeom>
        </p:spPr>
        <p:txBody>
          <a:bodyPr vert="horz" lIns="91440" tIns="27432" rIns="91440" bIns="45720" rtlCol="0" anchor="b">
            <a:normAutofit/>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r>
              <a:rPr lang="en-US" dirty="0" smtClean="0"/>
              <a:t>Performance on the GBT</a:t>
            </a:r>
            <a:endParaRPr lang="en-US" dirty="0"/>
          </a:p>
        </p:txBody>
      </p:sp>
    </p:spTree>
    <p:extLst>
      <p:ext uri="{BB962C8B-B14F-4D97-AF65-F5344CB8AC3E}">
        <p14:creationId xmlns:p14="http://schemas.microsoft.com/office/powerpoint/2010/main" val="5946105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294198"/>
            <a:ext cx="9692640" cy="838863"/>
          </a:xfrm>
        </p:spPr>
        <p:txBody>
          <a:bodyPr/>
          <a:lstStyle/>
          <a:p>
            <a:r>
              <a:rPr lang="en-US" dirty="0" smtClean="0"/>
              <a:t>Beyond Argus</a:t>
            </a:r>
            <a:endParaRPr lang="en-US" dirty="0"/>
          </a:p>
        </p:txBody>
      </p:sp>
      <p:sp>
        <p:nvSpPr>
          <p:cNvPr id="3" name="Content Placeholder 2"/>
          <p:cNvSpPr>
            <a:spLocks noGrp="1"/>
          </p:cNvSpPr>
          <p:nvPr>
            <p:ph idx="1"/>
          </p:nvPr>
        </p:nvSpPr>
        <p:spPr>
          <a:xfrm>
            <a:off x="1261872" y="1272210"/>
            <a:ext cx="8595360" cy="5148468"/>
          </a:xfrm>
        </p:spPr>
        <p:txBody>
          <a:bodyPr>
            <a:normAutofit lnSpcReduction="10000"/>
          </a:bodyPr>
          <a:lstStyle/>
          <a:p>
            <a:r>
              <a:rPr lang="en-US" sz="2800" dirty="0" smtClean="0"/>
              <a:t>Argus is a successful demonstration of a scalable design</a:t>
            </a:r>
          </a:p>
          <a:p>
            <a:r>
              <a:rPr lang="en-US" sz="2800" dirty="0" smtClean="0"/>
              <a:t>Next generation array</a:t>
            </a:r>
          </a:p>
          <a:p>
            <a:pPr lvl="1"/>
            <a:r>
              <a:rPr lang="en-US" sz="2600" dirty="0" smtClean="0"/>
              <a:t>144 pixel design scaling Argus technology</a:t>
            </a:r>
          </a:p>
          <a:p>
            <a:pPr lvl="1"/>
            <a:r>
              <a:rPr lang="en-US" sz="2600" dirty="0" smtClean="0"/>
              <a:t>Better LNAs for flat performance across the full 75-115.3 GHz band</a:t>
            </a:r>
          </a:p>
          <a:p>
            <a:r>
              <a:rPr lang="en-US" sz="2800" dirty="0" smtClean="0"/>
              <a:t>Longer term</a:t>
            </a:r>
          </a:p>
          <a:p>
            <a:pPr lvl="1"/>
            <a:r>
              <a:rPr lang="en-US" sz="2600" dirty="0" smtClean="0"/>
              <a:t>A backend with wider instantaneous performance (Argus has 10 GHz bandwidth c.f. 1.5 GHz for VEGAS)</a:t>
            </a:r>
          </a:p>
          <a:p>
            <a:pPr lvl="1"/>
            <a:r>
              <a:rPr lang="en-US" sz="2600" dirty="0" smtClean="0"/>
              <a:t>Further miniaturization of receiver modules for closer packing =&gt; 800 pixels</a:t>
            </a:r>
          </a:p>
          <a:p>
            <a:pPr lvl="1"/>
            <a:endParaRPr lang="en-US" sz="2600" dirty="0" smtClean="0"/>
          </a:p>
        </p:txBody>
      </p:sp>
    </p:spTree>
    <p:extLst>
      <p:ext uri="{BB962C8B-B14F-4D97-AF65-F5344CB8AC3E}">
        <p14:creationId xmlns:p14="http://schemas.microsoft.com/office/powerpoint/2010/main" val="3346644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47271" y="2"/>
            <a:ext cx="10753813" cy="55538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89896" tIns="44948" rIns="89896" bIns="44948" spcCol="0" rtlCol="0" anchor="ctr"/>
          <a:lstStyle/>
          <a:p>
            <a:pPr algn="ctr"/>
            <a:endParaRPr lang="en-US" sz="1588" dirty="0"/>
          </a:p>
        </p:txBody>
      </p:sp>
      <p:sp>
        <p:nvSpPr>
          <p:cNvPr id="10" name="TextBox 9"/>
          <p:cNvSpPr txBox="1"/>
          <p:nvPr/>
        </p:nvSpPr>
        <p:spPr>
          <a:xfrm>
            <a:off x="636064" y="111230"/>
            <a:ext cx="3544135" cy="335136"/>
          </a:xfrm>
          <a:prstGeom prst="rect">
            <a:avLst/>
          </a:prstGeom>
          <a:noFill/>
        </p:spPr>
        <p:txBody>
          <a:bodyPr wrap="none" lIns="89896" tIns="44948" rIns="89896" bIns="44948" rtlCol="0">
            <a:spAutoFit/>
          </a:bodyPr>
          <a:lstStyle/>
          <a:p>
            <a:r>
              <a:rPr lang="en-US" sz="1588" b="1" dirty="0">
                <a:solidFill>
                  <a:srgbClr val="FFFFFF"/>
                </a:solidFill>
                <a:cs typeface="Krungthep"/>
              </a:rPr>
              <a:t>CRAL – CAHILL RADIO ASTRONOMY LAB</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5249" y="-114845"/>
            <a:ext cx="1566234" cy="67248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6" y="1202025"/>
            <a:ext cx="10366197" cy="5655975"/>
          </a:xfrm>
          <a:prstGeom prst="rect">
            <a:avLst/>
          </a:prstGeom>
        </p:spPr>
      </p:pic>
      <p:sp>
        <p:nvSpPr>
          <p:cNvPr id="3" name="TextBox 2"/>
          <p:cNvSpPr txBox="1"/>
          <p:nvPr/>
        </p:nvSpPr>
        <p:spPr>
          <a:xfrm>
            <a:off x="615674" y="613701"/>
            <a:ext cx="10325420" cy="954107"/>
          </a:xfrm>
          <a:prstGeom prst="rect">
            <a:avLst/>
          </a:prstGeom>
          <a:noFill/>
        </p:spPr>
        <p:txBody>
          <a:bodyPr wrap="square" rtlCol="0">
            <a:spAutoFit/>
          </a:bodyPr>
          <a:lstStyle/>
          <a:p>
            <a:r>
              <a:rPr lang="en-US" sz="2800" b="1" dirty="0" smtClean="0">
                <a:solidFill>
                  <a:srgbClr val="C00000"/>
                </a:solidFill>
              </a:rPr>
              <a:t>Newer LNAs have more uniform performance across </a:t>
            </a:r>
            <a:r>
              <a:rPr lang="en-US" sz="2800" b="1" dirty="0" smtClean="0">
                <a:solidFill>
                  <a:srgbClr val="C00000"/>
                </a:solidFill>
              </a:rPr>
              <a:t>the band</a:t>
            </a:r>
            <a:endParaRPr lang="en-US" sz="2800" b="1" dirty="0">
              <a:solidFill>
                <a:srgbClr val="C00000"/>
              </a:solidFill>
            </a:endParaRPr>
          </a:p>
        </p:txBody>
      </p:sp>
    </p:spTree>
    <p:extLst>
      <p:ext uri="{BB962C8B-B14F-4D97-AF65-F5344CB8AC3E}">
        <p14:creationId xmlns:p14="http://schemas.microsoft.com/office/powerpoint/2010/main" val="14500525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294198"/>
            <a:ext cx="9692640" cy="838863"/>
          </a:xfrm>
        </p:spPr>
        <p:txBody>
          <a:bodyPr/>
          <a:lstStyle/>
          <a:p>
            <a:r>
              <a:rPr lang="en-US" dirty="0" smtClean="0"/>
              <a:t>Argus +</a:t>
            </a:r>
            <a:endParaRPr lang="en-US" dirty="0"/>
          </a:p>
        </p:txBody>
      </p:sp>
      <p:sp>
        <p:nvSpPr>
          <p:cNvPr id="3" name="Content Placeholder 2"/>
          <p:cNvSpPr>
            <a:spLocks noGrp="1"/>
          </p:cNvSpPr>
          <p:nvPr>
            <p:ph idx="1"/>
          </p:nvPr>
        </p:nvSpPr>
        <p:spPr>
          <a:xfrm>
            <a:off x="854765" y="1272210"/>
            <a:ext cx="10099747" cy="954156"/>
          </a:xfrm>
        </p:spPr>
        <p:txBody>
          <a:bodyPr>
            <a:normAutofit/>
          </a:bodyPr>
          <a:lstStyle/>
          <a:p>
            <a:r>
              <a:rPr lang="en-US" sz="2800" dirty="0"/>
              <a:t>Existing array technology would scale to 144 pixels without the need for additional R&amp;D</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8125" t="6332" r="28800" b="32798"/>
          <a:stretch/>
        </p:blipFill>
        <p:spPr>
          <a:xfrm>
            <a:off x="1113183" y="2226365"/>
            <a:ext cx="4770782" cy="4465671"/>
          </a:xfrm>
          <a:prstGeom prst="rect">
            <a:avLst/>
          </a:prstGeom>
        </p:spPr>
      </p:pic>
      <p:cxnSp>
        <p:nvCxnSpPr>
          <p:cNvPr id="5" name="Straight Arrow Connector 4"/>
          <p:cNvCxnSpPr/>
          <p:nvPr/>
        </p:nvCxnSpPr>
        <p:spPr>
          <a:xfrm>
            <a:off x="2407534" y="3102015"/>
            <a:ext cx="2280213" cy="11575"/>
          </a:xfrm>
          <a:prstGeom prst="straightConnector1">
            <a:avLst/>
          </a:prstGeom>
          <a:ln w="25400">
            <a:solidFill>
              <a:srgbClr val="4127C4"/>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999078" y="2744258"/>
            <a:ext cx="1128835" cy="369332"/>
          </a:xfrm>
          <a:prstGeom prst="rect">
            <a:avLst/>
          </a:prstGeom>
          <a:noFill/>
        </p:spPr>
        <p:txBody>
          <a:bodyPr wrap="none" rtlCol="0">
            <a:spAutoFit/>
          </a:bodyPr>
          <a:lstStyle/>
          <a:p>
            <a:r>
              <a:rPr lang="en-US" dirty="0">
                <a:solidFill>
                  <a:srgbClr val="4127C4"/>
                </a:solidFill>
              </a:rPr>
              <a:t>6</a:t>
            </a:r>
            <a:r>
              <a:rPr lang="en-US" dirty="0" smtClean="0">
                <a:solidFill>
                  <a:srgbClr val="4127C4"/>
                </a:solidFill>
              </a:rPr>
              <a:t> </a:t>
            </a:r>
            <a:r>
              <a:rPr lang="en-US" dirty="0" err="1" smtClean="0">
                <a:solidFill>
                  <a:srgbClr val="4127C4"/>
                </a:solidFill>
              </a:rPr>
              <a:t>arcmin</a:t>
            </a:r>
            <a:endParaRPr lang="en-US" dirty="0">
              <a:solidFill>
                <a:srgbClr val="4127C4"/>
              </a:solidFill>
            </a:endParaRPr>
          </a:p>
        </p:txBody>
      </p:sp>
      <p:cxnSp>
        <p:nvCxnSpPr>
          <p:cNvPr id="15" name="Straight Arrow Connector 14"/>
          <p:cNvCxnSpPr/>
          <p:nvPr/>
        </p:nvCxnSpPr>
        <p:spPr>
          <a:xfrm>
            <a:off x="4826643" y="3240911"/>
            <a:ext cx="0" cy="2280213"/>
          </a:xfrm>
          <a:prstGeom prst="straightConnector1">
            <a:avLst/>
          </a:prstGeom>
          <a:ln w="25400">
            <a:solidFill>
              <a:srgbClr val="4127C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826643" y="4089869"/>
            <a:ext cx="530915" cy="369332"/>
          </a:xfrm>
          <a:prstGeom prst="rect">
            <a:avLst/>
          </a:prstGeom>
          <a:noFill/>
        </p:spPr>
        <p:txBody>
          <a:bodyPr wrap="none" rtlCol="0">
            <a:spAutoFit/>
          </a:bodyPr>
          <a:lstStyle/>
          <a:p>
            <a:r>
              <a:rPr lang="en-US" dirty="0" smtClean="0">
                <a:solidFill>
                  <a:srgbClr val="4127C4"/>
                </a:solidFill>
              </a:rPr>
              <a:t>12”</a:t>
            </a:r>
            <a:endParaRPr lang="en-US" dirty="0">
              <a:solidFill>
                <a:srgbClr val="4127C4"/>
              </a:solidFill>
            </a:endParaRPr>
          </a:p>
        </p:txBody>
      </p:sp>
      <p:sp>
        <p:nvSpPr>
          <p:cNvPr id="21" name="TextBox 20"/>
          <p:cNvSpPr txBox="1"/>
          <p:nvPr/>
        </p:nvSpPr>
        <p:spPr>
          <a:xfrm>
            <a:off x="4621458" y="2273192"/>
            <a:ext cx="1236236" cy="369332"/>
          </a:xfrm>
          <a:prstGeom prst="rect">
            <a:avLst/>
          </a:prstGeom>
          <a:noFill/>
        </p:spPr>
        <p:txBody>
          <a:bodyPr wrap="none" rtlCol="0">
            <a:spAutoFit/>
          </a:bodyPr>
          <a:lstStyle/>
          <a:p>
            <a:r>
              <a:rPr lang="en-US" dirty="0" smtClean="0">
                <a:solidFill>
                  <a:srgbClr val="4127C4"/>
                </a:solidFill>
              </a:rPr>
              <a:t>24” turret</a:t>
            </a:r>
            <a:endParaRPr lang="en-US" dirty="0">
              <a:solidFill>
                <a:srgbClr val="4127C4"/>
              </a:solidFill>
            </a:endParaRPr>
          </a:p>
        </p:txBody>
      </p:sp>
      <p:sp>
        <p:nvSpPr>
          <p:cNvPr id="22" name="Content Placeholder 2"/>
          <p:cNvSpPr txBox="1">
            <a:spLocks/>
          </p:cNvSpPr>
          <p:nvPr/>
        </p:nvSpPr>
        <p:spPr>
          <a:xfrm>
            <a:off x="6032655" y="2008234"/>
            <a:ext cx="4921858" cy="3512890"/>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endParaRPr lang="en-US" sz="2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3642" y="2495099"/>
            <a:ext cx="3447992" cy="3771836"/>
          </a:xfrm>
          <a:prstGeom prst="rect">
            <a:avLst/>
          </a:prstGeom>
        </p:spPr>
      </p:pic>
    </p:spTree>
    <p:extLst>
      <p:ext uri="{BB962C8B-B14F-4D97-AF65-F5344CB8AC3E}">
        <p14:creationId xmlns:p14="http://schemas.microsoft.com/office/powerpoint/2010/main" val="21009221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7961" y="420788"/>
            <a:ext cx="7987553" cy="1143000"/>
          </a:xfrm>
        </p:spPr>
        <p:txBody>
          <a:bodyPr/>
          <a:lstStyle/>
          <a:p>
            <a:r>
              <a:rPr lang="en-US" smtClean="0"/>
              <a:t>Focal Plane Arrays</a:t>
            </a:r>
            <a:endParaRPr lang="en-US" dirty="0"/>
          </a:p>
        </p:txBody>
      </p:sp>
      <p:sp>
        <p:nvSpPr>
          <p:cNvPr id="3" name="Slide Number Placeholder 2"/>
          <p:cNvSpPr>
            <a:spLocks noGrp="1"/>
          </p:cNvSpPr>
          <p:nvPr>
            <p:ph type="sldNum" sz="quarter" idx="12"/>
          </p:nvPr>
        </p:nvSpPr>
        <p:spPr/>
        <p:txBody>
          <a:bodyPr>
            <a:normAutofit lnSpcReduction="10000"/>
          </a:bodyPr>
          <a:lstStyle/>
          <a:p>
            <a:fld id="{C5A6C64D-5AFC-E342-B738-E1ADA615E714}" type="slidenum">
              <a:rPr lang="en-US" smtClean="0"/>
              <a:t>15</a:t>
            </a:fld>
            <a:endParaRPr lang="en-US"/>
          </a:p>
        </p:txBody>
      </p:sp>
      <p:pic>
        <p:nvPicPr>
          <p:cNvPr id="4" name="Picture 3" descr="QUIET_PhaseI_module.pdf"/>
          <p:cNvPicPr>
            <a:picLocks noChangeAspect="1"/>
          </p:cNvPicPr>
          <p:nvPr/>
        </p:nvPicPr>
        <p:blipFill rotWithShape="1">
          <a:blip r:embed="rId2" cstate="print">
            <a:extLst>
              <a:ext uri="{28A0092B-C50C-407E-A947-70E740481C1C}">
                <a14:useLocalDpi xmlns:a14="http://schemas.microsoft.com/office/drawing/2010/main"/>
              </a:ext>
            </a:extLst>
          </a:blip>
          <a:srcRect l="3632" t="2019" r="2513" b="2019"/>
          <a:stretch/>
        </p:blipFill>
        <p:spPr>
          <a:xfrm>
            <a:off x="1781290" y="1530112"/>
            <a:ext cx="3351983" cy="3760274"/>
          </a:xfrm>
          <a:prstGeom prst="rect">
            <a:avLst/>
          </a:prstGeom>
        </p:spPr>
      </p:pic>
      <p:pic>
        <p:nvPicPr>
          <p:cNvPr id="5" name="Picture 4" descr="QUIET_W_modules_OMTS_lab_array.pdf"/>
          <p:cNvPicPr>
            <a:picLocks noChangeAspect="1"/>
          </p:cNvPicPr>
          <p:nvPr/>
        </p:nvPicPr>
        <p:blipFill rotWithShape="1">
          <a:blip r:embed="rId3" cstate="print">
            <a:extLst>
              <a:ext uri="{28A0092B-C50C-407E-A947-70E740481C1C}">
                <a14:useLocalDpi xmlns:a14="http://schemas.microsoft.com/office/drawing/2010/main"/>
              </a:ext>
            </a:extLst>
          </a:blip>
          <a:srcRect l="1801" t="22312" r="1957" b="22858"/>
          <a:stretch/>
        </p:blipFill>
        <p:spPr>
          <a:xfrm>
            <a:off x="5414753" y="1530112"/>
            <a:ext cx="4950135" cy="3760274"/>
          </a:xfrm>
          <a:prstGeom prst="rect">
            <a:avLst/>
          </a:prstGeom>
        </p:spPr>
      </p:pic>
      <p:sp>
        <p:nvSpPr>
          <p:cNvPr id="6" name="TextBox 5"/>
          <p:cNvSpPr txBox="1"/>
          <p:nvPr/>
        </p:nvSpPr>
        <p:spPr>
          <a:xfrm>
            <a:off x="1781291" y="5458764"/>
            <a:ext cx="5850985" cy="1312775"/>
          </a:xfrm>
          <a:prstGeom prst="rect">
            <a:avLst/>
          </a:prstGeom>
          <a:noFill/>
        </p:spPr>
        <p:txBody>
          <a:bodyPr wrap="none" lIns="89896" tIns="44948" rIns="89896" bIns="44948" rtlCol="0">
            <a:spAutoFit/>
          </a:bodyPr>
          <a:lstStyle/>
          <a:p>
            <a:r>
              <a:rPr lang="en-US" sz="3200" b="1" dirty="0" smtClean="0"/>
              <a:t>Q/U Imaging </a:t>
            </a:r>
            <a:r>
              <a:rPr lang="en-US" sz="3200" b="1" dirty="0" err="1" smtClean="0"/>
              <a:t>ExperimenT</a:t>
            </a:r>
            <a:r>
              <a:rPr lang="en-US" sz="3200" b="1" dirty="0" smtClean="0"/>
              <a:t> (QUIET)</a:t>
            </a:r>
            <a:endParaRPr lang="en-US" sz="3200" b="1" dirty="0"/>
          </a:p>
          <a:p>
            <a:r>
              <a:rPr lang="en-US" sz="1588" dirty="0" smtClean="0"/>
              <a:t>91 </a:t>
            </a:r>
            <a:r>
              <a:rPr lang="en-US" sz="1588" dirty="0"/>
              <a:t>elements at 100 GHz (19 elements at 40 GHz)</a:t>
            </a:r>
          </a:p>
          <a:p>
            <a:r>
              <a:rPr lang="en-US" sz="1588" dirty="0"/>
              <a:t>83-103 GHz</a:t>
            </a:r>
          </a:p>
          <a:p>
            <a:r>
              <a:rPr lang="en-US" sz="1588" dirty="0"/>
              <a:t>100 nm </a:t>
            </a:r>
            <a:r>
              <a:rPr lang="en-US" sz="1588" dirty="0" smtClean="0"/>
              <a:t>amplifiers</a:t>
            </a:r>
            <a:endParaRPr lang="en-US" sz="1588" dirty="0"/>
          </a:p>
        </p:txBody>
      </p:sp>
      <p:sp>
        <p:nvSpPr>
          <p:cNvPr id="9" name="Rectangle 8"/>
          <p:cNvSpPr/>
          <p:nvPr/>
        </p:nvSpPr>
        <p:spPr>
          <a:xfrm>
            <a:off x="1658471" y="2"/>
            <a:ext cx="8875059" cy="459304"/>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89896" tIns="44948" rIns="89896" bIns="44948" spcCol="0" rtlCol="0" anchor="ctr"/>
          <a:lstStyle/>
          <a:p>
            <a:pPr algn="ctr"/>
            <a:endParaRPr lang="en-US" sz="1588" dirty="0"/>
          </a:p>
        </p:txBody>
      </p:sp>
      <p:sp>
        <p:nvSpPr>
          <p:cNvPr id="10" name="TextBox 9"/>
          <p:cNvSpPr txBox="1"/>
          <p:nvPr/>
        </p:nvSpPr>
        <p:spPr>
          <a:xfrm>
            <a:off x="1689612" y="53828"/>
            <a:ext cx="3544135" cy="335136"/>
          </a:xfrm>
          <a:prstGeom prst="rect">
            <a:avLst/>
          </a:prstGeom>
          <a:noFill/>
        </p:spPr>
        <p:txBody>
          <a:bodyPr wrap="none" lIns="89896" tIns="44948" rIns="89896" bIns="44948" rtlCol="0">
            <a:spAutoFit/>
          </a:bodyPr>
          <a:lstStyle/>
          <a:p>
            <a:r>
              <a:rPr lang="en-US" sz="1588" b="1" dirty="0">
                <a:solidFill>
                  <a:srgbClr val="FFFFFF"/>
                </a:solidFill>
                <a:cs typeface="Krungthep"/>
              </a:rPr>
              <a:t>CRAL – CAHILL RADIO ASTRONOMY LAB</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7806" y="-117097"/>
            <a:ext cx="1566234" cy="672481"/>
          </a:xfrm>
          <a:prstGeom prst="rect">
            <a:avLst/>
          </a:prstGeom>
        </p:spPr>
      </p:pic>
    </p:spTree>
    <p:extLst>
      <p:ext uri="{BB962C8B-B14F-4D97-AF65-F5344CB8AC3E}">
        <p14:creationId xmlns:p14="http://schemas.microsoft.com/office/powerpoint/2010/main" val="2294120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861" y="294198"/>
            <a:ext cx="10515600" cy="938254"/>
          </a:xfrm>
        </p:spPr>
        <p:txBody>
          <a:bodyPr>
            <a:noAutofit/>
          </a:bodyPr>
          <a:lstStyle/>
          <a:p>
            <a:r>
              <a:rPr lang="en-US" sz="3200" dirty="0" smtClean="0"/>
              <a:t>Wider Band Spectrometer would Allow Simultaneous Observations of Multiple Lines</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61" y="1987827"/>
            <a:ext cx="10245458" cy="3836503"/>
          </a:xfrm>
          <a:prstGeom prst="rect">
            <a:avLst/>
          </a:prstGeom>
        </p:spPr>
      </p:pic>
      <p:sp>
        <p:nvSpPr>
          <p:cNvPr id="6" name="TextBox 5"/>
          <p:cNvSpPr txBox="1"/>
          <p:nvPr/>
        </p:nvSpPr>
        <p:spPr>
          <a:xfrm>
            <a:off x="8607287" y="3582912"/>
            <a:ext cx="787395" cy="646331"/>
          </a:xfrm>
          <a:prstGeom prst="rect">
            <a:avLst/>
          </a:prstGeom>
          <a:noFill/>
        </p:spPr>
        <p:txBody>
          <a:bodyPr wrap="none" rtlCol="0">
            <a:spAutoFit/>
          </a:bodyPr>
          <a:lstStyle/>
          <a:p>
            <a:r>
              <a:rPr lang="en-US" dirty="0" smtClean="0"/>
              <a:t>13CO</a:t>
            </a:r>
          </a:p>
          <a:p>
            <a:r>
              <a:rPr lang="en-US" dirty="0" smtClean="0"/>
              <a:t>C18O</a:t>
            </a:r>
            <a:endParaRPr lang="en-US" dirty="0"/>
          </a:p>
        </p:txBody>
      </p:sp>
      <p:sp>
        <p:nvSpPr>
          <p:cNvPr id="7" name="TextBox 6"/>
          <p:cNvSpPr txBox="1"/>
          <p:nvPr/>
        </p:nvSpPr>
        <p:spPr>
          <a:xfrm>
            <a:off x="2542214" y="3085666"/>
            <a:ext cx="862737" cy="646331"/>
          </a:xfrm>
          <a:prstGeom prst="rect">
            <a:avLst/>
          </a:prstGeom>
          <a:noFill/>
        </p:spPr>
        <p:txBody>
          <a:bodyPr wrap="none" rtlCol="0">
            <a:spAutoFit/>
          </a:bodyPr>
          <a:lstStyle/>
          <a:p>
            <a:r>
              <a:rPr lang="en-US" dirty="0" smtClean="0"/>
              <a:t>HCN</a:t>
            </a:r>
          </a:p>
          <a:p>
            <a:r>
              <a:rPr lang="en-US" dirty="0" smtClean="0"/>
              <a:t>HCO+</a:t>
            </a:r>
            <a:endParaRPr lang="en-US" dirty="0"/>
          </a:p>
        </p:txBody>
      </p:sp>
      <p:sp>
        <p:nvSpPr>
          <p:cNvPr id="8" name="TextBox 7"/>
          <p:cNvSpPr txBox="1"/>
          <p:nvPr/>
        </p:nvSpPr>
        <p:spPr>
          <a:xfrm>
            <a:off x="9992139" y="1618495"/>
            <a:ext cx="787395" cy="369332"/>
          </a:xfrm>
          <a:prstGeom prst="rect">
            <a:avLst/>
          </a:prstGeom>
          <a:noFill/>
        </p:spPr>
        <p:txBody>
          <a:bodyPr wrap="none" rtlCol="0">
            <a:spAutoFit/>
          </a:bodyPr>
          <a:lstStyle/>
          <a:p>
            <a:r>
              <a:rPr lang="en-US" smtClean="0"/>
              <a:t>12CO</a:t>
            </a:r>
            <a:endParaRPr lang="en-US" dirty="0" smtClean="0"/>
          </a:p>
        </p:txBody>
      </p:sp>
      <p:sp>
        <p:nvSpPr>
          <p:cNvPr id="5" name="TextBox 4"/>
          <p:cNvSpPr txBox="1"/>
          <p:nvPr/>
        </p:nvSpPr>
        <p:spPr>
          <a:xfrm>
            <a:off x="769628" y="6118040"/>
            <a:ext cx="9672841" cy="461665"/>
          </a:xfrm>
          <a:prstGeom prst="rect">
            <a:avLst/>
          </a:prstGeom>
          <a:noFill/>
        </p:spPr>
        <p:txBody>
          <a:bodyPr wrap="none" rtlCol="0">
            <a:spAutoFit/>
          </a:bodyPr>
          <a:lstStyle/>
          <a:p>
            <a:r>
              <a:rPr lang="en-US" sz="2400" b="1" dirty="0" smtClean="0">
                <a:solidFill>
                  <a:srgbClr val="C40112"/>
                </a:solidFill>
              </a:rPr>
              <a:t>Promising broad-band technologies are </a:t>
            </a:r>
            <a:r>
              <a:rPr lang="en-US" sz="2400" b="1" smtClean="0">
                <a:solidFill>
                  <a:srgbClr val="C40112"/>
                </a:solidFill>
              </a:rPr>
              <a:t>becoming available</a:t>
            </a:r>
            <a:endParaRPr lang="en-US" sz="2400" b="1">
              <a:solidFill>
                <a:srgbClr val="C40112"/>
              </a:solidFill>
            </a:endParaRPr>
          </a:p>
        </p:txBody>
      </p:sp>
    </p:spTree>
    <p:extLst>
      <p:ext uri="{BB962C8B-B14F-4D97-AF65-F5344CB8AC3E}">
        <p14:creationId xmlns:p14="http://schemas.microsoft.com/office/powerpoint/2010/main" val="17196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294198"/>
            <a:ext cx="6015920" cy="1397124"/>
          </a:xfrm>
        </p:spPr>
        <p:txBody>
          <a:bodyPr/>
          <a:lstStyle/>
          <a:p>
            <a:r>
              <a:rPr lang="en-US" dirty="0" smtClean="0"/>
              <a:t>Beyond Argus +? 800 pixels?</a:t>
            </a:r>
            <a:endParaRPr lang="en-US" dirty="0"/>
          </a:p>
        </p:txBody>
      </p:sp>
      <p:sp>
        <p:nvSpPr>
          <p:cNvPr id="3" name="Content Placeholder 2"/>
          <p:cNvSpPr>
            <a:spLocks noGrp="1"/>
          </p:cNvSpPr>
          <p:nvPr>
            <p:ph idx="1"/>
          </p:nvPr>
        </p:nvSpPr>
        <p:spPr>
          <a:xfrm>
            <a:off x="1261872" y="1828800"/>
            <a:ext cx="5675197" cy="4351337"/>
          </a:xfrm>
        </p:spPr>
        <p:txBody>
          <a:bodyPr>
            <a:normAutofit/>
          </a:bodyPr>
          <a:lstStyle/>
          <a:p>
            <a:r>
              <a:rPr lang="en-US" sz="3200" dirty="0" smtClean="0"/>
              <a:t>Closer packing</a:t>
            </a:r>
          </a:p>
          <a:p>
            <a:r>
              <a:rPr lang="en-US" sz="3200" dirty="0"/>
              <a:t>New design for LO distribution</a:t>
            </a:r>
          </a:p>
          <a:p>
            <a:endParaRPr lang="en-US" sz="3200" dirty="0" smtClean="0"/>
          </a:p>
        </p:txBody>
      </p:sp>
      <p:grpSp>
        <p:nvGrpSpPr>
          <p:cNvPr id="4" name="Group 3"/>
          <p:cNvGrpSpPr/>
          <p:nvPr/>
        </p:nvGrpSpPr>
        <p:grpSpPr>
          <a:xfrm>
            <a:off x="6937069" y="0"/>
            <a:ext cx="4017443" cy="6744851"/>
            <a:chOff x="5365541" y="-136335"/>
            <a:chExt cx="4017443" cy="6744851"/>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858" r="23293" b="19762"/>
            <a:stretch/>
          </p:blipFill>
          <p:spPr>
            <a:xfrm>
              <a:off x="5365541" y="-136335"/>
              <a:ext cx="4017443" cy="6744851"/>
            </a:xfrm>
            <a:prstGeom prst="rect">
              <a:avLst/>
            </a:prstGeom>
          </p:spPr>
        </p:pic>
        <p:sp>
          <p:nvSpPr>
            <p:cNvPr id="6" name="Oval 5"/>
            <p:cNvSpPr>
              <a:spLocks noChangeAspect="1"/>
            </p:cNvSpPr>
            <p:nvPr/>
          </p:nvSpPr>
          <p:spPr>
            <a:xfrm>
              <a:off x="6973477" y="1098710"/>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7152655" y="1098710"/>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a:off x="6973477" y="1279685"/>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7152655" y="1279685"/>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7333442" y="1098710"/>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7512620" y="1098710"/>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7333442" y="1279685"/>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7512620" y="1279685"/>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6975651" y="1460660"/>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7154829" y="1460660"/>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6975651" y="1641635"/>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7154829" y="1641635"/>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7335616" y="1460660"/>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a:off x="7514794" y="1460660"/>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7335616" y="1641635"/>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a:off x="7514794" y="1641635"/>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911" y="3339547"/>
            <a:ext cx="2891158" cy="3162703"/>
          </a:xfrm>
          <a:prstGeom prst="rect">
            <a:avLst/>
          </a:prstGeom>
        </p:spPr>
      </p:pic>
    </p:spTree>
    <p:extLst>
      <p:ext uri="{BB962C8B-B14F-4D97-AF65-F5344CB8AC3E}">
        <p14:creationId xmlns:p14="http://schemas.microsoft.com/office/powerpoint/2010/main" val="6272191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938" y="138616"/>
            <a:ext cx="9644879" cy="579583"/>
          </a:xfrm>
        </p:spPr>
        <p:txBody>
          <a:bodyPr>
            <a:normAutofit fontScale="90000"/>
          </a:bodyPr>
          <a:lstStyle/>
          <a:p>
            <a:r>
              <a:rPr lang="en-US" dirty="0" smtClean="0"/>
              <a:t>Alternate </a:t>
            </a:r>
            <a:r>
              <a:rPr lang="en-US" smtClean="0"/>
              <a:t>LO distribution scheme</a:t>
            </a:r>
            <a:endParaRPr lang="en-US" dirty="0"/>
          </a:p>
        </p:txBody>
      </p:sp>
      <p:sp>
        <p:nvSpPr>
          <p:cNvPr id="3" name="Slide Number Placeholder 2"/>
          <p:cNvSpPr>
            <a:spLocks noGrp="1"/>
          </p:cNvSpPr>
          <p:nvPr>
            <p:ph type="sldNum" sz="quarter" idx="12"/>
          </p:nvPr>
        </p:nvSpPr>
        <p:spPr/>
        <p:txBody>
          <a:bodyPr>
            <a:normAutofit lnSpcReduction="10000"/>
          </a:bodyPr>
          <a:lstStyle/>
          <a:p>
            <a:fld id="{C5A6C64D-5AFC-E342-B738-E1ADA615E714}" type="slidenum">
              <a:rPr lang="en-US" smtClean="0"/>
              <a:t>18</a:t>
            </a:fld>
            <a:endParaRPr lang="en-US"/>
          </a:p>
        </p:txBody>
      </p:sp>
      <p:sp>
        <p:nvSpPr>
          <p:cNvPr id="6" name="TextBox 5"/>
          <p:cNvSpPr txBox="1"/>
          <p:nvPr/>
        </p:nvSpPr>
        <p:spPr>
          <a:xfrm>
            <a:off x="888036" y="5152760"/>
            <a:ext cx="5780310" cy="1568101"/>
          </a:xfrm>
          <a:prstGeom prst="rect">
            <a:avLst/>
          </a:prstGeom>
          <a:noFill/>
        </p:spPr>
        <p:txBody>
          <a:bodyPr wrap="square" lIns="89896" tIns="44948" rIns="89896" bIns="44948" rtlCol="0">
            <a:spAutoFit/>
          </a:bodyPr>
          <a:lstStyle/>
          <a:p>
            <a:r>
              <a:rPr lang="en-US" sz="2400" dirty="0" smtClean="0"/>
              <a:t>144 elements at 180 GHz</a:t>
            </a:r>
          </a:p>
          <a:p>
            <a:r>
              <a:rPr lang="en-US" sz="2400" dirty="0" smtClean="0"/>
              <a:t>Earth-sensing, room-temperature, </a:t>
            </a:r>
          </a:p>
          <a:p>
            <a:r>
              <a:rPr lang="en-US" sz="2400" dirty="0" smtClean="0"/>
              <a:t>0.5 GHz bandwidth</a:t>
            </a:r>
          </a:p>
          <a:p>
            <a:r>
              <a:rPr lang="en-US" sz="2400" dirty="0" smtClean="0"/>
              <a:t>35nm amplifiers</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4383" y="1559769"/>
            <a:ext cx="3632434" cy="356944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9612" y="1559769"/>
            <a:ext cx="4740373" cy="3569444"/>
          </a:xfrm>
          <a:prstGeom prst="rect">
            <a:avLst/>
          </a:prstGeom>
        </p:spPr>
      </p:pic>
      <p:cxnSp>
        <p:nvCxnSpPr>
          <p:cNvPr id="8" name="Straight Arrow Connector 7"/>
          <p:cNvCxnSpPr/>
          <p:nvPr/>
        </p:nvCxnSpPr>
        <p:spPr>
          <a:xfrm flipH="1" flipV="1">
            <a:off x="8404413" y="4706472"/>
            <a:ext cx="672352" cy="752292"/>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404412" y="5458764"/>
            <a:ext cx="2888427" cy="1200329"/>
          </a:xfrm>
          <a:prstGeom prst="rect">
            <a:avLst/>
          </a:prstGeom>
          <a:noFill/>
        </p:spPr>
        <p:txBody>
          <a:bodyPr wrap="square" rtlCol="0">
            <a:spAutoFit/>
          </a:bodyPr>
          <a:lstStyle/>
          <a:p>
            <a:r>
              <a:rPr lang="en-US" sz="2400" dirty="0" smtClean="0"/>
              <a:t>LO distribution through waveguide manifold</a:t>
            </a:r>
            <a:endParaRPr lang="en-US" sz="2400" dirty="0"/>
          </a:p>
        </p:txBody>
      </p:sp>
      <p:cxnSp>
        <p:nvCxnSpPr>
          <p:cNvPr id="14" name="Straight Arrow Connector 13"/>
          <p:cNvCxnSpPr/>
          <p:nvPr/>
        </p:nvCxnSpPr>
        <p:spPr>
          <a:xfrm flipV="1">
            <a:off x="7775593" y="3822492"/>
            <a:ext cx="149578" cy="221431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29985" y="6008980"/>
            <a:ext cx="2180615" cy="830997"/>
          </a:xfrm>
          <a:prstGeom prst="rect">
            <a:avLst/>
          </a:prstGeom>
          <a:noFill/>
        </p:spPr>
        <p:txBody>
          <a:bodyPr wrap="square" rtlCol="0">
            <a:spAutoFit/>
          </a:bodyPr>
          <a:lstStyle/>
          <a:p>
            <a:r>
              <a:rPr lang="en-US" sz="2400" smtClean="0"/>
              <a:t>LNAs + IQ mixers</a:t>
            </a:r>
            <a:endParaRPr lang="en-US" sz="2400" dirty="0"/>
          </a:p>
        </p:txBody>
      </p:sp>
      <p:sp>
        <p:nvSpPr>
          <p:cNvPr id="18" name="Rectangle 17"/>
          <p:cNvSpPr/>
          <p:nvPr/>
        </p:nvSpPr>
        <p:spPr>
          <a:xfrm>
            <a:off x="781938" y="861202"/>
            <a:ext cx="4809330" cy="523220"/>
          </a:xfrm>
          <a:prstGeom prst="rect">
            <a:avLst/>
          </a:prstGeom>
        </p:spPr>
        <p:txBody>
          <a:bodyPr wrap="none">
            <a:spAutoFit/>
          </a:bodyPr>
          <a:lstStyle/>
          <a:p>
            <a:r>
              <a:rPr lang="en-US" sz="2800" b="1" dirty="0"/>
              <a:t>GEOSTAR </a:t>
            </a:r>
            <a:r>
              <a:rPr lang="mr-IN" sz="2800" b="1" dirty="0"/>
              <a:t>–</a:t>
            </a:r>
            <a:r>
              <a:rPr lang="en-US" sz="2800" b="1" dirty="0"/>
              <a:t> JPL mission</a:t>
            </a:r>
          </a:p>
        </p:txBody>
      </p:sp>
    </p:spTree>
    <p:extLst>
      <p:ext uri="{BB962C8B-B14F-4D97-AF65-F5344CB8AC3E}">
        <p14:creationId xmlns:p14="http://schemas.microsoft.com/office/powerpoint/2010/main" val="5096840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316" y="101989"/>
            <a:ext cx="7987553" cy="1143000"/>
          </a:xfrm>
        </p:spPr>
        <p:txBody>
          <a:bodyPr>
            <a:normAutofit/>
          </a:bodyPr>
          <a:lstStyle/>
          <a:p>
            <a:r>
              <a:rPr lang="en-US" dirty="0" err="1" smtClean="0"/>
              <a:t>Ka</a:t>
            </a:r>
            <a:r>
              <a:rPr lang="en-US" dirty="0" smtClean="0"/>
              <a:t> Band Focal Plane Array</a:t>
            </a:r>
            <a:endParaRPr lang="en-US" dirty="0"/>
          </a:p>
        </p:txBody>
      </p:sp>
      <p:sp>
        <p:nvSpPr>
          <p:cNvPr id="3" name="Slide Number Placeholder 2"/>
          <p:cNvSpPr>
            <a:spLocks noGrp="1"/>
          </p:cNvSpPr>
          <p:nvPr>
            <p:ph type="sldNum" sz="quarter" idx="12"/>
          </p:nvPr>
        </p:nvSpPr>
        <p:spPr/>
        <p:txBody>
          <a:bodyPr>
            <a:normAutofit lnSpcReduction="10000"/>
          </a:bodyPr>
          <a:lstStyle/>
          <a:p>
            <a:fld id="{C5A6C64D-5AFC-E342-B738-E1ADA615E714}" type="slidenum">
              <a:rPr lang="en-US" smtClean="0"/>
              <a:t>19</a:t>
            </a:fld>
            <a:endParaRPr lang="en-US"/>
          </a:p>
        </p:txBody>
      </p:sp>
      <p:sp>
        <p:nvSpPr>
          <p:cNvPr id="6" name="TextBox 5"/>
          <p:cNvSpPr txBox="1"/>
          <p:nvPr/>
        </p:nvSpPr>
        <p:spPr>
          <a:xfrm>
            <a:off x="789316" y="5449623"/>
            <a:ext cx="6878830" cy="1316302"/>
          </a:xfrm>
          <a:prstGeom prst="rect">
            <a:avLst/>
          </a:prstGeom>
          <a:noFill/>
        </p:spPr>
        <p:txBody>
          <a:bodyPr wrap="none" lIns="89896" tIns="44948" rIns="89896" bIns="44948" rtlCol="0">
            <a:spAutoFit/>
          </a:bodyPr>
          <a:lstStyle/>
          <a:p>
            <a:r>
              <a:rPr lang="en-US" sz="3200" b="1" dirty="0" smtClean="0"/>
              <a:t>CO-Mapping Array Pathfinder (COMAP)</a:t>
            </a:r>
            <a:endParaRPr lang="en-US" sz="3200" b="1" dirty="0"/>
          </a:p>
          <a:p>
            <a:r>
              <a:rPr lang="en-US" sz="1588" dirty="0" smtClean="0"/>
              <a:t>19 </a:t>
            </a:r>
            <a:r>
              <a:rPr lang="en-US" sz="1588" dirty="0"/>
              <a:t>elements at </a:t>
            </a:r>
            <a:r>
              <a:rPr lang="en-US" sz="1588" dirty="0" smtClean="0"/>
              <a:t>30 GHz</a:t>
            </a:r>
          </a:p>
          <a:p>
            <a:r>
              <a:rPr lang="en-US" sz="1588" dirty="0" smtClean="0"/>
              <a:t>26-34 </a:t>
            </a:r>
            <a:r>
              <a:rPr lang="en-US" sz="1588" dirty="0"/>
              <a:t>GHz</a:t>
            </a:r>
          </a:p>
          <a:p>
            <a:r>
              <a:rPr lang="en-US" sz="1588" dirty="0" smtClean="0"/>
              <a:t>35nm amplifiers</a:t>
            </a:r>
            <a:endParaRPr lang="en-US" sz="1588" dirty="0"/>
          </a:p>
        </p:txBody>
      </p:sp>
      <p:sp>
        <p:nvSpPr>
          <p:cNvPr id="9" name="Rectangle 8"/>
          <p:cNvSpPr/>
          <p:nvPr/>
        </p:nvSpPr>
        <p:spPr>
          <a:xfrm>
            <a:off x="470647" y="2"/>
            <a:ext cx="10822193" cy="459304"/>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89896" tIns="44948" rIns="89896" bIns="44948" spcCol="0" rtlCol="0" anchor="ctr"/>
          <a:lstStyle/>
          <a:p>
            <a:pPr algn="ctr"/>
            <a:endParaRPr lang="en-US" sz="1588" dirty="0"/>
          </a:p>
        </p:txBody>
      </p:sp>
      <p:sp>
        <p:nvSpPr>
          <p:cNvPr id="10" name="TextBox 9"/>
          <p:cNvSpPr txBox="1"/>
          <p:nvPr/>
        </p:nvSpPr>
        <p:spPr>
          <a:xfrm>
            <a:off x="470647" y="85652"/>
            <a:ext cx="3544135" cy="335136"/>
          </a:xfrm>
          <a:prstGeom prst="rect">
            <a:avLst/>
          </a:prstGeom>
          <a:noFill/>
        </p:spPr>
        <p:txBody>
          <a:bodyPr wrap="none" lIns="89896" tIns="44948" rIns="89896" bIns="44948" rtlCol="0">
            <a:spAutoFit/>
          </a:bodyPr>
          <a:lstStyle/>
          <a:p>
            <a:r>
              <a:rPr lang="en-US" sz="1588" b="1" dirty="0">
                <a:solidFill>
                  <a:srgbClr val="FFFFFF"/>
                </a:solidFill>
                <a:cs typeface="Krungthep"/>
              </a:rPr>
              <a:t>CRAL – CAHILL RADIO ASTRONOMY LAB</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2028" y="-106638"/>
            <a:ext cx="1566234" cy="672481"/>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620" t="21728" r="2783" b="21383"/>
          <a:stretch/>
        </p:blipFill>
        <p:spPr>
          <a:xfrm>
            <a:off x="6761169" y="1994253"/>
            <a:ext cx="4261317" cy="3316393"/>
          </a:xfrm>
          <a:prstGeom prst="rect">
            <a:avLst/>
          </a:prstGeom>
        </p:spPr>
      </p:pic>
      <p:pic>
        <p:nvPicPr>
          <p:cNvPr id="13" name="Picture 12"/>
          <p:cNvPicPr>
            <a:picLocks noChangeAspect="1"/>
          </p:cNvPicPr>
          <p:nvPr/>
        </p:nvPicPr>
        <p:blipFill rotWithShape="1">
          <a:blip r:embed="rId5"/>
          <a:srcRect r="40889"/>
          <a:stretch/>
        </p:blipFill>
        <p:spPr>
          <a:xfrm>
            <a:off x="511382" y="1258437"/>
            <a:ext cx="4424225" cy="168954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5197" y="523132"/>
            <a:ext cx="1147763" cy="1147763"/>
          </a:xfrm>
          <a:prstGeom prst="rect">
            <a:avLst/>
          </a:prstGeom>
          <a:effectLst>
            <a:reflection stA="45000" endPos="0" dist="50800" dir="5400000" sy="-100000" algn="bl" rotWithShape="0"/>
          </a:effectLst>
          <a:scene3d>
            <a:camera prst="orthographicFront"/>
            <a:lightRig rig="glow" dir="t"/>
          </a:scene3d>
          <a:sp3d extrusionH="44450" contourW="82550">
            <a:bevelT w="165100" prst="coolSlant"/>
            <a:bevelB w="165100" prst="coolSlant"/>
          </a:sp3d>
        </p:spPr>
      </p:pic>
      <p:pic>
        <p:nvPicPr>
          <p:cNvPr id="14" name="Picture 13" descr="Screen shot 2012-12-05 at 12.10.41 PM.png"/>
          <p:cNvPicPr>
            <a:picLocks noChangeAspect="1"/>
          </p:cNvPicPr>
          <p:nvPr/>
        </p:nvPicPr>
        <p:blipFill rotWithShape="1">
          <a:blip r:embed="rId7">
            <a:extLst>
              <a:ext uri="{28A0092B-C50C-407E-A947-70E740481C1C}">
                <a14:useLocalDpi xmlns:a14="http://schemas.microsoft.com/office/drawing/2010/main" val="0"/>
              </a:ext>
            </a:extLst>
          </a:blip>
          <a:srcRect l="7772" t="7477" r="2343" b="19159"/>
          <a:stretch/>
        </p:blipFill>
        <p:spPr>
          <a:xfrm>
            <a:off x="550393" y="3086956"/>
            <a:ext cx="5823513" cy="2317492"/>
          </a:xfrm>
          <a:prstGeom prst="rect">
            <a:avLst/>
          </a:prstGeom>
          <a:noFill/>
        </p:spPr>
      </p:pic>
      <p:sp>
        <p:nvSpPr>
          <p:cNvPr id="15" name="Rectangle 14"/>
          <p:cNvSpPr/>
          <p:nvPr/>
        </p:nvSpPr>
        <p:spPr>
          <a:xfrm>
            <a:off x="511382" y="3100404"/>
            <a:ext cx="4570275" cy="584775"/>
          </a:xfrm>
          <a:prstGeom prst="rect">
            <a:avLst/>
          </a:prstGeom>
        </p:spPr>
        <p:txBody>
          <a:bodyPr wrap="square">
            <a:spAutoFit/>
          </a:bodyPr>
          <a:lstStyle/>
          <a:p>
            <a:r>
              <a:rPr lang="en-US" sz="1600">
                <a:solidFill>
                  <a:schemeClr val="bg1"/>
                </a:solidFill>
                <a:latin typeface="Calibri"/>
              </a:rPr>
              <a:t>Loeb, A., “The Dark Ages of the Universe”, Scientific American, Vol 295, 2006</a:t>
            </a:r>
            <a:endParaRPr lang="en-US" sz="1600" dirty="0">
              <a:solidFill>
                <a:schemeClr val="bg1"/>
              </a:solidFill>
              <a:latin typeface="Calibri"/>
            </a:endParaRPr>
          </a:p>
        </p:txBody>
      </p:sp>
    </p:spTree>
    <p:extLst>
      <p:ext uri="{BB962C8B-B14F-4D97-AF65-F5344CB8AC3E}">
        <p14:creationId xmlns:p14="http://schemas.microsoft.com/office/powerpoint/2010/main" val="9944888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2316" y="2101516"/>
            <a:ext cx="5459580" cy="4351337"/>
          </a:xfrm>
        </p:spPr>
        <p:txBody>
          <a:bodyPr>
            <a:normAutofit/>
          </a:bodyPr>
          <a:lstStyle/>
          <a:p>
            <a:r>
              <a:rPr lang="en-US" sz="2800" dirty="0" smtClean="0"/>
              <a:t>16-element, 76-115.3 GHz</a:t>
            </a:r>
          </a:p>
          <a:p>
            <a:r>
              <a:rPr lang="en-US" sz="2800" dirty="0" smtClean="0"/>
              <a:t>Uses </a:t>
            </a:r>
            <a:r>
              <a:rPr lang="en-US" sz="2800" dirty="0" err="1" smtClean="0"/>
              <a:t>InP</a:t>
            </a:r>
            <a:r>
              <a:rPr lang="en-US" sz="2800" dirty="0" smtClean="0"/>
              <a:t> low noise HEMT amplifier MMIC chips (Northrop Grumman)</a:t>
            </a:r>
          </a:p>
          <a:p>
            <a:r>
              <a:rPr lang="en-US" sz="2800" b="1" dirty="0" smtClean="0"/>
              <a:t>Designed to be highly scalable</a:t>
            </a:r>
          </a:p>
          <a:p>
            <a:r>
              <a:rPr lang="en-US" sz="2800" dirty="0" smtClean="0"/>
              <a:t>Commissioned at GBT in 2016</a:t>
            </a:r>
          </a:p>
          <a:p>
            <a:r>
              <a:rPr lang="en-US" sz="2800" dirty="0" smtClean="0"/>
              <a:t>Uses the VEGAS spectrometer</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495" t="18836" r="24499" b="17831"/>
          <a:stretch/>
        </p:blipFill>
        <p:spPr>
          <a:xfrm>
            <a:off x="6576831" y="294198"/>
            <a:ext cx="3919223" cy="6394567"/>
          </a:xfrm>
          <a:prstGeom prst="rect">
            <a:avLst/>
          </a:prstGeom>
        </p:spPr>
      </p:pic>
      <p:pic>
        <p:nvPicPr>
          <p:cNvPr id="6" name="Picture 5" descr="argus_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2316" y="294198"/>
            <a:ext cx="2364072" cy="1576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3642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934" y="137036"/>
            <a:ext cx="10539604" cy="777365"/>
          </a:xfrm>
        </p:spPr>
        <p:txBody>
          <a:bodyPr>
            <a:normAutofit/>
          </a:bodyPr>
          <a:lstStyle/>
          <a:p>
            <a:r>
              <a:rPr lang="en-US" dirty="0" smtClean="0"/>
              <a:t>The Argus Instrument Team</a:t>
            </a:r>
            <a:endParaRPr lang="en-US" dirty="0"/>
          </a:p>
        </p:txBody>
      </p:sp>
      <p:sp>
        <p:nvSpPr>
          <p:cNvPr id="3" name="Content Placeholder 2"/>
          <p:cNvSpPr>
            <a:spLocks noGrp="1"/>
          </p:cNvSpPr>
          <p:nvPr>
            <p:ph idx="1"/>
          </p:nvPr>
        </p:nvSpPr>
        <p:spPr>
          <a:xfrm>
            <a:off x="843524" y="1134477"/>
            <a:ext cx="5596129" cy="5586413"/>
          </a:xfrm>
        </p:spPr>
        <p:txBody>
          <a:bodyPr>
            <a:noAutofit/>
          </a:bodyPr>
          <a:lstStyle/>
          <a:p>
            <a:pPr>
              <a:lnSpc>
                <a:spcPct val="100000"/>
              </a:lnSpc>
              <a:spcBef>
                <a:spcPts val="0"/>
              </a:spcBef>
              <a:spcAft>
                <a:spcPts val="0"/>
              </a:spcAft>
              <a:buClrTx/>
              <a:buSzTx/>
            </a:pPr>
            <a:r>
              <a:rPr lang="en-US" dirty="0" smtClean="0"/>
              <a:t>Stanford</a:t>
            </a:r>
          </a:p>
          <a:p>
            <a:pPr lvl="1">
              <a:lnSpc>
                <a:spcPct val="100000"/>
              </a:lnSpc>
              <a:spcBef>
                <a:spcPts val="0"/>
              </a:spcBef>
              <a:spcAft>
                <a:spcPts val="0"/>
              </a:spcAft>
              <a:buClrTx/>
            </a:pPr>
            <a:r>
              <a:rPr lang="en-US" sz="2000" dirty="0" smtClean="0"/>
              <a:t>Sarah Church (PI)</a:t>
            </a:r>
          </a:p>
          <a:p>
            <a:pPr lvl="1">
              <a:lnSpc>
                <a:spcPct val="100000"/>
              </a:lnSpc>
              <a:spcBef>
                <a:spcPts val="0"/>
              </a:spcBef>
              <a:spcAft>
                <a:spcPts val="0"/>
              </a:spcAft>
              <a:buClrTx/>
            </a:pPr>
            <a:r>
              <a:rPr lang="en-US" sz="2000" dirty="0" err="1" smtClean="0"/>
              <a:t>Dongwoo</a:t>
            </a:r>
            <a:r>
              <a:rPr lang="en-US" sz="2000" dirty="0" smtClean="0"/>
              <a:t> Chung (grad student)</a:t>
            </a:r>
          </a:p>
          <a:p>
            <a:pPr>
              <a:lnSpc>
                <a:spcPct val="100000"/>
              </a:lnSpc>
              <a:spcBef>
                <a:spcPts val="0"/>
              </a:spcBef>
              <a:spcAft>
                <a:spcPts val="0"/>
              </a:spcAft>
              <a:buClrTx/>
            </a:pPr>
            <a:endParaRPr lang="en-US" dirty="0"/>
          </a:p>
          <a:p>
            <a:pPr>
              <a:lnSpc>
                <a:spcPct val="100000"/>
              </a:lnSpc>
              <a:spcBef>
                <a:spcPts val="0"/>
              </a:spcBef>
              <a:spcAft>
                <a:spcPts val="0"/>
              </a:spcAft>
              <a:buClrTx/>
            </a:pPr>
            <a:r>
              <a:rPr lang="en-US" dirty="0" smtClean="0"/>
              <a:t>Caltech</a:t>
            </a:r>
          </a:p>
          <a:p>
            <a:pPr lvl="1">
              <a:lnSpc>
                <a:spcPct val="100000"/>
              </a:lnSpc>
              <a:spcBef>
                <a:spcPts val="0"/>
              </a:spcBef>
              <a:spcAft>
                <a:spcPts val="0"/>
              </a:spcAft>
              <a:buClrTx/>
            </a:pPr>
            <a:r>
              <a:rPr lang="en-US" sz="2000" dirty="0" smtClean="0"/>
              <a:t>Kieran Cleary</a:t>
            </a:r>
          </a:p>
          <a:p>
            <a:pPr lvl="1">
              <a:lnSpc>
                <a:spcPct val="100000"/>
              </a:lnSpc>
              <a:spcBef>
                <a:spcPts val="0"/>
              </a:spcBef>
              <a:spcAft>
                <a:spcPts val="0"/>
              </a:spcAft>
              <a:buClrTx/>
            </a:pPr>
            <a:r>
              <a:rPr lang="en-US" sz="2000" dirty="0" smtClean="0"/>
              <a:t>Tony </a:t>
            </a:r>
            <a:r>
              <a:rPr lang="en-US" sz="2000" dirty="0" err="1" smtClean="0"/>
              <a:t>Readhead</a:t>
            </a:r>
            <a:endParaRPr lang="en-US" sz="2000" dirty="0" smtClean="0"/>
          </a:p>
          <a:p>
            <a:pPr>
              <a:lnSpc>
                <a:spcPct val="100000"/>
              </a:lnSpc>
              <a:spcBef>
                <a:spcPts val="0"/>
              </a:spcBef>
              <a:spcAft>
                <a:spcPts val="0"/>
              </a:spcAft>
              <a:buClrTx/>
            </a:pPr>
            <a:endParaRPr lang="en-US" dirty="0"/>
          </a:p>
          <a:p>
            <a:pPr>
              <a:lnSpc>
                <a:spcPct val="100000"/>
              </a:lnSpc>
              <a:spcBef>
                <a:spcPts val="0"/>
              </a:spcBef>
              <a:spcAft>
                <a:spcPts val="0"/>
              </a:spcAft>
              <a:buClrTx/>
            </a:pPr>
            <a:r>
              <a:rPr lang="en-US" dirty="0" smtClean="0"/>
              <a:t>JPL</a:t>
            </a:r>
          </a:p>
          <a:p>
            <a:pPr lvl="1">
              <a:lnSpc>
                <a:spcPct val="100000"/>
              </a:lnSpc>
              <a:spcBef>
                <a:spcPts val="0"/>
              </a:spcBef>
              <a:spcAft>
                <a:spcPts val="0"/>
              </a:spcAft>
              <a:buClrTx/>
            </a:pPr>
            <a:r>
              <a:rPr lang="en-US" sz="2000" dirty="0" smtClean="0"/>
              <a:t>Todd </a:t>
            </a:r>
            <a:r>
              <a:rPr lang="en-US" sz="2000" dirty="0" err="1" smtClean="0"/>
              <a:t>Gaier</a:t>
            </a:r>
            <a:endParaRPr lang="en-US" sz="2000" dirty="0" smtClean="0"/>
          </a:p>
          <a:p>
            <a:pPr lvl="1">
              <a:lnSpc>
                <a:spcPct val="100000"/>
              </a:lnSpc>
              <a:spcBef>
                <a:spcPts val="0"/>
              </a:spcBef>
              <a:spcAft>
                <a:spcPts val="0"/>
              </a:spcAft>
              <a:buClrTx/>
            </a:pPr>
            <a:r>
              <a:rPr lang="en-US" sz="2000" dirty="0" smtClean="0"/>
              <a:t>Lorene </a:t>
            </a:r>
            <a:r>
              <a:rPr lang="en-US" sz="2000" dirty="0" err="1" smtClean="0"/>
              <a:t>Samoska</a:t>
            </a:r>
            <a:endParaRPr lang="en-US" sz="2000" dirty="0" smtClean="0"/>
          </a:p>
          <a:p>
            <a:pPr lvl="1">
              <a:lnSpc>
                <a:spcPct val="100000"/>
              </a:lnSpc>
              <a:spcBef>
                <a:spcPts val="0"/>
              </a:spcBef>
              <a:spcAft>
                <a:spcPts val="0"/>
              </a:spcAft>
              <a:buClrTx/>
            </a:pPr>
            <a:r>
              <a:rPr lang="en-US" sz="2000" dirty="0" err="1" smtClean="0"/>
              <a:t>Pekka</a:t>
            </a:r>
            <a:r>
              <a:rPr lang="en-US" sz="2000" dirty="0" smtClean="0"/>
              <a:t> </a:t>
            </a:r>
            <a:r>
              <a:rPr lang="en-US" sz="2000" dirty="0" err="1" smtClean="0"/>
              <a:t>Kangaslahti</a:t>
            </a:r>
            <a:endParaRPr lang="en-US" sz="2000" dirty="0" smtClean="0"/>
          </a:p>
          <a:p>
            <a:pPr lvl="1">
              <a:lnSpc>
                <a:spcPct val="100000"/>
              </a:lnSpc>
              <a:spcBef>
                <a:spcPts val="0"/>
              </a:spcBef>
              <a:spcAft>
                <a:spcPts val="0"/>
              </a:spcAft>
              <a:buClrTx/>
            </a:pPr>
            <a:r>
              <a:rPr lang="en-US" sz="2000" dirty="0" err="1" smtClean="0"/>
              <a:t>Rohit</a:t>
            </a:r>
            <a:r>
              <a:rPr lang="en-US" sz="2000" dirty="0" smtClean="0"/>
              <a:t> </a:t>
            </a:r>
            <a:r>
              <a:rPr lang="en-US" sz="2000" dirty="0" err="1" smtClean="0"/>
              <a:t>Gawande</a:t>
            </a:r>
            <a:endParaRPr lang="en-US" sz="2000" dirty="0" smtClean="0"/>
          </a:p>
          <a:p>
            <a:pPr lvl="1">
              <a:lnSpc>
                <a:spcPct val="100000"/>
              </a:lnSpc>
              <a:spcBef>
                <a:spcPts val="0"/>
              </a:spcBef>
              <a:spcAft>
                <a:spcPts val="0"/>
              </a:spcAft>
              <a:buClrTx/>
            </a:pPr>
            <a:r>
              <a:rPr lang="en-US" sz="2000" dirty="0" smtClean="0"/>
              <a:t>Paul Goldsmith</a:t>
            </a:r>
          </a:p>
          <a:p>
            <a:pPr lvl="1">
              <a:lnSpc>
                <a:spcPct val="100000"/>
              </a:lnSpc>
              <a:spcBef>
                <a:spcPts val="0"/>
              </a:spcBef>
              <a:spcAft>
                <a:spcPts val="0"/>
              </a:spcAft>
              <a:buClrTx/>
            </a:pPr>
            <a:endParaRPr lang="en-US" sz="2000" dirty="0" smtClean="0"/>
          </a:p>
          <a:p>
            <a:pPr>
              <a:lnSpc>
                <a:spcPct val="100000"/>
              </a:lnSpc>
              <a:spcBef>
                <a:spcPts val="0"/>
              </a:spcBef>
              <a:spcAft>
                <a:spcPts val="0"/>
              </a:spcAft>
              <a:buClrTx/>
            </a:pPr>
            <a:r>
              <a:rPr lang="en-US" dirty="0"/>
              <a:t>U. Maryland</a:t>
            </a:r>
          </a:p>
          <a:p>
            <a:pPr lvl="1">
              <a:lnSpc>
                <a:spcPct val="100000"/>
              </a:lnSpc>
              <a:spcBef>
                <a:spcPts val="0"/>
              </a:spcBef>
              <a:spcAft>
                <a:spcPts val="0"/>
              </a:spcAft>
              <a:buClrTx/>
            </a:pPr>
            <a:r>
              <a:rPr lang="en-US" sz="2000" dirty="0"/>
              <a:t>Andy Harris</a:t>
            </a:r>
            <a:endParaRPr lang="en-US" sz="2000" dirty="0" smtClean="0"/>
          </a:p>
          <a:p>
            <a:pPr>
              <a:lnSpc>
                <a:spcPct val="100000"/>
              </a:lnSpc>
              <a:spcBef>
                <a:spcPts val="0"/>
              </a:spcBef>
              <a:spcAft>
                <a:spcPts val="0"/>
              </a:spcAft>
              <a:buClrTx/>
            </a:pPr>
            <a:endParaRPr lang="en-US" dirty="0"/>
          </a:p>
        </p:txBody>
      </p:sp>
      <p:sp>
        <p:nvSpPr>
          <p:cNvPr id="4" name="Content Placeholder 2"/>
          <p:cNvSpPr txBox="1">
            <a:spLocks/>
          </p:cNvSpPr>
          <p:nvPr/>
        </p:nvSpPr>
        <p:spPr>
          <a:xfrm>
            <a:off x="5689433" y="1134477"/>
            <a:ext cx="4310062" cy="5243513"/>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lnSpc>
                <a:spcPct val="100000"/>
              </a:lnSpc>
              <a:spcBef>
                <a:spcPts val="0"/>
              </a:spcBef>
              <a:spcAft>
                <a:spcPts val="0"/>
              </a:spcAft>
              <a:buClrTx/>
            </a:pPr>
            <a:r>
              <a:rPr lang="en-US" dirty="0" smtClean="0"/>
              <a:t>U</a:t>
            </a:r>
            <a:r>
              <a:rPr lang="en-US" dirty="0"/>
              <a:t>. Miami</a:t>
            </a:r>
          </a:p>
          <a:p>
            <a:pPr lvl="1">
              <a:lnSpc>
                <a:spcPct val="100000"/>
              </a:lnSpc>
              <a:spcBef>
                <a:spcPts val="0"/>
              </a:spcBef>
              <a:spcAft>
                <a:spcPts val="0"/>
              </a:spcAft>
              <a:buClrTx/>
            </a:pPr>
            <a:r>
              <a:rPr lang="en-US" sz="2000" dirty="0"/>
              <a:t>Josh </a:t>
            </a:r>
            <a:r>
              <a:rPr lang="en-US" sz="2000" dirty="0" err="1" smtClean="0"/>
              <a:t>Gundersen</a:t>
            </a:r>
            <a:endParaRPr lang="en-US" sz="2000" dirty="0" smtClean="0"/>
          </a:p>
          <a:p>
            <a:pPr lvl="1">
              <a:lnSpc>
                <a:spcPct val="100000"/>
              </a:lnSpc>
              <a:spcBef>
                <a:spcPts val="0"/>
              </a:spcBef>
              <a:spcAft>
                <a:spcPts val="0"/>
              </a:spcAft>
              <a:buClrTx/>
            </a:pPr>
            <a:endParaRPr lang="en-US" sz="2000" dirty="0"/>
          </a:p>
          <a:p>
            <a:pPr>
              <a:lnSpc>
                <a:spcPct val="100000"/>
              </a:lnSpc>
              <a:spcBef>
                <a:spcPts val="0"/>
              </a:spcBef>
              <a:spcAft>
                <a:spcPts val="0"/>
              </a:spcAft>
              <a:buClrTx/>
            </a:pPr>
            <a:r>
              <a:rPr lang="en-US" dirty="0" smtClean="0"/>
              <a:t>GBO</a:t>
            </a:r>
          </a:p>
          <a:p>
            <a:pPr lvl="1">
              <a:lnSpc>
                <a:spcPct val="100000"/>
              </a:lnSpc>
              <a:spcBef>
                <a:spcPts val="0"/>
              </a:spcBef>
              <a:spcAft>
                <a:spcPts val="0"/>
              </a:spcAft>
              <a:buClrTx/>
            </a:pPr>
            <a:r>
              <a:rPr lang="en-US" sz="2000" dirty="0" smtClean="0"/>
              <a:t>David </a:t>
            </a:r>
            <a:r>
              <a:rPr lang="en-US" sz="2000" dirty="0" err="1" smtClean="0"/>
              <a:t>Frayer</a:t>
            </a:r>
            <a:endParaRPr lang="en-US" sz="2000" dirty="0"/>
          </a:p>
          <a:p>
            <a:pPr>
              <a:lnSpc>
                <a:spcPct val="100000"/>
              </a:lnSpc>
              <a:spcBef>
                <a:spcPts val="0"/>
              </a:spcBef>
              <a:spcAft>
                <a:spcPts val="0"/>
              </a:spcAft>
              <a:buClrTx/>
              <a:buSzTx/>
            </a:pPr>
            <a:endParaRPr lang="en-US" dirty="0" smtClean="0"/>
          </a:p>
          <a:p>
            <a:pPr>
              <a:lnSpc>
                <a:spcPct val="100000"/>
              </a:lnSpc>
              <a:spcBef>
                <a:spcPts val="0"/>
              </a:spcBef>
              <a:spcAft>
                <a:spcPts val="0"/>
              </a:spcAft>
              <a:buClrTx/>
              <a:buSzTx/>
            </a:pPr>
            <a:r>
              <a:rPr lang="en-US" dirty="0" smtClean="0"/>
              <a:t>Former Team Members</a:t>
            </a:r>
          </a:p>
          <a:p>
            <a:pPr lvl="1">
              <a:lnSpc>
                <a:spcPct val="100000"/>
              </a:lnSpc>
              <a:spcBef>
                <a:spcPts val="0"/>
              </a:spcBef>
              <a:spcAft>
                <a:spcPts val="0"/>
              </a:spcAft>
              <a:buClrTx/>
            </a:pPr>
            <a:r>
              <a:rPr lang="en-US" sz="2000" b="1" dirty="0" smtClean="0"/>
              <a:t>Matt </a:t>
            </a:r>
            <a:r>
              <a:rPr lang="en-US" sz="2000" b="1" dirty="0" err="1" smtClean="0"/>
              <a:t>Sieth</a:t>
            </a:r>
            <a:r>
              <a:rPr lang="en-US" sz="2000" b="1" dirty="0" smtClean="0"/>
              <a:t> (Stanford)</a:t>
            </a:r>
          </a:p>
          <a:p>
            <a:pPr lvl="1">
              <a:lnSpc>
                <a:spcPct val="100000"/>
              </a:lnSpc>
              <a:spcBef>
                <a:spcPts val="0"/>
              </a:spcBef>
              <a:spcAft>
                <a:spcPts val="0"/>
              </a:spcAft>
              <a:buClrTx/>
            </a:pPr>
            <a:r>
              <a:rPr lang="en-US" sz="2000" dirty="0" err="1" smtClean="0"/>
              <a:t>Kiruthika</a:t>
            </a:r>
            <a:r>
              <a:rPr lang="en-US" sz="2000" dirty="0" smtClean="0"/>
              <a:t> </a:t>
            </a:r>
            <a:r>
              <a:rPr lang="en-US" sz="2000" dirty="0" err="1" smtClean="0"/>
              <a:t>Devaraj</a:t>
            </a:r>
            <a:r>
              <a:rPr lang="en-US" sz="2000" dirty="0" smtClean="0"/>
              <a:t> (Stanford)</a:t>
            </a:r>
          </a:p>
          <a:p>
            <a:pPr lvl="1">
              <a:lnSpc>
                <a:spcPct val="100000"/>
              </a:lnSpc>
              <a:spcBef>
                <a:spcPts val="0"/>
              </a:spcBef>
              <a:spcAft>
                <a:spcPts val="0"/>
              </a:spcAft>
              <a:buClrTx/>
            </a:pPr>
            <a:r>
              <a:rPr lang="en-US" sz="2000" dirty="0" smtClean="0"/>
              <a:t>Judy Lau (Stanford)</a:t>
            </a:r>
            <a:endParaRPr lang="en-US" sz="2000" dirty="0"/>
          </a:p>
          <a:p>
            <a:pPr lvl="1">
              <a:lnSpc>
                <a:spcPct val="100000"/>
              </a:lnSpc>
              <a:spcBef>
                <a:spcPts val="0"/>
              </a:spcBef>
              <a:spcAft>
                <a:spcPts val="0"/>
              </a:spcAft>
              <a:buClrTx/>
            </a:pPr>
            <a:r>
              <a:rPr lang="en-US" sz="2000" dirty="0" smtClean="0"/>
              <a:t>Rodrigo Reeves (Caltech)</a:t>
            </a:r>
          </a:p>
          <a:p>
            <a:pPr lvl="1">
              <a:lnSpc>
                <a:spcPct val="100000"/>
              </a:lnSpc>
              <a:spcBef>
                <a:spcPts val="0"/>
              </a:spcBef>
              <a:spcAft>
                <a:spcPts val="0"/>
              </a:spcAft>
              <a:buClrTx/>
            </a:pPr>
            <a:endParaRPr lang="en-US" sz="2000" dirty="0" smtClean="0"/>
          </a:p>
        </p:txBody>
      </p:sp>
    </p:spTree>
    <p:extLst>
      <p:ext uri="{BB962C8B-B14F-4D97-AF65-F5344CB8AC3E}">
        <p14:creationId xmlns:p14="http://schemas.microsoft.com/office/powerpoint/2010/main" val="36131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931702" y="306722"/>
            <a:ext cx="8229600" cy="766190"/>
          </a:xfrm>
        </p:spPr>
        <p:txBody>
          <a:bodyPr/>
          <a:lstStyle/>
          <a:p>
            <a:r>
              <a:rPr lang="en-US" smtClean="0"/>
              <a:t>Line Coverage</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02" y="1265417"/>
            <a:ext cx="9279098" cy="4557867"/>
          </a:xfrm>
          <a:prstGeom prst="rect">
            <a:avLst/>
          </a:prstGeom>
        </p:spPr>
      </p:pic>
    </p:spTree>
    <p:extLst>
      <p:ext uri="{BB962C8B-B14F-4D97-AF65-F5344CB8AC3E}">
        <p14:creationId xmlns:p14="http://schemas.microsoft.com/office/powerpoint/2010/main" val="3434051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65541" y="-136335"/>
            <a:ext cx="4017443" cy="6744851"/>
            <a:chOff x="5365541" y="-136335"/>
            <a:chExt cx="4017443" cy="6744851"/>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858" r="23293" b="19762"/>
            <a:stretch/>
          </p:blipFill>
          <p:spPr>
            <a:xfrm>
              <a:off x="5365541" y="-136335"/>
              <a:ext cx="4017443" cy="6744851"/>
            </a:xfrm>
            <a:prstGeom prst="rect">
              <a:avLst/>
            </a:prstGeom>
          </p:spPr>
        </p:pic>
        <p:sp>
          <p:nvSpPr>
            <p:cNvPr id="19" name="Oval 18"/>
            <p:cNvSpPr>
              <a:spLocks noChangeAspect="1"/>
            </p:cNvSpPr>
            <p:nvPr/>
          </p:nvSpPr>
          <p:spPr>
            <a:xfrm>
              <a:off x="6973477" y="1098710"/>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7152655" y="1098710"/>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a:off x="6973477" y="1279685"/>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7152655" y="1279685"/>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a:off x="7333442" y="1098710"/>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7512620" y="1098710"/>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7333442" y="1279685"/>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7512620" y="1279685"/>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6975651" y="1460660"/>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a:spLocks noChangeAspect="1"/>
            </p:cNvSpPr>
            <p:nvPr/>
          </p:nvSpPr>
          <p:spPr>
            <a:xfrm>
              <a:off x="7154829" y="1460660"/>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a:spLocks noChangeAspect="1"/>
            </p:cNvSpPr>
            <p:nvPr/>
          </p:nvSpPr>
          <p:spPr>
            <a:xfrm>
              <a:off x="6975651" y="1641635"/>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a:off x="7154829" y="1641635"/>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7335616" y="1460660"/>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a:spLocks noChangeAspect="1"/>
            </p:cNvSpPr>
            <p:nvPr/>
          </p:nvSpPr>
          <p:spPr>
            <a:xfrm>
              <a:off x="7514794" y="1460660"/>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7335616" y="1641635"/>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a:spLocks noChangeAspect="1"/>
            </p:cNvSpPr>
            <p:nvPr/>
          </p:nvSpPr>
          <p:spPr>
            <a:xfrm>
              <a:off x="7514794" y="1641635"/>
              <a:ext cx="64008" cy="64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11982"/>
          <a:stretch/>
        </p:blipFill>
        <p:spPr>
          <a:xfrm>
            <a:off x="489783" y="3236091"/>
            <a:ext cx="4696580" cy="3580199"/>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b="12766"/>
          <a:stretch/>
        </p:blipFill>
        <p:spPr>
          <a:xfrm>
            <a:off x="611810" y="122363"/>
            <a:ext cx="4631704" cy="3497348"/>
          </a:xfrm>
          <a:prstGeom prst="rect">
            <a:avLst/>
          </a:prstGeom>
        </p:spPr>
      </p:pic>
      <p:sp>
        <p:nvSpPr>
          <p:cNvPr id="12" name="TextBox 11"/>
          <p:cNvSpPr txBox="1"/>
          <p:nvPr/>
        </p:nvSpPr>
        <p:spPr>
          <a:xfrm>
            <a:off x="1471607" y="85728"/>
            <a:ext cx="3605211" cy="369332"/>
          </a:xfrm>
          <a:prstGeom prst="rect">
            <a:avLst/>
          </a:prstGeom>
          <a:solidFill>
            <a:schemeClr val="bg1"/>
          </a:solidFill>
        </p:spPr>
        <p:txBody>
          <a:bodyPr wrap="square" rtlCol="0">
            <a:spAutoFit/>
          </a:bodyPr>
          <a:lstStyle/>
          <a:p>
            <a:r>
              <a:rPr lang="en-US" dirty="0" smtClean="0"/>
              <a:t>First </a:t>
            </a:r>
            <a:r>
              <a:rPr lang="en-US" smtClean="0"/>
              <a:t>light spectra Spring 2016</a:t>
            </a:r>
            <a:endParaRPr lang="en-US"/>
          </a:p>
        </p:txBody>
      </p:sp>
      <p:sp>
        <p:nvSpPr>
          <p:cNvPr id="13" name="TextBox 12"/>
          <p:cNvSpPr txBox="1"/>
          <p:nvPr/>
        </p:nvSpPr>
        <p:spPr>
          <a:xfrm>
            <a:off x="9158790" y="424053"/>
            <a:ext cx="2054642" cy="1200329"/>
          </a:xfrm>
          <a:prstGeom prst="rect">
            <a:avLst/>
          </a:prstGeom>
          <a:noFill/>
        </p:spPr>
        <p:txBody>
          <a:bodyPr wrap="square" rtlCol="0">
            <a:spAutoFit/>
          </a:bodyPr>
          <a:lstStyle/>
          <a:p>
            <a:r>
              <a:rPr lang="en-US" dirty="0" smtClean="0">
                <a:solidFill>
                  <a:srgbClr val="C00000"/>
                </a:solidFill>
              </a:rPr>
              <a:t>DR21 in 13CO</a:t>
            </a:r>
          </a:p>
          <a:p>
            <a:r>
              <a:rPr lang="en-US" dirty="0" smtClean="0">
                <a:solidFill>
                  <a:srgbClr val="C00000"/>
                </a:solidFill>
              </a:rPr>
              <a:t>40 minutes Opacity = 0.42</a:t>
            </a:r>
          </a:p>
          <a:p>
            <a:r>
              <a:rPr lang="en-US" dirty="0" smtClean="0">
                <a:solidFill>
                  <a:srgbClr val="C00000"/>
                </a:solidFill>
              </a:rPr>
              <a:t>-- D. </a:t>
            </a:r>
            <a:r>
              <a:rPr lang="en-US" dirty="0" err="1" smtClean="0">
                <a:solidFill>
                  <a:srgbClr val="C00000"/>
                </a:solidFill>
              </a:rPr>
              <a:t>Frayer</a:t>
            </a:r>
            <a:endParaRPr lang="en-US" dirty="0" smtClean="0">
              <a:solidFill>
                <a:srgbClr val="C00000"/>
              </a:solidFill>
            </a:endParaRPr>
          </a:p>
        </p:txBody>
      </p:sp>
      <p:sp>
        <p:nvSpPr>
          <p:cNvPr id="35" name="TextBox 34"/>
          <p:cNvSpPr txBox="1"/>
          <p:nvPr/>
        </p:nvSpPr>
        <p:spPr>
          <a:xfrm>
            <a:off x="1319090" y="1005083"/>
            <a:ext cx="2736075" cy="707886"/>
          </a:xfrm>
          <a:prstGeom prst="rect">
            <a:avLst/>
          </a:prstGeom>
          <a:noFill/>
        </p:spPr>
        <p:txBody>
          <a:bodyPr wrap="square" rtlCol="0">
            <a:spAutoFit/>
          </a:bodyPr>
          <a:lstStyle/>
          <a:p>
            <a:r>
              <a:rPr lang="en-US" sz="2000" dirty="0" smtClean="0">
                <a:solidFill>
                  <a:srgbClr val="C00000"/>
                </a:solidFill>
              </a:rPr>
              <a:t>First </a:t>
            </a:r>
            <a:r>
              <a:rPr lang="en-US" sz="2000" smtClean="0">
                <a:solidFill>
                  <a:srgbClr val="C00000"/>
                </a:solidFill>
              </a:rPr>
              <a:t>GBT spectrum above 100 </a:t>
            </a:r>
            <a:r>
              <a:rPr lang="en-US" sz="2000" dirty="0" smtClean="0">
                <a:solidFill>
                  <a:srgbClr val="C00000"/>
                </a:solidFill>
              </a:rPr>
              <a:t>GHz</a:t>
            </a:r>
            <a:endParaRPr lang="en-US" sz="2000" dirty="0">
              <a:solidFill>
                <a:srgbClr val="C00000"/>
              </a:solidFill>
            </a:endParaRPr>
          </a:p>
        </p:txBody>
      </p:sp>
      <p:sp>
        <p:nvSpPr>
          <p:cNvPr id="36" name="TextBox 35"/>
          <p:cNvSpPr txBox="1"/>
          <p:nvPr/>
        </p:nvSpPr>
        <p:spPr>
          <a:xfrm>
            <a:off x="6718852" y="737483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7331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7266" y="711512"/>
            <a:ext cx="10943050" cy="626315"/>
          </a:xfrm>
        </p:spPr>
        <p:txBody>
          <a:bodyPr>
            <a:noAutofit/>
          </a:bodyPr>
          <a:lstStyle/>
          <a:p>
            <a:pPr algn="l"/>
            <a:r>
              <a:rPr lang="en-US" sz="3200" dirty="0" smtClean="0"/>
              <a:t>Argus is a prototype, designed from the beginning to be scalable </a:t>
            </a:r>
            <a:r>
              <a:rPr lang="en-US" sz="3200" smtClean="0"/>
              <a:t>to a </a:t>
            </a:r>
            <a:r>
              <a:rPr lang="en-US" sz="3200" dirty="0" smtClean="0"/>
              <a:t>larger instrument</a:t>
            </a:r>
            <a:endParaRPr lang="en-US" sz="3200" dirty="0"/>
          </a:p>
        </p:txBody>
      </p:sp>
      <p:pic>
        <p:nvPicPr>
          <p:cNvPr id="7" name="Picture 6" descr="argus_block.pdf"/>
          <p:cNvPicPr>
            <a:picLocks noChangeAspect="1"/>
          </p:cNvPicPr>
          <p:nvPr/>
        </p:nvPicPr>
        <p:blipFill rotWithShape="1">
          <a:blip r:embed="rId3">
            <a:extLst>
              <a:ext uri="{28A0092B-C50C-407E-A947-70E740481C1C}">
                <a14:useLocalDpi xmlns:a14="http://schemas.microsoft.com/office/drawing/2010/main" val="0"/>
              </a:ext>
            </a:extLst>
          </a:blip>
          <a:srcRect r="8655"/>
          <a:stretch/>
        </p:blipFill>
        <p:spPr>
          <a:xfrm>
            <a:off x="757465" y="1680828"/>
            <a:ext cx="10165148" cy="3923351"/>
          </a:xfrm>
          <a:prstGeom prst="rect">
            <a:avLst/>
          </a:prstGeom>
        </p:spPr>
      </p:pic>
      <p:pic>
        <p:nvPicPr>
          <p:cNvPr id="4" name="Picture 3"/>
          <p:cNvPicPr>
            <a:picLocks noChangeAspect="1"/>
          </p:cNvPicPr>
          <p:nvPr/>
        </p:nvPicPr>
        <p:blipFill>
          <a:blip r:embed="rId4"/>
          <a:stretch>
            <a:fillRect/>
          </a:stretch>
        </p:blipFill>
        <p:spPr>
          <a:xfrm>
            <a:off x="5434455" y="1737176"/>
            <a:ext cx="5547796" cy="3981885"/>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0577" t="21272" r="27323" b="37156"/>
          <a:stretch/>
        </p:blipFill>
        <p:spPr>
          <a:xfrm>
            <a:off x="757465" y="1337827"/>
            <a:ext cx="4638318" cy="5520173"/>
          </a:xfrm>
          <a:prstGeom prst="rect">
            <a:avLst/>
          </a:prstGeom>
        </p:spPr>
      </p:pic>
    </p:spTree>
    <p:extLst>
      <p:ext uri="{BB962C8B-B14F-4D97-AF65-F5344CB8AC3E}">
        <p14:creationId xmlns:p14="http://schemas.microsoft.com/office/powerpoint/2010/main" val="128078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17718" y="192537"/>
            <a:ext cx="5599019" cy="626315"/>
          </a:xfrm>
        </p:spPr>
        <p:txBody>
          <a:bodyPr>
            <a:normAutofit fontScale="90000"/>
          </a:bodyPr>
          <a:lstStyle/>
          <a:p>
            <a:pPr algn="l"/>
            <a:r>
              <a:rPr lang="en-US" dirty="0" smtClean="0"/>
              <a:t>Argus LNA Modules</a:t>
            </a:r>
            <a:endParaRPr lang="en-US" dirty="0"/>
          </a:p>
        </p:txBody>
      </p:sp>
      <p:pic>
        <p:nvPicPr>
          <p:cNvPr id="7" name="Picture 6" descr="argus_block.pdf"/>
          <p:cNvPicPr>
            <a:picLocks noChangeAspect="1"/>
          </p:cNvPicPr>
          <p:nvPr/>
        </p:nvPicPr>
        <p:blipFill rotWithShape="1">
          <a:blip r:embed="rId3">
            <a:extLst>
              <a:ext uri="{28A0092B-C50C-407E-A947-70E740481C1C}">
                <a14:useLocalDpi xmlns:a14="http://schemas.microsoft.com/office/drawing/2010/main" val="0"/>
              </a:ext>
            </a:extLst>
          </a:blip>
          <a:srcRect l="4531" t="17439" r="71422" b="26009"/>
          <a:stretch/>
        </p:blipFill>
        <p:spPr>
          <a:xfrm>
            <a:off x="669517" y="192537"/>
            <a:ext cx="4167514" cy="3455477"/>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6617" t="6406" r="5229" b="10471"/>
          <a:stretch/>
        </p:blipFill>
        <p:spPr>
          <a:xfrm>
            <a:off x="796164" y="3604145"/>
            <a:ext cx="3984298" cy="310884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179" t="9004" r="57328" b="10204"/>
          <a:stretch/>
        </p:blipFill>
        <p:spPr>
          <a:xfrm>
            <a:off x="6185739" y="3060751"/>
            <a:ext cx="3690502" cy="3797249"/>
          </a:xfrm>
          <a:prstGeom prst="rect">
            <a:avLst/>
          </a:prstGeom>
        </p:spPr>
      </p:pic>
      <p:sp>
        <p:nvSpPr>
          <p:cNvPr id="3" name="TextBox 2"/>
          <p:cNvSpPr txBox="1"/>
          <p:nvPr/>
        </p:nvSpPr>
        <p:spPr>
          <a:xfrm>
            <a:off x="4848130" y="761700"/>
            <a:ext cx="248786" cy="369332"/>
          </a:xfrm>
          <a:prstGeom prst="rect">
            <a:avLst/>
          </a:prstGeom>
          <a:noFill/>
        </p:spPr>
        <p:txBody>
          <a:bodyPr wrap="none" rtlCol="0">
            <a:spAutoFit/>
          </a:bodyPr>
          <a:lstStyle/>
          <a:p>
            <a:r>
              <a:rPr lang="en-US" dirty="0" smtClean="0">
                <a:solidFill>
                  <a:srgbClr val="1024E0"/>
                </a:solidFill>
                <a:latin typeface="Arial" charset="0"/>
                <a:ea typeface="Arial" charset="0"/>
                <a:cs typeface="Arial" charset="0"/>
              </a:rPr>
              <a:t>I</a:t>
            </a:r>
            <a:endParaRPr lang="en-US" dirty="0">
              <a:solidFill>
                <a:srgbClr val="1024E0"/>
              </a:solidFill>
              <a:latin typeface="Arial" charset="0"/>
              <a:ea typeface="Arial" charset="0"/>
              <a:cs typeface="Arial" charset="0"/>
            </a:endParaRPr>
          </a:p>
        </p:txBody>
      </p:sp>
      <p:sp>
        <p:nvSpPr>
          <p:cNvPr id="10" name="TextBox 9"/>
          <p:cNvSpPr txBox="1"/>
          <p:nvPr/>
        </p:nvSpPr>
        <p:spPr>
          <a:xfrm>
            <a:off x="4842238" y="3228686"/>
            <a:ext cx="492443" cy="369332"/>
          </a:xfrm>
          <a:prstGeom prst="rect">
            <a:avLst/>
          </a:prstGeom>
          <a:noFill/>
        </p:spPr>
        <p:txBody>
          <a:bodyPr wrap="none" rtlCol="0">
            <a:spAutoFit/>
          </a:bodyPr>
          <a:lstStyle/>
          <a:p>
            <a:r>
              <a:rPr lang="en-US" dirty="0" smtClean="0">
                <a:solidFill>
                  <a:srgbClr val="1024E0"/>
                </a:solidFill>
                <a:latin typeface="Arial" charset="0"/>
                <a:ea typeface="Arial" charset="0"/>
                <a:cs typeface="Arial" charset="0"/>
              </a:rPr>
              <a:t>LO</a:t>
            </a:r>
            <a:endParaRPr lang="en-US" dirty="0">
              <a:solidFill>
                <a:srgbClr val="1024E0"/>
              </a:solidFill>
              <a:latin typeface="Arial" charset="0"/>
              <a:ea typeface="Arial" charset="0"/>
              <a:cs typeface="Arial" charset="0"/>
            </a:endParaRPr>
          </a:p>
        </p:txBody>
      </p:sp>
      <p:sp>
        <p:nvSpPr>
          <p:cNvPr id="11" name="TextBox 10"/>
          <p:cNvSpPr txBox="1"/>
          <p:nvPr/>
        </p:nvSpPr>
        <p:spPr>
          <a:xfrm>
            <a:off x="4824307" y="1880889"/>
            <a:ext cx="364202" cy="369332"/>
          </a:xfrm>
          <a:prstGeom prst="rect">
            <a:avLst/>
          </a:prstGeom>
          <a:noFill/>
        </p:spPr>
        <p:txBody>
          <a:bodyPr wrap="none" rtlCol="0">
            <a:spAutoFit/>
          </a:bodyPr>
          <a:lstStyle/>
          <a:p>
            <a:r>
              <a:rPr lang="en-US" dirty="0">
                <a:solidFill>
                  <a:srgbClr val="1024E0"/>
                </a:solidFill>
                <a:latin typeface="Arial" charset="0"/>
                <a:ea typeface="Arial" charset="0"/>
                <a:cs typeface="Arial" charset="0"/>
              </a:rPr>
              <a:t>Q</a:t>
            </a:r>
          </a:p>
        </p:txBody>
      </p:sp>
      <p:sp>
        <p:nvSpPr>
          <p:cNvPr id="12" name="Rectangle 11"/>
          <p:cNvSpPr/>
          <p:nvPr/>
        </p:nvSpPr>
        <p:spPr>
          <a:xfrm>
            <a:off x="2543175" y="657225"/>
            <a:ext cx="2043113" cy="2571461"/>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502906" y="2444234"/>
            <a:ext cx="1107615" cy="646331"/>
          </a:xfrm>
          <a:prstGeom prst="rect">
            <a:avLst/>
          </a:prstGeom>
        </p:spPr>
        <p:txBody>
          <a:bodyPr wrap="square">
            <a:spAutoFit/>
          </a:bodyPr>
          <a:lstStyle/>
          <a:p>
            <a:r>
              <a:rPr lang="en-US" dirty="0" err="1" smtClean="0">
                <a:solidFill>
                  <a:srgbClr val="1024E0"/>
                </a:solidFill>
                <a:latin typeface="Arial" charset="0"/>
                <a:ea typeface="Arial" charset="0"/>
                <a:cs typeface="Arial" charset="0"/>
              </a:rPr>
              <a:t>Shottky</a:t>
            </a:r>
            <a:r>
              <a:rPr lang="en-US" dirty="0" smtClean="0">
                <a:solidFill>
                  <a:srgbClr val="1024E0"/>
                </a:solidFill>
                <a:latin typeface="Arial" charset="0"/>
                <a:ea typeface="Arial" charset="0"/>
                <a:cs typeface="Arial" charset="0"/>
              </a:rPr>
              <a:t> IQ Mixer</a:t>
            </a:r>
            <a:endParaRPr lang="en-US" dirty="0"/>
          </a:p>
        </p:txBody>
      </p:sp>
      <p:cxnSp>
        <p:nvCxnSpPr>
          <p:cNvPr id="16" name="Straight Arrow Connector 15"/>
          <p:cNvCxnSpPr/>
          <p:nvPr/>
        </p:nvCxnSpPr>
        <p:spPr>
          <a:xfrm>
            <a:off x="1200150" y="2444234"/>
            <a:ext cx="457200" cy="2842141"/>
          </a:xfrm>
          <a:prstGeom prst="straightConnector1">
            <a:avLst/>
          </a:prstGeom>
          <a:ln w="31750">
            <a:solidFill>
              <a:srgbClr val="C227C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094969" y="2358220"/>
            <a:ext cx="156283" cy="2928155"/>
          </a:xfrm>
          <a:prstGeom prst="straightConnector1">
            <a:avLst/>
          </a:prstGeom>
          <a:ln w="31750">
            <a:solidFill>
              <a:srgbClr val="C227C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030903" y="3057570"/>
            <a:ext cx="1142385" cy="2100999"/>
          </a:xfrm>
          <a:prstGeom prst="straightConnector1">
            <a:avLst/>
          </a:prstGeom>
          <a:ln w="31750">
            <a:solidFill>
              <a:srgbClr val="C227C6"/>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8825" t="12575" r="9713" b="14642"/>
          <a:stretch/>
        </p:blipFill>
        <p:spPr>
          <a:xfrm>
            <a:off x="6470838" y="793593"/>
            <a:ext cx="3362350" cy="2292418"/>
          </a:xfrm>
          <a:prstGeom prst="rect">
            <a:avLst/>
          </a:prstGeom>
        </p:spPr>
      </p:pic>
    </p:spTree>
    <p:extLst>
      <p:ext uri="{BB962C8B-B14F-4D97-AF65-F5344CB8AC3E}">
        <p14:creationId xmlns:p14="http://schemas.microsoft.com/office/powerpoint/2010/main" val="5261827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 3.JPG"/>
          <p:cNvPicPr>
            <a:picLocks noChangeAspect="1"/>
          </p:cNvPicPr>
          <p:nvPr/>
        </p:nvPicPr>
        <p:blipFill rotWithShape="1">
          <a:blip r:embed="rId2" cstate="print">
            <a:extLst>
              <a:ext uri="{28A0092B-C50C-407E-A947-70E740481C1C}">
                <a14:useLocalDpi xmlns:a14="http://schemas.microsoft.com/office/drawing/2010/main"/>
              </a:ext>
            </a:extLst>
          </a:blip>
          <a:srcRect l="957" t="32263" r="-957" b="-7587"/>
          <a:stretch/>
        </p:blipFill>
        <p:spPr>
          <a:xfrm>
            <a:off x="453671" y="1069908"/>
            <a:ext cx="11069546" cy="6443027"/>
          </a:xfrm>
          <a:prstGeom prst="rect">
            <a:avLst/>
          </a:prstGeom>
        </p:spPr>
      </p:pic>
      <p:sp>
        <p:nvSpPr>
          <p:cNvPr id="6" name="Rectangle 5"/>
          <p:cNvSpPr/>
          <p:nvPr/>
        </p:nvSpPr>
        <p:spPr>
          <a:xfrm>
            <a:off x="473549" y="0"/>
            <a:ext cx="10857060" cy="1069908"/>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89896" tIns="44948" rIns="89896" bIns="44948" spcCol="0" rtlCol="0" anchor="ctr"/>
          <a:lstStyle/>
          <a:p>
            <a:pPr algn="ctr"/>
            <a:endParaRPr lang="en-US" sz="1588" dirty="0"/>
          </a:p>
        </p:txBody>
      </p:sp>
      <p:sp>
        <p:nvSpPr>
          <p:cNvPr id="4" name="Title 1"/>
          <p:cNvSpPr>
            <a:spLocks noGrp="1"/>
          </p:cNvSpPr>
          <p:nvPr>
            <p:ph type="title"/>
          </p:nvPr>
        </p:nvSpPr>
        <p:spPr>
          <a:xfrm>
            <a:off x="731901" y="452368"/>
            <a:ext cx="10598708" cy="783960"/>
          </a:xfrm>
        </p:spPr>
        <p:txBody>
          <a:bodyPr>
            <a:normAutofit fontScale="90000"/>
          </a:bodyPr>
          <a:lstStyle/>
          <a:p>
            <a:r>
              <a:rPr lang="en-US" dirty="0" smtClean="0">
                <a:solidFill>
                  <a:schemeClr val="bg1"/>
                </a:solidFill>
                <a:effectLst>
                  <a:glow rad="127000">
                    <a:schemeClr val="accent1">
                      <a:lumMod val="60000"/>
                      <a:lumOff val="40000"/>
                      <a:alpha val="63000"/>
                    </a:schemeClr>
                  </a:glow>
                </a:effectLst>
              </a:rPr>
              <a:t>Caltech Cryogenic Probe Test Station</a:t>
            </a:r>
            <a:endParaRPr lang="en-US" dirty="0">
              <a:solidFill>
                <a:schemeClr val="bg1"/>
              </a:solidFill>
              <a:effectLst>
                <a:glow rad="127000">
                  <a:schemeClr val="accent1">
                    <a:lumMod val="60000"/>
                    <a:lumOff val="40000"/>
                    <a:alpha val="63000"/>
                  </a:schemeClr>
                </a:glow>
              </a:effectLst>
            </a:endParaRPr>
          </a:p>
        </p:txBody>
      </p:sp>
      <p:sp>
        <p:nvSpPr>
          <p:cNvPr id="7" name="TextBox 6"/>
          <p:cNvSpPr txBox="1"/>
          <p:nvPr/>
        </p:nvSpPr>
        <p:spPr>
          <a:xfrm>
            <a:off x="519415" y="123463"/>
            <a:ext cx="3544135" cy="335136"/>
          </a:xfrm>
          <a:prstGeom prst="rect">
            <a:avLst/>
          </a:prstGeom>
          <a:noFill/>
        </p:spPr>
        <p:txBody>
          <a:bodyPr wrap="none" lIns="89896" tIns="44948" rIns="89896" bIns="44948" rtlCol="0">
            <a:spAutoFit/>
          </a:bodyPr>
          <a:lstStyle/>
          <a:p>
            <a:r>
              <a:rPr lang="en-US" sz="1588" b="1" dirty="0">
                <a:solidFill>
                  <a:srgbClr val="FFFFFF"/>
                </a:solidFill>
                <a:cs typeface="Krungthep"/>
              </a:rPr>
              <a:t>CRAL – CAHILL RADIO ASTRONOMY LAB</a:t>
            </a:r>
          </a:p>
        </p:txBody>
      </p:sp>
      <p:sp>
        <p:nvSpPr>
          <p:cNvPr id="12" name="Content Placeholder 2"/>
          <p:cNvSpPr txBox="1">
            <a:spLocks/>
          </p:cNvSpPr>
          <p:nvPr/>
        </p:nvSpPr>
        <p:spPr>
          <a:xfrm>
            <a:off x="787423" y="1269047"/>
            <a:ext cx="9827568" cy="522889"/>
          </a:xfrm>
          <a:prstGeom prst="rect">
            <a:avLst/>
          </a:prstGeom>
        </p:spPr>
        <p:txBody>
          <a:bodyPr vert="horz" lIns="89896" tIns="44948" rIns="89896" bIns="44948"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ln w="18415" cmpd="sng">
                  <a:noFill/>
                  <a:prstDash val="solid"/>
                </a:ln>
                <a:solidFill>
                  <a:schemeClr val="bg1"/>
                </a:solidFill>
                <a:effectLst>
                  <a:glow rad="63500">
                    <a:schemeClr val="accent1">
                      <a:satMod val="175000"/>
                      <a:alpha val="40000"/>
                    </a:schemeClr>
                  </a:glow>
                </a:effectLst>
              </a:rPr>
              <a:t>Rapid characterization of MMIC LNAs cryogenically using wafer probes </a:t>
            </a:r>
            <a:endParaRPr lang="en-US" sz="2400" baseline="30000" dirty="0">
              <a:solidFill>
                <a:schemeClr val="bg1"/>
              </a:solidFill>
              <a:latin typeface="Zapf Dingbats"/>
              <a:ea typeface="Zapf Dingbats"/>
              <a:cs typeface="Zapf Dingbats"/>
              <a:sym typeface="Zapf Dingbats"/>
            </a:endParaRPr>
          </a:p>
          <a:p>
            <a:pPr marL="0" indent="0">
              <a:buNone/>
            </a:pPr>
            <a:endParaRPr lang="en-US" sz="2400" baseline="30000" dirty="0">
              <a:solidFill>
                <a:schemeClr val="bg1"/>
              </a:solidFill>
              <a:latin typeface="Zapf Dingbats"/>
              <a:ea typeface="Zapf Dingbats"/>
              <a:cs typeface="Zapf Dingbats"/>
              <a:sym typeface="Zapf Dingbats"/>
            </a:endParaRPr>
          </a:p>
          <a:p>
            <a:pPr marL="0" indent="0">
              <a:buNone/>
            </a:pPr>
            <a:endParaRPr lang="en-US" sz="2400" baseline="30000" dirty="0">
              <a:solidFill>
                <a:schemeClr val="bg1"/>
              </a:solidFill>
              <a:latin typeface="Zapf Dingbats"/>
              <a:ea typeface="Zapf Dingbats"/>
              <a:cs typeface="Zapf Dingbats"/>
              <a:sym typeface="Zapf Dingbats"/>
            </a:endParaRPr>
          </a:p>
        </p:txBody>
      </p:sp>
      <p:sp>
        <p:nvSpPr>
          <p:cNvPr id="13" name="Content Placeholder 2"/>
          <p:cNvSpPr txBox="1">
            <a:spLocks/>
          </p:cNvSpPr>
          <p:nvPr/>
        </p:nvSpPr>
        <p:spPr>
          <a:xfrm>
            <a:off x="2046507" y="5847060"/>
            <a:ext cx="1130964" cy="457560"/>
          </a:xfrm>
          <a:prstGeom prst="rect">
            <a:avLst/>
          </a:prstGeom>
        </p:spPr>
        <p:txBody>
          <a:bodyPr vert="horz" lIns="89896" tIns="44948" rIns="89896" bIns="44948"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765"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rPr>
              <a:t>WR-10 service loop</a:t>
            </a:r>
            <a:endParaRPr lang="en-US" sz="2735" dirty="0">
              <a:solidFill>
                <a:srgbClr val="FFFFFF"/>
              </a:solidFill>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p:txBody>
      </p:sp>
      <p:sp>
        <p:nvSpPr>
          <p:cNvPr id="15" name="Content Placeholder 2"/>
          <p:cNvSpPr txBox="1">
            <a:spLocks/>
          </p:cNvSpPr>
          <p:nvPr/>
        </p:nvSpPr>
        <p:spPr>
          <a:xfrm>
            <a:off x="6496316" y="3582012"/>
            <a:ext cx="1130964" cy="457560"/>
          </a:xfrm>
          <a:prstGeom prst="rect">
            <a:avLst/>
          </a:prstGeom>
        </p:spPr>
        <p:txBody>
          <a:bodyPr vert="horz" lIns="89896" tIns="44948" rIns="89896" bIns="44948"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765"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rPr>
              <a:t>WR-10 service loop</a:t>
            </a:r>
            <a:endParaRPr lang="en-US" sz="2735" dirty="0">
              <a:solidFill>
                <a:srgbClr val="FFFFFF"/>
              </a:solidFill>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p:txBody>
      </p:sp>
      <p:sp>
        <p:nvSpPr>
          <p:cNvPr id="16" name="Content Placeholder 2"/>
          <p:cNvSpPr txBox="1">
            <a:spLocks/>
          </p:cNvSpPr>
          <p:nvPr/>
        </p:nvSpPr>
        <p:spPr>
          <a:xfrm>
            <a:off x="4364217" y="5003825"/>
            <a:ext cx="1130964" cy="457560"/>
          </a:xfrm>
          <a:prstGeom prst="rect">
            <a:avLst/>
          </a:prstGeom>
        </p:spPr>
        <p:txBody>
          <a:bodyPr vert="horz" lIns="89896" tIns="44948" rIns="89896" bIns="44948"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765"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rPr>
              <a:t>shield</a:t>
            </a:r>
            <a:endParaRPr lang="en-US" sz="2735" dirty="0">
              <a:solidFill>
                <a:srgbClr val="FFFFFF"/>
              </a:solidFill>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p:txBody>
      </p:sp>
      <p:sp>
        <p:nvSpPr>
          <p:cNvPr id="17" name="Content Placeholder 2"/>
          <p:cNvSpPr txBox="1">
            <a:spLocks/>
          </p:cNvSpPr>
          <p:nvPr/>
        </p:nvSpPr>
        <p:spPr>
          <a:xfrm>
            <a:off x="2611989" y="4181185"/>
            <a:ext cx="1130964" cy="457560"/>
          </a:xfrm>
          <a:prstGeom prst="rect">
            <a:avLst/>
          </a:prstGeom>
        </p:spPr>
        <p:txBody>
          <a:bodyPr vert="horz" lIns="89896" tIns="44948" rIns="89896" bIns="44948"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765"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rPr>
              <a:t>Probe</a:t>
            </a:r>
          </a:p>
          <a:p>
            <a:pPr marL="0" indent="0">
              <a:buNone/>
            </a:pPr>
            <a:r>
              <a:rPr lang="en-US" sz="1765"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rPr>
              <a:t>positioner</a:t>
            </a:r>
            <a:endParaRPr lang="en-US" sz="2735" dirty="0">
              <a:solidFill>
                <a:srgbClr val="FFFFFF"/>
              </a:solidFill>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0500" y="-55444"/>
            <a:ext cx="1566234" cy="672481"/>
          </a:xfrm>
          <a:prstGeom prst="rect">
            <a:avLst/>
          </a:prstGeom>
        </p:spPr>
      </p:pic>
    </p:spTree>
    <p:extLst>
      <p:ext uri="{BB962C8B-B14F-4D97-AF65-F5344CB8AC3E}">
        <p14:creationId xmlns:p14="http://schemas.microsoft.com/office/powerpoint/2010/main" val="172400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17444" y="388964"/>
            <a:ext cx="10893286" cy="6469036"/>
            <a:chOff x="1658471" y="1371600"/>
            <a:chExt cx="8875059" cy="5099403"/>
          </a:xfrm>
        </p:grpSpPr>
        <p:pic>
          <p:nvPicPr>
            <p:cNvPr id="2" name="Picture 1" descr="photo 1.JPG"/>
            <p:cNvPicPr>
              <a:picLocks noChangeAspect="1"/>
            </p:cNvPicPr>
            <p:nvPr/>
          </p:nvPicPr>
          <p:blipFill rotWithShape="1">
            <a:blip r:embed="rId2" cstate="print">
              <a:extLst>
                <a:ext uri="{28A0092B-C50C-407E-A947-70E740481C1C}">
                  <a14:useLocalDpi xmlns:a14="http://schemas.microsoft.com/office/drawing/2010/main"/>
                </a:ext>
              </a:extLst>
            </a:blip>
            <a:srcRect t="20000" b="5643"/>
            <a:stretch/>
          </p:blipFill>
          <p:spPr>
            <a:xfrm>
              <a:off x="1658471" y="1371600"/>
              <a:ext cx="8875059" cy="5099403"/>
            </a:xfrm>
            <a:prstGeom prst="rect">
              <a:avLst/>
            </a:prstGeom>
          </p:spPr>
        </p:pic>
        <p:sp>
          <p:nvSpPr>
            <p:cNvPr id="12" name="Content Placeholder 2"/>
            <p:cNvSpPr txBox="1">
              <a:spLocks/>
            </p:cNvSpPr>
            <p:nvPr/>
          </p:nvSpPr>
          <p:spPr>
            <a:xfrm rot="21430395">
              <a:off x="5087869" y="5358132"/>
              <a:ext cx="1600483" cy="343153"/>
            </a:xfrm>
            <a:prstGeom prst="rect">
              <a:avLst/>
            </a:prstGeom>
          </p:spPr>
          <p:txBody>
            <a:bodyPr vert="horz" lIns="89896" tIns="44948" rIns="89896" bIns="44948"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24"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rPr>
                <a:t>Chip carrier</a:t>
              </a:r>
              <a:endParaRPr lang="en-US" sz="2735" dirty="0">
                <a:solidFill>
                  <a:srgbClr val="FFFFFF"/>
                </a:solidFill>
              </a:endParaRPr>
            </a:p>
            <a:p>
              <a:pPr marL="0" indent="0">
                <a:buNone/>
              </a:pPr>
              <a:endParaRPr lang="en-US" sz="2735" dirty="0">
                <a:solidFill>
                  <a:srgbClr val="FFFFFF"/>
                </a:solidFill>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p:txBody>
        </p:sp>
        <p:sp>
          <p:nvSpPr>
            <p:cNvPr id="13" name="Content Placeholder 2"/>
            <p:cNvSpPr txBox="1">
              <a:spLocks/>
            </p:cNvSpPr>
            <p:nvPr/>
          </p:nvSpPr>
          <p:spPr>
            <a:xfrm>
              <a:off x="2796416" y="2215023"/>
              <a:ext cx="1895430" cy="609960"/>
            </a:xfrm>
            <a:prstGeom prst="rect">
              <a:avLst/>
            </a:prstGeom>
          </p:spPr>
          <p:txBody>
            <a:bodyPr vert="horz" lIns="89896" tIns="44948" rIns="89896" bIns="44948"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24"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rPr>
                <a:t>G10</a:t>
              </a:r>
              <a:endParaRPr lang="en-US" sz="2735" dirty="0">
                <a:solidFill>
                  <a:srgbClr val="FFFFFF"/>
                </a:solidFill>
              </a:endParaRPr>
            </a:p>
            <a:p>
              <a:pPr marL="0" indent="0">
                <a:buNone/>
              </a:pPr>
              <a:endParaRPr lang="en-US" sz="2735" dirty="0">
                <a:solidFill>
                  <a:srgbClr val="FFFFFF"/>
                </a:solidFill>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p:txBody>
        </p:sp>
        <p:sp>
          <p:nvSpPr>
            <p:cNvPr id="14" name="Content Placeholder 2"/>
            <p:cNvSpPr txBox="1">
              <a:spLocks/>
            </p:cNvSpPr>
            <p:nvPr/>
          </p:nvSpPr>
          <p:spPr>
            <a:xfrm>
              <a:off x="5174428" y="3347493"/>
              <a:ext cx="1895430" cy="609960"/>
            </a:xfrm>
            <a:prstGeom prst="rect">
              <a:avLst/>
            </a:prstGeom>
          </p:spPr>
          <p:txBody>
            <a:bodyPr vert="horz" lIns="89896" tIns="44948" rIns="89896" bIns="44948"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765"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rPr>
                <a:t>Wafer probes</a:t>
              </a:r>
              <a:endParaRPr lang="en-US" sz="1765" dirty="0">
                <a:solidFill>
                  <a:srgbClr val="FFFFFF"/>
                </a:solidFill>
              </a:endParaRPr>
            </a:p>
            <a:p>
              <a:pPr marL="0" indent="0">
                <a:buNone/>
              </a:pPr>
              <a:endParaRPr lang="en-US" sz="2735" dirty="0">
                <a:solidFill>
                  <a:srgbClr val="FFFFFF"/>
                </a:solidFill>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p:txBody>
        </p:sp>
        <p:sp>
          <p:nvSpPr>
            <p:cNvPr id="15" name="Content Placeholder 2"/>
            <p:cNvSpPr txBox="1">
              <a:spLocks/>
            </p:cNvSpPr>
            <p:nvPr/>
          </p:nvSpPr>
          <p:spPr>
            <a:xfrm>
              <a:off x="5293509" y="2182184"/>
              <a:ext cx="1130964" cy="457560"/>
            </a:xfrm>
            <a:prstGeom prst="rect">
              <a:avLst/>
            </a:prstGeom>
          </p:spPr>
          <p:txBody>
            <a:bodyPr vert="horz" lIns="89896" tIns="44948" rIns="89896" bIns="44948"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765"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rPr>
                <a:t>DC probe</a:t>
              </a:r>
              <a:endParaRPr lang="en-US" sz="2735" dirty="0">
                <a:solidFill>
                  <a:srgbClr val="FFFFFF"/>
                </a:solidFill>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p:txBody>
        </p:sp>
        <p:sp>
          <p:nvSpPr>
            <p:cNvPr id="16" name="Content Placeholder 2"/>
            <p:cNvSpPr txBox="1">
              <a:spLocks/>
            </p:cNvSpPr>
            <p:nvPr/>
          </p:nvSpPr>
          <p:spPr>
            <a:xfrm>
              <a:off x="3407897" y="3078709"/>
              <a:ext cx="1130964" cy="457560"/>
            </a:xfrm>
            <a:prstGeom prst="rect">
              <a:avLst/>
            </a:prstGeom>
          </p:spPr>
          <p:txBody>
            <a:bodyPr vert="horz" lIns="89896" tIns="44948" rIns="89896" bIns="44948"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765"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rPr>
                <a:t>Heated</a:t>
              </a:r>
            </a:p>
            <a:p>
              <a:pPr marL="0" indent="0">
                <a:buNone/>
              </a:pPr>
              <a:r>
                <a:rPr lang="en-US" sz="1765"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rPr>
                <a:t>termination</a:t>
              </a:r>
              <a:endParaRPr lang="en-US" sz="2735" dirty="0">
                <a:solidFill>
                  <a:srgbClr val="FFFFFF"/>
                </a:solidFill>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p:txBody>
        </p:sp>
        <p:sp>
          <p:nvSpPr>
            <p:cNvPr id="17" name="Content Placeholder 2"/>
            <p:cNvSpPr txBox="1">
              <a:spLocks/>
            </p:cNvSpPr>
            <p:nvPr/>
          </p:nvSpPr>
          <p:spPr>
            <a:xfrm>
              <a:off x="6964493" y="1989868"/>
              <a:ext cx="1130964" cy="457560"/>
            </a:xfrm>
            <a:prstGeom prst="rect">
              <a:avLst/>
            </a:prstGeom>
          </p:spPr>
          <p:txBody>
            <a:bodyPr vert="horz" lIns="89896" tIns="44948" rIns="89896" bIns="44948"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765"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rPr>
                <a:t>Isolator &amp;</a:t>
              </a:r>
            </a:p>
            <a:p>
              <a:pPr marL="0" indent="0">
                <a:buNone/>
              </a:pPr>
              <a:r>
                <a:rPr lang="en-US" sz="1765"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rPr>
                <a:t>RF amplifier</a:t>
              </a:r>
              <a:endParaRPr lang="en-US" sz="2735" dirty="0">
                <a:solidFill>
                  <a:srgbClr val="FFFFFF"/>
                </a:solidFill>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p:txBody>
        </p:sp>
        <p:sp>
          <p:nvSpPr>
            <p:cNvPr id="19" name="Content Placeholder 2"/>
            <p:cNvSpPr txBox="1">
              <a:spLocks/>
            </p:cNvSpPr>
            <p:nvPr/>
          </p:nvSpPr>
          <p:spPr>
            <a:xfrm>
              <a:off x="8151166" y="6008220"/>
              <a:ext cx="956258" cy="462783"/>
            </a:xfrm>
            <a:prstGeom prst="rect">
              <a:avLst/>
            </a:prstGeom>
          </p:spPr>
          <p:txBody>
            <a:bodyPr vert="horz" lIns="89896" tIns="44948" rIns="89896" bIns="44948"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24"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rPr>
                <a:t>Thermal strapping</a:t>
              </a:r>
              <a:endParaRPr lang="en-US" sz="2735" dirty="0">
                <a:solidFill>
                  <a:srgbClr val="FFFFFF"/>
                </a:solidFill>
              </a:endParaRPr>
            </a:p>
            <a:p>
              <a:pPr marL="0" indent="0">
                <a:buNone/>
              </a:pPr>
              <a:endParaRPr lang="en-US" sz="2735" dirty="0">
                <a:solidFill>
                  <a:srgbClr val="FFFFFF"/>
                </a:solidFill>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p:txBody>
        </p:sp>
        <p:sp>
          <p:nvSpPr>
            <p:cNvPr id="20" name="Content Placeholder 2"/>
            <p:cNvSpPr txBox="1">
              <a:spLocks/>
            </p:cNvSpPr>
            <p:nvPr/>
          </p:nvSpPr>
          <p:spPr>
            <a:xfrm>
              <a:off x="5926931" y="3990375"/>
              <a:ext cx="956258" cy="462783"/>
            </a:xfrm>
            <a:prstGeom prst="rect">
              <a:avLst/>
            </a:prstGeom>
          </p:spPr>
          <p:txBody>
            <a:bodyPr vert="horz" lIns="89896" tIns="44948" rIns="89896" bIns="44948" rtlCol="0">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24"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rPr>
                <a:t>Calibration substrate</a:t>
              </a:r>
              <a:endParaRPr lang="en-US" sz="2735" dirty="0">
                <a:solidFill>
                  <a:srgbClr val="FFFFFF"/>
                </a:solidFill>
              </a:endParaRPr>
            </a:p>
            <a:p>
              <a:pPr marL="0" indent="0">
                <a:buNone/>
              </a:pPr>
              <a:endParaRPr lang="en-US" sz="2735" dirty="0">
                <a:solidFill>
                  <a:srgbClr val="FFFFFF"/>
                </a:solidFill>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a:p>
              <a:pPr marL="0" indent="0">
                <a:buNone/>
              </a:pPr>
              <a:endParaRPr lang="en-US" sz="2824" baseline="30000" dirty="0">
                <a:solidFill>
                  <a:srgbClr val="FFFFFF"/>
                </a:solidFill>
                <a:latin typeface="Zapf Dingbats"/>
                <a:ea typeface="Zapf Dingbats"/>
                <a:cs typeface="Zapf Dingbats"/>
                <a:sym typeface="Zapf Dingbats"/>
              </a:endParaRPr>
            </a:p>
          </p:txBody>
        </p:sp>
      </p:grpSp>
      <p:sp>
        <p:nvSpPr>
          <p:cNvPr id="21" name="Rectangle 20"/>
          <p:cNvSpPr/>
          <p:nvPr/>
        </p:nvSpPr>
        <p:spPr>
          <a:xfrm>
            <a:off x="417445" y="0"/>
            <a:ext cx="10862092" cy="41026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89896" tIns="44948" rIns="89896" bIns="44948" spcCol="0" rtlCol="0" anchor="ctr"/>
          <a:lstStyle/>
          <a:p>
            <a:pPr algn="ctr"/>
            <a:endParaRPr lang="en-US" sz="1588" dirty="0"/>
          </a:p>
        </p:txBody>
      </p:sp>
      <p:sp>
        <p:nvSpPr>
          <p:cNvPr id="22" name="TextBox 21"/>
          <p:cNvSpPr txBox="1"/>
          <p:nvPr/>
        </p:nvSpPr>
        <p:spPr>
          <a:xfrm>
            <a:off x="397532" y="53828"/>
            <a:ext cx="3544135" cy="335136"/>
          </a:xfrm>
          <a:prstGeom prst="rect">
            <a:avLst/>
          </a:prstGeom>
          <a:noFill/>
        </p:spPr>
        <p:txBody>
          <a:bodyPr wrap="none" lIns="89896" tIns="44948" rIns="89896" bIns="44948" rtlCol="0">
            <a:spAutoFit/>
          </a:bodyPr>
          <a:lstStyle/>
          <a:p>
            <a:r>
              <a:rPr lang="en-US" sz="1588" b="1" dirty="0">
                <a:solidFill>
                  <a:srgbClr val="FFFFFF"/>
                </a:solidFill>
                <a:cs typeface="Krungthep"/>
              </a:rPr>
              <a:t>CRAL – CAHILL RADIO ASTRONOMY LAB</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3302" y="-117097"/>
            <a:ext cx="1566234" cy="672481"/>
          </a:xfrm>
          <a:prstGeom prst="rect">
            <a:avLst/>
          </a:prstGeom>
        </p:spPr>
      </p:pic>
      <p:sp>
        <p:nvSpPr>
          <p:cNvPr id="26" name="Title 1"/>
          <p:cNvSpPr>
            <a:spLocks noGrp="1"/>
          </p:cNvSpPr>
          <p:nvPr>
            <p:ph type="title"/>
          </p:nvPr>
        </p:nvSpPr>
        <p:spPr>
          <a:xfrm>
            <a:off x="417443" y="497961"/>
            <a:ext cx="10674626" cy="643359"/>
          </a:xfrm>
        </p:spPr>
        <p:txBody>
          <a:bodyPr>
            <a:normAutofit fontScale="90000"/>
          </a:bodyPr>
          <a:lstStyle/>
          <a:p>
            <a:r>
              <a:rPr lang="en-US" dirty="0" smtClean="0">
                <a:solidFill>
                  <a:schemeClr val="bg1"/>
                </a:solidFill>
                <a:effectLst>
                  <a:glow rad="127000">
                    <a:schemeClr val="accent1">
                      <a:lumMod val="60000"/>
                      <a:lumOff val="40000"/>
                      <a:alpha val="63000"/>
                    </a:schemeClr>
                  </a:glow>
                </a:effectLst>
              </a:rPr>
              <a:t>Caltech Cryogenic Probe Test Station</a:t>
            </a:r>
            <a:endParaRPr lang="en-US" dirty="0">
              <a:solidFill>
                <a:schemeClr val="bg1"/>
              </a:solidFill>
              <a:effectLst>
                <a:glow rad="127000">
                  <a:schemeClr val="accent1">
                    <a:lumMod val="60000"/>
                    <a:lumOff val="40000"/>
                    <a:alpha val="63000"/>
                  </a:schemeClr>
                </a:glow>
              </a:effectLst>
            </a:endParaRPr>
          </a:p>
        </p:txBody>
      </p:sp>
    </p:spTree>
    <p:extLst>
      <p:ext uri="{BB962C8B-B14F-4D97-AF65-F5344CB8AC3E}">
        <p14:creationId xmlns:p14="http://schemas.microsoft.com/office/powerpoint/2010/main" val="1991047792"/>
      </p:ext>
    </p:extLst>
  </p:cSld>
  <p:clrMapOvr>
    <a:masterClrMapping/>
  </p:clrMapOvr>
  <p:timing>
    <p:tnLst>
      <p:par>
        <p:cTn id="1" dur="indefinite" restart="never" nodeType="tmRoot"/>
      </p:par>
    </p:tnLst>
  </p:timing>
</p:sld>
</file>

<file path=ppt/theme/theme1.xml><?xml version="1.0" encoding="utf-8"?>
<a:theme xmlns:a="http://schemas.openxmlformats.org/drawingml/2006/main" name="View">
  <a:themeElements>
    <a:clrScheme name="View">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6388</TotalTime>
  <Words>596</Words>
  <Application>Microsoft Macintosh PowerPoint</Application>
  <PresentationFormat>Widescreen</PresentationFormat>
  <Paragraphs>152</Paragraphs>
  <Slides>19</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Century Schoolbook</vt:lpstr>
      <vt:lpstr>Krungthep</vt:lpstr>
      <vt:lpstr>Mangal</vt:lpstr>
      <vt:lpstr>Wingdings 2</vt:lpstr>
      <vt:lpstr>Zapf Dingbats</vt:lpstr>
      <vt:lpstr>View</vt:lpstr>
      <vt:lpstr>Large-Format Conventional Feed Arrays on the GBT</vt:lpstr>
      <vt:lpstr>PowerPoint Presentation</vt:lpstr>
      <vt:lpstr>The Argus Instrument Team</vt:lpstr>
      <vt:lpstr>Line Coverage</vt:lpstr>
      <vt:lpstr>PowerPoint Presentation</vt:lpstr>
      <vt:lpstr>Argus is a prototype, designed from the beginning to be scalable to a larger instrument</vt:lpstr>
      <vt:lpstr>Argus LNA Modules</vt:lpstr>
      <vt:lpstr>Caltech Cryogenic Probe Test Station</vt:lpstr>
      <vt:lpstr>Caltech Cryogenic Probe Test Station</vt:lpstr>
      <vt:lpstr>Argus receiver temperature (lab)</vt:lpstr>
      <vt:lpstr>PowerPoint Presentation</vt:lpstr>
      <vt:lpstr>Beyond Argus</vt:lpstr>
      <vt:lpstr>PowerPoint Presentation</vt:lpstr>
      <vt:lpstr>Argus +</vt:lpstr>
      <vt:lpstr>Focal Plane Arrays</vt:lpstr>
      <vt:lpstr>Wider Band Spectrometer would Allow Simultaneous Observations of Multiple Lines</vt:lpstr>
      <vt:lpstr>Beyond Argus +? 800 pixels?</vt:lpstr>
      <vt:lpstr>Alternate LO distribution scheme</vt:lpstr>
      <vt:lpstr>Ka Band Focal Plane Array</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Elizabeth Church</dc:creator>
  <cp:lastModifiedBy>Sarah Elizabeth Church</cp:lastModifiedBy>
  <cp:revision>65</cp:revision>
  <cp:lastPrinted>2017-09-25T23:39:04Z</cp:lastPrinted>
  <dcterms:created xsi:type="dcterms:W3CDTF">2017-09-21T19:58:51Z</dcterms:created>
  <dcterms:modified xsi:type="dcterms:W3CDTF">2017-10-16T14:02:12Z</dcterms:modified>
</cp:coreProperties>
</file>