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BA9"/>
    <a:srgbClr val="A1A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44"/>
    <p:restoredTop sz="94690"/>
  </p:normalViewPr>
  <p:slideViewPr>
    <p:cSldViewPr snapToGrid="0" snapToObjects="1">
      <p:cViewPr varScale="1">
        <p:scale>
          <a:sx n="97" d="100"/>
          <a:sy n="97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6F6A2-B0FD-7B4E-A701-D98915ABFEA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0FDE6-6402-2A4F-8CD3-B608D281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7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3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3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69BA9">
                <a:lumMod val="73000"/>
              </a:srgbClr>
            </a:gs>
            <a:gs pos="0">
              <a:schemeClr val="accent5">
                <a:lumMod val="0"/>
                <a:lumOff val="100000"/>
              </a:schemeClr>
            </a:gs>
            <a:gs pos="100000">
              <a:srgbClr val="A1AD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DE9D-0CC8-D74A-A97C-2701E01DE17A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6864-C7E6-494C-BF20-4ECB60BF0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glow rad="63500">
              <a:srgbClr val="469BA9">
                <a:alpha val="40000"/>
              </a:srgb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onstantia" charset="0"/>
          <a:ea typeface="Constantia" charset="0"/>
          <a:cs typeface="Constant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 and Star Formation in Galaxies: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433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we need a large single-dish and how the GBT should be retooled as an exciting new observatory</a:t>
            </a:r>
          </a:p>
          <a:p>
            <a:endParaRPr lang="en-US" dirty="0"/>
          </a:p>
          <a:p>
            <a:r>
              <a:rPr lang="en-US" dirty="0" smtClean="0"/>
              <a:t>Alberto Bolatto </a:t>
            </a:r>
          </a:p>
          <a:p>
            <a:r>
              <a:rPr lang="en-US" dirty="0" smtClean="0"/>
              <a:t>University of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4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470" y="225773"/>
            <a:ext cx="10515600" cy="1325563"/>
          </a:xfrm>
        </p:spPr>
        <p:txBody>
          <a:bodyPr/>
          <a:lstStyle/>
          <a:p>
            <a:r>
              <a:rPr lang="en-US" dirty="0" smtClean="0"/>
              <a:t>The Probes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15339"/>
            <a:ext cx="10515600" cy="12471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Gaining this information is impossible from just </a:t>
            </a:r>
            <a:r>
              <a:rPr lang="en-US" baseline="30000" dirty="0" smtClean="0"/>
              <a:t>12</a:t>
            </a:r>
            <a:r>
              <a:rPr lang="en-US" dirty="0" smtClean="0"/>
              <a:t>CO</a:t>
            </a:r>
          </a:p>
          <a:p>
            <a:r>
              <a:rPr lang="en-US" dirty="0" smtClean="0"/>
              <a:t>We need multi-transition probes of the physical conditions in the dense gas phase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940" y="1439757"/>
            <a:ext cx="6894660" cy="3536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2870" y="1690688"/>
            <a:ext cx="174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Leroy et al.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3"/>
            <a:ext cx="10515600" cy="1325563"/>
          </a:xfrm>
        </p:spPr>
        <p:txBody>
          <a:bodyPr/>
          <a:lstStyle/>
          <a:p>
            <a:r>
              <a:rPr lang="en-US" dirty="0" smtClean="0"/>
              <a:t>The Probes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5329249"/>
            <a:ext cx="11317356" cy="12471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have not we been doing more of this? It’s incredibly hard!</a:t>
            </a:r>
          </a:p>
          <a:p>
            <a:r>
              <a:rPr lang="en-US" baseline="30000" dirty="0" smtClean="0"/>
              <a:t>12</a:t>
            </a:r>
            <a:r>
              <a:rPr lang="en-US" dirty="0" smtClean="0"/>
              <a:t>CO is extremely bright. The next bright lines are ✕10-30 fainter</a:t>
            </a:r>
          </a:p>
          <a:p>
            <a:r>
              <a:rPr lang="en-US" dirty="0" smtClean="0"/>
              <a:t>Beyond those, there is a rich set of spectroscopic diagnostics that are ✕100-200 fainter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16875" y="1904028"/>
            <a:ext cx="166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Meier et al. (2015)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32" y="1251111"/>
            <a:ext cx="7882281" cy="38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490" y="365125"/>
            <a:ext cx="4439309" cy="1325563"/>
          </a:xfrm>
        </p:spPr>
        <p:txBody>
          <a:bodyPr/>
          <a:lstStyle/>
          <a:p>
            <a:r>
              <a:rPr lang="en-US" dirty="0" smtClean="0"/>
              <a:t>The Probes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6903" y="1510748"/>
            <a:ext cx="4810539" cy="50490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HCN, HCO</a:t>
            </a:r>
            <a:r>
              <a:rPr lang="en-US" baseline="30000" dirty="0" smtClean="0"/>
              <a:t>+</a:t>
            </a:r>
            <a:r>
              <a:rPr lang="en-US" dirty="0" smtClean="0"/>
              <a:t>, CS and other high-dipole molecules for density</a:t>
            </a:r>
          </a:p>
          <a:p>
            <a:r>
              <a:rPr lang="en-US" baseline="30000" dirty="0" smtClean="0"/>
              <a:t>13</a:t>
            </a:r>
            <a:r>
              <a:rPr lang="en-US" dirty="0" smtClean="0"/>
              <a:t>CO, C</a:t>
            </a:r>
            <a:r>
              <a:rPr lang="en-US" baseline="30000" dirty="0" smtClean="0"/>
              <a:t>18</a:t>
            </a:r>
            <a:r>
              <a:rPr lang="en-US" dirty="0" smtClean="0"/>
              <a:t>O, C</a:t>
            </a:r>
            <a:r>
              <a:rPr lang="en-US" baseline="30000" dirty="0" smtClean="0"/>
              <a:t>17</a:t>
            </a:r>
            <a:r>
              <a:rPr lang="en-US" dirty="0" smtClean="0"/>
              <a:t>O for density and column density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13</a:t>
            </a:r>
            <a:r>
              <a:rPr lang="en-US" dirty="0" smtClean="0"/>
              <a:t>CN, HC</a:t>
            </a:r>
            <a:r>
              <a:rPr lang="en-US" baseline="30000" dirty="0" smtClean="0"/>
              <a:t>15</a:t>
            </a:r>
            <a:r>
              <a:rPr lang="en-US" dirty="0" smtClean="0"/>
              <a:t>N, H</a:t>
            </a:r>
            <a:r>
              <a:rPr lang="en-US" baseline="30000" dirty="0" smtClean="0"/>
              <a:t>13</a:t>
            </a:r>
            <a:r>
              <a:rPr lang="en-US" dirty="0" smtClean="0"/>
              <a:t>CO+ isotopic ratios</a:t>
            </a:r>
          </a:p>
          <a:p>
            <a:r>
              <a:rPr lang="en-US" dirty="0" smtClean="0"/>
              <a:t>H40a, H52b radio recombination</a:t>
            </a:r>
          </a:p>
          <a:p>
            <a:r>
              <a:rPr lang="en-US" dirty="0" smtClean="0"/>
              <a:t>HNC, HNCO</a:t>
            </a:r>
            <a:r>
              <a:rPr lang="en-US" dirty="0" smtClean="0"/>
              <a:t>, </a:t>
            </a:r>
            <a:r>
              <a:rPr lang="en-US" dirty="0" err="1" smtClean="0"/>
              <a:t>SiO</a:t>
            </a:r>
            <a:r>
              <a:rPr lang="en-US" dirty="0" smtClean="0"/>
              <a:t> shocks</a:t>
            </a:r>
          </a:p>
          <a:p>
            <a:r>
              <a:rPr lang="en-US" dirty="0" smtClean="0"/>
              <a:t>CN </a:t>
            </a:r>
            <a:r>
              <a:rPr lang="en-US" dirty="0" smtClean="0"/>
              <a:t>for </a:t>
            </a:r>
            <a:r>
              <a:rPr lang="en-US" dirty="0" err="1" smtClean="0"/>
              <a:t>photodissociation</a:t>
            </a:r>
            <a:endParaRPr lang="en-US" dirty="0" smtClean="0"/>
          </a:p>
          <a:p>
            <a:r>
              <a:rPr lang="en-US" dirty="0" smtClean="0"/>
              <a:t>Deuterated molecules at 80 GHz ice evaporation, </a:t>
            </a:r>
            <a:r>
              <a:rPr lang="en-US" dirty="0" smtClean="0"/>
              <a:t>temperature</a:t>
            </a:r>
          </a:p>
          <a:p>
            <a:r>
              <a:rPr lang="en-US" dirty="0" smtClean="0"/>
              <a:t>These are all weak lines, so multiplexing is important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144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2844" y="6211669"/>
            <a:ext cx="166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Meier et al.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416826" cy="1325563"/>
          </a:xfrm>
        </p:spPr>
        <p:txBody>
          <a:bodyPr/>
          <a:lstStyle/>
          <a:p>
            <a:r>
              <a:rPr lang="en-US" dirty="0" smtClean="0"/>
              <a:t>New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284305" cy="4351338"/>
          </a:xfrm>
        </p:spPr>
        <p:txBody>
          <a:bodyPr/>
          <a:lstStyle/>
          <a:p>
            <a:r>
              <a:rPr lang="en-US" dirty="0" smtClean="0"/>
              <a:t>Surveys like EMPIRE at the IRAM 30m (</a:t>
            </a:r>
            <a:r>
              <a:rPr lang="en-US" dirty="0" err="1" smtClean="0"/>
              <a:t>Bigiel</a:t>
            </a:r>
            <a:r>
              <a:rPr lang="en-US" dirty="0" smtClean="0"/>
              <a:t> et al. 2016) and DEGAS at the GBT (</a:t>
            </a:r>
            <a:r>
              <a:rPr lang="en-US" dirty="0" err="1" smtClean="0"/>
              <a:t>Kepley</a:t>
            </a:r>
            <a:r>
              <a:rPr lang="en-US" dirty="0" smtClean="0"/>
              <a:t> et al, see next talk) are starting to acquire these important data</a:t>
            </a:r>
          </a:p>
          <a:p>
            <a:r>
              <a:rPr lang="en-US" dirty="0" smtClean="0"/>
              <a:t>Note that this is still very hard for the 30m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26" y="184668"/>
            <a:ext cx="5751443" cy="6470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1069" y="5612561"/>
            <a:ext cx="285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Bigiel</a:t>
            </a:r>
            <a:r>
              <a:rPr lang="en-US" dirty="0" smtClean="0"/>
              <a:t> et al. (2016); maps of M51 for CO, HCN, HCO+, HNC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Learning?</a:t>
            </a:r>
            <a:endParaRPr lang="en-US" dirty="0"/>
          </a:p>
        </p:txBody>
      </p:sp>
      <p:pic>
        <p:nvPicPr>
          <p:cNvPr id="4" name="lum_hcntir_plot.pdf" descr="lum_hcntir_pl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8" y="1584412"/>
            <a:ext cx="4833764" cy="483376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456" y="1690688"/>
            <a:ext cx="6266954" cy="4351338"/>
          </a:xfrm>
        </p:spPr>
        <p:txBody>
          <a:bodyPr/>
          <a:lstStyle/>
          <a:p>
            <a:r>
              <a:rPr lang="en-US" dirty="0" smtClean="0"/>
              <a:t>The plot shows a compilation of external galaxy and Milky Way cloud points</a:t>
            </a:r>
          </a:p>
          <a:p>
            <a:r>
              <a:rPr lang="en-US" dirty="0" smtClean="0"/>
              <a:t>It is a linear </a:t>
            </a:r>
            <a:r>
              <a:rPr lang="en-US" dirty="0" err="1" smtClean="0"/>
              <a:t>Kennicutt</a:t>
            </a:r>
            <a:r>
              <a:rPr lang="en-US" dirty="0" smtClean="0"/>
              <a:t>-Schmidt relation for dense gas: for dense gas local clouds and galaxies fall on the same relation</a:t>
            </a:r>
          </a:p>
          <a:p>
            <a:r>
              <a:rPr lang="en-US" dirty="0" smtClean="0"/>
              <a:t>Of course, anything looks good on a luminosity-luminosity plot, but they hide an awful lot of physics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6210" y="3254213"/>
            <a:ext cx="19382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New surveys:</a:t>
            </a:r>
          </a:p>
          <a:p>
            <a:endParaRPr lang="en-US" sz="1400" b="1" dirty="0" smtClean="0">
              <a:latin typeface="Times New Roman"/>
              <a:cs typeface="Times New Roman"/>
            </a:endParaRPr>
          </a:p>
          <a:p>
            <a:r>
              <a:rPr lang="en-US" sz="1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Disk </a:t>
            </a:r>
            <a:r>
              <a:rPr lang="en-US" sz="1400" b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pointings</a:t>
            </a:r>
            <a:endParaRPr lang="en-US" sz="1400" b="1" dirty="0" smtClean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M51 pixels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M82 regions</a:t>
            </a:r>
            <a:endParaRPr lang="en-US" sz="1400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Antenna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pointings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ALMA disk profiles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9285" y="6095010"/>
            <a:ext cx="285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Gallagher, Leroy et al. (submitted)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 Efficiency and Dense Gas 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1825625"/>
            <a:ext cx="3667487" cy="4351338"/>
          </a:xfrm>
        </p:spPr>
        <p:txBody>
          <a:bodyPr/>
          <a:lstStyle/>
          <a:p>
            <a:r>
              <a:rPr lang="en-US" dirty="0" smtClean="0"/>
              <a:t>Is the efficiency of star formation constant in dense gas?</a:t>
            </a:r>
          </a:p>
          <a:p>
            <a:r>
              <a:rPr lang="en-US" dirty="0" smtClean="0"/>
              <a:t>There is a relation, but with a large amount of scatter</a:t>
            </a:r>
          </a:p>
          <a:p>
            <a:r>
              <a:rPr lang="en-US" dirty="0" smtClean="0"/>
              <a:t>Where is that coming from?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02019" y="5349930"/>
            <a:ext cx="1789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/>
                <a:cs typeface="Times New Roman"/>
              </a:rPr>
              <a:t>Each point: galaxy, ring in a galaxy, or 1-2 </a:t>
            </a:r>
            <a:r>
              <a:rPr lang="en-US" sz="1200" b="1" dirty="0" err="1">
                <a:latin typeface="Times New Roman"/>
                <a:cs typeface="Times New Roman"/>
              </a:rPr>
              <a:t>kpc</a:t>
            </a:r>
            <a:r>
              <a:rPr lang="en-US" sz="1200" b="1" dirty="0">
                <a:latin typeface="Times New Roman"/>
                <a:cs typeface="Times New Roman"/>
              </a:rPr>
              <a:t> beam in a galaxy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19754" y="6311900"/>
            <a:ext cx="4182776" cy="338554"/>
            <a:chOff x="2698879" y="5647152"/>
            <a:chExt cx="2275529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2698879" y="5647152"/>
              <a:ext cx="2152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/>
                  <a:cs typeface="Times New Roman"/>
                </a:rPr>
                <a:t>Apparent Dense Gas Fraction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68818" y="5839223"/>
              <a:ext cx="7055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 rot="16200000">
            <a:off x="3218461" y="4335460"/>
            <a:ext cx="215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Apparent SFR per H</a:t>
            </a:r>
            <a:r>
              <a:rPr lang="en-US" sz="1600" b="1" baseline="-25000" dirty="0">
                <a:latin typeface="Times New Roman"/>
                <a:cs typeface="Times New Roman"/>
              </a:rPr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10789" y="2820598"/>
            <a:ext cx="0" cy="750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41" y="2171700"/>
            <a:ext cx="5520267" cy="414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32780" y="1325059"/>
            <a:ext cx="285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Gallagher, Leroy et al. (submitted)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Gas Become Dense?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927397"/>
            <a:ext cx="10836965" cy="17384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important question is what determines how much dense gas a galaxy has</a:t>
            </a:r>
          </a:p>
          <a:p>
            <a:r>
              <a:rPr lang="en-US" dirty="0" smtClean="0"/>
              <a:t>More gas-rich regions have higher dense gas fractions</a:t>
            </a:r>
          </a:p>
          <a:p>
            <a:r>
              <a:rPr lang="en-US" dirty="0" smtClean="0"/>
              <a:t>Regions with higher stellar surface density also have higher dense gas fractions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61386" y="4496475"/>
            <a:ext cx="2596767" cy="338554"/>
            <a:chOff x="2377641" y="5669946"/>
            <a:chExt cx="2596767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2377641" y="5669946"/>
              <a:ext cx="2152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/>
                  <a:cs typeface="Times New Roman"/>
                </a:rPr>
                <a:t>Gas Surface Density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268818" y="5839223"/>
              <a:ext cx="7055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rot="16200000">
            <a:off x="622192" y="2854106"/>
            <a:ext cx="215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Dense Gas Fraction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14520" y="1409808"/>
            <a:ext cx="0" cy="750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765590" y="4505590"/>
            <a:ext cx="3116366" cy="338554"/>
            <a:chOff x="2377641" y="5669946"/>
            <a:chExt cx="2596767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2377641" y="5669946"/>
              <a:ext cx="2152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/>
                  <a:cs typeface="Times New Roman"/>
                </a:rPr>
                <a:t>Stellar Surface Density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268818" y="5839223"/>
              <a:ext cx="7055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1" y="1406907"/>
            <a:ext cx="3996267" cy="299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04" y="1382018"/>
            <a:ext cx="4164762" cy="31235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27451" y="1325059"/>
            <a:ext cx="136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Gallagher, Leroy et al. (submitted)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5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Dense Gas Forms Stars Equally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69565"/>
            <a:ext cx="10515600" cy="17890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all dense gas is equally efficient at forming stars</a:t>
            </a:r>
          </a:p>
          <a:p>
            <a:r>
              <a:rPr lang="en-US" dirty="0" smtClean="0"/>
              <a:t>Dense gas efficiency drops at higher surface densities of gas or stars</a:t>
            </a:r>
          </a:p>
          <a:p>
            <a:r>
              <a:rPr lang="en-US" dirty="0" smtClean="0"/>
              <a:t>These are the typical conditions in the centers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84108" y="4683412"/>
            <a:ext cx="2596767" cy="338554"/>
            <a:chOff x="2377641" y="5669946"/>
            <a:chExt cx="2596767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2377641" y="5669946"/>
              <a:ext cx="2152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/>
                  <a:cs typeface="Times New Roman"/>
                </a:rPr>
                <a:t>Gas Surface Density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268818" y="5839223"/>
              <a:ext cx="7055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rot="16200000">
            <a:off x="196663" y="3161880"/>
            <a:ext cx="2887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Apparent SFR per dense gas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56802" y="1349771"/>
            <a:ext cx="0" cy="7504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788312" y="4692527"/>
            <a:ext cx="3116366" cy="338554"/>
            <a:chOff x="2377641" y="5669946"/>
            <a:chExt cx="2596767" cy="338554"/>
          </a:xfrm>
        </p:grpSpPr>
        <p:sp>
          <p:nvSpPr>
            <p:cNvPr id="10" name="TextBox 9"/>
            <p:cNvSpPr txBox="1"/>
            <p:nvPr/>
          </p:nvSpPr>
          <p:spPr>
            <a:xfrm>
              <a:off x="2377641" y="5669946"/>
              <a:ext cx="2152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/>
                  <a:cs typeface="Times New Roman"/>
                </a:rPr>
                <a:t>Stellar Surface Density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268818" y="5839223"/>
              <a:ext cx="7055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930" y="1489472"/>
            <a:ext cx="4076700" cy="305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131" y="1349771"/>
            <a:ext cx="4216399" cy="3162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27451" y="1325059"/>
            <a:ext cx="136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Gallagher, Leroy et al. (submitted)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1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7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do not understand how galaxies self-regulate</a:t>
            </a:r>
          </a:p>
          <a:p>
            <a:pPr lvl="1"/>
            <a:r>
              <a:rPr lang="en-US" dirty="0" smtClean="0"/>
              <a:t>We have some scaling relations</a:t>
            </a:r>
          </a:p>
          <a:p>
            <a:pPr lvl="1"/>
            <a:r>
              <a:rPr lang="en-US" dirty="0" smtClean="0"/>
              <a:t>We strongly suspect that stellar feedback plays the dominant role</a:t>
            </a:r>
          </a:p>
          <a:p>
            <a:r>
              <a:rPr lang="en-US" dirty="0" smtClean="0"/>
              <a:t>To answer this question we need observations that yield information on the state of the gas</a:t>
            </a:r>
          </a:p>
          <a:p>
            <a:pPr lvl="1"/>
            <a:r>
              <a:rPr lang="en-US" dirty="0" smtClean="0"/>
              <a:t>We are beginning to gather some of it, and it shows interesting trends</a:t>
            </a:r>
          </a:p>
          <a:p>
            <a:pPr lvl="1"/>
            <a:r>
              <a:rPr lang="en-US" dirty="0" smtClean="0"/>
              <a:t>But we are painfully limited in our ability to map large areas with good surface brightness sensitivity and resolution</a:t>
            </a:r>
          </a:p>
          <a:p>
            <a:r>
              <a:rPr lang="en-US" dirty="0" smtClean="0"/>
              <a:t>This is the niche for a large single-dish equipped with large-format array receivers with good bandwidth per pixel</a:t>
            </a:r>
          </a:p>
          <a:p>
            <a:pPr lvl="1"/>
            <a:r>
              <a:rPr lang="en-US" dirty="0" smtClean="0"/>
              <a:t>Note that there are many transitions spread over the 3-4 mm band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requires good bandwidth per pixel: the “one line at a time” approach is not good enough</a:t>
            </a:r>
          </a:p>
        </p:txBody>
      </p:sp>
    </p:spTree>
    <p:extLst>
      <p:ext uri="{BB962C8B-B14F-4D97-AF65-F5344CB8AC3E}">
        <p14:creationId xmlns:p14="http://schemas.microsoft.com/office/powerpoint/2010/main" val="12314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Single-Dishes Necessary?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0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Interferometers excel at: point source sensitivity, high resolution</a:t>
            </a:r>
          </a:p>
          <a:p>
            <a:r>
              <a:rPr lang="en-US" dirty="0" smtClean="0"/>
              <a:t>They are terrible at: surface brightness sensitivity, field of view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Precisely where a SD can excel!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Moreover, interferometers are extremely complicated and cumbersome: new instrumentation and rapid response pose extremely hard cost and logistical challenges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 Single Dish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50205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Mapping Speed</a:t>
            </a:r>
          </a:p>
          <a:p>
            <a:pPr lvl="1"/>
            <a:r>
              <a:rPr lang="en-US" dirty="0" err="1" smtClean="0"/>
              <a:t>Multipixel</a:t>
            </a:r>
            <a:r>
              <a:rPr lang="en-US" dirty="0" smtClean="0"/>
              <a:t> receivers and bolometers cover large areas quickly with good surface brightness sensitivity</a:t>
            </a:r>
          </a:p>
          <a:p>
            <a:pPr lvl="1"/>
            <a:r>
              <a:rPr lang="en-US" dirty="0" smtClean="0"/>
              <a:t>Required for Milky Way GMCs, nearby galaxies, </a:t>
            </a:r>
            <a:r>
              <a:rPr lang="en-US" dirty="0" err="1" smtClean="0"/>
              <a:t>circum</a:t>
            </a:r>
            <a:r>
              <a:rPr lang="en-US" dirty="0" smtClean="0"/>
              <a:t>-galactic medium, galaxy clusters, large-area blind surveys</a:t>
            </a:r>
          </a:p>
          <a:p>
            <a:pPr lvl="1"/>
            <a:r>
              <a:rPr lang="en-US" dirty="0" smtClean="0"/>
              <a:t>SD </a:t>
            </a:r>
            <a:r>
              <a:rPr lang="en-US" dirty="0" err="1" smtClean="0"/>
              <a:t>multipixel</a:t>
            </a:r>
            <a:r>
              <a:rPr lang="en-US" dirty="0" smtClean="0"/>
              <a:t> </a:t>
            </a:r>
            <a:r>
              <a:rPr lang="en-US" dirty="0" err="1" smtClean="0"/>
              <a:t>backends</a:t>
            </a:r>
            <a:r>
              <a:rPr lang="en-US" dirty="0" smtClean="0"/>
              <a:t> are inexpensive, large bandwidths are simpler</a:t>
            </a:r>
          </a:p>
          <a:p>
            <a:r>
              <a:rPr lang="en-US" dirty="0" smtClean="0"/>
              <a:t>Spatial Dynamic Range (context)</a:t>
            </a:r>
          </a:p>
          <a:p>
            <a:pPr lvl="1"/>
            <a:r>
              <a:rPr lang="en-US" dirty="0" smtClean="0"/>
              <a:t>SD like the GBT can capture scales from 0.1-100s of pc, essential to understand the star formation process and ISM structure</a:t>
            </a:r>
          </a:p>
          <a:p>
            <a:pPr lvl="1"/>
            <a:r>
              <a:rPr lang="en-US" dirty="0" smtClean="0"/>
              <a:t>Required for resolving substructure while covering entire galaxies, galaxy clusters,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Exploration</a:t>
            </a:r>
          </a:p>
          <a:p>
            <a:pPr lvl="1"/>
            <a:r>
              <a:rPr lang="en-US" dirty="0" smtClean="0"/>
              <a:t>New/visiting instruments, rapid response, speculative projects, wide-area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r>
              <a:rPr lang="en-US" dirty="0" smtClean="0"/>
              <a:t>But Why Are These Capabilities Interesting?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and Star Formation in Galaxies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86180" cy="4762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stars formed by z~1</a:t>
            </a:r>
          </a:p>
          <a:p>
            <a:r>
              <a:rPr lang="en-US" dirty="0" smtClean="0"/>
              <a:t>Galaxies underwent a burst of growth at z~1-3: z~2 galaxies look very different from today’s</a:t>
            </a:r>
          </a:p>
          <a:p>
            <a:r>
              <a:rPr lang="en-US" dirty="0" smtClean="0"/>
              <a:t>The volume density of SFR has decayed an order of magnitude since its peak</a:t>
            </a:r>
          </a:p>
          <a:p>
            <a:r>
              <a:rPr lang="en-US" dirty="0" smtClean="0"/>
              <a:t>How did this process work?</a:t>
            </a:r>
          </a:p>
          <a:p>
            <a:r>
              <a:rPr lang="en-US" dirty="0" smtClean="0"/>
              <a:t>How did galaxies acquire the properties we see today?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380" y="1825625"/>
            <a:ext cx="63881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5313" y="1466491"/>
            <a:ext cx="39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Madau</a:t>
            </a:r>
            <a:r>
              <a:rPr lang="en-US" dirty="0" smtClean="0"/>
              <a:t> &amp; Dickinson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and Star Formation in Galaxies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825625"/>
            <a:ext cx="3881887" cy="48512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galaxies populate a tight main sequence in the SFR-M</a:t>
            </a:r>
            <a:r>
              <a:rPr lang="en-US" baseline="-25000" dirty="0" smtClean="0"/>
              <a:t>*</a:t>
            </a:r>
            <a:r>
              <a:rPr lang="en-US" dirty="0" smtClean="0"/>
              <a:t> plane</a:t>
            </a:r>
          </a:p>
          <a:p>
            <a:r>
              <a:rPr lang="en-US" dirty="0" smtClean="0"/>
              <a:t>The “growth spurt” moves this sequence</a:t>
            </a:r>
          </a:p>
          <a:p>
            <a:r>
              <a:rPr lang="en-US" dirty="0" smtClean="0"/>
              <a:t>This points to self-regulated secular evolution </a:t>
            </a:r>
          </a:p>
          <a:p>
            <a:r>
              <a:rPr lang="en-US" dirty="0" smtClean="0"/>
              <a:t>What causes the evolution of the main-sequence?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46" y="1825625"/>
            <a:ext cx="7581454" cy="503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4833" y="1506022"/>
            <a:ext cx="39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Withaker</a:t>
            </a:r>
            <a:r>
              <a:rPr lang="en-US" dirty="0" smtClean="0"/>
              <a:t> et al. (2012)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64200" y="762000"/>
            <a:ext cx="5689600" cy="6096000"/>
            <a:chOff x="5664200" y="762000"/>
            <a:chExt cx="5689600" cy="609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200" y="762000"/>
              <a:ext cx="5689600" cy="6096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46633" y="792223"/>
              <a:ext cx="3907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Lilly et al. (2013)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80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and Star Formation in Galaxies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471382"/>
            <a:ext cx="11576649" cy="2030686"/>
          </a:xfrm>
        </p:spPr>
        <p:txBody>
          <a:bodyPr/>
          <a:lstStyle/>
          <a:p>
            <a:r>
              <a:rPr lang="en-US" dirty="0" smtClean="0"/>
              <a:t>Star formation happens in dense molecular gas</a:t>
            </a:r>
          </a:p>
          <a:p>
            <a:r>
              <a:rPr lang="en-US" dirty="0" smtClean="0"/>
              <a:t>Gas consumption timescales for the molecular reservoir, 𝛕</a:t>
            </a:r>
            <a:r>
              <a:rPr lang="en-US" baseline="-25000" dirty="0" smtClean="0"/>
              <a:t>dep</a:t>
            </a:r>
            <a:r>
              <a:rPr lang="en-US" dirty="0" smtClean="0"/>
              <a:t>=M(H</a:t>
            </a:r>
            <a:r>
              <a:rPr lang="en-US" baseline="-25000" dirty="0" smtClean="0"/>
              <a:t>2</a:t>
            </a:r>
            <a:r>
              <a:rPr lang="en-US" dirty="0" smtClean="0"/>
              <a:t>)/SFR, are short (&lt;&lt;𝛕</a:t>
            </a:r>
            <a:r>
              <a:rPr lang="en-US" baseline="-25000" dirty="0" smtClean="0"/>
              <a:t>Hubble</a:t>
            </a:r>
            <a:r>
              <a:rPr lang="en-US" dirty="0" smtClean="0"/>
              <a:t>), requiring H</a:t>
            </a:r>
            <a:r>
              <a:rPr lang="en-US" sz="2400" dirty="0" smtClean="0"/>
              <a:t>I</a:t>
            </a:r>
            <a:r>
              <a:rPr lang="en-US" dirty="0" smtClean="0"/>
              <a:t>→H</a:t>
            </a:r>
            <a:r>
              <a:rPr lang="en-US" baseline="-25000" dirty="0" smtClean="0"/>
              <a:t>2</a:t>
            </a:r>
            <a:r>
              <a:rPr lang="en-US" dirty="0" smtClean="0"/>
              <a:t> and accretion</a:t>
            </a:r>
          </a:p>
          <a:p>
            <a:r>
              <a:rPr lang="en-US" dirty="0" smtClean="0"/>
              <a:t>How does the regulation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7" y="3502068"/>
            <a:ext cx="11842565" cy="3116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664" y="3637005"/>
            <a:ext cx="81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7910" y="3637004"/>
            <a:ext cx="81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2310" y="3637004"/>
            <a:ext cx="81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7706" y="3637003"/>
            <a:ext cx="81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SFR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0355" y="3637003"/>
            <a:ext cx="174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kinematics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340" y="6156868"/>
            <a:ext cx="11070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Images from HERACLES (Leroy+ 2008), THINGS (Walter+ 2008), SINGS (</a:t>
            </a:r>
            <a:r>
              <a:rPr lang="en-US" sz="2400" dirty="0" err="1" smtClean="0">
                <a:solidFill>
                  <a:schemeClr val="bg1"/>
                </a:solidFill>
              </a:rPr>
              <a:t>Kennicutt</a:t>
            </a:r>
            <a:r>
              <a:rPr lang="en-US" sz="2400" dirty="0" smtClean="0">
                <a:solidFill>
                  <a:schemeClr val="bg1"/>
                </a:solidFill>
              </a:rPr>
              <a:t>+ 2003)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Self-Regulation Work?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238" y="1825625"/>
            <a:ext cx="6197698" cy="47994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several processes involved: each may have its own bottleneck</a:t>
            </a:r>
          </a:p>
          <a:p>
            <a:r>
              <a:rPr lang="en-US" dirty="0" smtClean="0"/>
              <a:t>Ultimately stars form in dense collapsing cores</a:t>
            </a:r>
          </a:p>
          <a:p>
            <a:r>
              <a:rPr lang="en-US" dirty="0" smtClean="0"/>
              <a:t>Prevailing idea is that creation of dense cores that can collapse is a very important regulation step</a:t>
            </a:r>
          </a:p>
          <a:p>
            <a:r>
              <a:rPr lang="en-US" dirty="0" smtClean="0"/>
              <a:t>Turbulent clouds </a:t>
            </a:r>
            <a:r>
              <a:rPr lang="en-US" smtClean="0"/>
              <a:t>form </a:t>
            </a:r>
            <a:r>
              <a:rPr lang="en-US" smtClean="0"/>
              <a:t>these </a:t>
            </a:r>
            <a:r>
              <a:rPr lang="en-US" dirty="0" smtClean="0"/>
              <a:t>cores with an efficiency that depends on mean density, virial parameter, and turbulence properties (e.g. Mach number)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074"/>
            <a:ext cx="5369022" cy="4244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934670"/>
            <a:ext cx="536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e.g., </a:t>
            </a:r>
            <a:r>
              <a:rPr lang="en-US" dirty="0" err="1" smtClean="0"/>
              <a:t>Padoan</a:t>
            </a:r>
            <a:r>
              <a:rPr lang="en-US" dirty="0" smtClean="0"/>
              <a:t> &amp; </a:t>
            </a:r>
            <a:r>
              <a:rPr lang="en-US" dirty="0" err="1" smtClean="0"/>
              <a:t>Nordlum</a:t>
            </a:r>
            <a:r>
              <a:rPr lang="en-US" dirty="0" smtClean="0"/>
              <a:t> (2002), </a:t>
            </a:r>
            <a:r>
              <a:rPr lang="en-US" dirty="0" err="1" smtClean="0"/>
              <a:t>Krumholz</a:t>
            </a:r>
            <a:r>
              <a:rPr lang="en-US" dirty="0" smtClean="0"/>
              <a:t>+ (2005, 2012, 2014), </a:t>
            </a:r>
            <a:r>
              <a:rPr lang="en-US" dirty="0" err="1" smtClean="0"/>
              <a:t>Hennebelle</a:t>
            </a:r>
            <a:r>
              <a:rPr lang="en-US" dirty="0" smtClean="0"/>
              <a:t> &amp; </a:t>
            </a:r>
            <a:r>
              <a:rPr lang="en-US" dirty="0" err="1" smtClean="0"/>
              <a:t>Chabrier</a:t>
            </a:r>
            <a:r>
              <a:rPr lang="en-US" dirty="0" smtClean="0"/>
              <a:t> (2008), </a:t>
            </a:r>
            <a:r>
              <a:rPr lang="en-US" dirty="0" err="1" smtClean="0"/>
              <a:t>Federrath</a:t>
            </a:r>
            <a:r>
              <a:rPr lang="en-US" dirty="0" smtClean="0"/>
              <a:t> &amp; </a:t>
            </a:r>
            <a:r>
              <a:rPr lang="en-US" dirty="0" err="1" smtClean="0"/>
              <a:t>Klessen</a:t>
            </a:r>
            <a:r>
              <a:rPr lang="en-US" dirty="0" smtClean="0"/>
              <a:t> (2012, 2013)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Self-Regulation Work?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238" y="1825624"/>
            <a:ext cx="5750562" cy="4747703"/>
          </a:xfrm>
        </p:spPr>
        <p:txBody>
          <a:bodyPr>
            <a:normAutofit/>
          </a:bodyPr>
          <a:lstStyle/>
          <a:p>
            <a:r>
              <a:rPr lang="en-US" dirty="0" smtClean="0"/>
              <a:t>This may give rise to SFR efficiencies observed over many different scales</a:t>
            </a:r>
          </a:p>
          <a:p>
            <a:r>
              <a:rPr lang="en-US" dirty="0" smtClean="0"/>
              <a:t>But is that how it works?</a:t>
            </a:r>
          </a:p>
          <a:p>
            <a:r>
              <a:rPr lang="en-US" dirty="0" smtClean="0"/>
              <a:t>Understanding the mechanisms requires multi-scale observations of molecular clouds and galaxies, to see how density, boundedness, and turbulence changes in response to feedback from star formation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3163" y="1470619"/>
            <a:ext cx="5233549" cy="5102709"/>
            <a:chOff x="1072785" y="2244366"/>
            <a:chExt cx="4623851" cy="4508254"/>
          </a:xfrm>
        </p:grpSpPr>
        <p:sp>
          <p:nvSpPr>
            <p:cNvPr id="5" name="Rectangle 4"/>
            <p:cNvSpPr/>
            <p:nvPr/>
          </p:nvSpPr>
          <p:spPr>
            <a:xfrm>
              <a:off x="1639974" y="3351820"/>
              <a:ext cx="3962400" cy="1385372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2785" y="2244366"/>
              <a:ext cx="4623851" cy="450825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7" name="TextBox 6"/>
          <p:cNvSpPr txBox="1"/>
          <p:nvPr/>
        </p:nvSpPr>
        <p:spPr>
          <a:xfrm>
            <a:off x="1452853" y="5601168"/>
            <a:ext cx="39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Lada </a:t>
            </a:r>
            <a:r>
              <a:rPr lang="en-US" dirty="0" smtClean="0"/>
              <a:t>et al.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1152</Words>
  <Application>Microsoft Macintosh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Constantia</vt:lpstr>
      <vt:lpstr>Times New Roman</vt:lpstr>
      <vt:lpstr>Arial</vt:lpstr>
      <vt:lpstr>Office Theme</vt:lpstr>
      <vt:lpstr>Gas and Star Formation in Galaxies:</vt:lpstr>
      <vt:lpstr>Are Single-Dishes Necessary? </vt:lpstr>
      <vt:lpstr>Role of a Single Dish</vt:lpstr>
      <vt:lpstr>But Why Are These Capabilities Interesting?</vt:lpstr>
      <vt:lpstr>Gas and Star Formation in Galaxies I</vt:lpstr>
      <vt:lpstr>Gas and Star Formation in Galaxies II</vt:lpstr>
      <vt:lpstr>Gas and Star Formation in Galaxies III</vt:lpstr>
      <vt:lpstr>How Does Self-Regulation Work? I</vt:lpstr>
      <vt:lpstr>How Does Self-Regulation Work? II</vt:lpstr>
      <vt:lpstr>The Probes I</vt:lpstr>
      <vt:lpstr>The Probes II</vt:lpstr>
      <vt:lpstr>The Probes III</vt:lpstr>
      <vt:lpstr>New Observations</vt:lpstr>
      <vt:lpstr>What Are We Learning?</vt:lpstr>
      <vt:lpstr>SF Efficiency and Dense Gas Fraction</vt:lpstr>
      <vt:lpstr>Why Does the Gas Become Dense?</vt:lpstr>
      <vt:lpstr>Not All Dense Gas Forms Stars Equally</vt:lpstr>
      <vt:lpstr>Summary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and Star Formation in Galaxies:</dc:title>
  <dc:creator>Alberto Bolatto</dc:creator>
  <cp:lastModifiedBy>Alberto Bolatto</cp:lastModifiedBy>
  <cp:revision>25</cp:revision>
  <dcterms:created xsi:type="dcterms:W3CDTF">2017-10-13T18:30:15Z</dcterms:created>
  <dcterms:modified xsi:type="dcterms:W3CDTF">2017-10-15T01:05:11Z</dcterms:modified>
</cp:coreProperties>
</file>