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5" r:id="rId2"/>
    <p:sldId id="257" r:id="rId3"/>
    <p:sldId id="256" r:id="rId4"/>
    <p:sldId id="258" r:id="rId5"/>
    <p:sldId id="266" r:id="rId6"/>
    <p:sldId id="259" r:id="rId7"/>
    <p:sldId id="262" r:id="rId8"/>
    <p:sldId id="260" r:id="rId9"/>
    <p:sldId id="264" r:id="rId10"/>
    <p:sldId id="263" r:id="rId11"/>
    <p:sldId id="261" r:id="rId12"/>
  </p:sldIdLst>
  <p:sldSz cx="9144000" cy="6858000" type="screen4x3"/>
  <p:notesSz cx="7010400" cy="92964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00"/>
    <a:srgbClr val="005000"/>
    <a:srgbClr val="000064"/>
    <a:srgbClr val="006400"/>
    <a:srgbClr val="0000BD"/>
    <a:srgbClr val="000000"/>
    <a:srgbClr val="009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10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47E06F0-7A30-440D-805B-FB662B94F73E}" type="datetimeFigureOut">
              <a:rPr lang="en-US" smtClean="0"/>
              <a:t>11/17/2013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8FC048F-AB0C-4B13-ADDC-288BB6FE09B7}" type="slidenum">
              <a:rPr lang="en-US" smtClean="0"/>
              <a:t>‹#›</a:t>
            </a:fld>
            <a:endParaRPr lang="en-US"/>
          </a:p>
        </p:txBody>
      </p:sp>
    </p:spTree>
    <p:extLst>
      <p:ext uri="{BB962C8B-B14F-4D97-AF65-F5344CB8AC3E}">
        <p14:creationId xmlns:p14="http://schemas.microsoft.com/office/powerpoint/2010/main" val="938010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are the commander!  Make sure all your little aliens put</a:t>
            </a:r>
            <a:r>
              <a:rPr lang="en-US" baseline="0" dirty="0" smtClean="0"/>
              <a:t> on their filter visors before you begin.  You can read this slide to them. Ask for comments about their vision, and accept all answers.  Then continue reading.</a:t>
            </a:r>
            <a:endParaRPr lang="en-US" dirty="0"/>
          </a:p>
        </p:txBody>
      </p:sp>
      <p:sp>
        <p:nvSpPr>
          <p:cNvPr id="4" name="Slide Number Placeholder 3"/>
          <p:cNvSpPr>
            <a:spLocks noGrp="1"/>
          </p:cNvSpPr>
          <p:nvPr>
            <p:ph type="sldNum" sz="quarter" idx="10"/>
          </p:nvPr>
        </p:nvSpPr>
        <p:spPr/>
        <p:txBody>
          <a:bodyPr/>
          <a:lstStyle/>
          <a:p>
            <a:fld id="{78FC048F-AB0C-4B13-ADDC-288BB6FE09B7}" type="slidenum">
              <a:rPr lang="en-US" smtClean="0"/>
              <a:t>1</a:t>
            </a:fld>
            <a:endParaRPr lang="en-US"/>
          </a:p>
        </p:txBody>
      </p:sp>
    </p:spTree>
    <p:extLst>
      <p:ext uri="{BB962C8B-B14F-4D97-AF65-F5344CB8AC3E}">
        <p14:creationId xmlns:p14="http://schemas.microsoft.com/office/powerpoint/2010/main" val="4261479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first</a:t>
            </a:r>
            <a:r>
              <a:rPr lang="en-US" baseline="0" dirty="0" smtClean="0"/>
              <a:t> for the blue aliens to describe what they see.  Then the red aliens, and finally the green.  </a:t>
            </a:r>
          </a:p>
          <a:p>
            <a:endParaRPr lang="en-US" baseline="0" dirty="0" smtClean="0"/>
          </a:p>
          <a:p>
            <a:r>
              <a:rPr lang="en-US" baseline="0" dirty="0" smtClean="0"/>
              <a:t>As the Commander you can say: “ Hmm,  it appears as through we have some disagreement about the characteristics of this planet.  But Wait!  They are sending us a message…</a:t>
            </a:r>
            <a:endParaRPr lang="en-US" dirty="0"/>
          </a:p>
        </p:txBody>
      </p:sp>
      <p:sp>
        <p:nvSpPr>
          <p:cNvPr id="4" name="Slide Number Placeholder 3"/>
          <p:cNvSpPr>
            <a:spLocks noGrp="1"/>
          </p:cNvSpPr>
          <p:nvPr>
            <p:ph type="sldNum" sz="quarter" idx="10"/>
          </p:nvPr>
        </p:nvSpPr>
        <p:spPr/>
        <p:txBody>
          <a:bodyPr/>
          <a:lstStyle/>
          <a:p>
            <a:fld id="{78FC048F-AB0C-4B13-ADDC-288BB6FE09B7}" type="slidenum">
              <a:rPr lang="en-US" smtClean="0"/>
              <a:t>2</a:t>
            </a:fld>
            <a:endParaRPr lang="en-US"/>
          </a:p>
        </p:txBody>
      </p:sp>
    </p:spTree>
    <p:extLst>
      <p:ext uri="{BB962C8B-B14F-4D97-AF65-F5344CB8AC3E}">
        <p14:creationId xmlns:p14="http://schemas.microsoft.com/office/powerpoint/2010/main" val="3942943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Get responses from the red aliens,</a:t>
            </a:r>
            <a:r>
              <a:rPr lang="en-US" baseline="0" dirty="0" smtClean="0">
                <a:solidFill>
                  <a:schemeClr val="bg1"/>
                </a:solidFill>
              </a:rPr>
              <a:t> the blue aliens and the green aliens. </a:t>
            </a:r>
            <a:r>
              <a:rPr lang="en-US" dirty="0" smtClean="0">
                <a:solidFill>
                  <a:schemeClr val="bg1"/>
                </a:solidFill>
              </a:rPr>
              <a:t>You can say: Once</a:t>
            </a:r>
            <a:r>
              <a:rPr lang="en-US" baseline="0" dirty="0" smtClean="0">
                <a:solidFill>
                  <a:schemeClr val="bg1"/>
                </a:solidFill>
              </a:rPr>
              <a:t> again we learn different things though different eyes. Red aliens, you see the numbers 4,3,2,1.  Blue Aliens are receiving a nice “ Hi”.  And green aliens are picking up “help”. It seems as if your eyes are all very useful! </a:t>
            </a:r>
            <a:r>
              <a:rPr lang="en-US" dirty="0" smtClean="0">
                <a:solidFill>
                  <a:schemeClr val="bg1"/>
                </a:solidFill>
              </a:rPr>
              <a:t>You can let your aliens</a:t>
            </a:r>
            <a:r>
              <a:rPr lang="en-US" baseline="0" dirty="0" smtClean="0">
                <a:solidFill>
                  <a:schemeClr val="bg1"/>
                </a:solidFill>
              </a:rPr>
              <a:t> </a:t>
            </a:r>
            <a:r>
              <a:rPr lang="en-US" dirty="0" smtClean="0">
                <a:solidFill>
                  <a:schemeClr val="bg1"/>
                </a:solidFill>
              </a:rPr>
              <a:t>trade</a:t>
            </a:r>
            <a:r>
              <a:rPr lang="en-US" baseline="0" dirty="0" smtClean="0">
                <a:solidFill>
                  <a:schemeClr val="bg1"/>
                </a:solidFill>
              </a:rPr>
              <a:t> filters with each other now. “</a:t>
            </a:r>
            <a:r>
              <a:rPr lang="en-US" dirty="0" smtClean="0">
                <a:solidFill>
                  <a:schemeClr val="bg1"/>
                </a:solidFill>
              </a:rPr>
              <a:t>Your cosmic visors are filters. They let only one color or wavelength of light through. Are they useful in noticing different messages?”</a:t>
            </a:r>
          </a:p>
          <a:p>
            <a:endParaRPr lang="en-US" dirty="0"/>
          </a:p>
        </p:txBody>
      </p:sp>
      <p:sp>
        <p:nvSpPr>
          <p:cNvPr id="4" name="Slide Number Placeholder 3"/>
          <p:cNvSpPr>
            <a:spLocks noGrp="1"/>
          </p:cNvSpPr>
          <p:nvPr>
            <p:ph type="sldNum" sz="quarter" idx="10"/>
          </p:nvPr>
        </p:nvSpPr>
        <p:spPr/>
        <p:txBody>
          <a:bodyPr/>
          <a:lstStyle/>
          <a:p>
            <a:fld id="{78FC048F-AB0C-4B13-ADDC-288BB6FE09B7}" type="slidenum">
              <a:rPr lang="en-US" smtClean="0"/>
              <a:t>3</a:t>
            </a:fld>
            <a:endParaRPr lang="en-US"/>
          </a:p>
        </p:txBody>
      </p:sp>
    </p:spTree>
    <p:extLst>
      <p:ext uri="{BB962C8B-B14F-4D97-AF65-F5344CB8AC3E}">
        <p14:creationId xmlns:p14="http://schemas.microsoft.com/office/powerpoint/2010/main" val="937793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a:t>
            </a:r>
            <a:r>
              <a:rPr lang="en-US" baseline="0" dirty="0" smtClean="0"/>
              <a:t> the white cloud is  can be seen through all filters.  White light is a mixture of all the colors of the rainbow, including red, green and blue!</a:t>
            </a:r>
            <a:endParaRPr lang="en-US" dirty="0"/>
          </a:p>
        </p:txBody>
      </p:sp>
      <p:sp>
        <p:nvSpPr>
          <p:cNvPr id="4" name="Slide Number Placeholder 3"/>
          <p:cNvSpPr>
            <a:spLocks noGrp="1"/>
          </p:cNvSpPr>
          <p:nvPr>
            <p:ph type="sldNum" sz="quarter" idx="10"/>
          </p:nvPr>
        </p:nvSpPr>
        <p:spPr/>
        <p:txBody>
          <a:bodyPr/>
          <a:lstStyle/>
          <a:p>
            <a:fld id="{78FC048F-AB0C-4B13-ADDC-288BB6FE09B7}" type="slidenum">
              <a:rPr lang="en-US" smtClean="0"/>
              <a:t>4</a:t>
            </a:fld>
            <a:endParaRPr lang="en-US"/>
          </a:p>
        </p:txBody>
      </p:sp>
    </p:spTree>
    <p:extLst>
      <p:ext uri="{BB962C8B-B14F-4D97-AF65-F5344CB8AC3E}">
        <p14:creationId xmlns:p14="http://schemas.microsoft.com/office/powerpoint/2010/main" val="1367474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to self: I would put a better RGB in this space.</a:t>
            </a:r>
          </a:p>
          <a:p>
            <a:endParaRPr lang="en-US" dirty="0" smtClean="0"/>
          </a:p>
        </p:txBody>
      </p:sp>
      <p:sp>
        <p:nvSpPr>
          <p:cNvPr id="4" name="Slide Number Placeholder 3"/>
          <p:cNvSpPr>
            <a:spLocks noGrp="1"/>
          </p:cNvSpPr>
          <p:nvPr>
            <p:ph type="sldNum" sz="quarter" idx="10"/>
          </p:nvPr>
        </p:nvSpPr>
        <p:spPr/>
        <p:txBody>
          <a:bodyPr/>
          <a:lstStyle/>
          <a:p>
            <a:fld id="{78FC048F-AB0C-4B13-ADDC-288BB6FE09B7}" type="slidenum">
              <a:rPr lang="en-US" smtClean="0"/>
              <a:t>6</a:t>
            </a:fld>
            <a:endParaRPr lang="en-US"/>
          </a:p>
        </p:txBody>
      </p:sp>
    </p:spTree>
    <p:extLst>
      <p:ext uri="{BB962C8B-B14F-4D97-AF65-F5344CB8AC3E}">
        <p14:creationId xmlns:p14="http://schemas.microsoft.com/office/powerpoint/2010/main" val="3554804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each image, read what each color represents, and then check it out with the filters.</a:t>
            </a:r>
          </a:p>
          <a:p>
            <a:endParaRPr lang="en-US" dirty="0"/>
          </a:p>
        </p:txBody>
      </p:sp>
      <p:sp>
        <p:nvSpPr>
          <p:cNvPr id="4" name="Slide Number Placeholder 3"/>
          <p:cNvSpPr>
            <a:spLocks noGrp="1"/>
          </p:cNvSpPr>
          <p:nvPr>
            <p:ph type="sldNum" sz="quarter" idx="10"/>
          </p:nvPr>
        </p:nvSpPr>
        <p:spPr/>
        <p:txBody>
          <a:bodyPr/>
          <a:lstStyle/>
          <a:p>
            <a:fld id="{78FC048F-AB0C-4B13-ADDC-288BB6FE09B7}" type="slidenum">
              <a:rPr lang="en-US" smtClean="0"/>
              <a:t>7</a:t>
            </a:fld>
            <a:endParaRPr lang="en-US"/>
          </a:p>
        </p:txBody>
      </p:sp>
    </p:spTree>
    <p:extLst>
      <p:ext uri="{BB962C8B-B14F-4D97-AF65-F5344CB8AC3E}">
        <p14:creationId xmlns:p14="http://schemas.microsoft.com/office/powerpoint/2010/main" val="3293449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FC048F-AB0C-4B13-ADDC-288BB6FE09B7}" type="slidenum">
              <a:rPr lang="en-US" smtClean="0"/>
              <a:t>8</a:t>
            </a:fld>
            <a:endParaRPr lang="en-US"/>
          </a:p>
        </p:txBody>
      </p:sp>
    </p:spTree>
    <p:extLst>
      <p:ext uri="{BB962C8B-B14F-4D97-AF65-F5344CB8AC3E}">
        <p14:creationId xmlns:p14="http://schemas.microsoft.com/office/powerpoint/2010/main" val="3795304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Black" pitchFamily="34" charset="0"/>
              </a:defRPr>
            </a:lvl1pPr>
            <a:lvl2pPr marL="742950" indent="-285750">
              <a:defRPr sz="3600">
                <a:solidFill>
                  <a:schemeClr val="tx1"/>
                </a:solidFill>
                <a:latin typeface="Arial Black" pitchFamily="34" charset="0"/>
              </a:defRPr>
            </a:lvl2pPr>
            <a:lvl3pPr marL="1143000" indent="-228600">
              <a:defRPr sz="3600">
                <a:solidFill>
                  <a:schemeClr val="tx1"/>
                </a:solidFill>
                <a:latin typeface="Arial Black" pitchFamily="34" charset="0"/>
              </a:defRPr>
            </a:lvl3pPr>
            <a:lvl4pPr marL="1600200" indent="-228600">
              <a:defRPr sz="3600">
                <a:solidFill>
                  <a:schemeClr val="tx1"/>
                </a:solidFill>
                <a:latin typeface="Arial Black" pitchFamily="34" charset="0"/>
              </a:defRPr>
            </a:lvl4pPr>
            <a:lvl5pPr marL="2057400" indent="-228600">
              <a:defRPr sz="3600">
                <a:solidFill>
                  <a:schemeClr val="tx1"/>
                </a:solidFill>
                <a:latin typeface="Arial Black" pitchFamily="34" charset="0"/>
              </a:defRPr>
            </a:lvl5pPr>
            <a:lvl6pPr marL="2514600" indent="-228600" eaLnBrk="0" fontAlgn="base" hangingPunct="0">
              <a:spcBef>
                <a:spcPct val="0"/>
              </a:spcBef>
              <a:spcAft>
                <a:spcPct val="0"/>
              </a:spcAft>
              <a:defRPr sz="3600">
                <a:solidFill>
                  <a:schemeClr val="tx1"/>
                </a:solidFill>
                <a:latin typeface="Arial Black" pitchFamily="34" charset="0"/>
              </a:defRPr>
            </a:lvl6pPr>
            <a:lvl7pPr marL="2971800" indent="-228600" eaLnBrk="0" fontAlgn="base" hangingPunct="0">
              <a:spcBef>
                <a:spcPct val="0"/>
              </a:spcBef>
              <a:spcAft>
                <a:spcPct val="0"/>
              </a:spcAft>
              <a:defRPr sz="3600">
                <a:solidFill>
                  <a:schemeClr val="tx1"/>
                </a:solidFill>
                <a:latin typeface="Arial Black" pitchFamily="34" charset="0"/>
              </a:defRPr>
            </a:lvl7pPr>
            <a:lvl8pPr marL="3429000" indent="-228600" eaLnBrk="0" fontAlgn="base" hangingPunct="0">
              <a:spcBef>
                <a:spcPct val="0"/>
              </a:spcBef>
              <a:spcAft>
                <a:spcPct val="0"/>
              </a:spcAft>
              <a:defRPr sz="3600">
                <a:solidFill>
                  <a:schemeClr val="tx1"/>
                </a:solidFill>
                <a:latin typeface="Arial Black" pitchFamily="34" charset="0"/>
              </a:defRPr>
            </a:lvl8pPr>
            <a:lvl9pPr marL="3886200" indent="-228600" eaLnBrk="0" fontAlgn="base" hangingPunct="0">
              <a:spcBef>
                <a:spcPct val="0"/>
              </a:spcBef>
              <a:spcAft>
                <a:spcPct val="0"/>
              </a:spcAft>
              <a:defRPr sz="3600">
                <a:solidFill>
                  <a:schemeClr val="tx1"/>
                </a:solidFill>
                <a:latin typeface="Arial Black" pitchFamily="34" charset="0"/>
              </a:defRPr>
            </a:lvl9pPr>
          </a:lstStyle>
          <a:p>
            <a:fld id="{B11456AF-5FE2-49F3-8D5E-7FFF81A49E5B}" type="slidenum">
              <a:rPr lang="en-US" altLang="en-US" sz="1200">
                <a:latin typeface="Times New Roman" pitchFamily="18" charset="0"/>
              </a:rPr>
              <a:pPr/>
              <a:t>9</a:t>
            </a:fld>
            <a:endParaRPr lang="en-US" altLang="en-US" sz="1200">
              <a:latin typeface="Times New Roman" pitchFamily="18" charset="0"/>
            </a:endParaRPr>
          </a:p>
        </p:txBody>
      </p:sp>
      <p:sp>
        <p:nvSpPr>
          <p:cNvPr id="33795" name="Rectangle 2"/>
          <p:cNvSpPr>
            <a:spLocks noChangeArrowheads="1" noTextEdit="1"/>
          </p:cNvSpPr>
          <p:nvPr>
            <p:ph type="sldImg"/>
          </p:nvPr>
        </p:nvSpPr>
        <p:spPr>
          <a:solidFill>
            <a:srgbClr val="FFFFFF"/>
          </a:solidFill>
          <a:ln/>
        </p:spPr>
      </p:sp>
      <p:sp>
        <p:nvSpPr>
          <p:cNvPr id="33796" name="Rectangle 3"/>
          <p:cNvSpPr>
            <a:spLocks noChangeArrowheads="1"/>
          </p:cNvSpPr>
          <p:nvPr>
            <p:ph type="body" idx="1"/>
          </p:nvPr>
        </p:nvSpPr>
        <p:spPr>
          <a:solidFill>
            <a:srgbClr val="FFFFFF"/>
          </a:solidFill>
          <a:ln>
            <a:solidFill>
              <a:srgbClr val="000000"/>
            </a:solid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The infrared energy is emitted by dust clouds warmed by new stars in the nebula. The visible light  and radio waves are produced when these stars ionize the gas around them.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8C422D-1569-4A07-B9ED-66D8E001F47A}" type="datetimeFigureOut">
              <a:rPr lang="en-US" smtClean="0"/>
              <a:t>11/17/2013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DE0DD-9DA4-46BA-9C16-227CD098A06D}" type="slidenum">
              <a:rPr lang="en-US" smtClean="0"/>
              <a:t>‹#›</a:t>
            </a:fld>
            <a:endParaRPr lang="en-US"/>
          </a:p>
        </p:txBody>
      </p:sp>
    </p:spTree>
    <p:extLst>
      <p:ext uri="{BB962C8B-B14F-4D97-AF65-F5344CB8AC3E}">
        <p14:creationId xmlns:p14="http://schemas.microsoft.com/office/powerpoint/2010/main" val="1512891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8C422D-1569-4A07-B9ED-66D8E001F47A}" type="datetimeFigureOut">
              <a:rPr lang="en-US" smtClean="0"/>
              <a:t>11/17/2013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DE0DD-9DA4-46BA-9C16-227CD098A06D}" type="slidenum">
              <a:rPr lang="en-US" smtClean="0"/>
              <a:t>‹#›</a:t>
            </a:fld>
            <a:endParaRPr lang="en-US"/>
          </a:p>
        </p:txBody>
      </p:sp>
    </p:spTree>
    <p:extLst>
      <p:ext uri="{BB962C8B-B14F-4D97-AF65-F5344CB8AC3E}">
        <p14:creationId xmlns:p14="http://schemas.microsoft.com/office/powerpoint/2010/main" val="781648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8C422D-1569-4A07-B9ED-66D8E001F47A}" type="datetimeFigureOut">
              <a:rPr lang="en-US" smtClean="0"/>
              <a:t>11/17/2013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DE0DD-9DA4-46BA-9C16-227CD098A06D}" type="slidenum">
              <a:rPr lang="en-US" smtClean="0"/>
              <a:t>‹#›</a:t>
            </a:fld>
            <a:endParaRPr lang="en-US"/>
          </a:p>
        </p:txBody>
      </p:sp>
    </p:spTree>
    <p:extLst>
      <p:ext uri="{BB962C8B-B14F-4D97-AF65-F5344CB8AC3E}">
        <p14:creationId xmlns:p14="http://schemas.microsoft.com/office/powerpoint/2010/main" val="2978961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8C422D-1569-4A07-B9ED-66D8E001F47A}" type="datetimeFigureOut">
              <a:rPr lang="en-US" smtClean="0"/>
              <a:t>11/17/2013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DE0DD-9DA4-46BA-9C16-227CD098A06D}" type="slidenum">
              <a:rPr lang="en-US" smtClean="0"/>
              <a:t>‹#›</a:t>
            </a:fld>
            <a:endParaRPr lang="en-US"/>
          </a:p>
        </p:txBody>
      </p:sp>
    </p:spTree>
    <p:extLst>
      <p:ext uri="{BB962C8B-B14F-4D97-AF65-F5344CB8AC3E}">
        <p14:creationId xmlns:p14="http://schemas.microsoft.com/office/powerpoint/2010/main" val="2423787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8C422D-1569-4A07-B9ED-66D8E001F47A}" type="datetimeFigureOut">
              <a:rPr lang="en-US" smtClean="0"/>
              <a:t>11/17/2013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DE0DD-9DA4-46BA-9C16-227CD098A06D}" type="slidenum">
              <a:rPr lang="en-US" smtClean="0"/>
              <a:t>‹#›</a:t>
            </a:fld>
            <a:endParaRPr lang="en-US"/>
          </a:p>
        </p:txBody>
      </p:sp>
    </p:spTree>
    <p:extLst>
      <p:ext uri="{BB962C8B-B14F-4D97-AF65-F5344CB8AC3E}">
        <p14:creationId xmlns:p14="http://schemas.microsoft.com/office/powerpoint/2010/main" val="3504249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8C422D-1569-4A07-B9ED-66D8E001F47A}" type="datetimeFigureOut">
              <a:rPr lang="en-US" smtClean="0"/>
              <a:t>11/17/2013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DDE0DD-9DA4-46BA-9C16-227CD098A06D}" type="slidenum">
              <a:rPr lang="en-US" smtClean="0"/>
              <a:t>‹#›</a:t>
            </a:fld>
            <a:endParaRPr lang="en-US"/>
          </a:p>
        </p:txBody>
      </p:sp>
    </p:spTree>
    <p:extLst>
      <p:ext uri="{BB962C8B-B14F-4D97-AF65-F5344CB8AC3E}">
        <p14:creationId xmlns:p14="http://schemas.microsoft.com/office/powerpoint/2010/main" val="1024971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8C422D-1569-4A07-B9ED-66D8E001F47A}" type="datetimeFigureOut">
              <a:rPr lang="en-US" smtClean="0"/>
              <a:t>11/17/2013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DDE0DD-9DA4-46BA-9C16-227CD098A06D}" type="slidenum">
              <a:rPr lang="en-US" smtClean="0"/>
              <a:t>‹#›</a:t>
            </a:fld>
            <a:endParaRPr lang="en-US"/>
          </a:p>
        </p:txBody>
      </p:sp>
    </p:spTree>
    <p:extLst>
      <p:ext uri="{BB962C8B-B14F-4D97-AF65-F5344CB8AC3E}">
        <p14:creationId xmlns:p14="http://schemas.microsoft.com/office/powerpoint/2010/main" val="869769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8C422D-1569-4A07-B9ED-66D8E001F47A}" type="datetimeFigureOut">
              <a:rPr lang="en-US" smtClean="0"/>
              <a:t>11/17/2013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DDE0DD-9DA4-46BA-9C16-227CD098A06D}" type="slidenum">
              <a:rPr lang="en-US" smtClean="0"/>
              <a:t>‹#›</a:t>
            </a:fld>
            <a:endParaRPr lang="en-US"/>
          </a:p>
        </p:txBody>
      </p:sp>
    </p:spTree>
    <p:extLst>
      <p:ext uri="{BB962C8B-B14F-4D97-AF65-F5344CB8AC3E}">
        <p14:creationId xmlns:p14="http://schemas.microsoft.com/office/powerpoint/2010/main" val="777608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8C422D-1569-4A07-B9ED-66D8E001F47A}" type="datetimeFigureOut">
              <a:rPr lang="en-US" smtClean="0"/>
              <a:t>11/17/2013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DDE0DD-9DA4-46BA-9C16-227CD098A06D}" type="slidenum">
              <a:rPr lang="en-US" smtClean="0"/>
              <a:t>‹#›</a:t>
            </a:fld>
            <a:endParaRPr lang="en-US"/>
          </a:p>
        </p:txBody>
      </p:sp>
    </p:spTree>
    <p:extLst>
      <p:ext uri="{BB962C8B-B14F-4D97-AF65-F5344CB8AC3E}">
        <p14:creationId xmlns:p14="http://schemas.microsoft.com/office/powerpoint/2010/main" val="57807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8C422D-1569-4A07-B9ED-66D8E001F47A}" type="datetimeFigureOut">
              <a:rPr lang="en-US" smtClean="0"/>
              <a:t>11/17/2013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DDE0DD-9DA4-46BA-9C16-227CD098A06D}" type="slidenum">
              <a:rPr lang="en-US" smtClean="0"/>
              <a:t>‹#›</a:t>
            </a:fld>
            <a:endParaRPr lang="en-US"/>
          </a:p>
        </p:txBody>
      </p:sp>
    </p:spTree>
    <p:extLst>
      <p:ext uri="{BB962C8B-B14F-4D97-AF65-F5344CB8AC3E}">
        <p14:creationId xmlns:p14="http://schemas.microsoft.com/office/powerpoint/2010/main" val="351368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8C422D-1569-4A07-B9ED-66D8E001F47A}" type="datetimeFigureOut">
              <a:rPr lang="en-US" smtClean="0"/>
              <a:t>11/17/2013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DDE0DD-9DA4-46BA-9C16-227CD098A06D}" type="slidenum">
              <a:rPr lang="en-US" smtClean="0"/>
              <a:t>‹#›</a:t>
            </a:fld>
            <a:endParaRPr lang="en-US"/>
          </a:p>
        </p:txBody>
      </p:sp>
    </p:spTree>
    <p:extLst>
      <p:ext uri="{BB962C8B-B14F-4D97-AF65-F5344CB8AC3E}">
        <p14:creationId xmlns:p14="http://schemas.microsoft.com/office/powerpoint/2010/main" val="847220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8C422D-1569-4A07-B9ED-66D8E001F47A}" type="datetimeFigureOut">
              <a:rPr lang="en-US" smtClean="0"/>
              <a:t>11/17/2013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DDE0DD-9DA4-46BA-9C16-227CD098A06D}" type="slidenum">
              <a:rPr lang="en-US" smtClean="0"/>
              <a:t>‹#›</a:t>
            </a:fld>
            <a:endParaRPr lang="en-US"/>
          </a:p>
        </p:txBody>
      </p:sp>
    </p:spTree>
    <p:extLst>
      <p:ext uri="{BB962C8B-B14F-4D97-AF65-F5344CB8AC3E}">
        <p14:creationId xmlns:p14="http://schemas.microsoft.com/office/powerpoint/2010/main" val="659063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0"/>
            <a:ext cx="8534400" cy="1023456"/>
          </a:xfrm>
        </p:spPr>
        <p:txBody>
          <a:bodyPr>
            <a:normAutofit/>
          </a:bodyPr>
          <a:lstStyle/>
          <a:p>
            <a:r>
              <a:rPr lang="en-US" sz="2400" dirty="0" smtClean="0">
                <a:solidFill>
                  <a:schemeClr val="bg1"/>
                </a:solidFill>
              </a:rPr>
              <a:t>You are an alien from another world. You have alien eyes.</a:t>
            </a:r>
            <a:br>
              <a:rPr lang="en-US" sz="2400" dirty="0" smtClean="0">
                <a:solidFill>
                  <a:schemeClr val="bg1"/>
                </a:solidFill>
              </a:rPr>
            </a:br>
            <a:r>
              <a:rPr lang="en-US" sz="2400" dirty="0" smtClean="0">
                <a:solidFill>
                  <a:schemeClr val="bg1"/>
                </a:solidFill>
              </a:rPr>
              <a:t>What do you notice about your vision?</a:t>
            </a:r>
            <a:endParaRPr lang="en-US" sz="2400" dirty="0">
              <a:solidFill>
                <a:schemeClr val="bg1"/>
              </a:solidFill>
            </a:endParaRPr>
          </a:p>
        </p:txBody>
      </p:sp>
      <p:sp>
        <p:nvSpPr>
          <p:cNvPr id="4" name="TextBox 3"/>
          <p:cNvSpPr txBox="1"/>
          <p:nvPr/>
        </p:nvSpPr>
        <p:spPr>
          <a:xfrm>
            <a:off x="1676400" y="416903"/>
            <a:ext cx="6138155" cy="769441"/>
          </a:xfrm>
          <a:prstGeom prst="rect">
            <a:avLst/>
          </a:prstGeom>
          <a:noFill/>
        </p:spPr>
        <p:txBody>
          <a:bodyPr wrap="none" rtlCol="0">
            <a:spAutoFit/>
          </a:bodyPr>
          <a:lstStyle/>
          <a:p>
            <a:r>
              <a:rPr lang="en-US" sz="4400" dirty="0">
                <a:solidFill>
                  <a:schemeClr val="bg1"/>
                </a:solidFill>
              </a:rPr>
              <a:t>Put on your cosmic visors.</a:t>
            </a:r>
            <a:endParaRPr lang="en-US" sz="4400" dirty="0"/>
          </a:p>
        </p:txBody>
      </p:sp>
      <p:sp>
        <p:nvSpPr>
          <p:cNvPr id="5" name="TextBox 4"/>
          <p:cNvSpPr txBox="1"/>
          <p:nvPr/>
        </p:nvSpPr>
        <p:spPr>
          <a:xfrm>
            <a:off x="0" y="2819400"/>
            <a:ext cx="9144000" cy="461665"/>
          </a:xfrm>
          <a:prstGeom prst="rect">
            <a:avLst/>
          </a:prstGeom>
          <a:noFill/>
        </p:spPr>
        <p:txBody>
          <a:bodyPr wrap="square" rtlCol="0">
            <a:spAutoFit/>
          </a:bodyPr>
          <a:lstStyle/>
          <a:p>
            <a:pPr algn="ctr"/>
            <a:r>
              <a:rPr lang="en-US" sz="2400" dirty="0">
                <a:solidFill>
                  <a:schemeClr val="bg1"/>
                </a:solidFill>
              </a:rPr>
              <a:t>Your job is </a:t>
            </a:r>
            <a:r>
              <a:rPr lang="en-US" sz="2400" dirty="0" smtClean="0">
                <a:solidFill>
                  <a:schemeClr val="bg1"/>
                </a:solidFill>
              </a:rPr>
              <a:t>to visit planet </a:t>
            </a:r>
            <a:r>
              <a:rPr lang="en-US" sz="2400" dirty="0">
                <a:solidFill>
                  <a:schemeClr val="bg1"/>
                </a:solidFill>
              </a:rPr>
              <a:t>RGB and report  </a:t>
            </a:r>
            <a:r>
              <a:rPr lang="en-US" sz="2400" dirty="0" smtClean="0">
                <a:solidFill>
                  <a:schemeClr val="bg1"/>
                </a:solidFill>
              </a:rPr>
              <a:t>back to your commander.</a:t>
            </a:r>
            <a:endParaRPr lang="en-US" sz="2400" dirty="0"/>
          </a:p>
        </p:txBody>
      </p:sp>
      <p:sp>
        <p:nvSpPr>
          <p:cNvPr id="6" name="TextBox 5"/>
          <p:cNvSpPr txBox="1"/>
          <p:nvPr/>
        </p:nvSpPr>
        <p:spPr>
          <a:xfrm>
            <a:off x="545099" y="3886200"/>
            <a:ext cx="8053802" cy="523220"/>
          </a:xfrm>
          <a:prstGeom prst="rect">
            <a:avLst/>
          </a:prstGeom>
          <a:noFill/>
        </p:spPr>
        <p:txBody>
          <a:bodyPr wrap="square" rtlCol="0">
            <a:spAutoFit/>
          </a:bodyPr>
          <a:lstStyle/>
          <a:p>
            <a:pPr algn="ctr"/>
            <a:r>
              <a:rPr lang="en-US" sz="2800" dirty="0">
                <a:solidFill>
                  <a:schemeClr val="bg1"/>
                </a:solidFill>
              </a:rPr>
              <a:t>You have arrived</a:t>
            </a:r>
            <a:r>
              <a:rPr lang="en-US" sz="2800" dirty="0" smtClean="0">
                <a:solidFill>
                  <a:schemeClr val="bg1"/>
                </a:solidFill>
              </a:rPr>
              <a:t>.</a:t>
            </a:r>
            <a:endParaRPr lang="en-US" sz="2800" dirty="0"/>
          </a:p>
        </p:txBody>
      </p:sp>
      <p:sp>
        <p:nvSpPr>
          <p:cNvPr id="7" name="TextBox 6"/>
          <p:cNvSpPr txBox="1"/>
          <p:nvPr/>
        </p:nvSpPr>
        <p:spPr>
          <a:xfrm>
            <a:off x="0" y="4953000"/>
            <a:ext cx="9144000" cy="1200329"/>
          </a:xfrm>
          <a:prstGeom prst="rect">
            <a:avLst/>
          </a:prstGeom>
          <a:noFill/>
        </p:spPr>
        <p:txBody>
          <a:bodyPr wrap="square" rtlCol="0">
            <a:spAutoFit/>
          </a:bodyPr>
          <a:lstStyle/>
          <a:p>
            <a:pPr algn="ctr"/>
            <a:r>
              <a:rPr lang="en-US" dirty="0" smtClean="0">
                <a:solidFill>
                  <a:schemeClr val="bg1"/>
                </a:solidFill>
              </a:rPr>
              <a:t>Your commander will ask you to report what you see. Wait for instructions.</a:t>
            </a:r>
          </a:p>
          <a:p>
            <a:pPr algn="ctr"/>
            <a:endParaRPr lang="en-US" dirty="0">
              <a:solidFill>
                <a:srgbClr val="FFFF00"/>
              </a:solidFill>
            </a:endParaRPr>
          </a:p>
          <a:p>
            <a:pPr algn="ctr"/>
            <a:r>
              <a:rPr lang="en-US" dirty="0">
                <a:solidFill>
                  <a:schemeClr val="bg1"/>
                </a:solidFill>
              </a:rPr>
              <a:t>Click the mouse to look out of the window of your space ship. </a:t>
            </a:r>
          </a:p>
          <a:p>
            <a:pPr algn="ctr"/>
            <a:endParaRPr lang="en-US" dirty="0">
              <a:solidFill>
                <a:schemeClr val="bg1"/>
              </a:solidFill>
            </a:endParaRPr>
          </a:p>
        </p:txBody>
      </p:sp>
    </p:spTree>
    <p:extLst>
      <p:ext uri="{BB962C8B-B14F-4D97-AF65-F5344CB8AC3E}">
        <p14:creationId xmlns:p14="http://schemas.microsoft.com/office/powerpoint/2010/main" val="328646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mgsrc.hubblesite.org/hu/db/images/hs-2005-37-b-large_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0"/>
            <a:ext cx="7153656" cy="65545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0208" y="6019800"/>
            <a:ext cx="8763000" cy="923330"/>
          </a:xfrm>
          <a:prstGeom prst="rect">
            <a:avLst/>
          </a:prstGeom>
          <a:noFill/>
        </p:spPr>
        <p:txBody>
          <a:bodyPr wrap="square" rtlCol="0">
            <a:spAutoFit/>
          </a:bodyPr>
          <a:lstStyle/>
          <a:p>
            <a:r>
              <a:rPr lang="en-US" dirty="0" smtClean="0">
                <a:solidFill>
                  <a:schemeClr val="bg1"/>
                </a:solidFill>
              </a:rPr>
              <a:t>Image Credit: </a:t>
            </a:r>
            <a:r>
              <a:rPr lang="es-ES" dirty="0">
                <a:solidFill>
                  <a:schemeClr val="bg1"/>
                </a:solidFill>
              </a:rPr>
              <a:t>NASA, ESA and J. </a:t>
            </a:r>
            <a:r>
              <a:rPr lang="es-ES" dirty="0" err="1">
                <a:solidFill>
                  <a:schemeClr val="bg1"/>
                </a:solidFill>
              </a:rPr>
              <a:t>Hester</a:t>
            </a:r>
            <a:r>
              <a:rPr lang="es-ES" dirty="0">
                <a:solidFill>
                  <a:schemeClr val="bg1"/>
                </a:solidFill>
              </a:rPr>
              <a:t> </a:t>
            </a:r>
            <a:r>
              <a:rPr lang="en-US" dirty="0" smtClean="0">
                <a:solidFill>
                  <a:schemeClr val="bg1"/>
                </a:solidFill>
              </a:rPr>
              <a:t>.  X-rays =light </a:t>
            </a:r>
            <a:r>
              <a:rPr lang="en-US" dirty="0">
                <a:solidFill>
                  <a:schemeClr val="bg1"/>
                </a:solidFill>
              </a:rPr>
              <a:t>blue, </a:t>
            </a:r>
            <a:r>
              <a:rPr lang="en-US" dirty="0" smtClean="0">
                <a:solidFill>
                  <a:schemeClr val="bg1"/>
                </a:solidFill>
              </a:rPr>
              <a:t>visible light = green &amp; </a:t>
            </a:r>
            <a:r>
              <a:rPr lang="en-US" dirty="0">
                <a:solidFill>
                  <a:schemeClr val="bg1"/>
                </a:solidFill>
              </a:rPr>
              <a:t>dark blue, </a:t>
            </a:r>
            <a:r>
              <a:rPr lang="en-US" dirty="0" smtClean="0">
                <a:solidFill>
                  <a:schemeClr val="bg1"/>
                </a:solidFill>
              </a:rPr>
              <a:t>infrared energy =  </a:t>
            </a:r>
            <a:r>
              <a:rPr lang="en-US" dirty="0">
                <a:solidFill>
                  <a:schemeClr val="bg1"/>
                </a:solidFill>
              </a:rPr>
              <a:t>red</a:t>
            </a:r>
            <a:r>
              <a:rPr lang="en-US" dirty="0" smtClean="0">
                <a:solidFill>
                  <a:schemeClr val="bg1"/>
                </a:solidFill>
              </a:rPr>
              <a:t>. Telescopes: Chandra X-Ray Observatory, Hubble Space Telescope, Spitzer Space Telescope.</a:t>
            </a:r>
            <a:endParaRPr lang="en-US" dirty="0">
              <a:solidFill>
                <a:schemeClr val="bg1"/>
              </a:solidFill>
            </a:endParaRPr>
          </a:p>
        </p:txBody>
      </p:sp>
      <p:sp>
        <p:nvSpPr>
          <p:cNvPr id="6" name="TextBox 5"/>
          <p:cNvSpPr txBox="1"/>
          <p:nvPr/>
        </p:nvSpPr>
        <p:spPr>
          <a:xfrm>
            <a:off x="0" y="0"/>
            <a:ext cx="9067799" cy="769441"/>
          </a:xfrm>
          <a:prstGeom prst="rect">
            <a:avLst/>
          </a:prstGeom>
          <a:noFill/>
        </p:spPr>
        <p:txBody>
          <a:bodyPr wrap="square" rtlCol="0">
            <a:spAutoFit/>
          </a:bodyPr>
          <a:lstStyle/>
          <a:p>
            <a:pPr algn="ctr"/>
            <a:r>
              <a:rPr lang="en-US" sz="4400" dirty="0" smtClean="0">
                <a:solidFill>
                  <a:schemeClr val="bg1"/>
                </a:solidFill>
              </a:rPr>
              <a:t>M 44, Crab Nebula</a:t>
            </a:r>
            <a:endParaRPr lang="en-US" sz="4400" dirty="0">
              <a:solidFill>
                <a:schemeClr val="bg1"/>
              </a:solidFill>
            </a:endParaRPr>
          </a:p>
        </p:txBody>
      </p:sp>
    </p:spTree>
    <p:extLst>
      <p:ext uri="{BB962C8B-B14F-4D97-AF65-F5344CB8AC3E}">
        <p14:creationId xmlns:p14="http://schemas.microsoft.com/office/powerpoint/2010/main" val="544180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512" y="576119"/>
            <a:ext cx="6190488" cy="6190488"/>
          </a:xfrm>
          <a:prstGeom prst="rect">
            <a:avLst/>
          </a:prstGeom>
        </p:spPr>
      </p:pic>
      <p:sp>
        <p:nvSpPr>
          <p:cNvPr id="6" name="TextBox 5"/>
          <p:cNvSpPr txBox="1"/>
          <p:nvPr/>
        </p:nvSpPr>
        <p:spPr>
          <a:xfrm>
            <a:off x="6858000" y="1676400"/>
            <a:ext cx="2057400" cy="3693319"/>
          </a:xfrm>
          <a:prstGeom prst="rect">
            <a:avLst/>
          </a:prstGeom>
          <a:noFill/>
        </p:spPr>
        <p:txBody>
          <a:bodyPr wrap="square" rtlCol="0">
            <a:spAutoFit/>
          </a:bodyPr>
          <a:lstStyle/>
          <a:p>
            <a:r>
              <a:rPr lang="en-US" dirty="0" smtClean="0">
                <a:solidFill>
                  <a:schemeClr val="bg1"/>
                </a:solidFill>
              </a:rPr>
              <a:t>Image Credit: NASA/NRAO/MPIA</a:t>
            </a:r>
            <a:endParaRPr lang="en-US" dirty="0">
              <a:solidFill>
                <a:schemeClr val="bg1"/>
              </a:solidFill>
            </a:endParaRPr>
          </a:p>
          <a:p>
            <a:endParaRPr lang="en-US" dirty="0" smtClean="0">
              <a:solidFill>
                <a:schemeClr val="bg1"/>
              </a:solidFill>
            </a:endParaRPr>
          </a:p>
          <a:p>
            <a:r>
              <a:rPr lang="en-US" dirty="0" smtClean="0">
                <a:solidFill>
                  <a:schemeClr val="bg1"/>
                </a:solidFill>
              </a:rPr>
              <a:t>Far-ultraviolet </a:t>
            </a:r>
            <a:r>
              <a:rPr lang="en-US" dirty="0">
                <a:solidFill>
                  <a:schemeClr val="bg1"/>
                </a:solidFill>
              </a:rPr>
              <a:t>light </a:t>
            </a:r>
            <a:r>
              <a:rPr lang="en-US" dirty="0" smtClean="0">
                <a:solidFill>
                  <a:schemeClr val="bg1"/>
                </a:solidFill>
              </a:rPr>
              <a:t>= blue</a:t>
            </a:r>
            <a:r>
              <a:rPr lang="en-US" dirty="0">
                <a:solidFill>
                  <a:schemeClr val="bg1"/>
                </a:solidFill>
              </a:rPr>
              <a:t>, near-ultraviolet light </a:t>
            </a:r>
            <a:r>
              <a:rPr lang="en-US" dirty="0" smtClean="0">
                <a:solidFill>
                  <a:schemeClr val="bg1"/>
                </a:solidFill>
              </a:rPr>
              <a:t>= </a:t>
            </a:r>
            <a:r>
              <a:rPr lang="en-US" dirty="0">
                <a:solidFill>
                  <a:schemeClr val="bg1"/>
                </a:solidFill>
              </a:rPr>
              <a:t>green and </a:t>
            </a:r>
            <a:r>
              <a:rPr lang="en-US" dirty="0" smtClean="0">
                <a:solidFill>
                  <a:schemeClr val="bg1"/>
                </a:solidFill>
              </a:rPr>
              <a:t>radio waves = red.</a:t>
            </a:r>
          </a:p>
          <a:p>
            <a:endParaRPr lang="en-US" dirty="0">
              <a:solidFill>
                <a:schemeClr val="bg1"/>
              </a:solidFill>
            </a:endParaRPr>
          </a:p>
          <a:p>
            <a:r>
              <a:rPr lang="en-US" dirty="0" smtClean="0">
                <a:solidFill>
                  <a:schemeClr val="bg1"/>
                </a:solidFill>
              </a:rPr>
              <a:t>Telescopes:</a:t>
            </a:r>
          </a:p>
          <a:p>
            <a:r>
              <a:rPr lang="en-US" dirty="0" smtClean="0">
                <a:solidFill>
                  <a:schemeClr val="bg1"/>
                </a:solidFill>
              </a:rPr>
              <a:t>GALEX (</a:t>
            </a:r>
            <a:r>
              <a:rPr lang="en-US" dirty="0">
                <a:solidFill>
                  <a:schemeClr val="bg1"/>
                </a:solidFill>
              </a:rPr>
              <a:t>Galaxy Evolution </a:t>
            </a:r>
            <a:r>
              <a:rPr lang="en-US" dirty="0" smtClean="0">
                <a:solidFill>
                  <a:schemeClr val="bg1"/>
                </a:solidFill>
              </a:rPr>
              <a:t>Explorer), Very Large Array</a:t>
            </a:r>
            <a:endParaRPr lang="en-US" dirty="0">
              <a:solidFill>
                <a:schemeClr val="bg1"/>
              </a:solidFill>
            </a:endParaRPr>
          </a:p>
        </p:txBody>
      </p:sp>
      <p:sp>
        <p:nvSpPr>
          <p:cNvPr id="7" name="TextBox 6"/>
          <p:cNvSpPr txBox="1"/>
          <p:nvPr/>
        </p:nvSpPr>
        <p:spPr>
          <a:xfrm>
            <a:off x="0" y="52899"/>
            <a:ext cx="9067800" cy="1046440"/>
          </a:xfrm>
          <a:prstGeom prst="rect">
            <a:avLst/>
          </a:prstGeom>
          <a:noFill/>
        </p:spPr>
        <p:txBody>
          <a:bodyPr wrap="square" rtlCol="0">
            <a:spAutoFit/>
          </a:bodyPr>
          <a:lstStyle/>
          <a:p>
            <a:pPr algn="ctr"/>
            <a:r>
              <a:rPr lang="en-US" sz="4400" dirty="0">
                <a:solidFill>
                  <a:schemeClr val="bg1"/>
                </a:solidFill>
              </a:rPr>
              <a:t>The Southern Pinwheel </a:t>
            </a:r>
            <a:r>
              <a:rPr lang="en-US" sz="4400" dirty="0" smtClean="0">
                <a:solidFill>
                  <a:schemeClr val="bg1"/>
                </a:solidFill>
              </a:rPr>
              <a:t>Galaxy</a:t>
            </a:r>
            <a:endParaRPr lang="en-US" sz="4400" dirty="0">
              <a:solidFill>
                <a:schemeClr val="bg1"/>
              </a:solidFill>
            </a:endParaRPr>
          </a:p>
          <a:p>
            <a:pPr algn="ctr"/>
            <a:endParaRPr lang="en-US" dirty="0"/>
          </a:p>
        </p:txBody>
      </p:sp>
    </p:spTree>
    <p:extLst>
      <p:ext uri="{BB962C8B-B14F-4D97-AF65-F5344CB8AC3E}">
        <p14:creationId xmlns:p14="http://schemas.microsoft.com/office/powerpoint/2010/main" val="1362571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7999"/>
          <a:stretch/>
        </p:blipFill>
        <p:spPr>
          <a:xfrm>
            <a:off x="0" y="96316"/>
            <a:ext cx="9148036" cy="6733034"/>
          </a:xfrm>
          <a:prstGeom prst="rect">
            <a:avLst/>
          </a:prstGeom>
        </p:spPr>
      </p:pic>
    </p:spTree>
    <p:extLst>
      <p:ext uri="{BB962C8B-B14F-4D97-AF65-F5344CB8AC3E}">
        <p14:creationId xmlns:p14="http://schemas.microsoft.com/office/powerpoint/2010/main" val="1956281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75175" y="3169260"/>
            <a:ext cx="304800" cy="2159978"/>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11" name="Rectangle 10"/>
          <p:cNvSpPr/>
          <p:nvPr/>
        </p:nvSpPr>
        <p:spPr>
          <a:xfrm>
            <a:off x="7201085" y="1273056"/>
            <a:ext cx="304800" cy="1711566"/>
          </a:xfrm>
          <a:prstGeom prst="rect">
            <a:avLst/>
          </a:prstGeom>
          <a:solidFill>
            <a:srgbClr val="005000"/>
          </a:solidFill>
          <a:ln>
            <a:solidFill>
              <a:srgbClr val="00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844741" y="3169260"/>
            <a:ext cx="744415" cy="381000"/>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17" name="Rectangle 16"/>
          <p:cNvSpPr/>
          <p:nvPr/>
        </p:nvSpPr>
        <p:spPr>
          <a:xfrm>
            <a:off x="3891110" y="4517978"/>
            <a:ext cx="744415" cy="381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121483" y="3051142"/>
            <a:ext cx="744415" cy="381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823702" y="1617997"/>
            <a:ext cx="744415" cy="381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787868" y="1654056"/>
            <a:ext cx="744415" cy="381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808385" y="2603622"/>
            <a:ext cx="744415" cy="381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828877" y="1654052"/>
            <a:ext cx="304800" cy="132177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456670" y="3051142"/>
            <a:ext cx="744415" cy="381000"/>
          </a:xfrm>
          <a:prstGeom prst="rect">
            <a:avLst/>
          </a:prstGeom>
          <a:solidFill>
            <a:srgbClr val="005000"/>
          </a:solidFill>
          <a:ln>
            <a:solidFill>
              <a:srgbClr val="00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332755" y="1273056"/>
            <a:ext cx="868330" cy="381000"/>
          </a:xfrm>
          <a:prstGeom prst="rect">
            <a:avLst/>
          </a:prstGeom>
          <a:solidFill>
            <a:srgbClr val="005000"/>
          </a:solidFill>
          <a:ln>
            <a:solidFill>
              <a:srgbClr val="00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182892" y="3169260"/>
            <a:ext cx="304800" cy="2116015"/>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31" name="Rectangle 30"/>
          <p:cNvSpPr/>
          <p:nvPr/>
        </p:nvSpPr>
        <p:spPr>
          <a:xfrm>
            <a:off x="3253969" y="1179266"/>
            <a:ext cx="304800" cy="4144109"/>
          </a:xfrm>
          <a:prstGeom prst="rect">
            <a:avLst/>
          </a:prstGeom>
          <a:solidFill>
            <a:srgbClr val="005000"/>
          </a:solidFill>
          <a:ln>
            <a:solidFill>
              <a:srgbClr val="00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808385" y="2969031"/>
            <a:ext cx="304800" cy="185810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503562" y="4537930"/>
            <a:ext cx="697523" cy="381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575634" y="1642328"/>
            <a:ext cx="304800" cy="328832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436756" y="1589575"/>
            <a:ext cx="304800" cy="108144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436756" y="3629389"/>
            <a:ext cx="304800" cy="128954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848138" y="2670142"/>
            <a:ext cx="893418" cy="381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539941" y="1416660"/>
            <a:ext cx="304800" cy="3886200"/>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45" name="Rectangle 44"/>
          <p:cNvSpPr/>
          <p:nvPr/>
        </p:nvSpPr>
        <p:spPr>
          <a:xfrm>
            <a:off x="1096930" y="1589575"/>
            <a:ext cx="304800" cy="114152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754888" y="4917990"/>
            <a:ext cx="744415" cy="381000"/>
          </a:xfrm>
          <a:prstGeom prst="rect">
            <a:avLst/>
          </a:prstGeom>
          <a:solidFill>
            <a:srgbClr val="005000"/>
          </a:solidFill>
          <a:ln>
            <a:solidFill>
              <a:srgbClr val="00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3690420" y="2588031"/>
            <a:ext cx="744415" cy="381000"/>
          </a:xfrm>
          <a:prstGeom prst="rect">
            <a:avLst/>
          </a:prstGeom>
          <a:solidFill>
            <a:srgbClr val="005000"/>
          </a:solidFill>
          <a:ln>
            <a:solidFill>
              <a:srgbClr val="00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678697" y="1184190"/>
            <a:ext cx="744415" cy="381000"/>
          </a:xfrm>
          <a:prstGeom prst="rect">
            <a:avLst/>
          </a:prstGeom>
          <a:solidFill>
            <a:srgbClr val="005000"/>
          </a:solidFill>
          <a:ln>
            <a:solidFill>
              <a:srgbClr val="00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027955" y="1273056"/>
            <a:ext cx="304800" cy="3886200"/>
          </a:xfrm>
          <a:prstGeom prst="rect">
            <a:avLst/>
          </a:prstGeom>
          <a:solidFill>
            <a:srgbClr val="005000"/>
          </a:solidFill>
          <a:ln>
            <a:solidFill>
              <a:srgbClr val="00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184995" y="1923683"/>
            <a:ext cx="304800" cy="1436078"/>
          </a:xfrm>
          <a:prstGeom prst="rect">
            <a:avLst/>
          </a:prstGeom>
          <a:solidFill>
            <a:srgbClr val="005000"/>
          </a:solidFill>
          <a:ln>
            <a:solidFill>
              <a:srgbClr val="00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184995" y="1613014"/>
            <a:ext cx="304800" cy="385984"/>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53" name="Rectangle 52"/>
          <p:cNvSpPr/>
          <p:nvPr/>
        </p:nvSpPr>
        <p:spPr>
          <a:xfrm>
            <a:off x="4865898" y="1654052"/>
            <a:ext cx="304800" cy="326487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6019800"/>
            <a:ext cx="9226400" cy="369332"/>
          </a:xfrm>
          <a:prstGeom prst="rect">
            <a:avLst/>
          </a:prstGeom>
          <a:noFill/>
        </p:spPr>
        <p:txBody>
          <a:bodyPr wrap="square" rtlCol="0">
            <a:spAutoFit/>
          </a:bodyPr>
          <a:lstStyle/>
          <a:p>
            <a:pPr algn="ctr"/>
            <a:r>
              <a:rPr lang="en-US" dirty="0" smtClean="0">
                <a:solidFill>
                  <a:schemeClr val="bg1"/>
                </a:solidFill>
              </a:rPr>
              <a:t>Ok Alien.  Now you have received this message from Planet RGB.  Can you decode it?</a:t>
            </a:r>
            <a:endParaRPr lang="en-US" dirty="0">
              <a:solidFill>
                <a:schemeClr val="bg1"/>
              </a:solidFill>
            </a:endParaRPr>
          </a:p>
        </p:txBody>
      </p:sp>
    </p:spTree>
    <p:extLst>
      <p:ext uri="{BB962C8B-B14F-4D97-AF65-F5344CB8AC3E}">
        <p14:creationId xmlns:p14="http://schemas.microsoft.com/office/powerpoint/2010/main" val="1965785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914400" y="6488668"/>
            <a:ext cx="8229600" cy="369332"/>
          </a:xfrm>
          <a:prstGeom prst="rect">
            <a:avLst/>
          </a:prstGeom>
          <a:noFill/>
        </p:spPr>
        <p:txBody>
          <a:bodyPr wrap="square" rtlCol="0">
            <a:spAutoFit/>
          </a:bodyPr>
          <a:lstStyle/>
          <a:p>
            <a:pPr algn="ctr"/>
            <a:r>
              <a:rPr lang="en-US" dirty="0" smtClean="0">
                <a:solidFill>
                  <a:schemeClr val="bg1"/>
                </a:solidFill>
              </a:rPr>
              <a:t>Here’s a more realistic view of a planet. Describe this through the different filters.</a:t>
            </a:r>
            <a:endParaRPr lang="en-US" dirty="0">
              <a:solidFill>
                <a:schemeClr val="bg1"/>
              </a:solidFill>
            </a:endParaRPr>
          </a:p>
        </p:txBody>
      </p:sp>
    </p:spTree>
    <p:extLst>
      <p:ext uri="{BB962C8B-B14F-4D97-AF65-F5344CB8AC3E}">
        <p14:creationId xmlns:p14="http://schemas.microsoft.com/office/powerpoint/2010/main" val="872475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305800" cy="4525963"/>
          </a:xfrm>
        </p:spPr>
        <p:txBody>
          <a:bodyPr/>
          <a:lstStyle/>
          <a:p>
            <a:pPr marL="0" indent="0">
              <a:buNone/>
            </a:pPr>
            <a:r>
              <a:rPr lang="en-US" dirty="0" smtClean="0">
                <a:solidFill>
                  <a:schemeClr val="bg1"/>
                </a:solidFill>
              </a:rPr>
              <a:t>Astronomers use filters too, and for the same reasons.  If you isolate just one color of light, you can learn what parts of your object – your </a:t>
            </a:r>
            <a:r>
              <a:rPr lang="en-US" dirty="0" err="1" smtClean="0">
                <a:solidFill>
                  <a:schemeClr val="bg1"/>
                </a:solidFill>
              </a:rPr>
              <a:t>starfield</a:t>
            </a:r>
            <a:r>
              <a:rPr lang="en-US" dirty="0" smtClean="0">
                <a:solidFill>
                  <a:schemeClr val="bg1"/>
                </a:solidFill>
              </a:rPr>
              <a:t>, nebula or galaxy </a:t>
            </a:r>
            <a:r>
              <a:rPr lang="en-US" dirty="0">
                <a:solidFill>
                  <a:schemeClr val="bg1"/>
                </a:solidFill>
              </a:rPr>
              <a:t>– </a:t>
            </a:r>
            <a:r>
              <a:rPr lang="en-US" dirty="0" smtClean="0">
                <a:solidFill>
                  <a:schemeClr val="bg1"/>
                </a:solidFill>
              </a:rPr>
              <a:t>is glowing in only that color. That helps you discover what causes the object to shine.</a:t>
            </a:r>
            <a:endParaRPr lang="en-US" dirty="0">
              <a:solidFill>
                <a:schemeClr val="bg1"/>
              </a:solidFill>
            </a:endParaRPr>
          </a:p>
        </p:txBody>
      </p:sp>
    </p:spTree>
    <p:extLst>
      <p:ext uri="{BB962C8B-B14F-4D97-AF65-F5344CB8AC3E}">
        <p14:creationId xmlns:p14="http://schemas.microsoft.com/office/powerpoint/2010/main" val="2789061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allthesky.com/nebulae/big/obelt-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0"/>
            <a:ext cx="4167634" cy="6248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34000" y="609600"/>
            <a:ext cx="3352800" cy="4708981"/>
          </a:xfrm>
          <a:prstGeom prst="rect">
            <a:avLst/>
          </a:prstGeom>
          <a:noFill/>
        </p:spPr>
        <p:txBody>
          <a:bodyPr wrap="square" rtlCol="0">
            <a:spAutoFit/>
          </a:bodyPr>
          <a:lstStyle/>
          <a:p>
            <a:r>
              <a:rPr lang="en-US" sz="2000" dirty="0" smtClean="0">
                <a:solidFill>
                  <a:schemeClr val="bg1"/>
                </a:solidFill>
              </a:rPr>
              <a:t>This is Orion’s Belt. </a:t>
            </a:r>
          </a:p>
          <a:p>
            <a:endParaRPr lang="en-US" sz="2000" dirty="0">
              <a:solidFill>
                <a:schemeClr val="bg1"/>
              </a:solidFill>
            </a:endParaRPr>
          </a:p>
          <a:p>
            <a:r>
              <a:rPr lang="en-US" sz="2000" dirty="0" smtClean="0">
                <a:solidFill>
                  <a:schemeClr val="bg1"/>
                </a:solidFill>
              </a:rPr>
              <a:t>It is a combination of 3 pictures: one taken through a red filter, one through a green filter, and one through a blue filter. </a:t>
            </a:r>
            <a:endParaRPr lang="en-US" sz="2000" dirty="0">
              <a:solidFill>
                <a:schemeClr val="bg1"/>
              </a:solidFill>
            </a:endParaRPr>
          </a:p>
          <a:p>
            <a:endParaRPr lang="en-US" sz="2000" dirty="0" smtClean="0">
              <a:solidFill>
                <a:schemeClr val="bg1"/>
              </a:solidFill>
            </a:endParaRPr>
          </a:p>
          <a:p>
            <a:r>
              <a:rPr lang="en-US" sz="2000" dirty="0" smtClean="0">
                <a:solidFill>
                  <a:schemeClr val="bg1"/>
                </a:solidFill>
              </a:rPr>
              <a:t>Check it out with your filters.</a:t>
            </a:r>
          </a:p>
          <a:p>
            <a:endParaRPr lang="en-US" sz="2000" dirty="0">
              <a:solidFill>
                <a:schemeClr val="bg1"/>
              </a:solidFill>
            </a:endParaRPr>
          </a:p>
          <a:p>
            <a:endParaRPr lang="en-US" sz="2000" dirty="0" smtClean="0">
              <a:solidFill>
                <a:schemeClr val="bg1"/>
              </a:solidFill>
            </a:endParaRPr>
          </a:p>
          <a:p>
            <a:endParaRPr lang="en-US" sz="2000" dirty="0">
              <a:solidFill>
                <a:schemeClr val="bg1"/>
              </a:solidFill>
            </a:endParaRPr>
          </a:p>
          <a:p>
            <a:endParaRPr lang="en-US" sz="2000" dirty="0" smtClean="0">
              <a:solidFill>
                <a:schemeClr val="bg1"/>
              </a:solidFill>
            </a:endParaRPr>
          </a:p>
          <a:p>
            <a:r>
              <a:rPr lang="en-US" sz="2000" dirty="0" smtClean="0">
                <a:solidFill>
                  <a:schemeClr val="bg1"/>
                </a:solidFill>
              </a:rPr>
              <a:t>Image Credit</a:t>
            </a:r>
            <a:r>
              <a:rPr lang="en-US" sz="2000" dirty="0">
                <a:solidFill>
                  <a:schemeClr val="bg1"/>
                </a:solidFill>
              </a:rPr>
              <a:t>:   T. </a:t>
            </a:r>
            <a:r>
              <a:rPr lang="en-US" sz="2000" dirty="0" err="1">
                <a:solidFill>
                  <a:schemeClr val="bg1"/>
                </a:solidFill>
              </a:rPr>
              <a:t>Credner</a:t>
            </a:r>
            <a:r>
              <a:rPr lang="en-US" sz="2000" dirty="0">
                <a:solidFill>
                  <a:schemeClr val="bg1"/>
                </a:solidFill>
              </a:rPr>
              <a:t> &amp; S. </a:t>
            </a:r>
            <a:r>
              <a:rPr lang="en-US" sz="2000" dirty="0" err="1">
                <a:solidFill>
                  <a:schemeClr val="bg1"/>
                </a:solidFill>
              </a:rPr>
              <a:t>Kohle</a:t>
            </a:r>
            <a:r>
              <a:rPr lang="en-US" sz="2000" dirty="0">
                <a:solidFill>
                  <a:schemeClr val="bg1"/>
                </a:solidFill>
              </a:rPr>
              <a:t>, AlltheSky.com</a:t>
            </a:r>
          </a:p>
        </p:txBody>
      </p:sp>
    </p:spTree>
    <p:extLst>
      <p:ext uri="{BB962C8B-B14F-4D97-AF65-F5344CB8AC3E}">
        <p14:creationId xmlns:p14="http://schemas.microsoft.com/office/powerpoint/2010/main" val="4070629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Representational Images</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dirty="0" smtClean="0">
                <a:solidFill>
                  <a:schemeClr val="bg1"/>
                </a:solidFill>
              </a:rPr>
              <a:t>Astronomers don’t just combine images taken through red, green and blue filters.  They use narrow-band filters too.  And, they combine images from very different telescopes like x-ray telescopes and radio telescopes!</a:t>
            </a:r>
            <a:endParaRPr lang="en-US" dirty="0">
              <a:solidFill>
                <a:schemeClr val="bg1"/>
              </a:solidFill>
            </a:endParaRPr>
          </a:p>
        </p:txBody>
      </p:sp>
    </p:spTree>
    <p:extLst>
      <p:ext uri="{BB962C8B-B14F-4D97-AF65-F5344CB8AC3E}">
        <p14:creationId xmlns:p14="http://schemas.microsoft.com/office/powerpoint/2010/main" val="202209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src.hubblesite.org/hu/db/images/hs-2009-05-a-large_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72" y="772489"/>
            <a:ext cx="9121113" cy="51625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855" y="5695951"/>
            <a:ext cx="8686800" cy="923330"/>
          </a:xfrm>
          <a:prstGeom prst="rect">
            <a:avLst/>
          </a:prstGeom>
          <a:noFill/>
        </p:spPr>
        <p:txBody>
          <a:bodyPr wrap="square" rtlCol="0">
            <a:spAutoFit/>
          </a:bodyPr>
          <a:lstStyle/>
          <a:p>
            <a:r>
              <a:rPr lang="en-US" dirty="0" smtClean="0">
                <a:solidFill>
                  <a:schemeClr val="bg1"/>
                </a:solidFill>
              </a:rPr>
              <a:t>Image Credit: Hubble Space Telescope.   Narrow band filters for nitrogen, hydrogen and oxygen were used and then combined into this representational color image (nitrogen = red, hydrogen = green </a:t>
            </a:r>
            <a:r>
              <a:rPr lang="en-US" dirty="0">
                <a:solidFill>
                  <a:schemeClr val="bg1"/>
                </a:solidFill>
              </a:rPr>
              <a:t>and oxygen </a:t>
            </a:r>
            <a:r>
              <a:rPr lang="en-US" dirty="0" smtClean="0">
                <a:solidFill>
                  <a:schemeClr val="bg1"/>
                </a:solidFill>
              </a:rPr>
              <a:t>= blue). Telescopes: Hubble Space Telescope</a:t>
            </a:r>
            <a:endParaRPr lang="en-US" dirty="0">
              <a:solidFill>
                <a:schemeClr val="bg1"/>
              </a:solidFill>
            </a:endParaRPr>
          </a:p>
        </p:txBody>
      </p:sp>
      <p:sp>
        <p:nvSpPr>
          <p:cNvPr id="5" name="TextBox 4"/>
          <p:cNvSpPr txBox="1"/>
          <p:nvPr/>
        </p:nvSpPr>
        <p:spPr>
          <a:xfrm>
            <a:off x="-17773" y="3048"/>
            <a:ext cx="9121113" cy="769441"/>
          </a:xfrm>
          <a:prstGeom prst="rect">
            <a:avLst/>
          </a:prstGeom>
          <a:noFill/>
        </p:spPr>
        <p:txBody>
          <a:bodyPr wrap="square" rtlCol="0">
            <a:spAutoFit/>
          </a:bodyPr>
          <a:lstStyle/>
          <a:p>
            <a:pPr algn="ctr"/>
            <a:r>
              <a:rPr lang="en-US" sz="4400" dirty="0">
                <a:solidFill>
                  <a:schemeClr val="bg1"/>
                </a:solidFill>
              </a:rPr>
              <a:t>NGC </a:t>
            </a:r>
            <a:r>
              <a:rPr lang="en-US" sz="4400" dirty="0" smtClean="0">
                <a:solidFill>
                  <a:schemeClr val="bg1"/>
                </a:solidFill>
              </a:rPr>
              <a:t>2818, Planetary Nebula</a:t>
            </a:r>
            <a:endParaRPr lang="en-US" sz="4400" dirty="0"/>
          </a:p>
        </p:txBody>
      </p:sp>
    </p:spTree>
    <p:extLst>
      <p:ext uri="{BB962C8B-B14F-4D97-AF65-F5344CB8AC3E}">
        <p14:creationId xmlns:p14="http://schemas.microsoft.com/office/powerpoint/2010/main" val="2956712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94" name="Picture 7" descr="Radio-4-po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5" y="4520183"/>
            <a:ext cx="2362201" cy="236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5" descr="IR-4-pos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57982"/>
            <a:ext cx="2362201" cy="236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optical-4-po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 y="-3"/>
            <a:ext cx="2362201" cy="236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Omega"/>
          <p:cNvPicPr>
            <a:picLocks noChangeAspect="1" noChangeArrowheads="1"/>
          </p:cNvPicPr>
          <p:nvPr/>
        </p:nvPicPr>
        <p:blipFill rotWithShape="1">
          <a:blip r:embed="rId6">
            <a:lum bright="6000" contrast="18000"/>
            <a:extLst>
              <a:ext uri="{28A0092B-C50C-407E-A947-70E740481C1C}">
                <a14:useLocalDpi xmlns:a14="http://schemas.microsoft.com/office/drawing/2010/main" val="0"/>
              </a:ext>
            </a:extLst>
          </a:blip>
          <a:srcRect l="24200" t="20270" r="2100" b="10308"/>
          <a:stretch/>
        </p:blipFill>
        <p:spPr bwMode="auto">
          <a:xfrm>
            <a:off x="2514601" y="799321"/>
            <a:ext cx="6611112" cy="600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2400" y="103852"/>
            <a:ext cx="1928220" cy="369332"/>
          </a:xfrm>
          <a:prstGeom prst="rect">
            <a:avLst/>
          </a:prstGeom>
          <a:noFill/>
        </p:spPr>
        <p:txBody>
          <a:bodyPr wrap="none" rtlCol="0">
            <a:spAutoFit/>
          </a:bodyPr>
          <a:lstStyle/>
          <a:p>
            <a:r>
              <a:rPr lang="en-US" dirty="0" smtClean="0">
                <a:solidFill>
                  <a:schemeClr val="bg1"/>
                </a:solidFill>
              </a:rPr>
              <a:t>Blue =  visible light</a:t>
            </a:r>
            <a:endParaRPr lang="en-US" dirty="0">
              <a:solidFill>
                <a:schemeClr val="bg1"/>
              </a:solidFill>
            </a:endParaRPr>
          </a:p>
        </p:txBody>
      </p:sp>
      <p:sp>
        <p:nvSpPr>
          <p:cNvPr id="3" name="TextBox 2"/>
          <p:cNvSpPr txBox="1"/>
          <p:nvPr/>
        </p:nvSpPr>
        <p:spPr>
          <a:xfrm>
            <a:off x="-10595" y="2182699"/>
            <a:ext cx="2421625" cy="369332"/>
          </a:xfrm>
          <a:prstGeom prst="rect">
            <a:avLst/>
          </a:prstGeom>
          <a:noFill/>
        </p:spPr>
        <p:txBody>
          <a:bodyPr wrap="none" rtlCol="0">
            <a:spAutoFit/>
          </a:bodyPr>
          <a:lstStyle/>
          <a:p>
            <a:r>
              <a:rPr lang="en-US" dirty="0" smtClean="0">
                <a:solidFill>
                  <a:schemeClr val="bg1"/>
                </a:solidFill>
              </a:rPr>
              <a:t>Green = infrared energy</a:t>
            </a:r>
            <a:endParaRPr lang="en-US" dirty="0">
              <a:solidFill>
                <a:schemeClr val="bg1"/>
              </a:solidFill>
            </a:endParaRPr>
          </a:p>
        </p:txBody>
      </p:sp>
      <p:sp>
        <p:nvSpPr>
          <p:cNvPr id="4" name="TextBox 3"/>
          <p:cNvSpPr txBox="1"/>
          <p:nvPr/>
        </p:nvSpPr>
        <p:spPr>
          <a:xfrm>
            <a:off x="288653" y="4540973"/>
            <a:ext cx="1823128" cy="369332"/>
          </a:xfrm>
          <a:prstGeom prst="rect">
            <a:avLst/>
          </a:prstGeom>
          <a:noFill/>
        </p:spPr>
        <p:txBody>
          <a:bodyPr wrap="none" rtlCol="0">
            <a:spAutoFit/>
          </a:bodyPr>
          <a:lstStyle/>
          <a:p>
            <a:r>
              <a:rPr lang="en-US" dirty="0" smtClean="0">
                <a:solidFill>
                  <a:schemeClr val="bg1"/>
                </a:solidFill>
              </a:rPr>
              <a:t>Red= radio waves</a:t>
            </a:r>
            <a:endParaRPr lang="en-US" dirty="0">
              <a:solidFill>
                <a:schemeClr val="bg1"/>
              </a:solidFill>
            </a:endParaRPr>
          </a:p>
        </p:txBody>
      </p:sp>
      <p:sp>
        <p:nvSpPr>
          <p:cNvPr id="5" name="TextBox 4"/>
          <p:cNvSpPr txBox="1"/>
          <p:nvPr/>
        </p:nvSpPr>
        <p:spPr>
          <a:xfrm>
            <a:off x="2353056" y="103852"/>
            <a:ext cx="6790943" cy="769441"/>
          </a:xfrm>
          <a:prstGeom prst="rect">
            <a:avLst/>
          </a:prstGeom>
          <a:noFill/>
        </p:spPr>
        <p:txBody>
          <a:bodyPr wrap="square" rtlCol="0">
            <a:spAutoFit/>
          </a:bodyPr>
          <a:lstStyle/>
          <a:p>
            <a:pPr algn="ctr"/>
            <a:r>
              <a:rPr lang="en-US" sz="4400" dirty="0" smtClean="0">
                <a:solidFill>
                  <a:schemeClr val="bg1"/>
                </a:solidFill>
              </a:rPr>
              <a:t>M 17, Omega Nebula</a:t>
            </a:r>
            <a:endParaRPr lang="en-US" sz="4400" dirty="0">
              <a:solidFill>
                <a:schemeClr val="bg1"/>
              </a:solidFill>
            </a:endParaRPr>
          </a:p>
        </p:txBody>
      </p:sp>
      <p:sp>
        <p:nvSpPr>
          <p:cNvPr id="7" name="TextBox 6"/>
          <p:cNvSpPr txBox="1"/>
          <p:nvPr/>
        </p:nvSpPr>
        <p:spPr>
          <a:xfrm>
            <a:off x="1371600" y="6172200"/>
            <a:ext cx="6934200" cy="646331"/>
          </a:xfrm>
          <a:prstGeom prst="rect">
            <a:avLst/>
          </a:prstGeom>
          <a:noFill/>
        </p:spPr>
        <p:txBody>
          <a:bodyPr wrap="square" rtlCol="0">
            <a:spAutoFit/>
          </a:bodyPr>
          <a:lstStyle/>
          <a:p>
            <a:r>
              <a:rPr lang="en-US" dirty="0" smtClean="0">
                <a:solidFill>
                  <a:schemeClr val="bg1"/>
                </a:solidFill>
              </a:rPr>
              <a:t>Image Credit: NRAO/AUI</a:t>
            </a:r>
          </a:p>
          <a:p>
            <a:r>
              <a:rPr lang="en-US" dirty="0" smtClean="0">
                <a:solidFill>
                  <a:schemeClr val="bg1"/>
                </a:solidFill>
              </a:rPr>
              <a:t>Telescopes</a:t>
            </a:r>
            <a:r>
              <a:rPr lang="en-US" dirty="0">
                <a:solidFill>
                  <a:schemeClr val="bg1"/>
                </a:solidFill>
              </a:rPr>
              <a:t>: Palomar 48 inch, 2MASS, NRAO Green Bank </a:t>
            </a:r>
            <a:r>
              <a:rPr lang="en-US" dirty="0" smtClean="0">
                <a:solidFill>
                  <a:schemeClr val="bg1"/>
                </a:solidFill>
              </a:rPr>
              <a:t>Telescope.</a:t>
            </a:r>
            <a:endParaRPr lang="en-US" dirty="0">
              <a:solidFill>
                <a:schemeClr val="bg1"/>
              </a:solidFill>
            </a:endParaRPr>
          </a:p>
        </p:txBody>
      </p:sp>
    </p:spTree>
    <p:extLst>
      <p:ext uri="{BB962C8B-B14F-4D97-AF65-F5344CB8AC3E}">
        <p14:creationId xmlns:p14="http://schemas.microsoft.com/office/powerpoint/2010/main" val="10684721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You are an alien from another world. You have alien eyes.&amp;#x0D;&amp;#x0A;What do you notice about your vision?&amp;quot;&quot;/&gt;&lt;property id=&quot;20307&quot; value=&quot;265&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56&quot;/&gt;&lt;/object&gt;&lt;object type=&quot;3&quot; unique_id=&quot;10007&quot;&gt;&lt;property id=&quot;20148&quot; value=&quot;5&quot;/&gt;&lt;property id=&quot;20300&quot; value=&quot;Slide 4&quot;/&gt;&lt;property id=&quot;20307&quot; value=&quot;258&quot;/&gt;&lt;/object&gt;&lt;object type=&quot;3&quot; unique_id=&quot;10008&quot;&gt;&lt;property id=&quot;20148&quot; value=&quot;5&quot;/&gt;&lt;property id=&quot;20300&quot; value=&quot;Slide 5&quot;/&gt;&lt;property id=&quot;20307&quot; value=&quot;266&quot;/&gt;&lt;/object&gt;&lt;object type=&quot;3&quot; unique_id=&quot;10009&quot;&gt;&lt;property id=&quot;20148&quot; value=&quot;5&quot;/&gt;&lt;property id=&quot;20300&quot; value=&quot;Slide 6&quot;/&gt;&lt;property id=&quot;20307&quot; value=&quot;259&quot;/&gt;&lt;/object&gt;&lt;object type=&quot;3&quot; unique_id=&quot;10010&quot;&gt;&lt;property id=&quot;20148&quot; value=&quot;5&quot;/&gt;&lt;property id=&quot;20300&quot; value=&quot;Slide 7 - &amp;quot;Representational Images&amp;quot;&quot;/&gt;&lt;property id=&quot;20307&quot; value=&quot;262&quot;/&gt;&lt;/object&gt;&lt;object type=&quot;3&quot; unique_id=&quot;10011&quot;&gt;&lt;property id=&quot;20148&quot; value=&quot;5&quot;/&gt;&lt;property id=&quot;20300&quot; value=&quot;Slide 8&quot;/&gt;&lt;property id=&quot;20307&quot; value=&quot;260&quot;/&gt;&lt;/object&gt;&lt;object type=&quot;3&quot; unique_id=&quot;10012&quot;&gt;&lt;property id=&quot;20148&quot; value=&quot;5&quot;/&gt;&lt;property id=&quot;20300&quot; value=&quot;Slide 9&quot;/&gt;&lt;property id=&quot;20307&quot; value=&quot;264&quot;/&gt;&lt;/object&gt;&lt;object type=&quot;3&quot; unique_id=&quot;10013&quot;&gt;&lt;property id=&quot;20148&quot; value=&quot;5&quot;/&gt;&lt;property id=&quot;20300&quot; value=&quot;Slide 10&quot;/&gt;&lt;property id=&quot;20307&quot; value=&quot;263&quot;/&gt;&lt;/object&gt;&lt;object type=&quot;3&quot; unique_id=&quot;10014&quot;&gt;&lt;property id=&quot;20148&quot; value=&quot;5&quot;/&gt;&lt;property id=&quot;20300&quot; value=&quot;Slide 11&quot;/&gt;&lt;property id=&quot;20307&quot; value=&quot;261&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TotalTime>
  <Words>721</Words>
  <Application>Microsoft Office PowerPoint</Application>
  <PresentationFormat>On-screen Show (4:3)</PresentationFormat>
  <Paragraphs>56</Paragraphs>
  <Slides>11</Slides>
  <Notes>8</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You are an alien from another world. You have alien eyes. What do you notice about your vision?</vt:lpstr>
      <vt:lpstr>PowerPoint Presentation</vt:lpstr>
      <vt:lpstr>PowerPoint Presentation</vt:lpstr>
      <vt:lpstr>PowerPoint Presentation</vt:lpstr>
      <vt:lpstr>PowerPoint Presentation</vt:lpstr>
      <vt:lpstr>PowerPoint Presentation</vt:lpstr>
      <vt:lpstr>Representational Images</vt:lpstr>
      <vt:lpstr>PowerPoint Presentation</vt:lpstr>
      <vt:lpstr>PowerPoint Presentation</vt:lpstr>
      <vt:lpstr>PowerPoint Presentation</vt:lpstr>
      <vt:lpstr>PowerPoint Presentation</vt:lpstr>
    </vt:vector>
  </TitlesOfParts>
  <Company>NRAO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sheather</dc:creator>
  <cp:lastModifiedBy>sheather</cp:lastModifiedBy>
  <cp:revision>29</cp:revision>
  <cp:lastPrinted>2013-11-17T20:33:43Z</cp:lastPrinted>
  <dcterms:created xsi:type="dcterms:W3CDTF">2013-11-14T22:24:16Z</dcterms:created>
  <dcterms:modified xsi:type="dcterms:W3CDTF">2013-11-18T00:56:04Z</dcterms:modified>
</cp:coreProperties>
</file>