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08" r:id="rId1"/>
  </p:sldMasterIdLst>
  <p:notesMasterIdLst>
    <p:notesMasterId r:id="rId34"/>
  </p:notesMasterIdLst>
  <p:handoutMasterIdLst>
    <p:handoutMasterId r:id="rId35"/>
  </p:handoutMasterIdLst>
  <p:sldIdLst>
    <p:sldId id="393" r:id="rId2"/>
    <p:sldId id="358" r:id="rId3"/>
    <p:sldId id="385" r:id="rId4"/>
    <p:sldId id="368" r:id="rId5"/>
    <p:sldId id="384" r:id="rId6"/>
    <p:sldId id="392" r:id="rId7"/>
    <p:sldId id="259" r:id="rId8"/>
    <p:sldId id="322" r:id="rId9"/>
    <p:sldId id="311" r:id="rId10"/>
    <p:sldId id="277" r:id="rId11"/>
    <p:sldId id="391" r:id="rId12"/>
    <p:sldId id="388" r:id="rId13"/>
    <p:sldId id="395" r:id="rId14"/>
    <p:sldId id="389" r:id="rId15"/>
    <p:sldId id="390" r:id="rId16"/>
    <p:sldId id="276" r:id="rId17"/>
    <p:sldId id="313" r:id="rId18"/>
    <p:sldId id="377" r:id="rId19"/>
    <p:sldId id="378" r:id="rId20"/>
    <p:sldId id="315" r:id="rId21"/>
    <p:sldId id="283" r:id="rId22"/>
    <p:sldId id="373" r:id="rId23"/>
    <p:sldId id="387" r:id="rId24"/>
    <p:sldId id="386" r:id="rId25"/>
    <p:sldId id="394" r:id="rId26"/>
    <p:sldId id="320" r:id="rId27"/>
    <p:sldId id="374" r:id="rId28"/>
    <p:sldId id="379" r:id="rId29"/>
    <p:sldId id="380" r:id="rId30"/>
    <p:sldId id="381" r:id="rId31"/>
    <p:sldId id="382" r:id="rId32"/>
    <p:sldId id="383" r:id="rId33"/>
  </p:sldIdLst>
  <p:sldSz cx="9144000" cy="6858000" type="screen4x3"/>
  <p:notesSz cx="7010400" cy="9296400"/>
  <p:custDataLst>
    <p:tags r:id="rId36"/>
  </p:custDataLst>
  <p:defaultTextStyle>
    <a:defPPr>
      <a:defRPr lang="en-US"/>
    </a:defPPr>
    <a:lvl1pPr algn="l" rtl="0" eaLnBrk="0" fontAlgn="base" hangingPunct="0">
      <a:spcBef>
        <a:spcPct val="0"/>
      </a:spcBef>
      <a:spcAft>
        <a:spcPct val="0"/>
      </a:spcAft>
      <a:defRPr sz="3600"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3600"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3600"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3600"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3600" kern="1200">
        <a:solidFill>
          <a:schemeClr val="tx1"/>
        </a:solidFill>
        <a:latin typeface="Arial Black" pitchFamily="34" charset="0"/>
        <a:ea typeface="+mn-ea"/>
        <a:cs typeface="+mn-cs"/>
      </a:defRPr>
    </a:lvl5pPr>
    <a:lvl6pPr marL="2286000" algn="l" defTabSz="914400" rtl="0" eaLnBrk="1" latinLnBrk="0" hangingPunct="1">
      <a:defRPr sz="3600" kern="1200">
        <a:solidFill>
          <a:schemeClr val="tx1"/>
        </a:solidFill>
        <a:latin typeface="Arial Black" pitchFamily="34" charset="0"/>
        <a:ea typeface="+mn-ea"/>
        <a:cs typeface="+mn-cs"/>
      </a:defRPr>
    </a:lvl6pPr>
    <a:lvl7pPr marL="2743200" algn="l" defTabSz="914400" rtl="0" eaLnBrk="1" latinLnBrk="0" hangingPunct="1">
      <a:defRPr sz="3600" kern="1200">
        <a:solidFill>
          <a:schemeClr val="tx1"/>
        </a:solidFill>
        <a:latin typeface="Arial Black" pitchFamily="34" charset="0"/>
        <a:ea typeface="+mn-ea"/>
        <a:cs typeface="+mn-cs"/>
      </a:defRPr>
    </a:lvl7pPr>
    <a:lvl8pPr marL="3200400" algn="l" defTabSz="914400" rtl="0" eaLnBrk="1" latinLnBrk="0" hangingPunct="1">
      <a:defRPr sz="3600" kern="1200">
        <a:solidFill>
          <a:schemeClr val="tx1"/>
        </a:solidFill>
        <a:latin typeface="Arial Black" pitchFamily="34" charset="0"/>
        <a:ea typeface="+mn-ea"/>
        <a:cs typeface="+mn-cs"/>
      </a:defRPr>
    </a:lvl8pPr>
    <a:lvl9pPr marL="3657600" algn="l" defTabSz="914400" rtl="0" eaLnBrk="1" latinLnBrk="0" hangingPunct="1">
      <a:defRPr sz="3600" kern="1200">
        <a:solidFill>
          <a:schemeClr val="tx1"/>
        </a:solidFill>
        <a:latin typeface="Arial Black"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139"/>
    <a:srgbClr val="24526E"/>
    <a:srgbClr val="2C5C84"/>
    <a:srgbClr val="476BA1"/>
    <a:srgbClr val="FFFF99"/>
    <a:srgbClr val="000000"/>
    <a:srgbClr val="002570"/>
    <a:srgbClr val="002B80"/>
    <a:srgbClr val="003399"/>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9" autoAdjust="0"/>
    <p:restoredTop sz="93895" autoAdjust="0"/>
  </p:normalViewPr>
  <p:slideViewPr>
    <p:cSldViewPr snapToGrid="0">
      <p:cViewPr>
        <p:scale>
          <a:sx n="100" d="100"/>
          <a:sy n="100" d="100"/>
        </p:scale>
        <p:origin x="-1230" y="-72"/>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8" d="100"/>
          <a:sy n="78" d="100"/>
        </p:scale>
        <p:origin x="-211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48000" cy="455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57347" name="Rectangle 3"/>
          <p:cNvSpPr>
            <a:spLocks noGrp="1" noChangeArrowheads="1"/>
          </p:cNvSpPr>
          <p:nvPr>
            <p:ph type="dt" sz="quarter" idx="1"/>
          </p:nvPr>
        </p:nvSpPr>
        <p:spPr bwMode="auto">
          <a:xfrm>
            <a:off x="3962400" y="0"/>
            <a:ext cx="3048000" cy="455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57348" name="Rectangle 4"/>
          <p:cNvSpPr>
            <a:spLocks noGrp="1" noChangeArrowheads="1"/>
          </p:cNvSpPr>
          <p:nvPr>
            <p:ph type="ftr" sz="quarter" idx="2"/>
          </p:nvPr>
        </p:nvSpPr>
        <p:spPr bwMode="auto">
          <a:xfrm>
            <a:off x="0" y="8815115"/>
            <a:ext cx="3048000" cy="4559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57349" name="Rectangle 5"/>
          <p:cNvSpPr>
            <a:spLocks noGrp="1" noChangeArrowheads="1"/>
          </p:cNvSpPr>
          <p:nvPr>
            <p:ph type="sldNum" sz="quarter" idx="3"/>
          </p:nvPr>
        </p:nvSpPr>
        <p:spPr bwMode="auto">
          <a:xfrm>
            <a:off x="3962400" y="8815115"/>
            <a:ext cx="3048000" cy="4559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DB5A9C99-391B-4E53-AC2A-65D33E11247F}" type="slidenum">
              <a:rPr lang="en-US"/>
              <a:pPr>
                <a:defRPr/>
              </a:pPr>
              <a:t>‹#›</a:t>
            </a:fld>
            <a:endParaRPr lang="en-US"/>
          </a:p>
        </p:txBody>
      </p:sp>
    </p:spTree>
    <p:extLst>
      <p:ext uri="{BB962C8B-B14F-4D97-AF65-F5344CB8AC3E}">
        <p14:creationId xmlns:p14="http://schemas.microsoft.com/office/powerpoint/2010/main" val="36542624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48000" cy="455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77827" name="Rectangle 3"/>
          <p:cNvSpPr>
            <a:spLocks noGrp="1" noChangeArrowheads="1"/>
          </p:cNvSpPr>
          <p:nvPr>
            <p:ph type="dt" idx="1"/>
          </p:nvPr>
        </p:nvSpPr>
        <p:spPr bwMode="auto">
          <a:xfrm>
            <a:off x="3962400" y="0"/>
            <a:ext cx="3048000" cy="4559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72708" name="Rectangle 4"/>
          <p:cNvSpPr>
            <a:spLocks noGrp="1" noRot="1" noChangeAspect="1" noChangeArrowheads="1" noTextEdit="1"/>
          </p:cNvSpPr>
          <p:nvPr>
            <p:ph type="sldImg" idx="2"/>
          </p:nvPr>
        </p:nvSpPr>
        <p:spPr bwMode="auto">
          <a:xfrm>
            <a:off x="1174750" y="684213"/>
            <a:ext cx="4660900" cy="3495675"/>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914400" y="4407558"/>
            <a:ext cx="5181600" cy="41795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7830" name="Rectangle 6"/>
          <p:cNvSpPr>
            <a:spLocks noGrp="1" noChangeArrowheads="1"/>
          </p:cNvSpPr>
          <p:nvPr>
            <p:ph type="ftr" sz="quarter" idx="4"/>
          </p:nvPr>
        </p:nvSpPr>
        <p:spPr bwMode="auto">
          <a:xfrm>
            <a:off x="0" y="8815115"/>
            <a:ext cx="3048000" cy="4559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77831" name="Rectangle 7"/>
          <p:cNvSpPr>
            <a:spLocks noGrp="1" noChangeArrowheads="1"/>
          </p:cNvSpPr>
          <p:nvPr>
            <p:ph type="sldNum" sz="quarter" idx="5"/>
          </p:nvPr>
        </p:nvSpPr>
        <p:spPr bwMode="auto">
          <a:xfrm>
            <a:off x="3962400" y="8815115"/>
            <a:ext cx="3048000" cy="45595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166A730-1ED9-44C8-A6C7-A952221889AB}" type="slidenum">
              <a:rPr lang="en-US"/>
              <a:pPr>
                <a:defRPr/>
              </a:pPr>
              <a:t>‹#›</a:t>
            </a:fld>
            <a:endParaRPr lang="en-US"/>
          </a:p>
        </p:txBody>
      </p:sp>
    </p:spTree>
    <p:extLst>
      <p:ext uri="{BB962C8B-B14F-4D97-AF65-F5344CB8AC3E}">
        <p14:creationId xmlns:p14="http://schemas.microsoft.com/office/powerpoint/2010/main" val="1542681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Skynet 20 Meter Telescope at the NRAO in Green Bank, WV. It is called the 20 Meter Telescope because the dish is 20 meters across.</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1</a:t>
            </a:fld>
            <a:endParaRPr lang="en-US"/>
          </a:p>
        </p:txBody>
      </p:sp>
    </p:spTree>
    <p:extLst>
      <p:ext uri="{BB962C8B-B14F-4D97-AF65-F5344CB8AC3E}">
        <p14:creationId xmlns:p14="http://schemas.microsoft.com/office/powerpoint/2010/main" val="1477761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Radio Map from the 43 Meter Telescope in Green Bank, WV Note the radio signals ( red strongest, blue weakest) are coming from the Nebulae.</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11</a:t>
            </a:fld>
            <a:endParaRPr lang="en-US"/>
          </a:p>
        </p:txBody>
      </p:sp>
    </p:spTree>
    <p:extLst>
      <p:ext uri="{BB962C8B-B14F-4D97-AF65-F5344CB8AC3E}">
        <p14:creationId xmlns:p14="http://schemas.microsoft.com/office/powerpoint/2010/main" val="67736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a:t>
            </a:r>
            <a:r>
              <a:rPr lang="en-US" baseline="0" dirty="0" smtClean="0"/>
              <a:t> quick look Daisy scan of the Rosette Nebula taken with the 20 Meter.  </a:t>
            </a:r>
            <a:r>
              <a:rPr lang="en-US" baseline="0" dirty="0" err="1" smtClean="0"/>
              <a:t>Kinda</a:t>
            </a:r>
            <a:r>
              <a:rPr lang="en-US" baseline="0" dirty="0" smtClean="0"/>
              <a:t> messy, but quick!</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12</a:t>
            </a:fld>
            <a:endParaRPr lang="en-US"/>
          </a:p>
        </p:txBody>
      </p:sp>
    </p:spTree>
    <p:extLst>
      <p:ext uri="{BB962C8B-B14F-4D97-AF65-F5344CB8AC3E}">
        <p14:creationId xmlns:p14="http://schemas.microsoft.com/office/powerpoint/2010/main" val="390462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Downloaded the Fits file from the 12 degree map and displayed it with FITSVIEW. You can see lots more detail</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14</a:t>
            </a:fld>
            <a:endParaRPr lang="en-US"/>
          </a:p>
        </p:txBody>
      </p:sp>
    </p:spTree>
    <p:extLst>
      <p:ext uri="{BB962C8B-B14F-4D97-AF65-F5344CB8AC3E}">
        <p14:creationId xmlns:p14="http://schemas.microsoft.com/office/powerpoint/2010/main" val="380979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 the 20 Meter Telescope data to this portion of the 43 Meter Telescope map.  Not bad!</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15</a:t>
            </a:fld>
            <a:endParaRPr lang="en-US"/>
          </a:p>
        </p:txBody>
      </p:sp>
    </p:spTree>
    <p:extLst>
      <p:ext uri="{BB962C8B-B14F-4D97-AF65-F5344CB8AC3E}">
        <p14:creationId xmlns:p14="http://schemas.microsoft.com/office/powerpoint/2010/main" val="1768215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08FF8AF-37AC-4060-81E3-C117237092FF}" type="slidenum">
              <a:rPr lang="en-US" smtClean="0"/>
              <a:pPr/>
              <a:t>16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AB1A4212-3915-4AFA-8D59-ADDE8EB588FB}" type="slidenum">
              <a:rPr lang="en-US" smtClean="0"/>
              <a:pPr/>
              <a:t>17</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r>
              <a:rPr lang="en-US" dirty="0" smtClean="0"/>
              <a:t>Since circular motion represents acceleration (i.e., a change in velocity), the electrons radiate photons of a characteristic energy, corresponding to the radius of the circle. </a:t>
            </a: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Center of the Milky Way Galaxy, Sagittarius</a:t>
            </a:r>
            <a:r>
              <a:rPr lang="en-US" baseline="0" dirty="0" smtClean="0"/>
              <a:t> A.</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18</a:t>
            </a:fld>
            <a:endParaRPr lang="en-US"/>
          </a:p>
        </p:txBody>
      </p:sp>
    </p:spTree>
    <p:extLst>
      <p:ext uri="{BB962C8B-B14F-4D97-AF65-F5344CB8AC3E}">
        <p14:creationId xmlns:p14="http://schemas.microsoft.com/office/powerpoint/2010/main" val="2981274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FITS file from the same data as the previous slide, displayed with FITSVIEW.</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19</a:t>
            </a:fld>
            <a:endParaRPr lang="en-US"/>
          </a:p>
        </p:txBody>
      </p:sp>
    </p:spTree>
    <p:extLst>
      <p:ext uri="{BB962C8B-B14F-4D97-AF65-F5344CB8AC3E}">
        <p14:creationId xmlns:p14="http://schemas.microsoft.com/office/powerpoint/2010/main" val="90965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61FFCB64-F1DE-4E7C-87BC-1FA13A418C4F}" type="slidenum">
              <a:rPr lang="en-US" smtClean="0"/>
              <a:pPr/>
              <a:t>20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Cas A SNR – optical photo</a:t>
            </a:r>
          </a:p>
          <a:p>
            <a:pPr>
              <a:spcBef>
                <a:spcPct val="50000"/>
              </a:spcBef>
            </a:pPr>
            <a:r>
              <a:rPr lang="en-US" sz="1600" smtClean="0">
                <a:solidFill>
                  <a:srgbClr val="000000"/>
                </a:solidFill>
                <a:latin typeface="Arial" charset="0"/>
              </a:rPr>
              <a:t>(from Chandra web site http://chandra.harvard.edu/pub.html)</a:t>
            </a:r>
          </a:p>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86D1DFD-2A28-4A54-B4B5-CC287A41D06D}" type="slidenum">
              <a:rPr lang="en-US" smtClean="0"/>
              <a:pPr/>
              <a:t>21</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smtClean="0"/>
              <a:t>Cas A in the Radio. Next to the sun, the “brightest” radio source in the sky. This is a supernova remnant and could have a neutron star at its center.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031E3BE7-63DF-4773-8020-DC0861419141}" type="slidenum">
              <a:rPr lang="en-US" smtClean="0"/>
              <a:pPr/>
              <a:t>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a:spcBef>
                <a:spcPct val="50000"/>
              </a:spcBef>
            </a:pPr>
            <a:r>
              <a:rPr lang="en-US" dirty="0" smtClean="0">
                <a:solidFill>
                  <a:srgbClr val="000000"/>
                </a:solidFill>
              </a:rPr>
              <a:t>Like</a:t>
            </a:r>
            <a:r>
              <a:rPr lang="en-US" baseline="0" dirty="0" smtClean="0">
                <a:solidFill>
                  <a:srgbClr val="000000"/>
                </a:solidFill>
              </a:rPr>
              <a:t> an optical telescope, r</a:t>
            </a:r>
            <a:r>
              <a:rPr lang="en-US" dirty="0" smtClean="0">
                <a:solidFill>
                  <a:srgbClr val="000000"/>
                </a:solidFill>
              </a:rPr>
              <a:t>adio </a:t>
            </a:r>
            <a:r>
              <a:rPr lang="en-US" dirty="0" smtClean="0">
                <a:solidFill>
                  <a:srgbClr val="000000"/>
                </a:solidFill>
              </a:rPr>
              <a:t>telescopes also have parabolic mirrors, but they’re not shiny enough to reflect visible light well. The receiver is at the focal point.  We can’t see radio waves and so must put an electronic detector at the focal point</a:t>
            </a:r>
            <a:r>
              <a:rPr lang="en-US" dirty="0" smtClean="0">
                <a:solidFill>
                  <a:srgbClr val="000000"/>
                </a:solidFill>
              </a:rPr>
              <a:t>. </a:t>
            </a:r>
            <a:r>
              <a:rPr lang="en-US" baseline="0" dirty="0" smtClean="0">
                <a:solidFill>
                  <a:srgbClr val="000000"/>
                </a:solidFill>
              </a:rPr>
              <a:t> This is where things get different. A radio telescope detector is like a CCD with only one pixel! So to make an image you have to move the whole telescope and map the sky.</a:t>
            </a:r>
            <a:endParaRPr lang="en-US" dirty="0" smtClean="0">
              <a:solidFill>
                <a:srgbClr val="000000"/>
              </a:solidFill>
            </a:endParaRP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Daisy Scan with lots of petals of </a:t>
            </a:r>
            <a:r>
              <a:rPr lang="en-US" dirty="0" err="1" smtClean="0"/>
              <a:t>Cas</a:t>
            </a:r>
            <a:r>
              <a:rPr lang="en-US" dirty="0" smtClean="0"/>
              <a:t> A.</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22</a:t>
            </a:fld>
            <a:endParaRPr lang="en-US"/>
          </a:p>
        </p:txBody>
      </p:sp>
    </p:spTree>
    <p:extLst>
      <p:ext uri="{BB962C8B-B14F-4D97-AF65-F5344CB8AC3E}">
        <p14:creationId xmlns:p14="http://schemas.microsoft.com/office/powerpoint/2010/main" val="396781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Cygnus A – a radio galaxy ~ 600 million light years from here!</a:t>
            </a:r>
            <a:r>
              <a:rPr lang="en-US" baseline="0" dirty="0" smtClean="0"/>
              <a:t>  The detail in this image can NOT be achieved with the 20 Meter telescope. This was made by a telescope that is effectively 30 kilometers across!</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23</a:t>
            </a:fld>
            <a:endParaRPr lang="en-US"/>
          </a:p>
        </p:txBody>
      </p:sp>
    </p:spTree>
    <p:extLst>
      <p:ext uri="{BB962C8B-B14F-4D97-AF65-F5344CB8AC3E}">
        <p14:creationId xmlns:p14="http://schemas.microsoft.com/office/powerpoint/2010/main" val="107189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of Cygnus</a:t>
            </a:r>
            <a:r>
              <a:rPr lang="en-US" baseline="0" dirty="0" smtClean="0"/>
              <a:t> A  region made with the 20 meter. The big bump is Cygnus A.</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24</a:t>
            </a:fld>
            <a:endParaRPr lang="en-US"/>
          </a:p>
        </p:txBody>
      </p:sp>
    </p:spTree>
    <p:extLst>
      <p:ext uri="{BB962C8B-B14F-4D97-AF65-F5344CB8AC3E}">
        <p14:creationId xmlns:p14="http://schemas.microsoft.com/office/powerpoint/2010/main" val="210029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ECD6EAE1-B407-4900-890D-A44BCFC0239C}" type="slidenum">
              <a:rPr lang="en-US" smtClean="0"/>
              <a:pPr/>
              <a:t>26</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r>
              <a:rPr lang="en-US" smtClean="0"/>
              <a:t>Diagram of a pulsar. A pulsar is a stellar remnant – a neutron star. A pulsar has the mass of the Sun, but is as small as Milwaukee!  We detect a narrow beam of radio waves each time the pulsar spins toward us.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data that is returned when you observe a known pulsar with the 20 Meter. More on this</a:t>
            </a:r>
            <a:r>
              <a:rPr lang="en-US" baseline="0" dirty="0" smtClean="0"/>
              <a:t> topic  as a forum discussion?</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27</a:t>
            </a:fld>
            <a:endParaRPr lang="en-US"/>
          </a:p>
        </p:txBody>
      </p:sp>
    </p:spTree>
    <p:extLst>
      <p:ext uri="{BB962C8B-B14F-4D97-AF65-F5344CB8AC3E}">
        <p14:creationId xmlns:p14="http://schemas.microsoft.com/office/powerpoint/2010/main" val="1296148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5C3F2A9-7E4A-4FE4-B7B4-3AF1F88FC77D}" type="slidenum">
              <a:rPr lang="en-US" smtClean="0"/>
              <a:pPr/>
              <a:t>28</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smtClean="0"/>
              <a:t>You could do the spectrum tubes and diffraction gratings activity here.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smtClean="0"/>
              <a:t>Bottom one is hydrogen.  Lines are produced as electrons jump from higher energy levels to lower ones. Energy released in the form of specific wavelengths or colors of light.</a:t>
            </a:r>
          </a:p>
        </p:txBody>
      </p:sp>
      <p:sp>
        <p:nvSpPr>
          <p:cNvPr id="90116" name="Slide Number Placeholder 3"/>
          <p:cNvSpPr>
            <a:spLocks noGrp="1"/>
          </p:cNvSpPr>
          <p:nvPr>
            <p:ph type="sldNum" sz="quarter" idx="5"/>
          </p:nvPr>
        </p:nvSpPr>
        <p:spPr>
          <a:noFill/>
        </p:spPr>
        <p:txBody>
          <a:bodyPr/>
          <a:lstStyle/>
          <a:p>
            <a:fld id="{7D4E7CE4-4481-4999-9744-06CF6D321016}" type="slidenum">
              <a:rPr lang="en-US" smtClean="0"/>
              <a:pPr/>
              <a:t>29</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D518215-C6EC-49A5-A3B5-610745D74F46}" type="slidenum">
              <a:rPr lang="en-US" smtClean="0"/>
              <a:pPr/>
              <a:t>30</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 We also get radio spectral lines from hydrogen. This is called a spin flip transition.  The atom has less energy after the electron flips – the energy equivalent to a 21 cm radio </a:t>
            </a:r>
            <a:r>
              <a:rPr lang="en-US" dirty="0" smtClean="0"/>
              <a:t>wave,</a:t>
            </a:r>
            <a:r>
              <a:rPr lang="en-US" baseline="0" dirty="0" smtClean="0"/>
              <a:t> with a frequency of 1420.41 MHz</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B2C0CDF-D09C-4057-A25B-D17B17A48192}" type="slidenum">
              <a:rPr lang="en-US" smtClean="0"/>
              <a:pPr/>
              <a:t>31</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a:spcBef>
                <a:spcPct val="50000"/>
              </a:spcBef>
            </a:pPr>
            <a:r>
              <a:rPr lang="en-US" sz="1600" b="0" dirty="0" smtClean="0">
                <a:solidFill>
                  <a:srgbClr val="000000"/>
                </a:solidFill>
                <a:latin typeface="Arial" charset="0"/>
              </a:rPr>
              <a:t>Where will you look for atomic hydrogen signals?  Perhaps the plane of the Milky Way?</a:t>
            </a:r>
            <a:endParaRPr lang="en-US" sz="1600" b="0" dirty="0" smtClean="0">
              <a:solidFill>
                <a:srgbClr val="000000"/>
              </a:solidFill>
              <a:latin typeface="Arial" charset="0"/>
            </a:endParaRPr>
          </a:p>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a:t>
            </a:r>
            <a:r>
              <a:rPr lang="en-US" baseline="0" dirty="0" smtClean="0"/>
              <a:t> Meter Quick Look Data. To zoom in on these spectral lines, import the </a:t>
            </a:r>
            <a:r>
              <a:rPr lang="en-US" baseline="0" dirty="0" err="1" smtClean="0"/>
              <a:t>ascii</a:t>
            </a:r>
            <a:r>
              <a:rPr lang="en-US" baseline="0" dirty="0" smtClean="0"/>
              <a:t> data </a:t>
            </a:r>
            <a:r>
              <a:rPr lang="en-US" baseline="0" smtClean="0"/>
              <a:t>into excel.</a:t>
            </a:r>
            <a:endParaRPr lang="en-US"/>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32</a:t>
            </a:fld>
            <a:endParaRPr lang="en-US"/>
          </a:p>
        </p:txBody>
      </p:sp>
    </p:spTree>
    <p:extLst>
      <p:ext uri="{BB962C8B-B14F-4D97-AF65-F5344CB8AC3E}">
        <p14:creationId xmlns:p14="http://schemas.microsoft.com/office/powerpoint/2010/main" val="179198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little movie shows a</a:t>
            </a:r>
            <a:r>
              <a:rPr lang="en-US" baseline="0" dirty="0" smtClean="0"/>
              <a:t> radio telescope doing several tracking observations, and then a mapping observation. Watch the whole telescope “wiggle back and forth” at the end of the video.</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4</a:t>
            </a:fld>
            <a:endParaRPr lang="en-US"/>
          </a:p>
        </p:txBody>
      </p:sp>
    </p:spTree>
    <p:extLst>
      <p:ext uri="{BB962C8B-B14F-4D97-AF65-F5344CB8AC3E}">
        <p14:creationId xmlns:p14="http://schemas.microsoft.com/office/powerpoint/2010/main" val="108478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an FM radio has a band that goes</a:t>
            </a:r>
            <a:r>
              <a:rPr lang="en-US" baseline="0" dirty="0" smtClean="0"/>
              <a:t> </a:t>
            </a:r>
            <a:r>
              <a:rPr lang="en-US" dirty="0" smtClean="0"/>
              <a:t>from 88 MHz to 108 MHz, the 20 Meter receiver</a:t>
            </a:r>
            <a:r>
              <a:rPr lang="en-US" baseline="0" dirty="0" smtClean="0"/>
              <a:t> has a band too.  It goes from 1300 MHz to 1800 MHz!.  You can tune the 20 meter telescope to specific frequencies to pick up signals from different elements or molecules. That’s High resolution observing.  But you can also detect ALL of the signals across the whole band. Imagine picking up all of the stations on your FM radio at once.   You could point your antenna around and more easily determine the  total power from radio stations as a function of LOCATION.</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5</a:t>
            </a:fld>
            <a:endParaRPr lang="en-US"/>
          </a:p>
        </p:txBody>
      </p:sp>
    </p:spTree>
    <p:extLst>
      <p:ext uri="{BB962C8B-B14F-4D97-AF65-F5344CB8AC3E}">
        <p14:creationId xmlns:p14="http://schemas.microsoft.com/office/powerpoint/2010/main" val="1292390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Meter Data are not</a:t>
            </a:r>
            <a:r>
              <a:rPr lang="en-US" baseline="0" dirty="0" smtClean="0"/>
              <a:t> stored on the Skynet computers  just yet, and you can’t use Afterglow.  But you can access the data on an NRAO website.  This website also has much helpful advice!  https://www.gb.nrao.edu/20m  You get lots of data products: 2D graphs, </a:t>
            </a:r>
            <a:r>
              <a:rPr lang="en-US" baseline="0" dirty="0" err="1" smtClean="0"/>
              <a:t>Ascii</a:t>
            </a:r>
            <a:r>
              <a:rPr lang="en-US" baseline="0" dirty="0" smtClean="0"/>
              <a:t> Data, and Fits files that you can open with free programs like </a:t>
            </a:r>
            <a:r>
              <a:rPr lang="en-US" baseline="0" dirty="0" err="1" smtClean="0"/>
              <a:t>Astroimage</a:t>
            </a:r>
            <a:r>
              <a:rPr lang="en-US" baseline="0" dirty="0" smtClean="0"/>
              <a:t> processor, FITSVIEW, or DS9</a:t>
            </a:r>
            <a:endParaRPr lang="en-US" dirty="0"/>
          </a:p>
        </p:txBody>
      </p:sp>
      <p:sp>
        <p:nvSpPr>
          <p:cNvPr id="4" name="Slide Number Placeholder 3"/>
          <p:cNvSpPr>
            <a:spLocks noGrp="1"/>
          </p:cNvSpPr>
          <p:nvPr>
            <p:ph type="sldNum" sz="quarter" idx="10"/>
          </p:nvPr>
        </p:nvSpPr>
        <p:spPr/>
        <p:txBody>
          <a:bodyPr/>
          <a:lstStyle/>
          <a:p>
            <a:pPr>
              <a:defRPr/>
            </a:pPr>
            <a:fld id="{F166A730-1ED9-44C8-A6C7-A952221889AB}" type="slidenum">
              <a:rPr lang="en-US" smtClean="0"/>
              <a:pPr>
                <a:defRPr/>
              </a:pPr>
              <a:t>6</a:t>
            </a:fld>
            <a:endParaRPr lang="en-US"/>
          </a:p>
        </p:txBody>
      </p:sp>
    </p:spTree>
    <p:extLst>
      <p:ext uri="{BB962C8B-B14F-4D97-AF65-F5344CB8AC3E}">
        <p14:creationId xmlns:p14="http://schemas.microsoft.com/office/powerpoint/2010/main" val="1775252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838AC8E-EEFF-4E6B-9526-1A27AB371C4D}" type="slidenum">
              <a:rPr lang="en-US" smtClean="0"/>
              <a:pPr/>
              <a:t>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Just how are radio waves created in celestial objects?</a:t>
            </a: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452FE28-0EF4-44ED-9634-73EADF4C007C}" type="slidenum">
              <a:rPr lang="en-US" smtClean="0"/>
              <a:pPr/>
              <a:t>8</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74D94C8-65FD-49B4-8F46-FB5726D0AFC6}" type="slidenum">
              <a:rPr lang="en-US" smtClean="0"/>
              <a:pPr/>
              <a:t>9</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r>
              <a:rPr lang="en-US" dirty="0" smtClean="0"/>
              <a:t>Electron is green. Proton is red.  Situation where the gas is hot enough to ionize.  The protons does not capture the  electron to form an atom. But when the electron whizzes by its path is bent because it is attracted to the proton.  That’s an acceleration. </a:t>
            </a:r>
            <a:r>
              <a:rPr lang="en-US" dirty="0" smtClean="0"/>
              <a:t>Radio </a:t>
            </a:r>
            <a:r>
              <a:rPr lang="en-US" dirty="0" smtClean="0"/>
              <a:t>waves </a:t>
            </a:r>
            <a:r>
              <a:rPr lang="en-US" dirty="0" smtClean="0"/>
              <a:t>are released</a:t>
            </a:r>
            <a:r>
              <a:rPr lang="en-US" dirty="0"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0A368F2-0C4B-4DBA-8FD3-3CC1BFFB6C94}" type="slidenum">
              <a:rPr lang="en-US" smtClean="0"/>
              <a:pPr/>
              <a:t>10</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50000"/>
              </a:spcBef>
            </a:pPr>
            <a:r>
              <a:rPr lang="en-US" sz="1600" smtClean="0">
                <a:solidFill>
                  <a:srgbClr val="000000"/>
                </a:solidFill>
                <a:latin typeface="Arial" charset="0"/>
              </a:rPr>
              <a:t>Orion constellation – from a planetarium program.  This slide shows objects that emit visible light: stars mostly, and also some nebulae.</a:t>
            </a:r>
          </a:p>
          <a:p>
            <a:pPr>
              <a:spcBef>
                <a:spcPct val="50000"/>
              </a:spcBef>
            </a:pPr>
            <a:endParaRPr lang="en-US" sz="1600" smtClean="0">
              <a:solidFill>
                <a:srgbClr val="000000"/>
              </a:solidFill>
              <a:latin typeface="Arial" charset="0"/>
            </a:endParaRPr>
          </a:p>
          <a:p>
            <a:pPr>
              <a:spcBef>
                <a:spcPct val="50000"/>
              </a:spcBef>
            </a:pPr>
            <a:r>
              <a:rPr lang="en-US" sz="1600" smtClean="0">
                <a:solidFill>
                  <a:srgbClr val="000000"/>
                </a:solidFill>
                <a:latin typeface="Arial" charset="0"/>
              </a:rPr>
              <a:t>For a free and excellent planetarium program try Cartes du Ciel: http://www.stargazing.net/astropc/index.html.  </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r>
              <a:rPr lang="en-US" smtClean="0"/>
              <a:t>NRAO/AUI/NSF</a:t>
            </a:r>
            <a:endParaRPr lang="en-US"/>
          </a:p>
        </p:txBody>
      </p:sp>
      <p:sp>
        <p:nvSpPr>
          <p:cNvPr id="29" name="Slide Number Placeholder 28"/>
          <p:cNvSpPr>
            <a:spLocks noGrp="1"/>
          </p:cNvSpPr>
          <p:nvPr>
            <p:ph type="sldNum" sz="quarter" idx="12"/>
          </p:nvPr>
        </p:nvSpPr>
        <p:spPr/>
        <p:txBody>
          <a:bodyPr/>
          <a:lstStyle/>
          <a:p>
            <a:pPr>
              <a:defRPr/>
            </a:pPr>
            <a:fld id="{8CC08C83-9FE6-4677-89AB-3FD08A11020F}"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BD3849A8-69C5-4225-ADCE-7FA0F23D0238}"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E05718FC-B70E-4A5E-9BEA-269D49A04F1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p:txBody>
          <a:bodyPr/>
          <a:lstStyle/>
          <a:p>
            <a:pPr>
              <a:defRPr/>
            </a:pPr>
            <a:fld id="{7EB611B6-5BDF-4C5F-8501-79361FBF168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NRAO/AUI/NSF</a:t>
            </a: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4C6CF193-5BA6-4FA5-A29D-52319335652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771BD05E-DF18-49F1-87B1-7D3A9B470B92}"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NRAO/AUI/NSF</a:t>
            </a:r>
            <a:endParaRPr lang="en-US"/>
          </a:p>
        </p:txBody>
      </p:sp>
      <p:sp>
        <p:nvSpPr>
          <p:cNvPr id="9" name="Slide Number Placeholder 8"/>
          <p:cNvSpPr>
            <a:spLocks noGrp="1"/>
          </p:cNvSpPr>
          <p:nvPr>
            <p:ph type="sldNum" sz="quarter" idx="12"/>
          </p:nvPr>
        </p:nvSpPr>
        <p:spPr/>
        <p:txBody>
          <a:bodyPr/>
          <a:lstStyle/>
          <a:p>
            <a:pPr>
              <a:defRPr/>
            </a:pPr>
            <a:fld id="{1A45AAA0-D3F5-4D53-8CA0-B380C5E70E41}"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NRAO/AUI/NSF</a:t>
            </a:r>
            <a:endParaRPr lang="en-US"/>
          </a:p>
        </p:txBody>
      </p:sp>
      <p:sp>
        <p:nvSpPr>
          <p:cNvPr id="5" name="Slide Number Placeholder 4"/>
          <p:cNvSpPr>
            <a:spLocks noGrp="1"/>
          </p:cNvSpPr>
          <p:nvPr>
            <p:ph type="sldNum" sz="quarter" idx="12"/>
          </p:nvPr>
        </p:nvSpPr>
        <p:spPr/>
        <p:txBody>
          <a:bodyPr/>
          <a:lstStyle/>
          <a:p>
            <a:pPr>
              <a:defRPr/>
            </a:pPr>
            <a:fld id="{F3526E8C-AEC1-4A75-A669-6AACE18CB303}"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NRAO/AUI/NSF</a:t>
            </a:r>
            <a:endParaRPr lang="en-US"/>
          </a:p>
        </p:txBody>
      </p:sp>
      <p:sp>
        <p:nvSpPr>
          <p:cNvPr id="4" name="Slide Number Placeholder 3"/>
          <p:cNvSpPr>
            <a:spLocks noGrp="1"/>
          </p:cNvSpPr>
          <p:nvPr>
            <p:ph type="sldNum" sz="quarter" idx="12"/>
          </p:nvPr>
        </p:nvSpPr>
        <p:spPr/>
        <p:txBody>
          <a:bodyPr/>
          <a:lstStyle/>
          <a:p>
            <a:pPr>
              <a:defRPr/>
            </a:pPr>
            <a:fld id="{022594AE-C77B-480B-A9A3-5BD35FDE4C45}"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656D4785-90CE-4C53-9B17-F5492A255FDA}"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NRAO/AUI/NSF</a:t>
            </a:r>
            <a:endParaRPr lang="en-US"/>
          </a:p>
        </p:txBody>
      </p:sp>
      <p:sp>
        <p:nvSpPr>
          <p:cNvPr id="7" name="Slide Number Placeholder 6"/>
          <p:cNvSpPr>
            <a:spLocks noGrp="1"/>
          </p:cNvSpPr>
          <p:nvPr>
            <p:ph type="sldNum" sz="quarter" idx="12"/>
          </p:nvPr>
        </p:nvSpPr>
        <p:spPr/>
        <p:txBody>
          <a:bodyPr/>
          <a:lstStyle/>
          <a:p>
            <a:pPr>
              <a:defRPr/>
            </a:pPr>
            <a:fld id="{A263E065-28B1-4231-A506-31EECBCB9CBB}" type="slidenum">
              <a:rPr lang="en-US" smtClean="0"/>
              <a:pPr>
                <a:defRPr/>
              </a:pPr>
              <a:t>‹#›</a:t>
            </a:fld>
            <a:endParaRPr lang="en-US"/>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r>
              <a:rPr lang="en-US" smtClean="0"/>
              <a:t>NRAO/AUI/NSF</a:t>
            </a: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C0CBCB67-F826-4510-80EC-F4758C4CEF1F}"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fade/>
  </p:transition>
  <p:timing>
    <p:tnLst>
      <p:par>
        <p:cTn id="1" dur="indefinite" restart="never" nodeType="tmRoot"/>
      </p:par>
    </p:tnLst>
  </p:timing>
  <p:hf hd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file:///\\Gbfiler\www.gb.nrao.edu\content\epo\powerpoint\psr0531+21.au" TargetMode="External"/><Relationship Id="rId7" Type="http://schemas.openxmlformats.org/officeDocument/2006/relationships/image" Target="../media/image24.gif"/><Relationship Id="rId2" Type="http://schemas.openxmlformats.org/officeDocument/2006/relationships/audio" Target="file:///\\Gbfiler\www.gb.nrao.edu\content\epo\powerpoint\psr0329+54.au" TargetMode="External"/><Relationship Id="rId1" Type="http://schemas.openxmlformats.org/officeDocument/2006/relationships/audio" Target="file:///\\Gbfiler\www.gb.nrao.edu\content\epo\powerpoint\psr0833-45.au" TargetMode="External"/><Relationship Id="rId6" Type="http://schemas.openxmlformats.org/officeDocument/2006/relationships/image" Target="../media/image23.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230" y="200025"/>
            <a:ext cx="4464295" cy="2628899"/>
          </a:xfrm>
        </p:spPr>
        <p:txBody>
          <a:bodyPr>
            <a:normAutofit/>
          </a:bodyPr>
          <a:lstStyle/>
          <a:p>
            <a:r>
              <a:rPr lang="en-US" dirty="0" smtClean="0"/>
              <a:t>Using a Radio Telescope</a:t>
            </a:r>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752475"/>
            <a:ext cx="4352925" cy="580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0550" y="4972049"/>
            <a:ext cx="3401925" cy="1200329"/>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Installing the receiver on the 20 Meter Telescope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846903"/>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p:spPr>
        <p:txBody>
          <a:bodyPr/>
          <a:lstStyle/>
          <a:p>
            <a:r>
              <a:rPr lang="en-US" smtClean="0"/>
              <a:t>NRAO/AUI/NSF</a:t>
            </a:r>
          </a:p>
        </p:txBody>
      </p:sp>
      <p:sp>
        <p:nvSpPr>
          <p:cNvPr id="20483" name="Slide Number Placeholder 3"/>
          <p:cNvSpPr>
            <a:spLocks noGrp="1"/>
          </p:cNvSpPr>
          <p:nvPr>
            <p:ph type="sldNum" sz="quarter" idx="12"/>
          </p:nvPr>
        </p:nvSpPr>
        <p:spPr>
          <a:noFill/>
        </p:spPr>
        <p:txBody>
          <a:bodyPr/>
          <a:lstStyle/>
          <a:p>
            <a:fld id="{2526EA5F-F465-4BE5-9921-CBCB25FA90BD}" type="slidenum">
              <a:rPr lang="en-US" smtClean="0"/>
              <a:pPr/>
              <a:t>10</a:t>
            </a:fld>
            <a:endParaRPr lang="en-US" smtClean="0"/>
          </a:p>
        </p:txBody>
      </p:sp>
      <p:pic>
        <p:nvPicPr>
          <p:cNvPr id="20484" name="Picture 5" descr="oristars"/>
          <p:cNvPicPr>
            <a:picLocks noChangeAspect="1" noChangeArrowheads="1"/>
          </p:cNvPicPr>
          <p:nvPr/>
        </p:nvPicPr>
        <p:blipFill>
          <a:blip r:embed="rId3"/>
          <a:srcRect/>
          <a:stretch>
            <a:fillRect/>
          </a:stretch>
        </p:blipFill>
        <p:spPr bwMode="auto">
          <a:xfrm>
            <a:off x="1295400" y="228600"/>
            <a:ext cx="6400800" cy="640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11</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2" y="216536"/>
            <a:ext cx="6643688" cy="6536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426178"/>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12</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9" y="1838325"/>
            <a:ext cx="4787408"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467350" y="1905000"/>
            <a:ext cx="2952750" cy="2677656"/>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Daisy scan Radius: 120 arc seconds</a:t>
            </a:r>
          </a:p>
          <a:p>
            <a:r>
              <a:rPr lang="en-US" sz="2400" dirty="0" smtClean="0">
                <a:latin typeface="Arial" panose="020B0604020202020204" pitchFamily="34" charset="0"/>
                <a:cs typeface="Arial" panose="020B0604020202020204" pitchFamily="34" charset="0"/>
              </a:rPr>
              <a:t>12 petals</a:t>
            </a:r>
          </a:p>
          <a:p>
            <a:r>
              <a:rPr lang="en-US" sz="2400" dirty="0" smtClean="0">
                <a:latin typeface="Arial" panose="020B0604020202020204" pitchFamily="34" charset="0"/>
                <a:cs typeface="Arial" panose="020B0604020202020204" pitchFamily="34" charset="0"/>
              </a:rPr>
              <a:t>0.2 s integration time</a:t>
            </a:r>
          </a:p>
          <a:p>
            <a:r>
              <a:rPr lang="en-US" sz="2400" dirty="0" smtClean="0">
                <a:latin typeface="Arial" panose="020B0604020202020204" pitchFamily="34" charset="0"/>
                <a:cs typeface="Arial" panose="020B0604020202020204" pitchFamily="34" charset="0"/>
              </a:rPr>
              <a:t>Total duration 180 seconds</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1211193" y="1029384"/>
            <a:ext cx="4066754" cy="646331"/>
          </a:xfrm>
          <a:prstGeom prst="rect">
            <a:avLst/>
          </a:prstGeom>
          <a:noFill/>
        </p:spPr>
        <p:txBody>
          <a:bodyPr wrap="none" rtlCol="0">
            <a:spAutoFit/>
          </a:bodyPr>
          <a:lstStyle/>
          <a:p>
            <a:r>
              <a:rPr lang="en-US" dirty="0" smtClean="0"/>
              <a:t>Rosette Nebula</a:t>
            </a:r>
            <a:endParaRPr lang="en-US" dirty="0"/>
          </a:p>
        </p:txBody>
      </p:sp>
    </p:spTree>
    <p:extLst>
      <p:ext uri="{BB962C8B-B14F-4D97-AF65-F5344CB8AC3E}">
        <p14:creationId xmlns:p14="http://schemas.microsoft.com/office/powerpoint/2010/main" val="239100871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13</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2143125"/>
            <a:ext cx="7381875"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62050" y="633710"/>
            <a:ext cx="6517810" cy="830997"/>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A 12 degree “Map” of the Rosette Nebula Area</a:t>
            </a:r>
          </a:p>
          <a:p>
            <a:r>
              <a:rPr lang="en-US" sz="2400" dirty="0" smtClean="0">
                <a:latin typeface="Arial" panose="020B0604020202020204" pitchFamily="34" charset="0"/>
                <a:cs typeface="Arial" panose="020B0604020202020204" pitchFamily="34" charset="0"/>
              </a:rPr>
              <a:t>Showing more detail.</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521611"/>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413" y="0"/>
            <a:ext cx="7233288" cy="6756570"/>
          </a:xfrm>
          <a:prstGeom prst="rect">
            <a:avLst/>
          </a:prstGeom>
        </p:spPr>
      </p:pic>
      <p:sp>
        <p:nvSpPr>
          <p:cNvPr id="6" name="TextBox 5"/>
          <p:cNvSpPr txBox="1"/>
          <p:nvPr/>
        </p:nvSpPr>
        <p:spPr>
          <a:xfrm>
            <a:off x="133351" y="3305175"/>
            <a:ext cx="2800350" cy="830997"/>
          </a:xfrm>
          <a:prstGeom prst="rect">
            <a:avLst/>
          </a:prstGeom>
          <a:solidFill>
            <a:schemeClr val="tx1"/>
          </a:solidFill>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Raster map: 12 degrees</a:t>
            </a:r>
            <a:endParaRPr lang="en-US" sz="24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2085975" y="6181725"/>
            <a:ext cx="6791325"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https://www.nrao.edu/software/fitsview/</a:t>
            </a:r>
          </a:p>
        </p:txBody>
      </p:sp>
    </p:spTree>
    <p:extLst>
      <p:ext uri="{BB962C8B-B14F-4D97-AF65-F5344CB8AC3E}">
        <p14:creationId xmlns:p14="http://schemas.microsoft.com/office/powerpoint/2010/main" val="4012461016"/>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15</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2" y="216536"/>
            <a:ext cx="6643688" cy="6536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971550" y="552450"/>
            <a:ext cx="2981325" cy="3286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69337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85800" y="2057400"/>
            <a:ext cx="7772400" cy="3200400"/>
          </a:xfrm>
        </p:spPr>
        <p:txBody>
          <a:bodyPr>
            <a:normAutofit/>
          </a:bodyPr>
          <a:lstStyle/>
          <a:p>
            <a:pPr>
              <a:buFontTx/>
              <a:buNone/>
              <a:defRPr/>
            </a:pPr>
            <a:r>
              <a:rPr lang="en-US" sz="3600" dirty="0" smtClean="0">
                <a:latin typeface="Arial" panose="020B0604020202020204" pitchFamily="34" charset="0"/>
                <a:cs typeface="Arial" panose="020B0604020202020204" pitchFamily="34" charset="0"/>
              </a:rPr>
              <a:t> EG 2: </a:t>
            </a:r>
          </a:p>
          <a:p>
            <a:pPr>
              <a:buFontTx/>
              <a:buNone/>
              <a:defRPr/>
            </a:pPr>
            <a:r>
              <a:rPr lang="en-US" sz="3600" dirty="0" smtClean="0">
                <a:latin typeface="Arial" panose="020B0604020202020204" pitchFamily="34" charset="0"/>
                <a:cs typeface="Arial" panose="020B0604020202020204" pitchFamily="34" charset="0"/>
              </a:rPr>
              <a:t>detecting supernova remnants, </a:t>
            </a:r>
          </a:p>
          <a:p>
            <a:pPr>
              <a:buFontTx/>
              <a:buNone/>
              <a:defRPr/>
            </a:pPr>
            <a:r>
              <a:rPr lang="en-US" sz="3600" dirty="0" smtClean="0">
                <a:latin typeface="Arial" panose="020B0604020202020204" pitchFamily="34" charset="0"/>
                <a:cs typeface="Arial" panose="020B0604020202020204" pitchFamily="34" charset="0"/>
              </a:rPr>
              <a:t>detecting galaxies and quasars (with </a:t>
            </a:r>
            <a:r>
              <a:rPr lang="en-US" sz="3600" dirty="0" err="1" smtClean="0">
                <a:latin typeface="Arial" panose="020B0604020202020204" pitchFamily="34" charset="0"/>
                <a:cs typeface="Arial" panose="020B0604020202020204" pitchFamily="34" charset="0"/>
              </a:rPr>
              <a:t>blackholes</a:t>
            </a:r>
            <a:r>
              <a:rPr lang="en-US" sz="3600" dirty="0" smtClean="0">
                <a:latin typeface="Arial" panose="020B0604020202020204" pitchFamily="34" charset="0"/>
                <a:cs typeface="Arial" panose="020B0604020202020204" pitchFamily="34" charset="0"/>
              </a:rPr>
              <a:t> at their centers!)</a:t>
            </a:r>
          </a:p>
          <a:p>
            <a:pPr>
              <a:buFontTx/>
              <a:buNone/>
              <a:defRPr/>
            </a:pPr>
            <a:endParaRPr lang="en-US" sz="3600" dirty="0" smtClean="0">
              <a:latin typeface="Arial" panose="020B0604020202020204" pitchFamily="34" charset="0"/>
              <a:cs typeface="Arial" panose="020B0604020202020204" pitchFamily="34" charset="0"/>
            </a:endParaRPr>
          </a:p>
        </p:txBody>
      </p:sp>
      <p:sp>
        <p:nvSpPr>
          <p:cNvPr id="29698" name="Footer Placeholder 4"/>
          <p:cNvSpPr>
            <a:spLocks noGrp="1"/>
          </p:cNvSpPr>
          <p:nvPr>
            <p:ph type="ftr" sz="quarter" idx="11"/>
          </p:nvPr>
        </p:nvSpPr>
        <p:spPr>
          <a:noFill/>
        </p:spPr>
        <p:txBody>
          <a:bodyPr/>
          <a:lstStyle/>
          <a:p>
            <a:r>
              <a:rPr lang="en-US" smtClean="0"/>
              <a:t>NRAO/AUI/NSF</a:t>
            </a:r>
          </a:p>
        </p:txBody>
      </p:sp>
      <p:sp>
        <p:nvSpPr>
          <p:cNvPr id="29699" name="Slide Number Placeholder 5"/>
          <p:cNvSpPr>
            <a:spLocks noGrp="1"/>
          </p:cNvSpPr>
          <p:nvPr>
            <p:ph type="sldNum" sz="quarter" idx="12"/>
          </p:nvPr>
        </p:nvSpPr>
        <p:spPr>
          <a:noFill/>
        </p:spPr>
        <p:txBody>
          <a:bodyPr/>
          <a:lstStyle/>
          <a:p>
            <a:fld id="{DEA636A6-C83D-4604-B8B0-5CD3D28A3FEB}" type="slidenum">
              <a:rPr lang="en-US" smtClean="0"/>
              <a:pPr/>
              <a:t>16</a:t>
            </a:fld>
            <a:endParaRPr lang="en-US" smtClean="0"/>
          </a:p>
        </p:txBody>
      </p:sp>
      <p:sp>
        <p:nvSpPr>
          <p:cNvPr id="29701" name="Line 4"/>
          <p:cNvSpPr>
            <a:spLocks noChangeShapeType="1"/>
          </p:cNvSpPr>
          <p:nvPr/>
        </p:nvSpPr>
        <p:spPr bwMode="auto">
          <a:xfrm>
            <a:off x="685800" y="2057400"/>
            <a:ext cx="7391400" cy="0"/>
          </a:xfrm>
          <a:prstGeom prst="line">
            <a:avLst/>
          </a:prstGeom>
          <a:noFill/>
          <a:ln w="57150">
            <a:solidFill>
              <a:schemeClr val="hlink"/>
            </a:solidFill>
            <a:round/>
            <a:headEnd/>
            <a:tailEnd/>
          </a:ln>
        </p:spPr>
        <p:txBody>
          <a:bodyPr wrap="none" anchor="ctr"/>
          <a:lstStyle/>
          <a:p>
            <a:endParaRPr lang="en-US"/>
          </a:p>
        </p:txBody>
      </p:sp>
      <p:sp>
        <p:nvSpPr>
          <p:cNvPr id="37893" name="Rectangle 5"/>
          <p:cNvSpPr>
            <a:spLocks noChangeArrowheads="1"/>
          </p:cNvSpPr>
          <p:nvPr/>
        </p:nvSpPr>
        <p:spPr bwMode="auto">
          <a:xfrm>
            <a:off x="762000" y="914400"/>
            <a:ext cx="4568879" cy="830997"/>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Low resolution</a:t>
            </a:r>
            <a:endParaRPr lang="en-US" sz="4800" b="1" i="1" dirty="0">
              <a:effectLst>
                <a:outerShdw blurRad="38100" dist="38100" dir="2700000" algn="tl">
                  <a:srgbClr val="000000"/>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Footer Placeholder 2"/>
          <p:cNvSpPr>
            <a:spLocks noGrp="1"/>
          </p:cNvSpPr>
          <p:nvPr>
            <p:ph type="ftr" sz="quarter" idx="11"/>
          </p:nvPr>
        </p:nvSpPr>
        <p:spPr>
          <a:noFill/>
        </p:spPr>
        <p:txBody>
          <a:bodyPr/>
          <a:lstStyle/>
          <a:p>
            <a:r>
              <a:rPr lang="en-US" smtClean="0"/>
              <a:t>NRAO/AUI/NSF</a:t>
            </a:r>
          </a:p>
        </p:txBody>
      </p:sp>
      <p:sp>
        <p:nvSpPr>
          <p:cNvPr id="30723" name="Slide Number Placeholder 3"/>
          <p:cNvSpPr>
            <a:spLocks noGrp="1"/>
          </p:cNvSpPr>
          <p:nvPr>
            <p:ph type="sldNum" sz="quarter" idx="12"/>
          </p:nvPr>
        </p:nvSpPr>
        <p:spPr>
          <a:noFill/>
        </p:spPr>
        <p:txBody>
          <a:bodyPr/>
          <a:lstStyle/>
          <a:p>
            <a:fld id="{9BB0DC9B-198B-481C-B243-7F2FB8218128}" type="slidenum">
              <a:rPr lang="en-US" smtClean="0"/>
              <a:pPr/>
              <a:t>17</a:t>
            </a:fld>
            <a:endParaRPr lang="en-US" smtClean="0"/>
          </a:p>
        </p:txBody>
      </p:sp>
      <p:pic>
        <p:nvPicPr>
          <p:cNvPr id="30724" name="Picture 3" descr="synchanim3"/>
          <p:cNvPicPr>
            <a:picLocks noChangeAspect="1" noChangeArrowheads="1" noCrop="1"/>
          </p:cNvPicPr>
          <p:nvPr/>
        </p:nvPicPr>
        <p:blipFill>
          <a:blip r:embed="rId3"/>
          <a:srcRect/>
          <a:stretch>
            <a:fillRect/>
          </a:stretch>
        </p:blipFill>
        <p:spPr bwMode="auto">
          <a:xfrm>
            <a:off x="2033588" y="2068513"/>
            <a:ext cx="5075237" cy="2720975"/>
          </a:xfrm>
          <a:prstGeom prst="rect">
            <a:avLst/>
          </a:prstGeom>
          <a:noFill/>
          <a:ln w="9525">
            <a:noFill/>
            <a:miter lim="800000"/>
            <a:headEnd/>
            <a:tailEnd/>
          </a:ln>
        </p:spPr>
      </p:pic>
      <p:sp>
        <p:nvSpPr>
          <p:cNvPr id="30725" name="Text Box 4"/>
          <p:cNvSpPr txBox="1">
            <a:spLocks noChangeArrowheads="1"/>
          </p:cNvSpPr>
          <p:nvPr/>
        </p:nvSpPr>
        <p:spPr bwMode="auto">
          <a:xfrm>
            <a:off x="523875" y="1219200"/>
            <a:ext cx="8458200" cy="520700"/>
          </a:xfrm>
          <a:prstGeom prst="rect">
            <a:avLst/>
          </a:prstGeom>
          <a:noFill/>
          <a:ln w="9525">
            <a:noFill/>
            <a:miter lim="800000"/>
            <a:headEnd/>
            <a:tailEnd/>
          </a:ln>
        </p:spPr>
        <p:txBody>
          <a:bodyPr>
            <a:spAutoFit/>
          </a:bodyPr>
          <a:lstStyle/>
          <a:p>
            <a:pPr>
              <a:spcBef>
                <a:spcPct val="50000"/>
              </a:spcBef>
            </a:pPr>
            <a:r>
              <a:rPr lang="en-US" sz="2400" dirty="0">
                <a:solidFill>
                  <a:schemeClr val="bg1"/>
                </a:solidFill>
              </a:rPr>
              <a:t>Electrons accelerate around magnetic field lines</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18</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128713"/>
            <a:ext cx="73818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54799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19</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065" y="971550"/>
            <a:ext cx="575187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81483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2"/>
          <p:cNvSpPr>
            <a:spLocks noGrp="1"/>
          </p:cNvSpPr>
          <p:nvPr>
            <p:ph type="ftr" sz="quarter" idx="11"/>
          </p:nvPr>
        </p:nvSpPr>
        <p:spPr>
          <a:noFill/>
        </p:spPr>
        <p:txBody>
          <a:bodyPr/>
          <a:lstStyle/>
          <a:p>
            <a:r>
              <a:rPr lang="en-US" smtClean="0"/>
              <a:t>NRAO/AUI/NSF</a:t>
            </a:r>
          </a:p>
        </p:txBody>
      </p:sp>
      <p:sp>
        <p:nvSpPr>
          <p:cNvPr id="16387" name="Slide Number Placeholder 3"/>
          <p:cNvSpPr>
            <a:spLocks noGrp="1"/>
          </p:cNvSpPr>
          <p:nvPr>
            <p:ph type="sldNum" sz="quarter" idx="12"/>
          </p:nvPr>
        </p:nvSpPr>
        <p:spPr>
          <a:noFill/>
        </p:spPr>
        <p:txBody>
          <a:bodyPr/>
          <a:lstStyle/>
          <a:p>
            <a:fld id="{B3494B62-E6A3-48FA-9ACA-E54CFE1815FA}" type="slidenum">
              <a:rPr lang="en-US" smtClean="0"/>
              <a:pPr/>
              <a:t>2</a:t>
            </a:fld>
            <a:endParaRPr lang="en-US" smtClean="0"/>
          </a:p>
        </p:txBody>
      </p:sp>
      <p:sp>
        <p:nvSpPr>
          <p:cNvPr id="234498" name="Text Box 2"/>
          <p:cNvSpPr txBox="1">
            <a:spLocks noChangeArrowheads="1"/>
          </p:cNvSpPr>
          <p:nvPr/>
        </p:nvSpPr>
        <p:spPr bwMode="auto">
          <a:xfrm>
            <a:off x="1143941" y="2014538"/>
            <a:ext cx="2000250" cy="366712"/>
          </a:xfrm>
          <a:prstGeom prst="rect">
            <a:avLst/>
          </a:prstGeom>
          <a:noFill/>
          <a:ln w="9525">
            <a:noFill/>
            <a:miter lim="800000"/>
            <a:headEnd/>
            <a:tailEnd/>
          </a:ln>
          <a:effectLst/>
        </p:spPr>
        <p:txBody>
          <a:bodyPr wrap="none">
            <a:spAutoFit/>
          </a:bodyPr>
          <a:lstStyle/>
          <a:p>
            <a:pPr algn="ctr">
              <a:defRPr/>
            </a:pPr>
            <a:r>
              <a:rPr lang="en-US" sz="1800" b="1" dirty="0">
                <a:effectLst>
                  <a:outerShdw blurRad="38100" dist="38100" dir="2700000" algn="tl">
                    <a:srgbClr val="000000"/>
                  </a:outerShdw>
                </a:effectLst>
                <a:latin typeface="Arial" charset="0"/>
              </a:rPr>
              <a:t>Radio Telescope</a:t>
            </a:r>
          </a:p>
        </p:txBody>
      </p:sp>
      <p:pic>
        <p:nvPicPr>
          <p:cNvPr id="16389" name="Picture 3" descr="radio_telescope"/>
          <p:cNvPicPr>
            <a:picLocks noChangeAspect="1" noChangeArrowheads="1"/>
          </p:cNvPicPr>
          <p:nvPr/>
        </p:nvPicPr>
        <p:blipFill>
          <a:blip r:embed="rId3"/>
          <a:srcRect/>
          <a:stretch>
            <a:fillRect/>
          </a:stretch>
        </p:blipFill>
        <p:spPr bwMode="auto">
          <a:xfrm>
            <a:off x="3144191" y="161924"/>
            <a:ext cx="5999810" cy="5572125"/>
          </a:xfrm>
          <a:prstGeom prst="rect">
            <a:avLst/>
          </a:prstGeom>
          <a:noFill/>
          <a:ln w="9525">
            <a:noFill/>
            <a:miter lim="800000"/>
            <a:headEnd/>
            <a:tailEnd/>
          </a:ln>
        </p:spPr>
      </p:pic>
      <p:pic>
        <p:nvPicPr>
          <p:cNvPr id="16390" name="Picture 4" descr="tel_cat"/>
          <p:cNvPicPr>
            <a:picLocks noChangeAspect="1" noChangeArrowheads="1"/>
          </p:cNvPicPr>
          <p:nvPr/>
        </p:nvPicPr>
        <p:blipFill>
          <a:blip r:embed="rId4"/>
          <a:srcRect/>
          <a:stretch>
            <a:fillRect/>
          </a:stretch>
        </p:blipFill>
        <p:spPr bwMode="auto">
          <a:xfrm>
            <a:off x="112713" y="4067175"/>
            <a:ext cx="2875501" cy="2125663"/>
          </a:xfrm>
          <a:prstGeom prst="rect">
            <a:avLst/>
          </a:prstGeom>
          <a:noFill/>
          <a:ln w="9525">
            <a:noFill/>
            <a:miter lim="800000"/>
            <a:headEnd/>
            <a:tailEnd/>
          </a:ln>
        </p:spPr>
      </p:pic>
      <p:sp>
        <p:nvSpPr>
          <p:cNvPr id="234501" name="Text Box 5"/>
          <p:cNvSpPr txBox="1">
            <a:spLocks noChangeArrowheads="1"/>
          </p:cNvSpPr>
          <p:nvPr/>
        </p:nvSpPr>
        <p:spPr bwMode="auto">
          <a:xfrm>
            <a:off x="254000" y="3590925"/>
            <a:ext cx="2139950" cy="366713"/>
          </a:xfrm>
          <a:prstGeom prst="rect">
            <a:avLst/>
          </a:prstGeom>
          <a:noFill/>
          <a:ln w="9525">
            <a:noFill/>
            <a:miter lim="800000"/>
            <a:headEnd/>
            <a:tailEnd/>
          </a:ln>
          <a:effectLst/>
        </p:spPr>
        <p:txBody>
          <a:bodyPr wrap="none">
            <a:spAutoFit/>
          </a:bodyPr>
          <a:lstStyle/>
          <a:p>
            <a:pPr>
              <a:defRPr/>
            </a:pPr>
            <a:r>
              <a:rPr lang="en-US" sz="1800" b="1" dirty="0">
                <a:effectLst>
                  <a:outerShdw blurRad="38100" dist="38100" dir="2700000" algn="tl">
                    <a:srgbClr val="000000"/>
                  </a:outerShdw>
                </a:effectLst>
                <a:latin typeface="Arial" charset="0"/>
              </a:rPr>
              <a:t>Optical Telescope</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35842" name="Footer Placeholder 2"/>
          <p:cNvSpPr>
            <a:spLocks noGrp="1"/>
          </p:cNvSpPr>
          <p:nvPr>
            <p:ph type="ftr" sz="quarter" idx="11"/>
          </p:nvPr>
        </p:nvSpPr>
        <p:spPr>
          <a:noFill/>
        </p:spPr>
        <p:txBody>
          <a:bodyPr/>
          <a:lstStyle/>
          <a:p>
            <a:r>
              <a:rPr lang="en-US" smtClean="0"/>
              <a:t>NRAO/AUI/NSF</a:t>
            </a:r>
          </a:p>
        </p:txBody>
      </p:sp>
      <p:sp>
        <p:nvSpPr>
          <p:cNvPr id="35843" name="Slide Number Placeholder 3"/>
          <p:cNvSpPr>
            <a:spLocks noGrp="1"/>
          </p:cNvSpPr>
          <p:nvPr>
            <p:ph type="sldNum" sz="quarter" idx="12"/>
          </p:nvPr>
        </p:nvSpPr>
        <p:spPr>
          <a:noFill/>
        </p:spPr>
        <p:txBody>
          <a:bodyPr/>
          <a:lstStyle/>
          <a:p>
            <a:fld id="{37A9D656-FE7B-493B-AC20-B4A404BB98FA}" type="slidenum">
              <a:rPr lang="en-US" smtClean="0"/>
              <a:pPr/>
              <a:t>20</a:t>
            </a:fld>
            <a:endParaRPr lang="en-US" smtClean="0"/>
          </a:p>
        </p:txBody>
      </p:sp>
      <p:pic>
        <p:nvPicPr>
          <p:cNvPr id="35844" name="Picture 3" descr="casaopt"/>
          <p:cNvPicPr>
            <a:picLocks noChangeAspect="1" noChangeArrowheads="1"/>
          </p:cNvPicPr>
          <p:nvPr/>
        </p:nvPicPr>
        <p:blipFill>
          <a:blip r:embed="rId3"/>
          <a:srcRect/>
          <a:stretch>
            <a:fillRect/>
          </a:stretch>
        </p:blipFill>
        <p:spPr bwMode="auto">
          <a:xfrm>
            <a:off x="1371600" y="228600"/>
            <a:ext cx="6400800" cy="643890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36866" name="Footer Placeholder 2"/>
          <p:cNvSpPr>
            <a:spLocks noGrp="1"/>
          </p:cNvSpPr>
          <p:nvPr>
            <p:ph type="ftr" sz="quarter" idx="11"/>
          </p:nvPr>
        </p:nvSpPr>
        <p:spPr>
          <a:noFill/>
        </p:spPr>
        <p:txBody>
          <a:bodyPr/>
          <a:lstStyle/>
          <a:p>
            <a:r>
              <a:rPr lang="en-US" smtClean="0"/>
              <a:t>NRAO/AUI/NSF</a:t>
            </a:r>
          </a:p>
        </p:txBody>
      </p:sp>
      <p:sp>
        <p:nvSpPr>
          <p:cNvPr id="36867" name="Slide Number Placeholder 3"/>
          <p:cNvSpPr>
            <a:spLocks noGrp="1"/>
          </p:cNvSpPr>
          <p:nvPr>
            <p:ph type="sldNum" sz="quarter" idx="12"/>
          </p:nvPr>
        </p:nvSpPr>
        <p:spPr>
          <a:noFill/>
        </p:spPr>
        <p:txBody>
          <a:bodyPr/>
          <a:lstStyle/>
          <a:p>
            <a:fld id="{7A1B35E8-852A-43D1-BF45-6EADEC50F26E}" type="slidenum">
              <a:rPr lang="en-US" smtClean="0"/>
              <a:pPr/>
              <a:t>21</a:t>
            </a:fld>
            <a:endParaRPr lang="en-US" smtClean="0"/>
          </a:p>
        </p:txBody>
      </p:sp>
      <p:pic>
        <p:nvPicPr>
          <p:cNvPr id="36868" name="Picture 4" descr="CasA"/>
          <p:cNvPicPr>
            <a:picLocks noChangeAspect="1" noChangeArrowheads="1"/>
          </p:cNvPicPr>
          <p:nvPr/>
        </p:nvPicPr>
        <p:blipFill>
          <a:blip r:embed="rId3"/>
          <a:srcRect/>
          <a:stretch>
            <a:fillRect/>
          </a:stretch>
        </p:blipFill>
        <p:spPr bwMode="auto">
          <a:xfrm>
            <a:off x="1152525" y="-15875"/>
            <a:ext cx="6838950" cy="6891338"/>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22</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3" y="1128713"/>
            <a:ext cx="73818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665852"/>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23</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4251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7005" y="161925"/>
            <a:ext cx="8569525" cy="1200329"/>
          </a:xfrm>
          <a:prstGeom prst="rect">
            <a:avLst/>
          </a:prstGeom>
          <a:noFill/>
        </p:spPr>
        <p:txBody>
          <a:bodyPr wrap="none" rtlCol="0">
            <a:spAutoFit/>
          </a:bodyPr>
          <a:lstStyle/>
          <a:p>
            <a:pPr algn="ctr"/>
            <a:r>
              <a:rPr lang="en-US" dirty="0" smtClean="0"/>
              <a:t>Cygnus A</a:t>
            </a:r>
          </a:p>
          <a:p>
            <a:pPr algn="ctr"/>
            <a:r>
              <a:rPr lang="en-US" dirty="0" smtClean="0"/>
              <a:t>VLA Telescope (30 km diameter) </a:t>
            </a:r>
            <a:endParaRPr lang="en-US" dirty="0"/>
          </a:p>
        </p:txBody>
      </p:sp>
    </p:spTree>
    <p:extLst>
      <p:ext uri="{BB962C8B-B14F-4D97-AF65-F5344CB8AC3E}">
        <p14:creationId xmlns:p14="http://schemas.microsoft.com/office/powerpoint/2010/main" val="370110594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24</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062" y="1624013"/>
            <a:ext cx="7381875"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81175" y="285750"/>
            <a:ext cx="5158335" cy="1200329"/>
          </a:xfrm>
          <a:prstGeom prst="rect">
            <a:avLst/>
          </a:prstGeom>
          <a:noFill/>
        </p:spPr>
        <p:txBody>
          <a:bodyPr wrap="none" rtlCol="0">
            <a:spAutoFit/>
          </a:bodyPr>
          <a:lstStyle/>
          <a:p>
            <a:pPr algn="ctr"/>
            <a:r>
              <a:rPr lang="en-US" dirty="0" smtClean="0"/>
              <a:t>Cygnus A</a:t>
            </a:r>
          </a:p>
          <a:p>
            <a:pPr algn="ctr"/>
            <a:r>
              <a:rPr lang="en-US" dirty="0" smtClean="0"/>
              <a:t>20 Meter Telescope</a:t>
            </a:r>
            <a:endParaRPr lang="en-US" dirty="0"/>
          </a:p>
        </p:txBody>
      </p:sp>
    </p:spTree>
    <p:extLst>
      <p:ext uri="{BB962C8B-B14F-4D97-AF65-F5344CB8AC3E}">
        <p14:creationId xmlns:p14="http://schemas.microsoft.com/office/powerpoint/2010/main" val="479527432"/>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25</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127125"/>
            <a:ext cx="7377113"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05166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2"/>
          <p:cNvSpPr>
            <a:spLocks noGrp="1"/>
          </p:cNvSpPr>
          <p:nvPr>
            <p:ph type="ftr" sz="quarter" idx="11"/>
          </p:nvPr>
        </p:nvSpPr>
        <p:spPr>
          <a:noFill/>
        </p:spPr>
        <p:txBody>
          <a:bodyPr/>
          <a:lstStyle/>
          <a:p>
            <a:r>
              <a:rPr lang="en-US" smtClean="0"/>
              <a:t>NRAO/AUI/NSF</a:t>
            </a:r>
          </a:p>
        </p:txBody>
      </p:sp>
      <p:sp>
        <p:nvSpPr>
          <p:cNvPr id="37891" name="Slide Number Placeholder 3"/>
          <p:cNvSpPr>
            <a:spLocks noGrp="1"/>
          </p:cNvSpPr>
          <p:nvPr>
            <p:ph type="sldNum" sz="quarter" idx="12"/>
          </p:nvPr>
        </p:nvSpPr>
        <p:spPr>
          <a:noFill/>
        </p:spPr>
        <p:txBody>
          <a:bodyPr/>
          <a:lstStyle/>
          <a:p>
            <a:fld id="{BB6DC8AA-3CE3-48DE-B986-FBCF1612F399}" type="slidenum">
              <a:rPr lang="en-US" smtClean="0"/>
              <a:pPr/>
              <a:t>26</a:t>
            </a:fld>
            <a:endParaRPr lang="en-US" smtClean="0"/>
          </a:p>
        </p:txBody>
      </p:sp>
      <p:pic>
        <p:nvPicPr>
          <p:cNvPr id="116739" name="psr0833-45.au">
            <a:hlinkClick r:id="" action="ppaction://media"/>
          </p:cNvPr>
          <p:cNvPicPr>
            <a:picLocks noRot="1" noChangeAspect="1" noChangeArrowheads="1"/>
          </p:cNvPicPr>
          <p:nvPr>
            <a:audioFile r:link="rId1"/>
          </p:nvPr>
        </p:nvPicPr>
        <p:blipFill>
          <a:blip r:embed="rId6"/>
          <a:srcRect/>
          <a:stretch>
            <a:fillRect/>
          </a:stretch>
        </p:blipFill>
        <p:spPr bwMode="auto">
          <a:xfrm>
            <a:off x="381000" y="1828800"/>
            <a:ext cx="304800" cy="304800"/>
          </a:xfrm>
          <a:prstGeom prst="rect">
            <a:avLst/>
          </a:prstGeom>
          <a:noFill/>
          <a:ln w="9525">
            <a:noFill/>
            <a:miter lim="800000"/>
            <a:headEnd/>
            <a:tailEnd/>
          </a:ln>
        </p:spPr>
      </p:pic>
      <p:sp>
        <p:nvSpPr>
          <p:cNvPr id="37893" name="Text Box 4"/>
          <p:cNvSpPr txBox="1">
            <a:spLocks noChangeArrowheads="1"/>
          </p:cNvSpPr>
          <p:nvPr/>
        </p:nvSpPr>
        <p:spPr bwMode="auto">
          <a:xfrm>
            <a:off x="228600" y="2209800"/>
            <a:ext cx="619125" cy="342900"/>
          </a:xfrm>
          <a:prstGeom prst="rect">
            <a:avLst/>
          </a:prstGeom>
          <a:noFill/>
          <a:ln w="9525">
            <a:noFill/>
            <a:miter lim="800000"/>
            <a:headEnd/>
            <a:tailEnd/>
          </a:ln>
        </p:spPr>
        <p:txBody>
          <a:bodyPr wrap="none">
            <a:spAutoFit/>
          </a:bodyPr>
          <a:lstStyle/>
          <a:p>
            <a:r>
              <a:rPr lang="en-US" sz="1400"/>
              <a:t>Vela</a:t>
            </a:r>
          </a:p>
        </p:txBody>
      </p:sp>
      <p:pic>
        <p:nvPicPr>
          <p:cNvPr id="116741" name="psr0329+54.au">
            <a:hlinkClick r:id="" action="ppaction://media"/>
          </p:cNvPr>
          <p:cNvPicPr>
            <a:picLocks noRot="1" noChangeAspect="1" noChangeArrowheads="1"/>
          </p:cNvPicPr>
          <p:nvPr>
            <a:audioFile r:link="rId2"/>
          </p:nvPr>
        </p:nvPicPr>
        <p:blipFill>
          <a:blip r:embed="rId6"/>
          <a:srcRect/>
          <a:stretch>
            <a:fillRect/>
          </a:stretch>
        </p:blipFill>
        <p:spPr bwMode="auto">
          <a:xfrm>
            <a:off x="381000" y="609600"/>
            <a:ext cx="304800" cy="304800"/>
          </a:xfrm>
          <a:prstGeom prst="rect">
            <a:avLst/>
          </a:prstGeom>
          <a:noFill/>
          <a:ln w="9525">
            <a:noFill/>
            <a:miter lim="800000"/>
            <a:headEnd/>
            <a:tailEnd/>
          </a:ln>
        </p:spPr>
      </p:pic>
      <p:sp>
        <p:nvSpPr>
          <p:cNvPr id="37895" name="Text Box 6"/>
          <p:cNvSpPr txBox="1">
            <a:spLocks noChangeArrowheads="1"/>
          </p:cNvSpPr>
          <p:nvPr/>
        </p:nvSpPr>
        <p:spPr bwMode="auto">
          <a:xfrm>
            <a:off x="0" y="990600"/>
            <a:ext cx="1012825" cy="342900"/>
          </a:xfrm>
          <a:prstGeom prst="rect">
            <a:avLst/>
          </a:prstGeom>
          <a:noFill/>
          <a:ln w="9525">
            <a:noFill/>
            <a:miter lim="800000"/>
            <a:headEnd/>
            <a:tailEnd/>
          </a:ln>
        </p:spPr>
        <p:txBody>
          <a:bodyPr wrap="none">
            <a:spAutoFit/>
          </a:bodyPr>
          <a:lstStyle/>
          <a:p>
            <a:r>
              <a:rPr lang="en-US" sz="1400"/>
              <a:t>0329+54</a:t>
            </a:r>
          </a:p>
        </p:txBody>
      </p:sp>
      <p:pic>
        <p:nvPicPr>
          <p:cNvPr id="116743" name="psr0531+21.au">
            <a:hlinkClick r:id="" action="ppaction://media"/>
          </p:cNvPr>
          <p:cNvPicPr>
            <a:picLocks noRot="1" noChangeAspect="1" noChangeArrowheads="1"/>
          </p:cNvPicPr>
          <p:nvPr>
            <a:audioFile r:link="rId3"/>
          </p:nvPr>
        </p:nvPicPr>
        <p:blipFill>
          <a:blip r:embed="rId6"/>
          <a:srcRect/>
          <a:stretch>
            <a:fillRect/>
          </a:stretch>
        </p:blipFill>
        <p:spPr bwMode="auto">
          <a:xfrm>
            <a:off x="381000" y="2895600"/>
            <a:ext cx="304800" cy="304800"/>
          </a:xfrm>
          <a:prstGeom prst="rect">
            <a:avLst/>
          </a:prstGeom>
          <a:noFill/>
          <a:ln w="9525">
            <a:noFill/>
            <a:miter lim="800000"/>
            <a:headEnd/>
            <a:tailEnd/>
          </a:ln>
        </p:spPr>
      </p:pic>
      <p:sp>
        <p:nvSpPr>
          <p:cNvPr id="37897" name="Text Box 8"/>
          <p:cNvSpPr txBox="1">
            <a:spLocks noChangeArrowheads="1"/>
          </p:cNvSpPr>
          <p:nvPr/>
        </p:nvSpPr>
        <p:spPr bwMode="auto">
          <a:xfrm>
            <a:off x="0" y="3276600"/>
            <a:ext cx="1012825" cy="342900"/>
          </a:xfrm>
          <a:prstGeom prst="rect">
            <a:avLst/>
          </a:prstGeom>
          <a:noFill/>
          <a:ln w="9525">
            <a:noFill/>
            <a:miter lim="800000"/>
            <a:headEnd/>
            <a:tailEnd/>
          </a:ln>
        </p:spPr>
        <p:txBody>
          <a:bodyPr wrap="none">
            <a:spAutoFit/>
          </a:bodyPr>
          <a:lstStyle/>
          <a:p>
            <a:r>
              <a:rPr lang="en-US" sz="1400"/>
              <a:t>0531+21</a:t>
            </a:r>
          </a:p>
        </p:txBody>
      </p:sp>
      <p:pic>
        <p:nvPicPr>
          <p:cNvPr id="11" name="Picture 10" descr="C:\MainFiles\talks\gbttalks\side6_pulsar.gif"/>
          <p:cNvPicPr>
            <a:picLocks noChangeAspect="1" noChangeArrowheads="1" noCrop="1"/>
          </p:cNvPicPr>
          <p:nvPr/>
        </p:nvPicPr>
        <p:blipFill>
          <a:blip r:embed="rId7"/>
          <a:srcRect/>
          <a:stretch>
            <a:fillRect/>
          </a:stretch>
        </p:blipFill>
        <p:spPr bwMode="auto">
          <a:xfrm>
            <a:off x="1857375" y="2058393"/>
            <a:ext cx="5067300" cy="3800475"/>
          </a:xfrm>
          <a:prstGeom prst="rect">
            <a:avLst/>
          </a:prstGeom>
          <a:noFill/>
          <a:ln w="9525">
            <a:noFill/>
            <a:miter lim="800000"/>
            <a:headEnd/>
            <a:tailEnd/>
          </a:ln>
        </p:spPr>
      </p:pic>
      <p:sp>
        <p:nvSpPr>
          <p:cNvPr id="12" name="Line 4"/>
          <p:cNvSpPr>
            <a:spLocks noChangeShapeType="1"/>
          </p:cNvSpPr>
          <p:nvPr/>
        </p:nvSpPr>
        <p:spPr bwMode="auto">
          <a:xfrm>
            <a:off x="1247775" y="1474053"/>
            <a:ext cx="7391400" cy="0"/>
          </a:xfrm>
          <a:prstGeom prst="line">
            <a:avLst/>
          </a:prstGeom>
          <a:noFill/>
          <a:ln w="57150">
            <a:solidFill>
              <a:schemeClr val="hlink"/>
            </a:solidFill>
            <a:round/>
            <a:headEnd/>
            <a:tailEnd/>
          </a:ln>
        </p:spPr>
        <p:txBody>
          <a:bodyPr wrap="none" anchor="ctr"/>
          <a:lstStyle/>
          <a:p>
            <a:endParaRPr lang="en-US"/>
          </a:p>
        </p:txBody>
      </p:sp>
      <p:sp>
        <p:nvSpPr>
          <p:cNvPr id="13" name="Rectangle 5"/>
          <p:cNvSpPr>
            <a:spLocks noChangeArrowheads="1"/>
          </p:cNvSpPr>
          <p:nvPr/>
        </p:nvSpPr>
        <p:spPr bwMode="auto">
          <a:xfrm>
            <a:off x="1323975" y="331053"/>
            <a:ext cx="4568879" cy="830997"/>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Low resolution</a:t>
            </a:r>
            <a:endParaRPr lang="en-US" sz="4800" b="1" i="1" dirty="0">
              <a:effectLst>
                <a:outerShdw blurRad="38100" dist="38100" dir="2700000" algn="tl">
                  <a:srgbClr val="000000"/>
                </a:outerShdw>
              </a:effectLst>
              <a:latin typeface="Arial" charset="0"/>
            </a:endParaRPr>
          </a:p>
        </p:txBody>
      </p:sp>
      <p:sp>
        <p:nvSpPr>
          <p:cNvPr id="2" name="TextBox 1"/>
          <p:cNvSpPr txBox="1"/>
          <p:nvPr/>
        </p:nvSpPr>
        <p:spPr>
          <a:xfrm>
            <a:off x="1642202" y="1658034"/>
            <a:ext cx="5420010" cy="646331"/>
          </a:xfrm>
          <a:prstGeom prst="rect">
            <a:avLst/>
          </a:prstGeom>
          <a:noFill/>
        </p:spPr>
        <p:txBody>
          <a:bodyPr wrap="none" rtlCol="0">
            <a:spAutoFit/>
          </a:bodyPr>
          <a:lstStyle/>
          <a:p>
            <a:r>
              <a:rPr lang="en-US" dirty="0" smtClean="0"/>
              <a:t>EG 3: Known pulsars</a:t>
            </a:r>
            <a:endParaRPr lang="en-US" dirty="0"/>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11673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6739"/>
                                        </p:tgtEl>
                                      </p:cBhvr>
                                    </p:cmd>
                                  </p:childTnLst>
                                </p:cTn>
                              </p:par>
                            </p:childTnLst>
                          </p:cTn>
                        </p:par>
                      </p:childTnLst>
                    </p:cTn>
                  </p:par>
                </p:childTnLst>
              </p:cTn>
              <p:nextCondLst>
                <p:cond evt="onClick" delay="0">
                  <p:tgtEl>
                    <p:spTgt spid="116739"/>
                  </p:tgtEl>
                </p:cond>
              </p:nextCondLst>
            </p:seq>
            <p:audio>
              <p:cMediaNode vol="100000">
                <p:cTn id="7" fill="hold" display="0">
                  <p:stCondLst>
                    <p:cond delay="indefinite"/>
                  </p:stCondLst>
                  <p:endCondLst>
                    <p:cond evt="onPrev" delay="0">
                      <p:tgtEl>
                        <p:sldTgt/>
                      </p:tgtEl>
                    </p:cond>
                    <p:cond evt="onStopAudio" delay="0">
                      <p:tgtEl>
                        <p:sldTgt/>
                      </p:tgtEl>
                    </p:cond>
                  </p:endCondLst>
                </p:cTn>
                <p:tgtEl>
                  <p:spTgt spid="116739"/>
                </p:tgtEl>
              </p:cMediaNode>
            </p:audio>
            <p:seq concurrent="1" nextAc="seek">
              <p:cTn id="8" restart="whenNotActive" fill="hold" evtFilter="cancelBubble" nodeType="interactiveSeq">
                <p:stCondLst>
                  <p:cond evt="onClick" delay="0">
                    <p:tgtEl>
                      <p:spTgt spid="11674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527" fill="hold"/>
                                        <p:tgtEl>
                                          <p:spTgt spid="116741"/>
                                        </p:tgtEl>
                                      </p:cBhvr>
                                    </p:cmd>
                                  </p:childTnLst>
                                </p:cTn>
                              </p:par>
                            </p:childTnLst>
                          </p:cTn>
                        </p:par>
                      </p:childTnLst>
                    </p:cTn>
                  </p:par>
                </p:childTnLst>
              </p:cTn>
              <p:nextCondLst>
                <p:cond evt="onClick" delay="0">
                  <p:tgtEl>
                    <p:spTgt spid="116741"/>
                  </p:tgtEl>
                </p:cond>
              </p:nextCondLst>
            </p:seq>
            <p:audio>
              <p:cMediaNode vol="10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6741"/>
                </p:tgtEl>
              </p:cMediaNode>
            </p:audio>
            <p:seq concurrent="1" nextAc="seek">
              <p:cTn id="14" restart="whenNotActive" fill="hold" evtFilter="cancelBubble" nodeType="interactiveSeq">
                <p:stCondLst>
                  <p:cond evt="onClick" delay="0">
                    <p:tgtEl>
                      <p:spTgt spid="11674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96" fill="hold"/>
                                        <p:tgtEl>
                                          <p:spTgt spid="116743"/>
                                        </p:tgtEl>
                                      </p:cBhvr>
                                    </p:cmd>
                                  </p:childTnLst>
                                </p:cTn>
                              </p:par>
                            </p:childTnLst>
                          </p:cTn>
                        </p:par>
                      </p:childTnLst>
                    </p:cTn>
                  </p:par>
                </p:childTnLst>
              </p:cTn>
              <p:nextCondLst>
                <p:cond evt="onClick" delay="0">
                  <p:tgtEl>
                    <p:spTgt spid="116743"/>
                  </p:tgtEl>
                </p:cond>
              </p:nextCondLst>
            </p:seq>
            <p:audio>
              <p:cMediaNode vol="100000">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674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27</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04875"/>
            <a:ext cx="7224713" cy="539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235121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idx="1"/>
          </p:nvPr>
        </p:nvSpPr>
        <p:spPr>
          <a:xfrm>
            <a:off x="685800" y="2209800"/>
            <a:ext cx="7772400" cy="3962400"/>
          </a:xfrm>
        </p:spPr>
        <p:txBody>
          <a:bodyPr/>
          <a:lstStyle/>
          <a:p>
            <a:pPr>
              <a:buFontTx/>
              <a:buNone/>
              <a:defRPr/>
            </a:pPr>
            <a:r>
              <a:rPr lang="en-US" sz="4800" dirty="0" smtClean="0"/>
              <a:t> </a:t>
            </a:r>
          </a:p>
          <a:p>
            <a:pPr lvl="1">
              <a:buFontTx/>
              <a:buNone/>
              <a:defRPr/>
            </a:pPr>
            <a:r>
              <a:rPr lang="en-US" sz="36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en-US" sz="3600" b="1" dirty="0" smtClean="0">
                <a:effectLst>
                  <a:outerShdw blurRad="38100" dist="38100" dir="2700000" algn="tl">
                    <a:srgbClr val="000000"/>
                  </a:outerShdw>
                </a:effectLst>
                <a:latin typeface="Arial" panose="020B0604020202020204" pitchFamily="34" charset="0"/>
                <a:cs typeface="Arial" panose="020B0604020202020204" pitchFamily="34" charset="0"/>
              </a:rPr>
              <a:t>Looking for </a:t>
            </a:r>
            <a:r>
              <a:rPr lang="en-US" sz="3600" b="1" dirty="0" smtClean="0">
                <a:effectLst>
                  <a:outerShdw blurRad="38100" dist="38100" dir="2700000" algn="tl">
                    <a:srgbClr val="000000"/>
                  </a:outerShdw>
                </a:effectLst>
                <a:latin typeface="Arial" panose="020B0604020202020204" pitchFamily="34" charset="0"/>
                <a:cs typeface="Arial" panose="020B0604020202020204" pitchFamily="34" charset="0"/>
              </a:rPr>
              <a:t>atomic and </a:t>
            </a:r>
            <a:r>
              <a:rPr lang="en-US" sz="3600" b="1" dirty="0" smtClean="0">
                <a:effectLst>
                  <a:outerShdw blurRad="38100" dist="38100" dir="2700000" algn="tl">
                    <a:srgbClr val="000000"/>
                  </a:outerShdw>
                </a:effectLst>
                <a:latin typeface="Arial" panose="020B0604020202020204" pitchFamily="34" charset="0"/>
                <a:cs typeface="Arial" panose="020B0604020202020204" pitchFamily="34" charset="0"/>
              </a:rPr>
              <a:t>molecular transitions (spectral lines)</a:t>
            </a:r>
            <a:r>
              <a:rPr lang="en-US" dirty="0" smtClean="0">
                <a:effectLst>
                  <a:outerShdw blurRad="38100" dist="38100" dir="2700000" algn="tl">
                    <a:srgbClr val="000000"/>
                  </a:outerShdw>
                </a:effectLst>
                <a:latin typeface="Arial" panose="020B0604020202020204" pitchFamily="34" charset="0"/>
                <a:cs typeface="Arial" panose="020B0604020202020204" pitchFamily="34" charset="0"/>
              </a:rPr>
              <a:t> </a:t>
            </a:r>
            <a:endParaRPr lang="en-US" dirty="0" smtClean="0">
              <a:effectLst>
                <a:outerShdw blurRad="38100" dist="38100" dir="2700000" algn="tl">
                  <a:srgbClr val="000000"/>
                </a:outerShdw>
              </a:effectLst>
              <a:latin typeface="Arial" panose="020B0604020202020204" pitchFamily="34" charset="0"/>
              <a:cs typeface="Arial" panose="020B0604020202020204" pitchFamily="34" charset="0"/>
            </a:endParaRPr>
          </a:p>
          <a:p>
            <a:pPr lvl="1">
              <a:buFontTx/>
              <a:buNone/>
              <a:defRPr/>
            </a:pPr>
            <a:r>
              <a:rPr lang="en-US" dirty="0" smtClean="0">
                <a:effectLst>
                  <a:outerShdw blurRad="38100" dist="38100" dir="2700000" algn="tl">
                    <a:srgbClr val="000000"/>
                  </a:outerShdw>
                </a:effectLst>
                <a:latin typeface="Arial" panose="020B0604020202020204" pitchFamily="34" charset="0"/>
                <a:cs typeface="Arial" panose="020B0604020202020204" pitchFamily="34" charset="0"/>
              </a:rPr>
              <a:t>Atomic Hydrogen  and Hydroxyl  can be observed with the 20 Meter.</a:t>
            </a:r>
            <a:endParaRPr lang="en-US" dirty="0" smtClean="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554" name="Footer Placeholder 4"/>
          <p:cNvSpPr>
            <a:spLocks noGrp="1"/>
          </p:cNvSpPr>
          <p:nvPr>
            <p:ph type="ftr" sz="quarter" idx="11"/>
          </p:nvPr>
        </p:nvSpPr>
        <p:spPr>
          <a:noFill/>
        </p:spPr>
        <p:txBody>
          <a:bodyPr/>
          <a:lstStyle/>
          <a:p>
            <a:r>
              <a:rPr lang="en-US" smtClean="0"/>
              <a:t>NRAO/AUI/NSF</a:t>
            </a:r>
          </a:p>
        </p:txBody>
      </p:sp>
      <p:sp>
        <p:nvSpPr>
          <p:cNvPr id="23555" name="Slide Number Placeholder 5"/>
          <p:cNvSpPr>
            <a:spLocks noGrp="1"/>
          </p:cNvSpPr>
          <p:nvPr>
            <p:ph type="sldNum" sz="quarter" idx="12"/>
          </p:nvPr>
        </p:nvSpPr>
        <p:spPr>
          <a:noFill/>
        </p:spPr>
        <p:txBody>
          <a:bodyPr/>
          <a:lstStyle/>
          <a:p>
            <a:fld id="{CB2FBC98-DC0B-419B-85C0-C0FA64FCC9AA}" type="slidenum">
              <a:rPr lang="en-US" smtClean="0"/>
              <a:pPr/>
              <a:t>28</a:t>
            </a:fld>
            <a:endParaRPr lang="en-US" smtClean="0"/>
          </a:p>
        </p:txBody>
      </p:sp>
      <p:sp>
        <p:nvSpPr>
          <p:cNvPr id="23557" name="Line 4"/>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7" name="Rectangle 5"/>
          <p:cNvSpPr>
            <a:spLocks noChangeArrowheads="1"/>
          </p:cNvSpPr>
          <p:nvPr/>
        </p:nvSpPr>
        <p:spPr bwMode="auto">
          <a:xfrm>
            <a:off x="761999" y="657225"/>
            <a:ext cx="4910319" cy="830997"/>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High Resolution</a:t>
            </a:r>
            <a:endParaRPr lang="en-US" sz="4800" b="1" i="1" dirty="0">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965952371"/>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2"/>
          <p:cNvSpPr>
            <a:spLocks noGrp="1"/>
          </p:cNvSpPr>
          <p:nvPr>
            <p:ph type="ftr" sz="quarter" idx="11"/>
          </p:nvPr>
        </p:nvSpPr>
        <p:spPr>
          <a:noFill/>
        </p:spPr>
        <p:txBody>
          <a:bodyPr/>
          <a:lstStyle/>
          <a:p>
            <a:r>
              <a:rPr lang="en-US" smtClean="0"/>
              <a:t>NRAO/AUI/NSF</a:t>
            </a:r>
          </a:p>
        </p:txBody>
      </p:sp>
      <p:sp>
        <p:nvSpPr>
          <p:cNvPr id="24579" name="Slide Number Placeholder 3"/>
          <p:cNvSpPr>
            <a:spLocks noGrp="1"/>
          </p:cNvSpPr>
          <p:nvPr>
            <p:ph type="sldNum" sz="quarter" idx="12"/>
          </p:nvPr>
        </p:nvSpPr>
        <p:spPr>
          <a:noFill/>
        </p:spPr>
        <p:txBody>
          <a:bodyPr/>
          <a:lstStyle/>
          <a:p>
            <a:fld id="{BCB73822-6E05-443B-8BC9-49570338ED4F}" type="slidenum">
              <a:rPr lang="en-US" smtClean="0"/>
              <a:pPr/>
              <a:t>29</a:t>
            </a:fld>
            <a:endParaRPr lang="en-US" smtClean="0"/>
          </a:p>
        </p:txBody>
      </p:sp>
      <p:sp>
        <p:nvSpPr>
          <p:cNvPr id="24580" name="Rectangle 2"/>
          <p:cNvSpPr>
            <a:spLocks noGrp="1" noChangeArrowheads="1"/>
          </p:cNvSpPr>
          <p:nvPr>
            <p:ph type="title" idx="4294967295"/>
          </p:nvPr>
        </p:nvSpPr>
        <p:spPr>
          <a:xfrm>
            <a:off x="0" y="609600"/>
            <a:ext cx="7772400" cy="1143000"/>
          </a:xfrm>
        </p:spPr>
        <p:txBody>
          <a:bodyPr/>
          <a:lstStyle/>
          <a:p>
            <a:r>
              <a:rPr lang="en-US" smtClean="0"/>
              <a:t>Gas Spectra</a:t>
            </a:r>
          </a:p>
        </p:txBody>
      </p:sp>
      <p:pic>
        <p:nvPicPr>
          <p:cNvPr id="24581" name="Picture 3" descr="neon"/>
          <p:cNvPicPr>
            <a:picLocks noChangeAspect="1" noChangeArrowheads="1"/>
          </p:cNvPicPr>
          <p:nvPr/>
        </p:nvPicPr>
        <p:blipFill>
          <a:blip r:embed="rId3"/>
          <a:srcRect/>
          <a:stretch>
            <a:fillRect/>
          </a:stretch>
        </p:blipFill>
        <p:spPr bwMode="auto">
          <a:xfrm>
            <a:off x="838200" y="685800"/>
            <a:ext cx="7467600" cy="952500"/>
          </a:xfrm>
          <a:prstGeom prst="rect">
            <a:avLst/>
          </a:prstGeom>
          <a:noFill/>
          <a:ln w="9525">
            <a:noFill/>
            <a:miter lim="800000"/>
            <a:headEnd/>
            <a:tailEnd/>
          </a:ln>
        </p:spPr>
      </p:pic>
      <p:pic>
        <p:nvPicPr>
          <p:cNvPr id="24582" name="Picture 4" descr="hydrogen"/>
          <p:cNvPicPr>
            <a:picLocks noChangeAspect="1" noChangeArrowheads="1"/>
          </p:cNvPicPr>
          <p:nvPr/>
        </p:nvPicPr>
        <p:blipFill>
          <a:blip r:embed="rId4"/>
          <a:srcRect/>
          <a:stretch>
            <a:fillRect/>
          </a:stretch>
        </p:blipFill>
        <p:spPr bwMode="auto">
          <a:xfrm>
            <a:off x="876300" y="4448175"/>
            <a:ext cx="7467600" cy="876300"/>
          </a:xfrm>
          <a:prstGeom prst="rect">
            <a:avLst/>
          </a:prstGeom>
          <a:noFill/>
          <a:ln w="9525">
            <a:noFill/>
            <a:miter lim="800000"/>
            <a:headEnd/>
            <a:tailEnd/>
          </a:ln>
        </p:spPr>
      </p:pic>
      <p:pic>
        <p:nvPicPr>
          <p:cNvPr id="24583" name="Picture 5" descr="sodium"/>
          <p:cNvPicPr>
            <a:picLocks noChangeAspect="1" noChangeArrowheads="1"/>
          </p:cNvPicPr>
          <p:nvPr/>
        </p:nvPicPr>
        <p:blipFill>
          <a:blip r:embed="rId5"/>
          <a:srcRect/>
          <a:stretch>
            <a:fillRect/>
          </a:stretch>
        </p:blipFill>
        <p:spPr bwMode="auto">
          <a:xfrm>
            <a:off x="914400" y="2743200"/>
            <a:ext cx="7467600" cy="952500"/>
          </a:xfrm>
          <a:prstGeom prst="rect">
            <a:avLst/>
          </a:prstGeom>
          <a:noFill/>
          <a:ln w="9525">
            <a:noFill/>
            <a:miter lim="800000"/>
            <a:headEnd/>
            <a:tailEnd/>
          </a:ln>
        </p:spPr>
      </p:pic>
      <p:sp>
        <p:nvSpPr>
          <p:cNvPr id="24584" name="Text Box 6"/>
          <p:cNvSpPr txBox="1">
            <a:spLocks noChangeArrowheads="1"/>
          </p:cNvSpPr>
          <p:nvPr/>
        </p:nvSpPr>
        <p:spPr bwMode="auto">
          <a:xfrm>
            <a:off x="2057400" y="1905000"/>
            <a:ext cx="4876800" cy="366713"/>
          </a:xfrm>
          <a:prstGeom prst="rect">
            <a:avLst/>
          </a:prstGeom>
          <a:noFill/>
          <a:ln w="9525">
            <a:noFill/>
            <a:miter lim="800000"/>
            <a:headEnd/>
            <a:tailEnd/>
          </a:ln>
        </p:spPr>
        <p:txBody>
          <a:bodyPr>
            <a:spAutoFit/>
          </a:bodyPr>
          <a:lstStyle/>
          <a:p>
            <a:pPr algn="ctr">
              <a:spcBef>
                <a:spcPct val="50000"/>
              </a:spcBef>
            </a:pPr>
            <a:r>
              <a:rPr lang="en-US" sz="1800">
                <a:solidFill>
                  <a:srgbClr val="FF0000"/>
                </a:solidFill>
                <a:latin typeface="Arial" charset="0"/>
              </a:rPr>
              <a:t>Neon</a:t>
            </a:r>
          </a:p>
        </p:txBody>
      </p:sp>
      <p:sp>
        <p:nvSpPr>
          <p:cNvPr id="24585" name="Text Box 7"/>
          <p:cNvSpPr txBox="1">
            <a:spLocks noChangeArrowheads="1"/>
          </p:cNvSpPr>
          <p:nvPr/>
        </p:nvSpPr>
        <p:spPr bwMode="auto">
          <a:xfrm>
            <a:off x="4038600" y="3810000"/>
            <a:ext cx="9588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Sodium</a:t>
            </a:r>
          </a:p>
        </p:txBody>
      </p:sp>
      <p:sp>
        <p:nvSpPr>
          <p:cNvPr id="24586" name="Text Box 8"/>
          <p:cNvSpPr txBox="1">
            <a:spLocks noChangeArrowheads="1"/>
          </p:cNvSpPr>
          <p:nvPr/>
        </p:nvSpPr>
        <p:spPr bwMode="auto">
          <a:xfrm>
            <a:off x="3962400" y="5638800"/>
            <a:ext cx="1174750" cy="366713"/>
          </a:xfrm>
          <a:prstGeom prst="rect">
            <a:avLst/>
          </a:prstGeom>
          <a:noFill/>
          <a:ln w="9525">
            <a:noFill/>
            <a:miter lim="800000"/>
            <a:headEnd/>
            <a:tailEnd/>
          </a:ln>
        </p:spPr>
        <p:txBody>
          <a:bodyPr wrap="none">
            <a:spAutoFit/>
          </a:bodyPr>
          <a:lstStyle/>
          <a:p>
            <a:pPr algn="ctr"/>
            <a:r>
              <a:rPr lang="en-US" sz="1800">
                <a:solidFill>
                  <a:srgbClr val="FF0000"/>
                </a:solidFill>
                <a:latin typeface="Arial" charset="0"/>
              </a:rPr>
              <a:t>Hydrogen</a:t>
            </a:r>
          </a:p>
        </p:txBody>
      </p:sp>
      <p:sp>
        <p:nvSpPr>
          <p:cNvPr id="24587" name="Rectangle 9"/>
          <p:cNvSpPr>
            <a:spLocks noChangeArrowheads="1"/>
          </p:cNvSpPr>
          <p:nvPr/>
        </p:nvSpPr>
        <p:spPr bwMode="auto">
          <a:xfrm>
            <a:off x="6735763" y="5340350"/>
            <a:ext cx="896937" cy="304800"/>
          </a:xfrm>
          <a:prstGeom prst="rect">
            <a:avLst/>
          </a:prstGeom>
          <a:noFill/>
          <a:ln w="9525">
            <a:noFill/>
            <a:miter lim="800000"/>
            <a:headEnd/>
            <a:tailEnd/>
          </a:ln>
        </p:spPr>
        <p:txBody>
          <a:bodyPr wrap="none">
            <a:spAutoFit/>
          </a:bodyPr>
          <a:lstStyle/>
          <a:p>
            <a:r>
              <a:rPr lang="en-US" sz="1400"/>
              <a:t>656 nm</a:t>
            </a:r>
          </a:p>
        </p:txBody>
      </p:sp>
      <p:sp>
        <p:nvSpPr>
          <p:cNvPr id="24588" name="Rectangle 10"/>
          <p:cNvSpPr>
            <a:spLocks noChangeArrowheads="1"/>
          </p:cNvSpPr>
          <p:nvPr/>
        </p:nvSpPr>
        <p:spPr bwMode="auto">
          <a:xfrm>
            <a:off x="2614613" y="5387975"/>
            <a:ext cx="896937" cy="304800"/>
          </a:xfrm>
          <a:prstGeom prst="rect">
            <a:avLst/>
          </a:prstGeom>
          <a:noFill/>
          <a:ln w="9525">
            <a:noFill/>
            <a:miter lim="800000"/>
            <a:headEnd/>
            <a:tailEnd/>
          </a:ln>
        </p:spPr>
        <p:txBody>
          <a:bodyPr wrap="none">
            <a:spAutoFit/>
          </a:bodyPr>
          <a:lstStyle/>
          <a:p>
            <a:r>
              <a:rPr lang="en-US" sz="1400"/>
              <a:t>486 nm</a:t>
            </a:r>
          </a:p>
        </p:txBody>
      </p:sp>
      <p:sp>
        <p:nvSpPr>
          <p:cNvPr id="24589" name="Text Box 11"/>
          <p:cNvSpPr txBox="1">
            <a:spLocks noChangeArrowheads="1"/>
          </p:cNvSpPr>
          <p:nvPr/>
        </p:nvSpPr>
        <p:spPr bwMode="auto">
          <a:xfrm>
            <a:off x="1309688" y="5372100"/>
            <a:ext cx="998537" cy="304800"/>
          </a:xfrm>
          <a:prstGeom prst="rect">
            <a:avLst/>
          </a:prstGeom>
          <a:noFill/>
          <a:ln w="9525">
            <a:noFill/>
            <a:miter lim="800000"/>
            <a:headEnd/>
            <a:tailEnd/>
          </a:ln>
        </p:spPr>
        <p:txBody>
          <a:bodyPr>
            <a:spAutoFit/>
          </a:bodyPr>
          <a:lstStyle/>
          <a:p>
            <a:pPr algn="ctr">
              <a:spcBef>
                <a:spcPct val="50000"/>
              </a:spcBef>
            </a:pPr>
            <a:r>
              <a:rPr lang="en-US" sz="1400"/>
              <a:t>434 nm</a:t>
            </a:r>
          </a:p>
        </p:txBody>
      </p:sp>
    </p:spTree>
    <p:extLst>
      <p:ext uri="{BB962C8B-B14F-4D97-AF65-F5344CB8AC3E}">
        <p14:creationId xmlns:p14="http://schemas.microsoft.com/office/powerpoint/2010/main" val="33279546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3</a:t>
            </a:fld>
            <a:endParaRPr lang="en-US"/>
          </a:p>
        </p:txBody>
      </p:sp>
      <p:sp>
        <p:nvSpPr>
          <p:cNvPr id="4" name="TextBox 3"/>
          <p:cNvSpPr txBox="1"/>
          <p:nvPr/>
        </p:nvSpPr>
        <p:spPr>
          <a:xfrm>
            <a:off x="638175" y="361950"/>
            <a:ext cx="7486650" cy="5262979"/>
          </a:xfrm>
          <a:prstGeom prst="rect">
            <a:avLst/>
          </a:prstGeom>
          <a:noFill/>
        </p:spPr>
        <p:txBody>
          <a:bodyPr wrap="square" rtlCol="0">
            <a:spAutoFit/>
          </a:bodyPr>
          <a:lstStyle/>
          <a:p>
            <a:r>
              <a:rPr lang="en-US" sz="2400" dirty="0" smtClean="0"/>
              <a:t>Weird things about radio telescopes:</a:t>
            </a:r>
          </a:p>
          <a:p>
            <a:endParaRPr lang="en-US" sz="2400" dirty="0" smtClean="0"/>
          </a:p>
          <a:p>
            <a:r>
              <a:rPr lang="en-US" sz="2400" dirty="0" smtClean="0"/>
              <a:t>FOV and </a:t>
            </a:r>
            <a:r>
              <a:rPr lang="en-US" sz="2400" dirty="0" smtClean="0">
                <a:solidFill>
                  <a:srgbClr val="FFFF00"/>
                </a:solidFill>
              </a:rPr>
              <a:t>angular resolution </a:t>
            </a:r>
            <a:r>
              <a:rPr lang="en-US" sz="2400" dirty="0" smtClean="0"/>
              <a:t>is the same for a radio telescope – one pixel camera. For the 20 Meter = 0.7 degrees</a:t>
            </a:r>
          </a:p>
          <a:p>
            <a:endParaRPr lang="en-US" sz="2400" dirty="0"/>
          </a:p>
          <a:p>
            <a:r>
              <a:rPr lang="en-US" sz="2400" dirty="0" smtClean="0"/>
              <a:t>Exposure Time = Integration time, but a radio telescope must move or map to make an image.</a:t>
            </a:r>
          </a:p>
          <a:p>
            <a:endParaRPr lang="en-US" sz="2400" dirty="0"/>
          </a:p>
          <a:p>
            <a:r>
              <a:rPr lang="en-US" sz="2400" dirty="0" smtClean="0"/>
              <a:t>Sky </a:t>
            </a:r>
            <a:r>
              <a:rPr lang="en-US" sz="2400" dirty="0"/>
              <a:t>patterns: Daisy, Map, On-Off, </a:t>
            </a:r>
            <a:r>
              <a:rPr lang="en-US" sz="2400" dirty="0" smtClean="0"/>
              <a:t>Track</a:t>
            </a:r>
          </a:p>
          <a:p>
            <a:endParaRPr lang="en-US" sz="2400" dirty="0"/>
          </a:p>
          <a:p>
            <a:r>
              <a:rPr lang="en-US" sz="2400" dirty="0" smtClean="0"/>
              <a:t>Two Spectral Modes: </a:t>
            </a:r>
            <a:r>
              <a:rPr lang="en-US" sz="2400" dirty="0"/>
              <a:t>Low </a:t>
            </a:r>
            <a:r>
              <a:rPr lang="en-US" sz="2400" dirty="0" smtClean="0"/>
              <a:t>/</a:t>
            </a:r>
            <a:r>
              <a:rPr lang="en-US" sz="2400" dirty="0"/>
              <a:t>High </a:t>
            </a:r>
            <a:r>
              <a:rPr lang="en-US" sz="2400" dirty="0" smtClean="0">
                <a:solidFill>
                  <a:srgbClr val="FFFF00"/>
                </a:solidFill>
              </a:rPr>
              <a:t>resolution</a:t>
            </a:r>
            <a:endParaRPr lang="en-US" sz="2400" dirty="0">
              <a:solidFill>
                <a:srgbClr val="FFFF00"/>
              </a:solidFill>
            </a:endParaRPr>
          </a:p>
          <a:p>
            <a:endParaRPr lang="en-US" sz="2400" dirty="0"/>
          </a:p>
        </p:txBody>
      </p:sp>
    </p:spTree>
    <p:extLst>
      <p:ext uri="{BB962C8B-B14F-4D97-AF65-F5344CB8AC3E}">
        <p14:creationId xmlns:p14="http://schemas.microsoft.com/office/powerpoint/2010/main" val="1563028280"/>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Footer Placeholder 2"/>
          <p:cNvSpPr>
            <a:spLocks noGrp="1"/>
          </p:cNvSpPr>
          <p:nvPr>
            <p:ph type="ftr" sz="quarter" idx="11"/>
          </p:nvPr>
        </p:nvSpPr>
        <p:spPr>
          <a:noFill/>
        </p:spPr>
        <p:txBody>
          <a:bodyPr/>
          <a:lstStyle/>
          <a:p>
            <a:r>
              <a:rPr lang="en-US" smtClean="0"/>
              <a:t>NRAO/AUI/NSF</a:t>
            </a:r>
          </a:p>
        </p:txBody>
      </p:sp>
      <p:sp>
        <p:nvSpPr>
          <p:cNvPr id="25603" name="Slide Number Placeholder 3"/>
          <p:cNvSpPr>
            <a:spLocks noGrp="1"/>
          </p:cNvSpPr>
          <p:nvPr>
            <p:ph type="sldNum" sz="quarter" idx="12"/>
          </p:nvPr>
        </p:nvSpPr>
        <p:spPr>
          <a:noFill/>
        </p:spPr>
        <p:txBody>
          <a:bodyPr/>
          <a:lstStyle/>
          <a:p>
            <a:fld id="{475003B8-5A4E-44C8-ACF1-5E84BD9C86B5}" type="slidenum">
              <a:rPr lang="en-US" smtClean="0"/>
              <a:pPr/>
              <a:t>30</a:t>
            </a:fld>
            <a:endParaRPr lang="en-US" smtClean="0"/>
          </a:p>
        </p:txBody>
      </p:sp>
      <p:sp>
        <p:nvSpPr>
          <p:cNvPr id="25604" name="Text Box 3"/>
          <p:cNvSpPr txBox="1">
            <a:spLocks noChangeArrowheads="1"/>
          </p:cNvSpPr>
          <p:nvPr/>
        </p:nvSpPr>
        <p:spPr bwMode="auto">
          <a:xfrm>
            <a:off x="381000" y="304800"/>
            <a:ext cx="8534400" cy="520700"/>
          </a:xfrm>
          <a:prstGeom prst="rect">
            <a:avLst/>
          </a:prstGeom>
          <a:noFill/>
          <a:ln w="9525">
            <a:noFill/>
            <a:miter lim="800000"/>
            <a:headEnd/>
            <a:tailEnd/>
          </a:ln>
        </p:spPr>
        <p:txBody>
          <a:bodyPr>
            <a:spAutoFit/>
          </a:bodyPr>
          <a:lstStyle/>
          <a:p>
            <a:pPr>
              <a:spcBef>
                <a:spcPct val="50000"/>
              </a:spcBef>
            </a:pPr>
            <a:r>
              <a:rPr lang="en-US" sz="2400">
                <a:solidFill>
                  <a:schemeClr val="bg1"/>
                </a:solidFill>
              </a:rPr>
              <a:t>Electron accelerates to a lower energy state</a:t>
            </a:r>
          </a:p>
        </p:txBody>
      </p:sp>
      <p:pic>
        <p:nvPicPr>
          <p:cNvPr id="25605" name="Picture 9" descr="spinflip-anim15"/>
          <p:cNvPicPr>
            <a:picLocks noChangeAspect="1" noChangeArrowheads="1" noCrop="1"/>
          </p:cNvPicPr>
          <p:nvPr/>
        </p:nvPicPr>
        <p:blipFill>
          <a:blip r:embed="rId3"/>
          <a:srcRect/>
          <a:stretch>
            <a:fillRect/>
          </a:stretch>
        </p:blipFill>
        <p:spPr bwMode="auto">
          <a:xfrm>
            <a:off x="2405063" y="2333625"/>
            <a:ext cx="4333875" cy="2190750"/>
          </a:xfrm>
          <a:prstGeom prst="rect">
            <a:avLst/>
          </a:prstGeom>
          <a:noFill/>
          <a:ln w="9525">
            <a:noFill/>
            <a:miter lim="800000"/>
            <a:headEnd/>
            <a:tailEnd/>
          </a:ln>
        </p:spPr>
      </p:pic>
    </p:spTree>
    <p:extLst>
      <p:ext uri="{BB962C8B-B14F-4D97-AF65-F5344CB8AC3E}">
        <p14:creationId xmlns:p14="http://schemas.microsoft.com/office/powerpoint/2010/main" val="261702775"/>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1"/>
          </p:nvPr>
        </p:nvSpPr>
        <p:spPr>
          <a:noFill/>
        </p:spPr>
        <p:txBody>
          <a:bodyPr/>
          <a:lstStyle/>
          <a:p>
            <a:r>
              <a:rPr lang="en-US" smtClean="0"/>
              <a:t>NRAO/AUI/NSF</a:t>
            </a:r>
          </a:p>
        </p:txBody>
      </p:sp>
      <p:sp>
        <p:nvSpPr>
          <p:cNvPr id="26627" name="Slide Number Placeholder 3"/>
          <p:cNvSpPr>
            <a:spLocks noGrp="1"/>
          </p:cNvSpPr>
          <p:nvPr>
            <p:ph type="sldNum" sz="quarter" idx="12"/>
          </p:nvPr>
        </p:nvSpPr>
        <p:spPr>
          <a:noFill/>
        </p:spPr>
        <p:txBody>
          <a:bodyPr/>
          <a:lstStyle/>
          <a:p>
            <a:fld id="{3C3E11C5-72CE-45F4-B53C-99BAB170D5B7}" type="slidenum">
              <a:rPr lang="en-US" smtClean="0"/>
              <a:pPr/>
              <a:t>31</a:t>
            </a:fld>
            <a:endParaRPr lang="en-US" smtClean="0"/>
          </a:p>
        </p:txBody>
      </p:sp>
      <p:pic>
        <p:nvPicPr>
          <p:cNvPr id="5" name="Picture 2" descr="http://amazingsky.files.wordpress.com/2012/07/summer-milky-way-july-2012-15mm-5dii.jpg"/>
          <p:cNvPicPr>
            <a:picLocks noChangeAspect="1" noChangeArrowheads="1"/>
          </p:cNvPicPr>
          <p:nvPr/>
        </p:nvPicPr>
        <p:blipFill>
          <a:blip r:embed="rId3">
            <a:extLst>
              <a:ext uri="{28A0092B-C50C-407E-A947-70E740481C1C}">
                <a14:useLocalDpi xmlns:a14="http://schemas.microsoft.com/office/drawing/2010/main" val="0"/>
              </a:ext>
            </a:extLst>
          </a:blip>
          <a:srcRect b="8990"/>
          <a:stretch>
            <a:fillRect/>
          </a:stretch>
        </p:blipFill>
        <p:spPr bwMode="auto">
          <a:xfrm>
            <a:off x="0" y="-5437188"/>
            <a:ext cx="9144000" cy="1248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43844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NRAO/AUI/NSF</a:t>
            </a:r>
            <a:endParaRPr lang="en-US"/>
          </a:p>
        </p:txBody>
      </p:sp>
      <p:sp>
        <p:nvSpPr>
          <p:cNvPr id="3" name="Slide Number Placeholder 2"/>
          <p:cNvSpPr>
            <a:spLocks noGrp="1"/>
          </p:cNvSpPr>
          <p:nvPr>
            <p:ph type="sldNum" sz="quarter" idx="12"/>
          </p:nvPr>
        </p:nvSpPr>
        <p:spPr/>
        <p:txBody>
          <a:bodyPr/>
          <a:lstStyle/>
          <a:p>
            <a:pPr>
              <a:defRPr/>
            </a:pPr>
            <a:fld id="{022594AE-C77B-480B-A9A3-5BD35FDE4C45}" type="slidenum">
              <a:rPr lang="en-US" smtClean="0"/>
              <a:pPr>
                <a:defRPr/>
              </a:pPr>
              <a:t>32</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094615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title"/>
          </p:nvPr>
        </p:nvSpPr>
        <p:spPr>
          <a:xfrm>
            <a:off x="1308100" y="152400"/>
            <a:ext cx="7835900" cy="838200"/>
          </a:xfrm>
        </p:spPr>
        <p:txBody>
          <a:bodyPr>
            <a:normAutofit fontScale="90000"/>
          </a:bodyPr>
          <a:lstStyle/>
          <a:p>
            <a:r>
              <a:rPr lang="en-US" sz="3600" smtClean="0"/>
              <a:t/>
            </a:r>
            <a:br>
              <a:rPr lang="en-US" sz="3600" smtClean="0"/>
            </a:br>
            <a:endParaRPr lang="en-US" smtClean="0"/>
          </a:p>
        </p:txBody>
      </p:sp>
      <p:sp>
        <p:nvSpPr>
          <p:cNvPr id="236548" name="Rectangle 4"/>
          <p:cNvSpPr>
            <a:spLocks noGrp="1" noChangeArrowheads="1"/>
          </p:cNvSpPr>
          <p:nvPr>
            <p:ph idx="1"/>
          </p:nvPr>
        </p:nvSpPr>
        <p:spPr>
          <a:xfrm>
            <a:off x="200025" y="1219200"/>
            <a:ext cx="2628900" cy="4114800"/>
          </a:xfrm>
        </p:spPr>
        <p:txBody>
          <a:bodyPr>
            <a:normAutofit/>
          </a:bodyPr>
          <a:lstStyle/>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2000 dedication.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100 x 110m, novel offset design.</a:t>
            </a:r>
          </a:p>
          <a:p>
            <a:pPr>
              <a:lnSpc>
                <a:spcPct val="90000"/>
              </a:lnSpc>
              <a:buClr>
                <a:schemeClr val="tx1"/>
              </a:buClr>
              <a:buFont typeface="Arial" pitchFamily="34" charset="0"/>
              <a:buChar char="•"/>
              <a:defRPr/>
            </a:pPr>
            <a:endParaRPr lang="en-US" sz="2000" dirty="0">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buClr>
                <a:schemeClr val="tx1"/>
              </a:buClr>
              <a:buFont typeface="Arial" pitchFamily="34" charset="0"/>
              <a:buChar char="•"/>
              <a:defRPr/>
            </a:pPr>
            <a:r>
              <a:rPr lang="en-US" sz="2000" dirty="0">
                <a:effectLst>
                  <a:outerShdw blurRad="38100" dist="38100" dir="2700000" algn="tl">
                    <a:srgbClr val="000000"/>
                  </a:outerShdw>
                </a:effectLst>
                <a:latin typeface="Arial" panose="020B0604020202020204" pitchFamily="34" charset="0"/>
                <a:cs typeface="Arial" panose="020B0604020202020204" pitchFamily="34" charset="0"/>
              </a:rPr>
              <a:t>Most versatile telescope: 100 MHz-100 GHz.</a:t>
            </a:r>
          </a:p>
        </p:txBody>
      </p:sp>
      <p:sp>
        <p:nvSpPr>
          <p:cNvPr id="236550" name="Text Box 6"/>
          <p:cNvSpPr txBox="1">
            <a:spLocks noChangeArrowheads="1"/>
          </p:cNvSpPr>
          <p:nvPr/>
        </p:nvSpPr>
        <p:spPr bwMode="auto">
          <a:xfrm>
            <a:off x="914400" y="228600"/>
            <a:ext cx="7924800" cy="579438"/>
          </a:xfrm>
          <a:prstGeom prst="rect">
            <a:avLst/>
          </a:prstGeom>
          <a:noFill/>
          <a:ln w="12700">
            <a:noFill/>
            <a:miter lim="800000"/>
            <a:headEnd/>
            <a:tailEnd/>
          </a:ln>
          <a:effectLst/>
        </p:spPr>
        <p:txBody>
          <a:bodyPr>
            <a:spAutoFit/>
          </a:bodyPr>
          <a:lstStyle/>
          <a:p>
            <a:pPr>
              <a:spcBef>
                <a:spcPct val="50000"/>
              </a:spcBef>
              <a:defRPr/>
            </a:pPr>
            <a:r>
              <a:rPr lang="en-US" sz="3200" dirty="0">
                <a:effectLst>
                  <a:outerShdw blurRad="38100" dist="38100" dir="2700000" algn="tl">
                    <a:srgbClr val="000000"/>
                  </a:outerShdw>
                </a:effectLst>
                <a:latin typeface="Arial" charset="0"/>
              </a:rPr>
              <a:t>Robert C. Byrd Green Bank Telescope</a:t>
            </a:r>
          </a:p>
        </p:txBody>
      </p:sp>
      <p:pic>
        <p:nvPicPr>
          <p:cNvPr id="7173" name="Picture 7" descr="gbt3d"/>
          <p:cNvPicPr>
            <a:picLocks noChangeAspect="1" noChangeArrowheads="1" noCrop="1"/>
          </p:cNvPicPr>
          <p:nvPr/>
        </p:nvPicPr>
        <p:blipFill>
          <a:blip r:embed="rId3"/>
          <a:srcRect/>
          <a:stretch>
            <a:fillRect/>
          </a:stretch>
        </p:blipFill>
        <p:spPr bwMode="auto">
          <a:xfrm>
            <a:off x="2838450" y="1143000"/>
            <a:ext cx="6096000" cy="4572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Low Resolution/High resolution?</a:t>
            </a:r>
            <a:endParaRPr lang="en-US" dirty="0">
              <a:solidFill>
                <a:schemeClr val="bg1"/>
              </a:solidFill>
            </a:endParaRPr>
          </a:p>
        </p:txBody>
      </p:sp>
      <p:sp>
        <p:nvSpPr>
          <p:cNvPr id="4" name="Footer Placeholder 3"/>
          <p:cNvSpPr>
            <a:spLocks noGrp="1"/>
          </p:cNvSpPr>
          <p:nvPr>
            <p:ph type="ftr" sz="quarter" idx="11"/>
          </p:nvPr>
        </p:nvSpPr>
        <p:spPr/>
        <p:txBody>
          <a:bodyPr/>
          <a:lstStyle/>
          <a:p>
            <a:pPr>
              <a:defRPr/>
            </a:pPr>
            <a:r>
              <a:rPr lang="en-US" smtClean="0"/>
              <a:t>NRAO/AUI/NSF</a:t>
            </a:r>
            <a:endParaRPr lang="en-US"/>
          </a:p>
        </p:txBody>
      </p:sp>
      <p:sp>
        <p:nvSpPr>
          <p:cNvPr id="5" name="Slide Number Placeholder 4"/>
          <p:cNvSpPr>
            <a:spLocks noGrp="1"/>
          </p:cNvSpPr>
          <p:nvPr>
            <p:ph type="sldNum" sz="quarter" idx="12"/>
          </p:nvPr>
        </p:nvSpPr>
        <p:spPr/>
        <p:txBody>
          <a:bodyPr/>
          <a:lstStyle/>
          <a:p>
            <a:pPr>
              <a:defRPr/>
            </a:pPr>
            <a:fld id="{7EB611B6-5BDF-4C5F-8501-79361FBF1682}" type="slidenum">
              <a:rPr lang="en-US" smtClean="0"/>
              <a:pPr>
                <a:defRPr/>
              </a:pPr>
              <a:t>5</a:t>
            </a:fld>
            <a:endParaRPr lang="en-US"/>
          </a:p>
        </p:txBody>
      </p:sp>
      <p:pic>
        <p:nvPicPr>
          <p:cNvPr id="7" name="Picture 2" descr="radi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90724" y="644646"/>
            <a:ext cx="5783263" cy="58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06128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Products</a:t>
            </a:r>
            <a:br>
              <a:rPr lang="en-US" dirty="0" smtClean="0"/>
            </a:br>
            <a:endParaRPr lang="en-US" dirty="0"/>
          </a:p>
        </p:txBody>
      </p:sp>
      <p:sp>
        <p:nvSpPr>
          <p:cNvPr id="3" name="Content Placeholder 2"/>
          <p:cNvSpPr>
            <a:spLocks noGrp="1"/>
          </p:cNvSpPr>
          <p:nvPr>
            <p:ph idx="1"/>
          </p:nvPr>
        </p:nvSpPr>
        <p:spPr>
          <a:xfrm>
            <a:off x="457198" y="1019175"/>
            <a:ext cx="8229600" cy="1200150"/>
          </a:xfrm>
        </p:spPr>
        <p:txBody>
          <a:bodyPr/>
          <a:lstStyle/>
          <a:p>
            <a:pPr marL="137160" indent="0">
              <a:buNone/>
            </a:pPr>
            <a:r>
              <a:rPr lang="en-US" dirty="0" smtClean="0">
                <a:latin typeface="Arial" panose="020B0604020202020204" pitchFamily="34" charset="0"/>
                <a:cs typeface="Arial" panose="020B0604020202020204" pitchFamily="34" charset="0"/>
              </a:rPr>
              <a:t>currently not integrated with Skynet, but are archived at the NRAO</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a:defRPr/>
            </a:pPr>
            <a:r>
              <a:rPr lang="en-US" smtClean="0"/>
              <a:t>NRAO/AUI/NSF</a:t>
            </a:r>
            <a:endParaRPr lang="en-US"/>
          </a:p>
        </p:txBody>
      </p:sp>
      <p:sp>
        <p:nvSpPr>
          <p:cNvPr id="5" name="Slide Number Placeholder 4"/>
          <p:cNvSpPr>
            <a:spLocks noGrp="1"/>
          </p:cNvSpPr>
          <p:nvPr>
            <p:ph type="sldNum" sz="quarter" idx="12"/>
          </p:nvPr>
        </p:nvSpPr>
        <p:spPr/>
        <p:txBody>
          <a:bodyPr/>
          <a:lstStyle/>
          <a:p>
            <a:pPr>
              <a:defRPr/>
            </a:pPr>
            <a:fld id="{7EB611B6-5BDF-4C5F-8501-79361FBF1682}" type="slidenum">
              <a:rPr lang="en-US" smtClean="0"/>
              <a:pPr>
                <a:defRPr/>
              </a:pPr>
              <a:t>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6" y="2357437"/>
            <a:ext cx="8505825" cy="3667125"/>
          </a:xfrm>
          <a:prstGeom prst="rect">
            <a:avLst/>
          </a:prstGeom>
        </p:spPr>
      </p:pic>
    </p:spTree>
    <p:extLst>
      <p:ext uri="{BB962C8B-B14F-4D97-AF65-F5344CB8AC3E}">
        <p14:creationId xmlns:p14="http://schemas.microsoft.com/office/powerpoint/2010/main" val="2338374026"/>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722313"/>
            <a:ext cx="8229600" cy="1143000"/>
          </a:xfrm>
        </p:spPr>
        <p:txBody>
          <a:bodyPr>
            <a:noAutofit/>
          </a:bodyPr>
          <a:lstStyle/>
          <a:p>
            <a:pPr>
              <a:defRPr/>
            </a:pPr>
            <a:r>
              <a:rPr lang="en-US" sz="4400" dirty="0" smtClean="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Observing Modes with the 20 Meter Telescope</a:t>
            </a:r>
          </a:p>
        </p:txBody>
      </p:sp>
      <p:sp>
        <p:nvSpPr>
          <p:cNvPr id="17410" name="Footer Placeholder 4"/>
          <p:cNvSpPr>
            <a:spLocks noGrp="1"/>
          </p:cNvSpPr>
          <p:nvPr>
            <p:ph type="ftr" sz="quarter" idx="11"/>
          </p:nvPr>
        </p:nvSpPr>
        <p:spPr>
          <a:noFill/>
        </p:spPr>
        <p:txBody>
          <a:bodyPr/>
          <a:lstStyle/>
          <a:p>
            <a:r>
              <a:rPr lang="en-US" smtClean="0"/>
              <a:t>NRAO/AUI/NSF</a:t>
            </a:r>
          </a:p>
        </p:txBody>
      </p:sp>
      <p:sp>
        <p:nvSpPr>
          <p:cNvPr id="17411" name="Slide Number Placeholder 5"/>
          <p:cNvSpPr>
            <a:spLocks noGrp="1"/>
          </p:cNvSpPr>
          <p:nvPr>
            <p:ph type="sldNum" sz="quarter" idx="12"/>
          </p:nvPr>
        </p:nvSpPr>
        <p:spPr>
          <a:noFill/>
        </p:spPr>
        <p:txBody>
          <a:bodyPr/>
          <a:lstStyle/>
          <a:p>
            <a:fld id="{04E2860C-514D-45BA-8B29-5D2BA27B2B50}" type="slidenum">
              <a:rPr lang="en-US" smtClean="0"/>
              <a:pPr/>
              <a:t>7</a:t>
            </a:fld>
            <a:endParaRPr lang="en-US" smtClean="0"/>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2"/>
          <p:cNvSpPr>
            <a:spLocks noGrp="1"/>
          </p:cNvSpPr>
          <p:nvPr>
            <p:ph type="ftr" sz="quarter" idx="11"/>
          </p:nvPr>
        </p:nvSpPr>
        <p:spPr>
          <a:noFill/>
        </p:spPr>
        <p:txBody>
          <a:bodyPr/>
          <a:lstStyle/>
          <a:p>
            <a:r>
              <a:rPr lang="en-US" smtClean="0"/>
              <a:t>NRAO/AUI/NSF</a:t>
            </a:r>
          </a:p>
        </p:txBody>
      </p:sp>
      <p:sp>
        <p:nvSpPr>
          <p:cNvPr id="18435" name="Slide Number Placeholder 3"/>
          <p:cNvSpPr>
            <a:spLocks noGrp="1"/>
          </p:cNvSpPr>
          <p:nvPr>
            <p:ph type="sldNum" sz="quarter" idx="12"/>
          </p:nvPr>
        </p:nvSpPr>
        <p:spPr>
          <a:noFill/>
        </p:spPr>
        <p:txBody>
          <a:bodyPr/>
          <a:lstStyle/>
          <a:p>
            <a:fld id="{89399519-1F81-43B6-8054-793BF5B58B93}" type="slidenum">
              <a:rPr lang="en-US" smtClean="0"/>
              <a:pPr/>
              <a:t>8</a:t>
            </a:fld>
            <a:endParaRPr lang="en-US" smtClean="0"/>
          </a:p>
        </p:txBody>
      </p:sp>
      <p:sp>
        <p:nvSpPr>
          <p:cNvPr id="18437" name="Line 3"/>
          <p:cNvSpPr>
            <a:spLocks noChangeShapeType="1"/>
          </p:cNvSpPr>
          <p:nvPr/>
        </p:nvSpPr>
        <p:spPr bwMode="auto">
          <a:xfrm>
            <a:off x="762000" y="1828800"/>
            <a:ext cx="7391400" cy="0"/>
          </a:xfrm>
          <a:prstGeom prst="line">
            <a:avLst/>
          </a:prstGeom>
          <a:noFill/>
          <a:ln w="57150">
            <a:solidFill>
              <a:schemeClr val="hlink"/>
            </a:solidFill>
            <a:round/>
            <a:headEnd/>
            <a:tailEnd/>
          </a:ln>
        </p:spPr>
        <p:txBody>
          <a:bodyPr wrap="none" anchor="ctr"/>
          <a:lstStyle/>
          <a:p>
            <a:endParaRPr lang="en-US"/>
          </a:p>
        </p:txBody>
      </p:sp>
      <p:sp>
        <p:nvSpPr>
          <p:cNvPr id="7" name="Rectangle 5"/>
          <p:cNvSpPr>
            <a:spLocks noChangeArrowheads="1"/>
          </p:cNvSpPr>
          <p:nvPr/>
        </p:nvSpPr>
        <p:spPr bwMode="auto">
          <a:xfrm>
            <a:off x="762794" y="704850"/>
            <a:ext cx="4841390" cy="1569660"/>
          </a:xfrm>
          <a:prstGeom prst="rect">
            <a:avLst/>
          </a:prstGeom>
          <a:noFill/>
          <a:ln w="9525">
            <a:noFill/>
            <a:miter lim="800000"/>
            <a:headEnd/>
            <a:tailEnd/>
          </a:ln>
          <a:effectLst/>
        </p:spPr>
        <p:txBody>
          <a:bodyPr wrap="none">
            <a:spAutoFit/>
            <a:scene3d>
              <a:camera prst="orthographicFront"/>
              <a:lightRig rig="threePt" dir="t"/>
            </a:scene3d>
            <a:sp3d extrusionH="57150">
              <a:bevelT w="38100" h="38100"/>
            </a:sp3d>
          </a:bodyPr>
          <a:lstStyle/>
          <a:p>
            <a:pPr>
              <a:defRPr/>
            </a:pPr>
            <a:r>
              <a:rPr lang="en-US" sz="4800" b="1" i="1" dirty="0" smtClean="0">
                <a:effectLst>
                  <a:outerShdw blurRad="38100" dist="38100" dir="2700000" algn="tl">
                    <a:srgbClr val="000000"/>
                  </a:outerShdw>
                </a:effectLst>
                <a:latin typeface="Arial" charset="0"/>
              </a:rPr>
              <a:t>Low Resolution</a:t>
            </a:r>
          </a:p>
          <a:p>
            <a:pPr>
              <a:defRPr/>
            </a:pPr>
            <a:endParaRPr lang="en-US" sz="4800" b="1" i="1" dirty="0">
              <a:effectLst>
                <a:outerShdw blurRad="38100" dist="38100" dir="2700000" algn="tl">
                  <a:srgbClr val="000000"/>
                </a:outerShdw>
              </a:effectLst>
              <a:latin typeface="Arial" charset="0"/>
            </a:endParaRPr>
          </a:p>
        </p:txBody>
      </p:sp>
      <p:sp>
        <p:nvSpPr>
          <p:cNvPr id="2" name="TextBox 1"/>
          <p:cNvSpPr txBox="1"/>
          <p:nvPr/>
        </p:nvSpPr>
        <p:spPr>
          <a:xfrm>
            <a:off x="1076325" y="2274510"/>
            <a:ext cx="6143625" cy="646331"/>
          </a:xfrm>
          <a:prstGeom prst="rect">
            <a:avLst/>
          </a:prstGeom>
          <a:noFill/>
        </p:spPr>
        <p:txBody>
          <a:bodyPr wrap="square" rtlCol="0">
            <a:spAutoFit/>
          </a:bodyPr>
          <a:lstStyle/>
          <a:p>
            <a:r>
              <a:rPr lang="en-US" dirty="0" smtClean="0"/>
              <a:t>EG 1: Mapping nebulae</a:t>
            </a:r>
            <a:endParaRPr lang="en-US" dirty="0"/>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Footer Placeholder 2"/>
          <p:cNvSpPr>
            <a:spLocks noGrp="1"/>
          </p:cNvSpPr>
          <p:nvPr>
            <p:ph type="ftr" sz="quarter" idx="11"/>
          </p:nvPr>
        </p:nvSpPr>
        <p:spPr>
          <a:noFill/>
        </p:spPr>
        <p:txBody>
          <a:bodyPr/>
          <a:lstStyle/>
          <a:p>
            <a:r>
              <a:rPr lang="en-US" smtClean="0"/>
              <a:t>NRAO/AUI/NSF</a:t>
            </a:r>
          </a:p>
        </p:txBody>
      </p:sp>
      <p:sp>
        <p:nvSpPr>
          <p:cNvPr id="19459" name="Slide Number Placeholder 3"/>
          <p:cNvSpPr>
            <a:spLocks noGrp="1"/>
          </p:cNvSpPr>
          <p:nvPr>
            <p:ph type="sldNum" sz="quarter" idx="12"/>
          </p:nvPr>
        </p:nvSpPr>
        <p:spPr>
          <a:noFill/>
        </p:spPr>
        <p:txBody>
          <a:bodyPr/>
          <a:lstStyle/>
          <a:p>
            <a:fld id="{93D6D32E-F1BC-4AB6-9E86-5E07C255D996}" type="slidenum">
              <a:rPr lang="en-US" smtClean="0"/>
              <a:pPr/>
              <a:t>9</a:t>
            </a:fld>
            <a:endParaRPr lang="en-US" smtClean="0"/>
          </a:p>
        </p:txBody>
      </p:sp>
      <p:pic>
        <p:nvPicPr>
          <p:cNvPr id="19460" name="Picture 4" descr="bremsani3"/>
          <p:cNvPicPr>
            <a:picLocks noChangeAspect="1" noChangeArrowheads="1" noCrop="1"/>
          </p:cNvPicPr>
          <p:nvPr/>
        </p:nvPicPr>
        <p:blipFill>
          <a:blip r:embed="rId3"/>
          <a:srcRect/>
          <a:stretch>
            <a:fillRect/>
          </a:stretch>
        </p:blipFill>
        <p:spPr bwMode="auto">
          <a:xfrm>
            <a:off x="3048000" y="2057400"/>
            <a:ext cx="3352800" cy="2178050"/>
          </a:xfrm>
          <a:prstGeom prst="rect">
            <a:avLst/>
          </a:prstGeom>
          <a:noFill/>
          <a:ln w="9525">
            <a:noFill/>
            <a:miter lim="800000"/>
            <a:headEnd/>
            <a:tailEnd/>
          </a:ln>
        </p:spPr>
      </p:pic>
      <p:sp>
        <p:nvSpPr>
          <p:cNvPr id="19461" name="Text Box 5"/>
          <p:cNvSpPr txBox="1">
            <a:spLocks noChangeArrowheads="1"/>
          </p:cNvSpPr>
          <p:nvPr/>
        </p:nvSpPr>
        <p:spPr bwMode="auto">
          <a:xfrm>
            <a:off x="304800" y="304800"/>
            <a:ext cx="8534400" cy="1569660"/>
          </a:xfrm>
          <a:prstGeom prst="rect">
            <a:avLst/>
          </a:prstGeom>
          <a:noFill/>
          <a:ln w="9525">
            <a:noFill/>
            <a:miter lim="800000"/>
            <a:headEnd/>
            <a:tailEnd/>
          </a:ln>
        </p:spPr>
        <p:txBody>
          <a:bodyPr>
            <a:spAutoFit/>
          </a:bodyPr>
          <a:lstStyle/>
          <a:p>
            <a:pPr>
              <a:spcBef>
                <a:spcPct val="50000"/>
              </a:spcBef>
            </a:pPr>
            <a:r>
              <a:rPr lang="en-US" sz="2400" dirty="0" smtClean="0">
                <a:solidFill>
                  <a:schemeClr val="bg1"/>
                </a:solidFill>
              </a:rPr>
              <a:t>Nebulae  are clouds of hot ionized gas.</a:t>
            </a:r>
          </a:p>
          <a:p>
            <a:pPr>
              <a:spcBef>
                <a:spcPct val="50000"/>
              </a:spcBef>
            </a:pPr>
            <a:endParaRPr lang="en-US" sz="2400" dirty="0" smtClean="0">
              <a:solidFill>
                <a:schemeClr val="bg1"/>
              </a:solidFill>
            </a:endParaRPr>
          </a:p>
          <a:p>
            <a:pPr>
              <a:spcBef>
                <a:spcPct val="50000"/>
              </a:spcBef>
            </a:pPr>
            <a:r>
              <a:rPr lang="en-US" sz="2400" dirty="0" smtClean="0">
                <a:solidFill>
                  <a:schemeClr val="bg1"/>
                </a:solidFill>
              </a:rPr>
              <a:t>Electron </a:t>
            </a:r>
            <a:r>
              <a:rPr lang="en-US" sz="2400" dirty="0">
                <a:solidFill>
                  <a:schemeClr val="bg1"/>
                </a:solidFill>
              </a:rPr>
              <a:t>accelerates as it passes near a proton.</a:t>
            </a:r>
          </a:p>
        </p:txBody>
      </p:sp>
      <p:sp>
        <p:nvSpPr>
          <p:cNvPr id="19462" name="Text Box 6"/>
          <p:cNvSpPr txBox="1">
            <a:spLocks noChangeArrowheads="1"/>
          </p:cNvSpPr>
          <p:nvPr/>
        </p:nvSpPr>
        <p:spPr bwMode="auto">
          <a:xfrm>
            <a:off x="4784725" y="4697413"/>
            <a:ext cx="4419864" cy="461665"/>
          </a:xfrm>
          <a:prstGeom prst="rect">
            <a:avLst/>
          </a:prstGeom>
          <a:noFill/>
          <a:ln w="9525">
            <a:noFill/>
            <a:miter lim="800000"/>
            <a:headEnd/>
            <a:tailEnd/>
          </a:ln>
        </p:spPr>
        <p:txBody>
          <a:bodyPr wrap="none">
            <a:spAutoFit/>
          </a:bodyPr>
          <a:lstStyle/>
          <a:p>
            <a:r>
              <a:rPr lang="en-US" sz="2400" dirty="0" smtClean="0">
                <a:solidFill>
                  <a:schemeClr val="bg1"/>
                </a:solidFill>
              </a:rPr>
              <a:t>radio </a:t>
            </a:r>
            <a:r>
              <a:rPr lang="en-US" sz="2400" dirty="0">
                <a:solidFill>
                  <a:schemeClr val="bg1"/>
                </a:solidFill>
              </a:rPr>
              <a:t>waves are released</a:t>
            </a:r>
          </a:p>
        </p:txBody>
      </p:sp>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8&quot;/&gt;&lt;property id=&quot;20307&quot; value=&quot;286&quot;/&gt;&lt;/object&gt;&lt;object type=&quot;3&quot; unique_id=&quot;10007&quot;&gt;&lt;property id=&quot;20148&quot; value=&quot;5&quot;/&gt;&lt;property id=&quot;20300&quot; value=&quot;Slide 9&quot;/&gt;&lt;property id=&quot;20307&quot; value=&quot;274&quot;/&gt;&lt;/object&gt;&lt;object type=&quot;3&quot; unique_id=&quot;10008&quot;&gt;&lt;property id=&quot;20148&quot; value=&quot;5&quot;/&gt;&lt;property id=&quot;20300&quot; value=&quot;Slide 10 - &amp;quot;Electromagnetic radiation&amp;quot;&quot;/&gt;&lt;property id=&quot;20307&quot; value=&quot;354&quot;/&gt;&lt;/object&gt;&lt;object type=&quot;3&quot; unique_id=&quot;10009&quot;&gt;&lt;property id=&quot;20148&quot; value=&quot;5&quot;/&gt;&lt;property id=&quot;20300&quot; value=&quot;Slide 11 - &amp;quot;A light wave is a light wave,  no matter how long...&amp;#x0D;&amp;#x0A;&amp;quot;&quot;/&gt;&lt;property id=&quot;20307&quot; value=&quot;355&quot;/&gt;&lt;/object&gt;&lt;object type=&quot;3&quot; unique_id=&quot;10010&quot;&gt;&lt;property id=&quot;20148&quot; value=&quot;5&quot;/&gt;&lt;property id=&quot;20300&quot; value=&quot;Slide 12&quot;/&gt;&lt;property id=&quot;20307&quot; value=&quot;356&quot;/&gt;&lt;/object&gt;&lt;object type=&quot;3&quot; unique_id=&quot;10011&quot;&gt;&lt;property id=&quot;20148&quot; value=&quot;5&quot;/&gt;&lt;property id=&quot;20300&quot; value=&quot;Slide 13&quot;/&gt;&lt;property id=&quot;20307&quot; value=&quot;310&quot;/&gt;&lt;/object&gt;&lt;object type=&quot;3&quot; unique_id=&quot;10012&quot;&gt;&lt;property id=&quot;20148&quot; value=&quot;5&quot;/&gt;&lt;property id=&quot;20300&quot; value=&quot;Slide 14&quot;/&gt;&lt;property id=&quot;20307&quot; value=&quot;342&quot;/&gt;&lt;/object&gt;&lt;object type=&quot;3&quot; unique_id=&quot;10013&quot;&gt;&lt;property id=&quot;20148&quot; value=&quot;5&quot;/&gt;&lt;property id=&quot;20300&quot; value=&quot;Slide 15&quot;/&gt;&lt;property id=&quot;20307&quot; value=&quot;358&quot;/&gt;&lt;/object&gt;&lt;object type=&quot;3&quot; unique_id=&quot;10016&quot;&gt;&lt;property id=&quot;20148&quot; value=&quot;5&quot;/&gt;&lt;property id=&quot;20300&quot; value=&quot;Slide 16 - &amp;quot;What emits radio waves?&amp;quot;&quot;/&gt;&lt;property id=&quot;20307&quot; value=&quot;259&quot;/&gt;&lt;/object&gt;&lt;object type=&quot;3&quot; unique_id=&quot;10017&quot;&gt;&lt;property id=&quot;20148&quot; value=&quot;5&quot;/&gt;&lt;property id=&quot;20300&quot; value=&quot;Slide 17&quot;/&gt;&lt;property id=&quot;20307&quot; value=&quot;322&quot;/&gt;&lt;/object&gt;&lt;object type=&quot;3&quot; unique_id=&quot;10018&quot;&gt;&lt;property id=&quot;20148&quot; value=&quot;5&quot;/&gt;&lt;property id=&quot;20300&quot; value=&quot;Slide 18&quot;/&gt;&lt;property id=&quot;20307&quot; value=&quot;311&quot;/&gt;&lt;/object&gt;&lt;object type=&quot;3&quot; unique_id=&quot;10019&quot;&gt;&lt;property id=&quot;20148&quot; value=&quot;5&quot;/&gt;&lt;property id=&quot;20300&quot; value=&quot;Slide 21&quot;/&gt;&lt;property id=&quot;20307&quot; value=&quot;318&quot;/&gt;&lt;/object&gt;&lt;object type=&quot;3&quot; unique_id=&quot;10020&quot;&gt;&lt;property id=&quot;20148&quot; value=&quot;5&quot;/&gt;&lt;property id=&quot;20300&quot; value=&quot;Slide 22&quot;/&gt;&lt;property id=&quot;20307&quot; value=&quot;275&quot;/&gt;&lt;/object&gt;&lt;object type=&quot;3&quot; unique_id=&quot;10021&quot;&gt;&lt;property id=&quot;20148&quot; value=&quot;5&quot;/&gt;&lt;property id=&quot;20300&quot; value=&quot;Slide 23 - &amp;quot;Gas Spectra&amp;quot;&quot;/&gt;&lt;property id=&quot;20307&quot; value=&quot;346&quot;/&gt;&lt;/object&gt;&lt;object type=&quot;3&quot; unique_id=&quot;10023&quot;&gt;&lt;property id=&quot;20148&quot; value=&quot;5&quot;/&gt;&lt;property id=&quot;20300&quot; value=&quot;Slide 24&quot;/&gt;&lt;property id=&quot;20307&quot; value=&quot;312&quot;/&gt;&lt;/object&gt;&lt;object type=&quot;3&quot; unique_id=&quot;10024&quot;&gt;&lt;property id=&quot;20148&quot; value=&quot;5&quot;/&gt;&lt;property id=&quot;20300&quot; value=&quot;Slide 25&quot;/&gt;&lt;property id=&quot;20307&quot; value=&quot;279&quot;/&gt;&lt;/object&gt;&lt;object type=&quot;3&quot; unique_id=&quot;10025&quot;&gt;&lt;property id=&quot;20148&quot; value=&quot;5&quot;/&gt;&lt;property id=&quot;20300&quot; value=&quot;Slide 26&quot;/&gt;&lt;property id=&quot;20307&quot; value=&quot;280&quot;/&gt;&lt;/object&gt;&lt;object type=&quot;3&quot; unique_id=&quot;10026&quot;&gt;&lt;property id=&quot;20148&quot; value=&quot;5&quot;/&gt;&lt;property id=&quot;20300&quot; value=&quot;Slide 27 - &amp;quot;Doppler Shift&amp;quot;&quot;/&gt;&lt;property id=&quot;20307&quot; value=&quot;350&quot;/&gt;&lt;/object&gt;&lt;object type=&quot;3&quot; unique_id=&quot;10027&quot;&gt;&lt;property id=&quot;20148&quot; value=&quot;5&quot;/&gt;&lt;property id=&quot;20300&quot; value=&quot;Slide 28&quot;/&gt;&lt;property id=&quot;20307&quot; value=&quot;276&quot;/&gt;&lt;/object&gt;&lt;object type=&quot;3&quot; unique_id=&quot;10028&quot;&gt;&lt;property id=&quot;20148&quot; value=&quot;5&quot;/&gt;&lt;property id=&quot;20300&quot; value=&quot;Slide 29&quot;/&gt;&lt;property id=&quot;20307&quot; value=&quot;313&quot;/&gt;&lt;/object&gt;&lt;object type=&quot;3&quot; unique_id=&quot;10029&quot;&gt;&lt;property id=&quot;20148&quot; value=&quot;5&quot;/&gt;&lt;property id=&quot;20300&quot; value=&quot;Slide 30&quot;/&gt;&lt;property id=&quot;20307&quot; value=&quot;297&quot;/&gt;&lt;/object&gt;&lt;object type=&quot;3&quot; unique_id=&quot;10030&quot;&gt;&lt;property id=&quot;20148&quot; value=&quot;5&quot;/&gt;&lt;property id=&quot;20300&quot; value=&quot;Slide 31&quot;/&gt;&lt;property id=&quot;20307&quot; value=&quot;281&quot;/&gt;&lt;/object&gt;&lt;object type=&quot;3&quot; unique_id=&quot;10031&quot;&gt;&lt;property id=&quot;20148&quot; value=&quot;5&quot;/&gt;&lt;property id=&quot;20300&quot; value=&quot;Slide 32&quot;/&gt;&lt;property id=&quot;20307&quot; value=&quot;298&quot;/&gt;&lt;/object&gt;&lt;object type=&quot;3&quot; unique_id=&quot;10032&quot;&gt;&lt;property id=&quot;20148&quot; value=&quot;5&quot;/&gt;&lt;property id=&quot;20300&quot; value=&quot;Slide 33&quot;/&gt;&lt;property id=&quot;20307&quot; value=&quot;282&quot;/&gt;&lt;/object&gt;&lt;object type=&quot;3&quot; unique_id=&quot;10033&quot;&gt;&lt;property id=&quot;20148&quot; value=&quot;5&quot;/&gt;&lt;property id=&quot;20300&quot; value=&quot;Slide 19&quot;/&gt;&lt;property id=&quot;20307&quot; value=&quot;277&quot;/&gt;&lt;/object&gt;&lt;object type=&quot;3&quot; unique_id=&quot;10034&quot;&gt;&lt;property id=&quot;20148&quot; value=&quot;5&quot;/&gt;&lt;property id=&quot;20300&quot; value=&quot;Slide 20&quot;/&gt;&lt;property id=&quot;20307&quot; value=&quot;278&quot;/&gt;&lt;/object&gt;&lt;object type=&quot;3&quot; unique_id=&quot;10035&quot;&gt;&lt;property id=&quot;20148&quot; value=&quot;5&quot;/&gt;&lt;property id=&quot;20300&quot; value=&quot;Slide 34&quot;/&gt;&lt;property id=&quot;20307&quot; value=&quot;315&quot;/&gt;&lt;/object&gt;&lt;object type=&quot;3&quot; unique_id=&quot;10036&quot;&gt;&lt;property id=&quot;20148&quot; value=&quot;5&quot;/&gt;&lt;property id=&quot;20300&quot; value=&quot;Slide 35&quot;/&gt;&lt;property id=&quot;20307&quot; value=&quot;283&quot;/&gt;&lt;/object&gt;&lt;object type=&quot;3&quot; unique_id=&quot;10037&quot;&gt;&lt;property id=&quot;20148&quot; value=&quot;5&quot;/&gt;&lt;property id=&quot;20300&quot; value=&quot;Slide 36&quot;/&gt;&lt;property id=&quot;20307&quot; value=&quot;320&quot;/&gt;&lt;/object&gt;&lt;object type=&quot;3&quot; unique_id=&quot;10038&quot;&gt;&lt;property id=&quot;20148&quot; value=&quot;5&quot;/&gt;&lt;property id=&quot;20300&quot; value=&quot;Slide 37&quot;/&gt;&lt;property id=&quot;20307&quot; value=&quot;284&quot;/&gt;&lt;/object&gt;&lt;object type=&quot;3&quot; unique_id=&quot;10039&quot;&gt;&lt;property id=&quot;20148&quot; value=&quot;5&quot;/&gt;&lt;property id=&quot;20300&quot; value=&quot;Slide 38&quot;/&gt;&lt;property id=&quot;20307&quot; value=&quot;287&quot;/&gt;&lt;/object&gt;&lt;object type=&quot;3&quot; unique_id=&quot;10040&quot;&gt;&lt;property id=&quot;20148&quot; value=&quot;5&quot;/&gt;&lt;property id=&quot;20300&quot; value=&quot;Slide 39&quot;/&gt;&lt;property id=&quot;20307&quot; value=&quot;317&quot;/&gt;&lt;/object&gt;&lt;object type=&quot;3&quot; unique_id=&quot;10041&quot;&gt;&lt;property id=&quot;20148&quot; value=&quot;5&quot;/&gt;&lt;property id=&quot;20300&quot; value=&quot;Slide 40 - &amp;quot;Big Point:  &amp;quot;&quot;/&gt;&lt;property id=&quot;20307&quot; value=&quot;260&quot;/&gt;&lt;/object&gt;&lt;object type=&quot;3&quot; unique_id=&quot;10042&quot;&gt;&lt;property id=&quot;20148&quot; value=&quot;5&quot;/&gt;&lt;property id=&quot;20300&quot; value=&quot;Slide 41 - &amp;quot;Big Point # 2: &amp;quot;&quot;/&gt;&lt;property id=&quot;20307&quot; value=&quot;261&quot;/&gt;&lt;/object&gt;&lt;object type=&quot;3&quot; unique_id=&quot;10043&quot;&gt;&lt;property id=&quot;20148&quot; value=&quot;5&quot;/&gt;&lt;property id=&quot;20300&quot; value=&quot;Slide 42 - &amp;quot;The Rest of the Story:  &amp;quot;&quot;/&gt;&lt;property id=&quot;20307&quot; value=&quot;262&quot;/&gt;&lt;/object&gt;&lt;object type=&quot;3&quot; unique_id=&quot;10044&quot;&gt;&lt;property id=&quot;20148&quot; value=&quot;5&quot;/&gt;&lt;property id=&quot;20300&quot; value=&quot;Slide 43&quot;/&gt;&lt;property id=&quot;20307&quot; value=&quot;309&quot;/&gt;&lt;/object&gt;&lt;object type=&quot;3&quot; unique_id=&quot;10045&quot;&gt;&lt;property id=&quot;20148&quot; value=&quot;5&quot;/&gt;&lt;property id=&quot;20300&quot; value=&quot;Slide 44&quot;/&gt;&lt;property id=&quot;20307&quot; value=&quot;329&quot;/&gt;&lt;/object&gt;&lt;object type=&quot;3&quot; unique_id=&quot;10046&quot;&gt;&lt;property id=&quot;20148&quot; value=&quot;5&quot;/&gt;&lt;property id=&quot;20300&quot; value=&quot;Slide 45&quot;/&gt;&lt;property id=&quot;20307&quot; value=&quot;321&quot;/&gt;&lt;/object&gt;&lt;object type=&quot;3&quot; unique_id=&quot;10047&quot;&gt;&lt;property id=&quot;20148&quot; value=&quot;5&quot;/&gt;&lt;property id=&quot;20300&quot; value=&quot;Slide 46&quot;/&gt;&lt;property id=&quot;20307&quot; value=&quot;326&quot;/&gt;&lt;/object&gt;&lt;object type=&quot;3&quot; unique_id=&quot;10048&quot;&gt;&lt;property id=&quot;20148&quot; value=&quot;5&quot;/&gt;&lt;property id=&quot;20300&quot; value=&quot;Slide 47&quot;/&gt;&lt;property id=&quot;20307&quot; value=&quot;325&quot;/&gt;&lt;/object&gt;&lt;object type=&quot;3&quot; unique_id=&quot;10049&quot;&gt;&lt;property id=&quot;20148&quot; value=&quot;5&quot;/&gt;&lt;property id=&quot;20300&quot; value=&quot;Slide 48&quot;/&gt;&lt;property id=&quot;20307&quot; value=&quot;272&quot;/&gt;&lt;/object&gt;&lt;object type=&quot;3&quot; unique_id=&quot;10050&quot;&gt;&lt;property id=&quot;20148&quot; value=&quot;5&quot;/&gt;&lt;property id=&quot;20300&quot; value=&quot;Slide 49&quot;/&gt;&lt;property id=&quot;20307&quot; value=&quot;343&quot;/&gt;&lt;/object&gt;&lt;object type=&quot;3&quot; unique_id=&quot;10051&quot;&gt;&lt;property id=&quot;20148&quot; value=&quot;5&quot;/&gt;&lt;property id=&quot;20300&quot; value=&quot;Slide 50 - &amp;quot;What to do?  &amp;quot;&quot;/&gt;&lt;property id=&quot;20307&quot; value=&quot;327&quot;/&gt;&lt;/object&gt;&lt;object type=&quot;3&quot; unique_id=&quot;10052&quot;&gt;&lt;property id=&quot;20148&quot; value=&quot;5&quot;/&gt;&lt;property id=&quot;20300&quot; value=&quot;Slide 53&quot;/&gt;&lt;property id=&quot;20307&quot; value=&quot;330&quot;/&gt;&lt;/object&gt;&lt;object type=&quot;3&quot; unique_id=&quot;10053&quot;&gt;&lt;property id=&quot;20148&quot; value=&quot;5&quot;/&gt;&lt;property id=&quot;20300&quot; value=&quot;Slide 54&quot;/&gt;&lt;property id=&quot;20307&quot; value=&quot;328&quot;/&gt;&lt;/object&gt;&lt;object type=&quot;3&quot; unique_id=&quot;10054&quot;&gt;&lt;property id=&quot;20148&quot; value=&quot;5&quot;/&gt;&lt;property id=&quot;20300&quot; value=&quot;Slide 52&quot;/&gt;&lt;property id=&quot;20307&quot; value=&quot;349&quot;/&gt;&lt;/object&gt;&lt;object type=&quot;3&quot; unique_id=&quot;10058&quot;&gt;&lt;property id=&quot;20148&quot; value=&quot;5&quot;/&gt;&lt;property id=&quot;20300&quot; value=&quot;Slide 55&quot;/&gt;&lt;property id=&quot;20307&quot; value=&quot;341&quot;/&gt;&lt;/object&gt;&lt;object type=&quot;3&quot; unique_id=&quot;10059&quot;&gt;&lt;property id=&quot;20148&quot; value=&quot;5&quot;/&gt;&lt;property id=&quot;20300&quot; value=&quot;Slide 56&quot;/&gt;&lt;property id=&quot;20307&quot; value=&quot;331&quot;/&gt;&lt;/object&gt;&lt;object type=&quot;3&quot; unique_id=&quot;10060&quot;&gt;&lt;property id=&quot;20148&quot; value=&quot;5&quot;/&gt;&lt;property id=&quot;20300&quot; value=&quot;Slide 51&quot;/&gt;&lt;property id=&quot;20307&quot; value=&quot;332&quot;/&gt;&lt;/object&gt;&lt;object type=&quot;3&quot; unique_id=&quot;10061&quot;&gt;&lt;property id=&quot;20148&quot; value=&quot;5&quot;/&gt;&lt;property id=&quot;20300&quot; value=&quot;Slide 57&quot;/&gt;&lt;property id=&quot;20307&quot; value=&quot;335&quot;/&gt;&lt;/object&gt;&lt;object type=&quot;3&quot; unique_id=&quot;10062&quot;&gt;&lt;property id=&quot;20148&quot; value=&quot;5&quot;/&gt;&lt;property id=&quot;20300&quot; value=&quot;Slide 58&quot;/&gt;&lt;property id=&quot;20307&quot; value=&quot;336&quot;/&gt;&lt;/object&gt;&lt;object type=&quot;3&quot; unique_id=&quot;10063&quot;&gt;&lt;property id=&quot;20148&quot; value=&quot;5&quot;/&gt;&lt;property id=&quot;20300&quot; value=&quot;Slide 59&quot;/&gt;&lt;property id=&quot;20307&quot; value=&quot;289&quot;/&gt;&lt;/object&gt;&lt;object type=&quot;3&quot; unique_id=&quot;10064&quot;&gt;&lt;property id=&quot;20148&quot; value=&quot;5&quot;/&gt;&lt;property id=&quot;20300&quot; value=&quot;Slide 60&quot;/&gt;&lt;property id=&quot;20307&quot; value=&quot;270&quot;/&gt;&lt;/object&gt;&lt;object type=&quot;3&quot; unique_id=&quot;10065&quot;&gt;&lt;property id=&quot;20148&quot; value=&quot;5&quot;/&gt;&lt;property id=&quot;20300&quot; value=&quot;Slide 61 - &amp;quot;Whew!&amp;#x0D;&amp;#x0A;What do we get?  &amp;quot;&quot;/&gt;&lt;property id=&quot;20307&quot; value=&quot;348&quot;/&gt;&lt;/object&gt;&lt;object type=&quot;3&quot; unique_id=&quot;10066&quot;&gt;&lt;property id=&quot;20148&quot; value=&quot;5&quot;/&gt;&lt;property id=&quot;20300&quot; value=&quot;Slide 65 - &amp;quot;Gravitational Wave Detection&amp;quot;&quot;/&gt;&lt;property id=&quot;20307&quot; value=&quot;344&quot;/&gt;&lt;/object&gt;&lt;object type=&quot;3&quot; unique_id=&quot;10067&quot;&gt;&lt;property id=&quot;20148&quot; value=&quot;5&quot;/&gt;&lt;property id=&quot;20300&quot; value=&quot;Slide 63&quot;/&gt;&lt;property id=&quot;20307&quot; value=&quot;345&quot;/&gt;&lt;/object&gt;&lt;object type=&quot;3&quot; unique_id=&quot;10070&quot;&gt;&lt;property id=&quot;20148&quot; value=&quot;5&quot;/&gt;&lt;property id=&quot;20300&quot; value=&quot;Slide 62 - &amp;quot;How Galaxies Form&amp;quot;&quot;/&gt;&lt;property id=&quot;20307&quot; value=&quot;323&quot;/&gt;&lt;/object&gt;&lt;object type=&quot;3&quot; unique_id=&quot;10071&quot;&gt;&lt;property id=&quot;20148&quot; value=&quot;5&quot;/&gt;&lt;property id=&quot;20300&quot; value=&quot;Slide 66 - &amp;quot;Understanding Dark Energy&amp;quot;&quot;/&gt;&lt;property id=&quot;20307&quot; value=&quot;347&quot;/&gt;&lt;/object&gt;&lt;object type=&quot;3&quot; unique_id=&quot;10072&quot;&gt;&lt;property id=&quot;20148&quot; value=&quot;5&quot;/&gt;&lt;property id=&quot;20300&quot; value=&quot;Slide 70&quot;/&gt;&lt;property id=&quot;20307&quot; value=&quot;340&quot;/&gt;&lt;/object&gt;&lt;object type=&quot;3&quot; unique_id=&quot;10073&quot;&gt;&lt;property id=&quot;20148&quot; value=&quot;5&quot;/&gt;&lt;property id=&quot;20300&quot; value=&quot;Slide 1 - &amp;quot;Radio Astronomy and the NRAO&amp;quot;&quot;/&gt;&lt;property id=&quot;20307&quot; value=&quot;359&quot;/&gt;&lt;/object&gt;&lt;object type=&quot;3&quot; unique_id=&quot;10074&quot;&gt;&lt;property id=&quot;20148&quot; value=&quot;5&quot;/&gt;&lt;property id=&quot;20300&quot; value=&quot;Slide 2 - &amp;quot;What is the &amp;#x0D;&amp;#x0A;National Radio Astronomy Observatory?&amp;quot;&quot;/&gt;&lt;property id=&quot;20307&quot; value=&quot;367&quot;/&gt;&lt;/object&gt;&lt;object type=&quot;3&quot; unique_id=&quot;10075&quot;&gt;&lt;property id=&quot;20148&quot; value=&quot;5&quot;/&gt;&lt;property id=&quot;20300&quot; value=&quot;Slide 6 - &amp;quot;&amp;#x0D;&amp;#x0A;&amp;quot;&quot;/&gt;&lt;property id=&quot;20307&quot; value=&quot;368&quot;/&gt;&lt;/object&gt;&lt;object type=&quot;3&quot; unique_id=&quot;10076&quot;&gt;&lt;property id=&quot;20148&quot; value=&quot;5&quot;/&gt;&lt;property id=&quot;20300&quot; value=&quot;Slide 3 - &amp;quot;The Very Large Array (VLA) &amp;quot;&quot;/&gt;&lt;property id=&quot;20307&quot; value=&quot;369&quot;/&gt;&lt;/object&gt;&lt;object type=&quot;3&quot; unique_id=&quot;10077&quot;&gt;&lt;property id=&quot;20148&quot; value=&quot;5&quot;/&gt;&lt;property id=&quot;20300&quot; value=&quot;Slide 4 - &amp;quot;Very Long Baseline Array (VLBA) &amp;quot;&quot;/&gt;&lt;property id=&quot;20307&quot; value=&quot;370&quot;/&gt;&lt;/object&gt;&lt;object type=&quot;3&quot; unique_id=&quot;10078&quot;&gt;&lt;property id=&quot;20148&quot; value=&quot;5&quot;/&gt;&lt;property id=&quot;20300&quot; value=&quot;Slide 5 - &amp;quot;Atacama Large Millimeter Array&amp;quot;&quot;/&gt;&lt;property id=&quot;20307&quot; value=&quot;371&quot;/&gt;&lt;/object&gt;&lt;object type=&quot;3&quot; unique_id=&quot;10079&quot;&gt;&lt;property id=&quot;20148&quot; value=&quot;5&quot;/&gt;&lt;property id=&quot;20300&quot; value=&quot;Slide 7 - &amp;quot;What is the Radio Universe Like?&amp;quot;&quot;/&gt;&lt;property id=&quot;20307&quot; value=&quot;372&quot;/&gt;&lt;/object&gt;&lt;object type=&quot;3&quot; unique_id=&quot;11713&quot;&gt;&lt;property id=&quot;20148&quot; value=&quot;5&quot;/&gt;&lt;property id=&quot;20300&quot; value=&quot;Slide 64 - &amp;quot;Fundamental physics&amp;#x0D;&amp;#x0A;Testing matter at extreme densities&amp;#x0D;&amp;#x0A;&amp;quot;&quot;/&gt;&lt;property id=&quot;20307&quot; value=&quot;384&quot;/&gt;&lt;/object&gt;&lt;object type=&quot;3&quot; unique_id=&quot;11714&quot;&gt;&lt;property id=&quot;20148&quot; value=&quot;5&quot;/&gt;&lt;property id=&quot;20300&quot; value=&quot;Slide 67 - &amp;quot;Origin of Life&amp;#x0D;&amp;#x0A;How did the planets form?&amp;quot;&quot;/&gt;&lt;property id=&quot;20307&quot; value=&quot;381&quot;/&gt;&lt;/object&gt;&lt;object type=&quot;3&quot; unique_id=&quot;11715&quot;&gt;&lt;property id=&quot;20148&quot; value=&quot;5&quot;/&gt;&lt;property id=&quot;20300&quot; value=&quot;Slide 68 - &amp;quot;Origin of Life&amp;#x0D;&amp;#x0A;How did life arrive on Earth?&amp;quot;&quot;/&gt;&lt;property id=&quot;20307&quot; value=&quot;382&quot;/&gt;&lt;/object&gt;&lt;object type=&quot;3&quot; unique_id=&quot;11716&quot;&gt;&lt;property id=&quot;20148&quot; value=&quot;5&quot;/&gt;&lt;property id=&quot;20300&quot; value=&quot;Slide 69 - &amp;quot;Origin of Life&amp;#x0D;&amp;#x0A;How did life arrive on Earth?&amp;quot;&quot;/&gt;&lt;property id=&quot;20307&quot; value=&quot;383&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7599</TotalTime>
  <Words>1297</Words>
  <Application>Microsoft Office PowerPoint</Application>
  <PresentationFormat>On-screen Show (4:3)</PresentationFormat>
  <Paragraphs>184</Paragraphs>
  <Slides>32</Slides>
  <Notes>29</Notes>
  <HiddenSlides>3</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Apex</vt:lpstr>
      <vt:lpstr>Using a Radio Telescope</vt:lpstr>
      <vt:lpstr>PowerPoint Presentation</vt:lpstr>
      <vt:lpstr>PowerPoint Presentation</vt:lpstr>
      <vt:lpstr> </vt:lpstr>
      <vt:lpstr>Low Resolution/High resolution?</vt:lpstr>
      <vt:lpstr>Data Products </vt:lpstr>
      <vt:lpstr>Observing Modes with the 20 Meter Telescope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Gas Spectra</vt:lpstr>
      <vt:lpstr>PowerPoint Presentation</vt:lpstr>
      <vt:lpstr>PowerPoint Presentation</vt:lpstr>
      <vt:lpstr>PowerPoint Presentation</vt:lpstr>
    </vt:vector>
  </TitlesOfParts>
  <Company>National Radio Astronomy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Green Bank Telescope</dc:title>
  <dc:creator>Sue Ann Heatherly</dc:creator>
  <cp:lastModifiedBy>Sue Heatherly</cp:lastModifiedBy>
  <cp:revision>184</cp:revision>
  <cp:lastPrinted>2015-02-27T00:38:02Z</cp:lastPrinted>
  <dcterms:created xsi:type="dcterms:W3CDTF">1999-07-12T14:28:21Z</dcterms:created>
  <dcterms:modified xsi:type="dcterms:W3CDTF">2015-02-27T02:35:47Z</dcterms:modified>
</cp:coreProperties>
</file>