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708" r:id="rId1"/>
  </p:sldMasterIdLst>
  <p:notesMasterIdLst>
    <p:notesMasterId r:id="rId27"/>
  </p:notesMasterIdLst>
  <p:handoutMasterIdLst>
    <p:handoutMasterId r:id="rId28"/>
  </p:handoutMasterIdLst>
  <p:sldIdLst>
    <p:sldId id="358" r:id="rId2"/>
    <p:sldId id="385" r:id="rId3"/>
    <p:sldId id="368" r:id="rId4"/>
    <p:sldId id="274" r:id="rId5"/>
    <p:sldId id="259" r:id="rId6"/>
    <p:sldId id="384" r:id="rId7"/>
    <p:sldId id="322" r:id="rId8"/>
    <p:sldId id="311" r:id="rId9"/>
    <p:sldId id="277" r:id="rId10"/>
    <p:sldId id="278" r:id="rId11"/>
    <p:sldId id="276" r:id="rId12"/>
    <p:sldId id="313" r:id="rId13"/>
    <p:sldId id="377" r:id="rId14"/>
    <p:sldId id="378" r:id="rId15"/>
    <p:sldId id="315" r:id="rId16"/>
    <p:sldId id="283" r:id="rId17"/>
    <p:sldId id="373" r:id="rId18"/>
    <p:sldId id="375" r:id="rId19"/>
    <p:sldId id="320" r:id="rId20"/>
    <p:sldId id="374" r:id="rId21"/>
    <p:sldId id="379" r:id="rId22"/>
    <p:sldId id="380" r:id="rId23"/>
    <p:sldId id="381" r:id="rId24"/>
    <p:sldId id="382" r:id="rId25"/>
    <p:sldId id="383" r:id="rId26"/>
  </p:sldIdLst>
  <p:sldSz cx="9144000" cy="6858000" type="screen4x3"/>
  <p:notesSz cx="7010400" cy="9321800"/>
  <p:custDataLst>
    <p:tags r:id="rId29"/>
  </p:custDataLst>
  <p:defaultTextStyle>
    <a:defPPr>
      <a:defRPr lang="en-US"/>
    </a:defPPr>
    <a:lvl1pPr algn="l" rtl="0" eaLnBrk="0" fontAlgn="base" hangingPunct="0">
      <a:spcBef>
        <a:spcPct val="0"/>
      </a:spcBef>
      <a:spcAft>
        <a:spcPct val="0"/>
      </a:spcAft>
      <a:defRPr sz="3600" kern="1200">
        <a:solidFill>
          <a:schemeClr val="tx1"/>
        </a:solidFill>
        <a:latin typeface="Arial Black" pitchFamily="34" charset="0"/>
        <a:ea typeface="+mn-ea"/>
        <a:cs typeface="+mn-cs"/>
      </a:defRPr>
    </a:lvl1pPr>
    <a:lvl2pPr marL="457200" algn="l" rtl="0" eaLnBrk="0" fontAlgn="base" hangingPunct="0">
      <a:spcBef>
        <a:spcPct val="0"/>
      </a:spcBef>
      <a:spcAft>
        <a:spcPct val="0"/>
      </a:spcAft>
      <a:defRPr sz="3600" kern="1200">
        <a:solidFill>
          <a:schemeClr val="tx1"/>
        </a:solidFill>
        <a:latin typeface="Arial Black" pitchFamily="34" charset="0"/>
        <a:ea typeface="+mn-ea"/>
        <a:cs typeface="+mn-cs"/>
      </a:defRPr>
    </a:lvl2pPr>
    <a:lvl3pPr marL="914400" algn="l" rtl="0" eaLnBrk="0" fontAlgn="base" hangingPunct="0">
      <a:spcBef>
        <a:spcPct val="0"/>
      </a:spcBef>
      <a:spcAft>
        <a:spcPct val="0"/>
      </a:spcAft>
      <a:defRPr sz="3600" kern="1200">
        <a:solidFill>
          <a:schemeClr val="tx1"/>
        </a:solidFill>
        <a:latin typeface="Arial Black" pitchFamily="34" charset="0"/>
        <a:ea typeface="+mn-ea"/>
        <a:cs typeface="+mn-cs"/>
      </a:defRPr>
    </a:lvl3pPr>
    <a:lvl4pPr marL="1371600" algn="l" rtl="0" eaLnBrk="0" fontAlgn="base" hangingPunct="0">
      <a:spcBef>
        <a:spcPct val="0"/>
      </a:spcBef>
      <a:spcAft>
        <a:spcPct val="0"/>
      </a:spcAft>
      <a:defRPr sz="3600" kern="1200">
        <a:solidFill>
          <a:schemeClr val="tx1"/>
        </a:solidFill>
        <a:latin typeface="Arial Black" pitchFamily="34" charset="0"/>
        <a:ea typeface="+mn-ea"/>
        <a:cs typeface="+mn-cs"/>
      </a:defRPr>
    </a:lvl4pPr>
    <a:lvl5pPr marL="1828800" algn="l" rtl="0" eaLnBrk="0" fontAlgn="base" hangingPunct="0">
      <a:spcBef>
        <a:spcPct val="0"/>
      </a:spcBef>
      <a:spcAft>
        <a:spcPct val="0"/>
      </a:spcAft>
      <a:defRPr sz="3600" kern="1200">
        <a:solidFill>
          <a:schemeClr val="tx1"/>
        </a:solidFill>
        <a:latin typeface="Arial Black" pitchFamily="34" charset="0"/>
        <a:ea typeface="+mn-ea"/>
        <a:cs typeface="+mn-cs"/>
      </a:defRPr>
    </a:lvl5pPr>
    <a:lvl6pPr marL="2286000" algn="l" defTabSz="914400" rtl="0" eaLnBrk="1" latinLnBrk="0" hangingPunct="1">
      <a:defRPr sz="3600" kern="1200">
        <a:solidFill>
          <a:schemeClr val="tx1"/>
        </a:solidFill>
        <a:latin typeface="Arial Black" pitchFamily="34" charset="0"/>
        <a:ea typeface="+mn-ea"/>
        <a:cs typeface="+mn-cs"/>
      </a:defRPr>
    </a:lvl6pPr>
    <a:lvl7pPr marL="2743200" algn="l" defTabSz="914400" rtl="0" eaLnBrk="1" latinLnBrk="0" hangingPunct="1">
      <a:defRPr sz="3600" kern="1200">
        <a:solidFill>
          <a:schemeClr val="tx1"/>
        </a:solidFill>
        <a:latin typeface="Arial Black" pitchFamily="34" charset="0"/>
        <a:ea typeface="+mn-ea"/>
        <a:cs typeface="+mn-cs"/>
      </a:defRPr>
    </a:lvl7pPr>
    <a:lvl8pPr marL="3200400" algn="l" defTabSz="914400" rtl="0" eaLnBrk="1" latinLnBrk="0" hangingPunct="1">
      <a:defRPr sz="3600" kern="1200">
        <a:solidFill>
          <a:schemeClr val="tx1"/>
        </a:solidFill>
        <a:latin typeface="Arial Black" pitchFamily="34" charset="0"/>
        <a:ea typeface="+mn-ea"/>
        <a:cs typeface="+mn-cs"/>
      </a:defRPr>
    </a:lvl8pPr>
    <a:lvl9pPr marL="3657600" algn="l" defTabSz="914400" rtl="0" eaLnBrk="1" latinLnBrk="0" hangingPunct="1">
      <a:defRPr sz="3600" kern="1200">
        <a:solidFill>
          <a:schemeClr val="tx1"/>
        </a:solidFill>
        <a:latin typeface="Arial Black"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0139"/>
    <a:srgbClr val="24526E"/>
    <a:srgbClr val="2C5C84"/>
    <a:srgbClr val="476BA1"/>
    <a:srgbClr val="FFFF99"/>
    <a:srgbClr val="000000"/>
    <a:srgbClr val="002570"/>
    <a:srgbClr val="002B80"/>
    <a:srgbClr val="003399"/>
    <a:srgbClr val="66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39" autoAdjust="0"/>
    <p:restoredTop sz="88360" autoAdjust="0"/>
  </p:normalViewPr>
  <p:slideViewPr>
    <p:cSldViewPr snapToGrid="0">
      <p:cViewPr>
        <p:scale>
          <a:sx n="100" d="100"/>
          <a:sy n="100" d="100"/>
        </p:scale>
        <p:origin x="-210" y="-72"/>
      </p:cViewPr>
      <p:guideLst>
        <p:guide orient="horz" pos="2160"/>
        <p:guide pos="2880"/>
      </p:guideLst>
    </p:cSldViewPr>
  </p:slideViewPr>
  <p:outlineViewPr>
    <p:cViewPr>
      <p:scale>
        <a:sx n="100" d="100"/>
        <a:sy n="100"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8" d="100"/>
          <a:sy n="78" d="100"/>
        </p:scale>
        <p:origin x="-2112" y="-78"/>
      </p:cViewPr>
      <p:guideLst>
        <p:guide orient="horz" pos="2936"/>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57347" name="Rectangle 3"/>
          <p:cNvSpPr>
            <a:spLocks noGrp="1" noChangeArrowheads="1"/>
          </p:cNvSpPr>
          <p:nvPr>
            <p:ph type="dt" sz="quarter" idx="1"/>
          </p:nvPr>
        </p:nvSpPr>
        <p:spPr bwMode="auto">
          <a:xfrm>
            <a:off x="396240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57348" name="Rectangle 4"/>
          <p:cNvSpPr>
            <a:spLocks noGrp="1" noChangeArrowheads="1"/>
          </p:cNvSpPr>
          <p:nvPr>
            <p:ph type="ftr" sz="quarter" idx="2"/>
          </p:nvPr>
        </p:nvSpPr>
        <p:spPr bwMode="auto">
          <a:xfrm>
            <a:off x="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57349" name="Rectangle 5"/>
          <p:cNvSpPr>
            <a:spLocks noGrp="1" noChangeArrowheads="1"/>
          </p:cNvSpPr>
          <p:nvPr>
            <p:ph type="sldNum" sz="quarter" idx="3"/>
          </p:nvPr>
        </p:nvSpPr>
        <p:spPr bwMode="auto">
          <a:xfrm>
            <a:off x="396240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DB5A9C99-391B-4E53-AC2A-65D33E11247F}" type="slidenum">
              <a:rPr lang="en-US"/>
              <a:pPr>
                <a:defRPr/>
              </a:pPr>
              <a:t>‹#›</a:t>
            </a:fld>
            <a:endParaRPr lang="en-US"/>
          </a:p>
        </p:txBody>
      </p:sp>
    </p:spTree>
    <p:extLst>
      <p:ext uri="{BB962C8B-B14F-4D97-AF65-F5344CB8AC3E}">
        <p14:creationId xmlns:p14="http://schemas.microsoft.com/office/powerpoint/2010/main" val="36542624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77827" name="Rectangle 3"/>
          <p:cNvSpPr>
            <a:spLocks noGrp="1" noChangeArrowheads="1"/>
          </p:cNvSpPr>
          <p:nvPr>
            <p:ph type="dt" idx="1"/>
          </p:nvPr>
        </p:nvSpPr>
        <p:spPr bwMode="auto">
          <a:xfrm>
            <a:off x="396240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72708" name="Rectangle 4"/>
          <p:cNvSpPr>
            <a:spLocks noGrp="1" noRot="1" noChangeAspect="1" noChangeArrowheads="1" noTextEdit="1"/>
          </p:cNvSpPr>
          <p:nvPr>
            <p:ph type="sldImg" idx="2"/>
          </p:nvPr>
        </p:nvSpPr>
        <p:spPr bwMode="auto">
          <a:xfrm>
            <a:off x="1168400" y="685800"/>
            <a:ext cx="4673600" cy="3505200"/>
          </a:xfrm>
          <a:prstGeom prst="rect">
            <a:avLst/>
          </a:prstGeom>
          <a:noFill/>
          <a:ln w="9525">
            <a:solidFill>
              <a:srgbClr val="000000"/>
            </a:solidFill>
            <a:miter lim="800000"/>
            <a:headEnd/>
            <a:tailEnd/>
          </a:ln>
        </p:spPr>
      </p:sp>
      <p:sp>
        <p:nvSpPr>
          <p:cNvPr id="77829" name="Rectangle 5"/>
          <p:cNvSpPr>
            <a:spLocks noGrp="1" noChangeArrowheads="1"/>
          </p:cNvSpPr>
          <p:nvPr>
            <p:ph type="body" sz="quarter" idx="3"/>
          </p:nvPr>
        </p:nvSpPr>
        <p:spPr bwMode="auto">
          <a:xfrm>
            <a:off x="914400" y="4419600"/>
            <a:ext cx="518160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7830" name="Rectangle 6"/>
          <p:cNvSpPr>
            <a:spLocks noGrp="1" noChangeArrowheads="1"/>
          </p:cNvSpPr>
          <p:nvPr>
            <p:ph type="ftr" sz="quarter" idx="4"/>
          </p:nvPr>
        </p:nvSpPr>
        <p:spPr bwMode="auto">
          <a:xfrm>
            <a:off x="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77831" name="Rectangle 7"/>
          <p:cNvSpPr>
            <a:spLocks noGrp="1" noChangeArrowheads="1"/>
          </p:cNvSpPr>
          <p:nvPr>
            <p:ph type="sldNum" sz="quarter" idx="5"/>
          </p:nvPr>
        </p:nvSpPr>
        <p:spPr bwMode="auto">
          <a:xfrm>
            <a:off x="396240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F166A730-1ED9-44C8-A6C7-A952221889AB}" type="slidenum">
              <a:rPr lang="en-US"/>
              <a:pPr>
                <a:defRPr/>
              </a:pPr>
              <a:t>‹#›</a:t>
            </a:fld>
            <a:endParaRPr lang="en-US"/>
          </a:p>
        </p:txBody>
      </p:sp>
    </p:spTree>
    <p:extLst>
      <p:ext uri="{BB962C8B-B14F-4D97-AF65-F5344CB8AC3E}">
        <p14:creationId xmlns:p14="http://schemas.microsoft.com/office/powerpoint/2010/main" val="15426810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031E3BE7-63DF-4773-8020-DC0861419141}" type="slidenum">
              <a:rPr lang="en-US" smtClean="0"/>
              <a:pPr/>
              <a:t>1</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a:spcBef>
                <a:spcPct val="50000"/>
              </a:spcBef>
            </a:pPr>
            <a:r>
              <a:rPr lang="en-US" smtClean="0">
                <a:solidFill>
                  <a:srgbClr val="000000"/>
                </a:solidFill>
              </a:rPr>
              <a:t>Radio telescopes also have parabolic mirrors, but they’re not shiny enough to reflect visible light well. The receiver is at the focal point.  We can’t see radio waves and so must put an electronic detector at the focal point.</a:t>
            </a:r>
          </a:p>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61FFCB64-F1DE-4E7C-87BC-1FA13A418C4F}" type="slidenum">
              <a:rPr lang="en-US" smtClean="0"/>
              <a:pPr/>
              <a:t>15</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a:spcBef>
                <a:spcPct val="50000"/>
              </a:spcBef>
            </a:pPr>
            <a:r>
              <a:rPr lang="en-US" sz="1600" smtClean="0">
                <a:solidFill>
                  <a:srgbClr val="000000"/>
                </a:solidFill>
                <a:latin typeface="Arial" charset="0"/>
              </a:rPr>
              <a:t>Cas A SNR – optical photo</a:t>
            </a:r>
          </a:p>
          <a:p>
            <a:pPr>
              <a:spcBef>
                <a:spcPct val="50000"/>
              </a:spcBef>
            </a:pPr>
            <a:r>
              <a:rPr lang="en-US" sz="1600" smtClean="0">
                <a:solidFill>
                  <a:srgbClr val="000000"/>
                </a:solidFill>
                <a:latin typeface="Arial" charset="0"/>
              </a:rPr>
              <a:t>(from Chandra web site http://chandra.harvard.edu/pub.html)</a:t>
            </a:r>
          </a:p>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186D1DFD-2A28-4A54-B4B5-CC287A41D06D}" type="slidenum">
              <a:rPr lang="en-US" smtClean="0"/>
              <a:pPr/>
              <a:t>16</a:t>
            </a:fld>
            <a:endParaRPr lang="en-US"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r>
              <a:rPr lang="en-US" smtClean="0"/>
              <a:t>Cas A in the Radio. Next to the sun, the “brightest” radio source in the sky. This is a supernova remnant and could have a neutron star at its center.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ECD6EAE1-B407-4900-890D-A44BCFC0239C}" type="slidenum">
              <a:rPr lang="en-US" smtClean="0"/>
              <a:pPr/>
              <a:t>19</a:t>
            </a:fld>
            <a:endParaRPr 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r>
              <a:rPr lang="en-US" smtClean="0"/>
              <a:t>Diagram of a pulsar. A pulsar is a stellar remnant – a neutron star. A pulsar has the mass of the Sun, but is as small as Milwaukee!  We detect a narrow beam of radio waves each time the pulsar spins toward us.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45C3F2A9-7E4A-4FE4-B7B4-3AF1F88FC77D}" type="slidenum">
              <a:rPr lang="en-US" smtClean="0"/>
              <a:pPr/>
              <a:t>21</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r>
              <a:rPr lang="en-US" smtClean="0"/>
              <a:t>You could do the spectrum tubes and diffraction gratings activity here.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r>
              <a:rPr lang="en-US" smtClean="0"/>
              <a:t>Bottom one is hydrogen.  Lines are produced as electrons jump from higher energy levels to lower ones. Energy released in the form of specific wavelengths or colors of light.</a:t>
            </a:r>
          </a:p>
        </p:txBody>
      </p:sp>
      <p:sp>
        <p:nvSpPr>
          <p:cNvPr id="90116" name="Slide Number Placeholder 3"/>
          <p:cNvSpPr>
            <a:spLocks noGrp="1"/>
          </p:cNvSpPr>
          <p:nvPr>
            <p:ph type="sldNum" sz="quarter" idx="5"/>
          </p:nvPr>
        </p:nvSpPr>
        <p:spPr>
          <a:noFill/>
        </p:spPr>
        <p:txBody>
          <a:bodyPr/>
          <a:lstStyle/>
          <a:p>
            <a:fld id="{7D4E7CE4-4481-4999-9744-06CF6D321016}" type="slidenum">
              <a:rPr lang="en-US" smtClean="0"/>
              <a:pPr/>
              <a:t>22</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AD518215-C6EC-49A5-A3B5-610745D74F46}" type="slidenum">
              <a:rPr lang="en-US" smtClean="0"/>
              <a:pPr/>
              <a:t>23</a:t>
            </a:fld>
            <a:endParaRPr 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r>
              <a:rPr lang="en-US" smtClean="0"/>
              <a:t> We also get radio spectral lines from hydrogen. This is called a spin flip transition.  The atom has less energy after the electron flips – the energy equivalent to a 21 cm radio wave!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BB2C0CDF-D09C-4057-A25B-D17B17A48192}" type="slidenum">
              <a:rPr lang="en-US" smtClean="0"/>
              <a:pPr/>
              <a:t>24</a:t>
            </a:fld>
            <a:endParaRPr 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a:spcBef>
                <a:spcPct val="50000"/>
              </a:spcBef>
            </a:pPr>
            <a:r>
              <a:rPr lang="en-US" sz="1600" b="1" smtClean="0">
                <a:solidFill>
                  <a:srgbClr val="000000"/>
                </a:solidFill>
                <a:latin typeface="Arial" charset="0"/>
              </a:rPr>
              <a:t>NGC 628 – spiral galaxy, optical image</a:t>
            </a:r>
            <a:endParaRPr lang="en-US" sz="1600" smtClean="0">
              <a:solidFill>
                <a:srgbClr val="000000"/>
              </a:solidFill>
              <a:latin typeface="Arial" charset="0"/>
            </a:endParaRPr>
          </a:p>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BA55723D-3306-40EB-9A8B-5A55966B706F}" type="slidenum">
              <a:rPr lang="en-US" smtClean="0"/>
              <a:pPr/>
              <a:t>4</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a:spcBef>
                <a:spcPct val="50000"/>
              </a:spcBef>
            </a:pPr>
            <a:r>
              <a:rPr lang="en-US" sz="1600" smtClean="0">
                <a:solidFill>
                  <a:srgbClr val="000000"/>
                </a:solidFill>
                <a:latin typeface="Arial" charset="0"/>
              </a:rPr>
              <a:t>This view of the radio sky. If your eyes ( which would be about 200 feet across!!) could see radio waves instead of light this is what the sky would look like  Does it look similar to the night sky shown in the previous slide? You can see some large objects and many “point sources” which look like stars.  What are these objects?</a:t>
            </a:r>
          </a:p>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0838AC8E-EEFF-4E6B-9526-1A27AB371C4D}" type="slidenum">
              <a:rPr lang="en-US" smtClean="0"/>
              <a:pPr/>
              <a:t>5</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a:spcBef>
                <a:spcPct val="50000"/>
              </a:spcBef>
            </a:pPr>
            <a:r>
              <a:rPr lang="en-US" sz="1600" smtClean="0">
                <a:solidFill>
                  <a:srgbClr val="000000"/>
                </a:solidFill>
                <a:latin typeface="Arial" charset="0"/>
              </a:rPr>
              <a:t>Just how are radio waves created in celestial objects?</a:t>
            </a:r>
          </a:p>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B452FE28-0EF4-44ED-9634-73EADF4C007C}" type="slidenum">
              <a:rPr lang="en-US" smtClean="0"/>
              <a:pPr/>
              <a:t>7</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874D94C8-65FD-49B4-8F46-FB5726D0AFC6}" type="slidenum">
              <a:rPr lang="en-US" smtClean="0"/>
              <a:pPr/>
              <a:t>8</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r>
              <a:rPr lang="en-US" smtClean="0"/>
              <a:t>Electron is green. Proton is red.  Situation where the gas is hot enough to ionize.  The protons does not capture the  electron to form an atom. But when the electron whizzes by its path is bent because it is attracted to the proton.  That’s an acceleration. EM waves must be released.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D0A368F2-0C4B-4DBA-8FD3-3CC1BFFB6C94}" type="slidenum">
              <a:rPr lang="en-US" smtClean="0"/>
              <a:pPr/>
              <a:t>9</a:t>
            </a:fld>
            <a:endParaRPr 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a:spcBef>
                <a:spcPct val="50000"/>
              </a:spcBef>
            </a:pPr>
            <a:r>
              <a:rPr lang="en-US" sz="1600" smtClean="0">
                <a:solidFill>
                  <a:srgbClr val="000000"/>
                </a:solidFill>
                <a:latin typeface="Arial" charset="0"/>
              </a:rPr>
              <a:t>Orion constellation – from a planetarium program.  This slide shows objects that emit visible light: stars mostly, and also some nebulae.</a:t>
            </a:r>
          </a:p>
          <a:p>
            <a:pPr>
              <a:spcBef>
                <a:spcPct val="50000"/>
              </a:spcBef>
            </a:pPr>
            <a:endParaRPr lang="en-US" sz="1600" smtClean="0">
              <a:solidFill>
                <a:srgbClr val="000000"/>
              </a:solidFill>
              <a:latin typeface="Arial" charset="0"/>
            </a:endParaRPr>
          </a:p>
          <a:p>
            <a:pPr>
              <a:spcBef>
                <a:spcPct val="50000"/>
              </a:spcBef>
            </a:pPr>
            <a:r>
              <a:rPr lang="en-US" sz="1600" smtClean="0">
                <a:solidFill>
                  <a:srgbClr val="000000"/>
                </a:solidFill>
                <a:latin typeface="Arial" charset="0"/>
              </a:rPr>
              <a:t>For a free and excellent planetarium program try Cartes du Ciel: http://www.stargazing.net/astropc/index.html.  </a:t>
            </a:r>
          </a:p>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2B58359F-284C-446E-A9D0-0C07CFB4A8F7}" type="slidenum">
              <a:rPr lang="en-US" smtClean="0"/>
              <a:pPr/>
              <a:t>10</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a:spcBef>
                <a:spcPct val="50000"/>
              </a:spcBef>
            </a:pPr>
            <a:r>
              <a:rPr lang="en-US" sz="1600" smtClean="0">
                <a:solidFill>
                  <a:srgbClr val="000000"/>
                </a:solidFill>
                <a:latin typeface="Arial" charset="0"/>
              </a:rPr>
              <a:t>This is the RADIO image of the same region, and to the same SCALE. You don’t see the stars here, but where the gas is. The stronger the radio waves, the redder the color.  Nebulae emit radio waves because the gas is ionized and there are free electrons and free protons. The emission mechanism is called “free-free” emission because the protons and electrons remain unbound before and after a close encounter.</a:t>
            </a:r>
          </a:p>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208FF8AF-37AC-4060-81E3-C117237092FF}" type="slidenum">
              <a:rPr lang="en-US" smtClean="0"/>
              <a:pPr/>
              <a:t>11</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AB1A4212-3915-4AFA-8D59-ADDE8EB588FB}" type="slidenum">
              <a:rPr lang="en-US" smtClean="0"/>
              <a:pPr/>
              <a:t>12</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r>
              <a:rPr lang="en-US" smtClean="0"/>
              <a:t>Since circular motion represents acceleration (i.e., a change in velocity), the electrons radiate photons of a characteristic energy, corresponding to the radius of the circle. </a:t>
            </a:r>
          </a:p>
          <a:p>
            <a:endParaRPr lang="en-US" smtClean="0"/>
          </a:p>
          <a:p>
            <a:r>
              <a:rPr lang="en-US" smtClean="0"/>
              <a:t>The following slides show examples of objects that emit radio waves this way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pPr>
              <a:defRPr/>
            </a:pPr>
            <a:endParaRPr lang="en-US"/>
          </a:p>
        </p:txBody>
      </p:sp>
      <p:sp>
        <p:nvSpPr>
          <p:cNvPr id="17" name="Footer Placeholder 16"/>
          <p:cNvSpPr>
            <a:spLocks noGrp="1"/>
          </p:cNvSpPr>
          <p:nvPr>
            <p:ph type="ftr" sz="quarter" idx="11"/>
          </p:nvPr>
        </p:nvSpPr>
        <p:spPr/>
        <p:txBody>
          <a:bodyPr/>
          <a:lstStyle/>
          <a:p>
            <a:pPr>
              <a:defRPr/>
            </a:pPr>
            <a:r>
              <a:rPr lang="en-US" smtClean="0"/>
              <a:t>NRAO/AUI/NSF</a:t>
            </a:r>
            <a:endParaRPr lang="en-US"/>
          </a:p>
        </p:txBody>
      </p:sp>
      <p:sp>
        <p:nvSpPr>
          <p:cNvPr id="29" name="Slide Number Placeholder 28"/>
          <p:cNvSpPr>
            <a:spLocks noGrp="1"/>
          </p:cNvSpPr>
          <p:nvPr>
            <p:ph type="sldNum" sz="quarter" idx="12"/>
          </p:nvPr>
        </p:nvSpPr>
        <p:spPr/>
        <p:txBody>
          <a:bodyPr/>
          <a:lstStyle/>
          <a:p>
            <a:pPr>
              <a:defRPr/>
            </a:pPr>
            <a:fld id="{8CC08C83-9FE6-4677-89AB-3FD08A11020F}" type="slidenum">
              <a:rPr lang="en-US" smtClean="0"/>
              <a:pPr>
                <a:defRPr/>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NRAO/AUI/NSF</a:t>
            </a:r>
            <a:endParaRPr lang="en-US"/>
          </a:p>
        </p:txBody>
      </p:sp>
      <p:sp>
        <p:nvSpPr>
          <p:cNvPr id="6" name="Slide Number Placeholder 5"/>
          <p:cNvSpPr>
            <a:spLocks noGrp="1"/>
          </p:cNvSpPr>
          <p:nvPr>
            <p:ph type="sldNum" sz="quarter" idx="12"/>
          </p:nvPr>
        </p:nvSpPr>
        <p:spPr/>
        <p:txBody>
          <a:bodyPr/>
          <a:lstStyle/>
          <a:p>
            <a:pPr>
              <a:defRPr/>
            </a:pPr>
            <a:fld id="{BD3849A8-69C5-4225-ADCE-7FA0F23D0238}" type="slidenum">
              <a:rPr lang="en-US" smtClean="0"/>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NRAO/AUI/NSF</a:t>
            </a:r>
            <a:endParaRPr lang="en-US"/>
          </a:p>
        </p:txBody>
      </p:sp>
      <p:sp>
        <p:nvSpPr>
          <p:cNvPr id="6" name="Slide Number Placeholder 5"/>
          <p:cNvSpPr>
            <a:spLocks noGrp="1"/>
          </p:cNvSpPr>
          <p:nvPr>
            <p:ph type="sldNum" sz="quarter" idx="12"/>
          </p:nvPr>
        </p:nvSpPr>
        <p:spPr/>
        <p:txBody>
          <a:bodyPr/>
          <a:lstStyle/>
          <a:p>
            <a:pPr>
              <a:defRPr/>
            </a:pPr>
            <a:fld id="{E05718FC-B70E-4A5E-9BEA-269D49A04F12}" type="slidenum">
              <a:rPr lang="en-US" smtClean="0"/>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NRAO/AUI/NSF</a:t>
            </a:r>
            <a:endParaRPr lang="en-US"/>
          </a:p>
        </p:txBody>
      </p:sp>
      <p:sp>
        <p:nvSpPr>
          <p:cNvPr id="6" name="Slide Number Placeholder 5"/>
          <p:cNvSpPr>
            <a:spLocks noGrp="1"/>
          </p:cNvSpPr>
          <p:nvPr>
            <p:ph type="sldNum" sz="quarter" idx="12"/>
          </p:nvPr>
        </p:nvSpPr>
        <p:spPr/>
        <p:txBody>
          <a:bodyPr/>
          <a:lstStyle/>
          <a:p>
            <a:pPr>
              <a:defRPr/>
            </a:pPr>
            <a:fld id="{7EB611B6-5BDF-4C5F-8501-79361FBF1682}" type="slidenum">
              <a:rPr lang="en-US" smtClean="0"/>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NRAO/AUI/NSF</a:t>
            </a:r>
            <a:endParaRPr lang="en-US"/>
          </a:p>
        </p:txBody>
      </p:sp>
      <p:sp>
        <p:nvSpPr>
          <p:cNvPr id="6" name="Slide Number Placeholder 5"/>
          <p:cNvSpPr>
            <a:spLocks noGrp="1"/>
          </p:cNvSpPr>
          <p:nvPr>
            <p:ph type="sldNum" sz="quarter" idx="12"/>
          </p:nvPr>
        </p:nvSpPr>
        <p:spPr>
          <a:xfrm>
            <a:off x="7924800" y="6416675"/>
            <a:ext cx="762000" cy="365125"/>
          </a:xfrm>
        </p:spPr>
        <p:txBody>
          <a:bodyPr/>
          <a:lstStyle/>
          <a:p>
            <a:pPr>
              <a:defRPr/>
            </a:pPr>
            <a:fld id="{4C6CF193-5BA6-4FA5-A29D-52319335652A}"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NRAO/AUI/NSF</a:t>
            </a:r>
            <a:endParaRPr lang="en-US"/>
          </a:p>
        </p:txBody>
      </p:sp>
      <p:sp>
        <p:nvSpPr>
          <p:cNvPr id="7" name="Slide Number Placeholder 6"/>
          <p:cNvSpPr>
            <a:spLocks noGrp="1"/>
          </p:cNvSpPr>
          <p:nvPr>
            <p:ph type="sldNum" sz="quarter" idx="12"/>
          </p:nvPr>
        </p:nvSpPr>
        <p:spPr/>
        <p:txBody>
          <a:bodyPr/>
          <a:lstStyle/>
          <a:p>
            <a:pPr>
              <a:defRPr/>
            </a:pPr>
            <a:fld id="{771BD05E-DF18-49F1-87B1-7D3A9B470B92}" type="slidenum">
              <a:rPr lang="en-US" smtClean="0"/>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smtClean="0"/>
              <a:t>NRAO/AUI/NSF</a:t>
            </a:r>
            <a:endParaRPr lang="en-US"/>
          </a:p>
        </p:txBody>
      </p:sp>
      <p:sp>
        <p:nvSpPr>
          <p:cNvPr id="9" name="Slide Number Placeholder 8"/>
          <p:cNvSpPr>
            <a:spLocks noGrp="1"/>
          </p:cNvSpPr>
          <p:nvPr>
            <p:ph type="sldNum" sz="quarter" idx="12"/>
          </p:nvPr>
        </p:nvSpPr>
        <p:spPr/>
        <p:txBody>
          <a:bodyPr/>
          <a:lstStyle/>
          <a:p>
            <a:pPr>
              <a:defRPr/>
            </a:pPr>
            <a:fld id="{1A45AAA0-D3F5-4D53-8CA0-B380C5E70E41}" type="slidenum">
              <a:rPr lang="en-US" smtClean="0"/>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smtClean="0"/>
              <a:t>NRAO/AUI/NSF</a:t>
            </a:r>
            <a:endParaRPr lang="en-US"/>
          </a:p>
        </p:txBody>
      </p:sp>
      <p:sp>
        <p:nvSpPr>
          <p:cNvPr id="5" name="Slide Number Placeholder 4"/>
          <p:cNvSpPr>
            <a:spLocks noGrp="1"/>
          </p:cNvSpPr>
          <p:nvPr>
            <p:ph type="sldNum" sz="quarter" idx="12"/>
          </p:nvPr>
        </p:nvSpPr>
        <p:spPr/>
        <p:txBody>
          <a:bodyPr/>
          <a:lstStyle/>
          <a:p>
            <a:pPr>
              <a:defRPr/>
            </a:pPr>
            <a:fld id="{F3526E8C-AEC1-4A75-A669-6AACE18CB303}" type="slidenum">
              <a:rPr lang="en-US" smtClean="0"/>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r>
              <a:rPr lang="en-US" smtClean="0"/>
              <a:t>NRAO/AUI/NSF</a:t>
            </a:r>
            <a:endParaRPr lang="en-US"/>
          </a:p>
        </p:txBody>
      </p:sp>
      <p:sp>
        <p:nvSpPr>
          <p:cNvPr id="4" name="Slide Number Placeholder 3"/>
          <p:cNvSpPr>
            <a:spLocks noGrp="1"/>
          </p:cNvSpPr>
          <p:nvPr>
            <p:ph type="sldNum" sz="quarter" idx="12"/>
          </p:nvPr>
        </p:nvSpPr>
        <p:spPr/>
        <p:txBody>
          <a:bodyPr/>
          <a:lstStyle/>
          <a:p>
            <a:pPr>
              <a:defRPr/>
            </a:pPr>
            <a:fld id="{022594AE-C77B-480B-A9A3-5BD35FDE4C45}" type="slidenum">
              <a:rPr lang="en-US" smtClean="0"/>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NRAO/AUI/NSF</a:t>
            </a:r>
            <a:endParaRPr lang="en-US"/>
          </a:p>
        </p:txBody>
      </p:sp>
      <p:sp>
        <p:nvSpPr>
          <p:cNvPr id="7" name="Slide Number Placeholder 6"/>
          <p:cNvSpPr>
            <a:spLocks noGrp="1"/>
          </p:cNvSpPr>
          <p:nvPr>
            <p:ph type="sldNum" sz="quarter" idx="12"/>
          </p:nvPr>
        </p:nvSpPr>
        <p:spPr/>
        <p:txBody>
          <a:bodyPr/>
          <a:lstStyle/>
          <a:p>
            <a:pPr>
              <a:defRPr/>
            </a:pPr>
            <a:fld id="{656D4785-90CE-4C53-9B17-F5492A255FDA}" type="slidenum">
              <a:rPr lang="en-US" smtClean="0"/>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NRAO/AUI/NSF</a:t>
            </a:r>
            <a:endParaRPr lang="en-US"/>
          </a:p>
        </p:txBody>
      </p:sp>
      <p:sp>
        <p:nvSpPr>
          <p:cNvPr id="7" name="Slide Number Placeholder 6"/>
          <p:cNvSpPr>
            <a:spLocks noGrp="1"/>
          </p:cNvSpPr>
          <p:nvPr>
            <p:ph type="sldNum" sz="quarter" idx="12"/>
          </p:nvPr>
        </p:nvSpPr>
        <p:spPr/>
        <p:txBody>
          <a:bodyPr/>
          <a:lstStyle/>
          <a:p>
            <a:pPr>
              <a:defRPr/>
            </a:pPr>
            <a:fld id="{A263E065-28B1-4231-A506-31EECBCB9CBB}" type="slidenum">
              <a:rPr lang="en-US" smtClean="0"/>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a:defRPr/>
            </a:pPr>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defRPr/>
            </a:pPr>
            <a:r>
              <a:rPr lang="en-US" smtClean="0"/>
              <a:t>NRAO/AUI/NSF</a:t>
            </a:r>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a:defRPr/>
            </a:pPr>
            <a:fld id="{C0CBCB67-F826-4510-80EC-F4758C4CEF1F}" type="slidenum">
              <a:rPr lang="en-US" smtClean="0"/>
              <a:pPr>
                <a:defRPr/>
              </a:pPr>
              <a:t>‹#›</a:t>
            </a:fld>
            <a:endParaRPr lang="en-US"/>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med">
    <p:fade/>
  </p:transition>
  <p:timing>
    <p:tnLst>
      <p:par>
        <p:cTn id="1" dur="indefinite" restart="never" nodeType="tmRoot"/>
      </p:par>
    </p:tnLst>
  </p:timing>
  <p:hf hd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audio" Target="file:///\\Gbfiler\www.gb.nrao.edu\content\epo\powerpoint\psr0531+21.au" TargetMode="External"/><Relationship Id="rId7" Type="http://schemas.openxmlformats.org/officeDocument/2006/relationships/image" Target="../media/image18.gif"/><Relationship Id="rId2" Type="http://schemas.openxmlformats.org/officeDocument/2006/relationships/audio" Target="file:///\\Gbfiler\www.gb.nrao.edu\content\epo\powerpoint\psr0329+54.au" TargetMode="External"/><Relationship Id="rId1" Type="http://schemas.openxmlformats.org/officeDocument/2006/relationships/audio" Target="file:///\\Gbfiler\www.gb.nrao.edu\content\epo\powerpoint\psr0833-45.au" TargetMode="External"/><Relationship Id="rId6" Type="http://schemas.openxmlformats.org/officeDocument/2006/relationships/image" Target="../media/image17.png"/><Relationship Id="rId5" Type="http://schemas.openxmlformats.org/officeDocument/2006/relationships/notesSlide" Target="../notesSlides/notesSlide12.xml"/><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2"/>
          <p:cNvSpPr>
            <a:spLocks noGrp="1"/>
          </p:cNvSpPr>
          <p:nvPr>
            <p:ph type="ftr" sz="quarter" idx="11"/>
          </p:nvPr>
        </p:nvSpPr>
        <p:spPr>
          <a:noFill/>
        </p:spPr>
        <p:txBody>
          <a:bodyPr/>
          <a:lstStyle/>
          <a:p>
            <a:r>
              <a:rPr lang="en-US" smtClean="0"/>
              <a:t>NRAO/AUI/NSF</a:t>
            </a:r>
          </a:p>
        </p:txBody>
      </p:sp>
      <p:sp>
        <p:nvSpPr>
          <p:cNvPr id="16387" name="Slide Number Placeholder 3"/>
          <p:cNvSpPr>
            <a:spLocks noGrp="1"/>
          </p:cNvSpPr>
          <p:nvPr>
            <p:ph type="sldNum" sz="quarter" idx="12"/>
          </p:nvPr>
        </p:nvSpPr>
        <p:spPr>
          <a:noFill/>
        </p:spPr>
        <p:txBody>
          <a:bodyPr/>
          <a:lstStyle/>
          <a:p>
            <a:fld id="{B3494B62-E6A3-48FA-9ACA-E54CFE1815FA}" type="slidenum">
              <a:rPr lang="en-US" smtClean="0"/>
              <a:pPr/>
              <a:t>1</a:t>
            </a:fld>
            <a:endParaRPr lang="en-US" smtClean="0"/>
          </a:p>
        </p:txBody>
      </p:sp>
      <p:sp>
        <p:nvSpPr>
          <p:cNvPr id="234498" name="Text Box 2"/>
          <p:cNvSpPr txBox="1">
            <a:spLocks noChangeArrowheads="1"/>
          </p:cNvSpPr>
          <p:nvPr/>
        </p:nvSpPr>
        <p:spPr bwMode="auto">
          <a:xfrm>
            <a:off x="664638" y="319088"/>
            <a:ext cx="2000250" cy="366712"/>
          </a:xfrm>
          <a:prstGeom prst="rect">
            <a:avLst/>
          </a:prstGeom>
          <a:noFill/>
          <a:ln w="9525">
            <a:noFill/>
            <a:miter lim="800000"/>
            <a:headEnd/>
            <a:tailEnd/>
          </a:ln>
          <a:effectLst/>
        </p:spPr>
        <p:txBody>
          <a:bodyPr wrap="none">
            <a:spAutoFit/>
          </a:bodyPr>
          <a:lstStyle/>
          <a:p>
            <a:pPr algn="ctr">
              <a:defRPr/>
            </a:pPr>
            <a:r>
              <a:rPr lang="en-US" sz="1800" b="1" dirty="0">
                <a:effectLst>
                  <a:outerShdw blurRad="38100" dist="38100" dir="2700000" algn="tl">
                    <a:srgbClr val="000000"/>
                  </a:outerShdw>
                </a:effectLst>
                <a:latin typeface="Arial" charset="0"/>
              </a:rPr>
              <a:t>Radio Telescope</a:t>
            </a:r>
          </a:p>
        </p:txBody>
      </p:sp>
      <p:pic>
        <p:nvPicPr>
          <p:cNvPr id="16389" name="Picture 3" descr="radio_telescope"/>
          <p:cNvPicPr>
            <a:picLocks noChangeAspect="1" noChangeArrowheads="1"/>
          </p:cNvPicPr>
          <p:nvPr/>
        </p:nvPicPr>
        <p:blipFill>
          <a:blip r:embed="rId3"/>
          <a:srcRect/>
          <a:stretch>
            <a:fillRect/>
          </a:stretch>
        </p:blipFill>
        <p:spPr bwMode="auto">
          <a:xfrm>
            <a:off x="3144191" y="161924"/>
            <a:ext cx="5999810" cy="5572125"/>
          </a:xfrm>
          <a:prstGeom prst="rect">
            <a:avLst/>
          </a:prstGeom>
          <a:noFill/>
          <a:ln w="9525">
            <a:noFill/>
            <a:miter lim="800000"/>
            <a:headEnd/>
            <a:tailEnd/>
          </a:ln>
        </p:spPr>
      </p:pic>
      <p:pic>
        <p:nvPicPr>
          <p:cNvPr id="16390" name="Picture 4" descr="tel_cat"/>
          <p:cNvPicPr>
            <a:picLocks noChangeAspect="1" noChangeArrowheads="1"/>
          </p:cNvPicPr>
          <p:nvPr/>
        </p:nvPicPr>
        <p:blipFill>
          <a:blip r:embed="rId4"/>
          <a:srcRect/>
          <a:stretch>
            <a:fillRect/>
          </a:stretch>
        </p:blipFill>
        <p:spPr bwMode="auto">
          <a:xfrm>
            <a:off x="112713" y="4067175"/>
            <a:ext cx="2875501" cy="2125663"/>
          </a:xfrm>
          <a:prstGeom prst="rect">
            <a:avLst/>
          </a:prstGeom>
          <a:noFill/>
          <a:ln w="9525">
            <a:noFill/>
            <a:miter lim="800000"/>
            <a:headEnd/>
            <a:tailEnd/>
          </a:ln>
        </p:spPr>
      </p:pic>
      <p:sp>
        <p:nvSpPr>
          <p:cNvPr id="234501" name="Text Box 5"/>
          <p:cNvSpPr txBox="1">
            <a:spLocks noChangeArrowheads="1"/>
          </p:cNvSpPr>
          <p:nvPr/>
        </p:nvSpPr>
        <p:spPr bwMode="auto">
          <a:xfrm>
            <a:off x="254000" y="3590925"/>
            <a:ext cx="2139950" cy="366713"/>
          </a:xfrm>
          <a:prstGeom prst="rect">
            <a:avLst/>
          </a:prstGeom>
          <a:noFill/>
          <a:ln w="9525">
            <a:noFill/>
            <a:miter lim="800000"/>
            <a:headEnd/>
            <a:tailEnd/>
          </a:ln>
          <a:effectLst/>
        </p:spPr>
        <p:txBody>
          <a:bodyPr wrap="none">
            <a:spAutoFit/>
          </a:bodyPr>
          <a:lstStyle/>
          <a:p>
            <a:pPr>
              <a:defRPr/>
            </a:pPr>
            <a:r>
              <a:rPr lang="en-US" sz="1800" b="1" dirty="0">
                <a:effectLst>
                  <a:outerShdw blurRad="38100" dist="38100" dir="2700000" algn="tl">
                    <a:srgbClr val="000000"/>
                  </a:outerShdw>
                </a:effectLst>
                <a:latin typeface="Arial" charset="0"/>
              </a:rPr>
              <a:t>Optical Telescope</a:t>
            </a: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506" name="Footer Placeholder 2"/>
          <p:cNvSpPr>
            <a:spLocks noGrp="1"/>
          </p:cNvSpPr>
          <p:nvPr>
            <p:ph type="ftr" sz="quarter" idx="11"/>
          </p:nvPr>
        </p:nvSpPr>
        <p:spPr>
          <a:noFill/>
        </p:spPr>
        <p:txBody>
          <a:bodyPr/>
          <a:lstStyle/>
          <a:p>
            <a:r>
              <a:rPr lang="en-US" smtClean="0"/>
              <a:t>NRAO/AUI/NSF</a:t>
            </a:r>
          </a:p>
        </p:txBody>
      </p:sp>
      <p:sp>
        <p:nvSpPr>
          <p:cNvPr id="21507" name="Slide Number Placeholder 3"/>
          <p:cNvSpPr>
            <a:spLocks noGrp="1"/>
          </p:cNvSpPr>
          <p:nvPr>
            <p:ph type="sldNum" sz="quarter" idx="12"/>
          </p:nvPr>
        </p:nvSpPr>
        <p:spPr>
          <a:noFill/>
        </p:spPr>
        <p:txBody>
          <a:bodyPr/>
          <a:lstStyle/>
          <a:p>
            <a:fld id="{FFB500D4-9954-4511-939A-B8E06E7CA130}" type="slidenum">
              <a:rPr lang="en-US" smtClean="0"/>
              <a:pPr/>
              <a:t>10</a:t>
            </a:fld>
            <a:endParaRPr lang="en-US" smtClean="0"/>
          </a:p>
        </p:txBody>
      </p:sp>
      <p:pic>
        <p:nvPicPr>
          <p:cNvPr id="21508" name="Picture 2" descr="orionH"/>
          <p:cNvPicPr>
            <a:picLocks noChangeAspect="1" noChangeArrowheads="1"/>
          </p:cNvPicPr>
          <p:nvPr/>
        </p:nvPicPr>
        <p:blipFill>
          <a:blip r:embed="rId3"/>
          <a:srcRect/>
          <a:stretch>
            <a:fillRect/>
          </a:stretch>
        </p:blipFill>
        <p:spPr bwMode="auto">
          <a:xfrm>
            <a:off x="1447800" y="228600"/>
            <a:ext cx="6505575" cy="6403975"/>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idx="1"/>
          </p:nvPr>
        </p:nvSpPr>
        <p:spPr>
          <a:xfrm>
            <a:off x="685800" y="2057400"/>
            <a:ext cx="7772400" cy="3200400"/>
          </a:xfrm>
        </p:spPr>
        <p:txBody>
          <a:bodyPr>
            <a:normAutofit/>
          </a:bodyPr>
          <a:lstStyle/>
          <a:p>
            <a:pPr>
              <a:buFontTx/>
              <a:buNone/>
              <a:defRPr/>
            </a:pPr>
            <a:r>
              <a:rPr lang="en-US" sz="3600" dirty="0" smtClean="0">
                <a:latin typeface="Arial" panose="020B0604020202020204" pitchFamily="34" charset="0"/>
                <a:cs typeface="Arial" panose="020B0604020202020204" pitchFamily="34" charset="0"/>
              </a:rPr>
              <a:t> EG 2: mapping the Milky Way, detecting galaxies with </a:t>
            </a:r>
            <a:r>
              <a:rPr lang="en-US" sz="3600" dirty="0" err="1" smtClean="0">
                <a:latin typeface="Arial" panose="020B0604020202020204" pitchFamily="34" charset="0"/>
                <a:cs typeface="Arial" panose="020B0604020202020204" pitchFamily="34" charset="0"/>
              </a:rPr>
              <a:t>blackholes</a:t>
            </a:r>
            <a:endParaRPr lang="en-US" sz="3600" dirty="0" smtClean="0">
              <a:latin typeface="Arial" panose="020B0604020202020204" pitchFamily="34" charset="0"/>
              <a:cs typeface="Arial" panose="020B0604020202020204" pitchFamily="34" charset="0"/>
            </a:endParaRPr>
          </a:p>
          <a:p>
            <a:pPr>
              <a:buFontTx/>
              <a:buNone/>
              <a:defRPr/>
            </a:pPr>
            <a:endParaRPr lang="en-US" sz="3600" dirty="0" smtClean="0">
              <a:latin typeface="Arial" panose="020B0604020202020204" pitchFamily="34" charset="0"/>
              <a:cs typeface="Arial" panose="020B0604020202020204" pitchFamily="34" charset="0"/>
            </a:endParaRPr>
          </a:p>
        </p:txBody>
      </p:sp>
      <p:sp>
        <p:nvSpPr>
          <p:cNvPr id="29698" name="Footer Placeholder 4"/>
          <p:cNvSpPr>
            <a:spLocks noGrp="1"/>
          </p:cNvSpPr>
          <p:nvPr>
            <p:ph type="ftr" sz="quarter" idx="11"/>
          </p:nvPr>
        </p:nvSpPr>
        <p:spPr>
          <a:noFill/>
        </p:spPr>
        <p:txBody>
          <a:bodyPr/>
          <a:lstStyle/>
          <a:p>
            <a:r>
              <a:rPr lang="en-US" smtClean="0"/>
              <a:t>NRAO/AUI/NSF</a:t>
            </a:r>
          </a:p>
        </p:txBody>
      </p:sp>
      <p:sp>
        <p:nvSpPr>
          <p:cNvPr id="29699" name="Slide Number Placeholder 5"/>
          <p:cNvSpPr>
            <a:spLocks noGrp="1"/>
          </p:cNvSpPr>
          <p:nvPr>
            <p:ph type="sldNum" sz="quarter" idx="12"/>
          </p:nvPr>
        </p:nvSpPr>
        <p:spPr>
          <a:noFill/>
        </p:spPr>
        <p:txBody>
          <a:bodyPr/>
          <a:lstStyle/>
          <a:p>
            <a:fld id="{DEA636A6-C83D-4604-B8B0-5CD3D28A3FEB}" type="slidenum">
              <a:rPr lang="en-US" smtClean="0"/>
              <a:pPr/>
              <a:t>11</a:t>
            </a:fld>
            <a:endParaRPr lang="en-US" smtClean="0"/>
          </a:p>
        </p:txBody>
      </p:sp>
      <p:sp>
        <p:nvSpPr>
          <p:cNvPr id="29701" name="Line 4"/>
          <p:cNvSpPr>
            <a:spLocks noChangeShapeType="1"/>
          </p:cNvSpPr>
          <p:nvPr/>
        </p:nvSpPr>
        <p:spPr bwMode="auto">
          <a:xfrm>
            <a:off x="685800" y="2057400"/>
            <a:ext cx="7391400" cy="0"/>
          </a:xfrm>
          <a:prstGeom prst="line">
            <a:avLst/>
          </a:prstGeom>
          <a:noFill/>
          <a:ln w="57150">
            <a:solidFill>
              <a:schemeClr val="hlink"/>
            </a:solidFill>
            <a:round/>
            <a:headEnd/>
            <a:tailEnd/>
          </a:ln>
        </p:spPr>
        <p:txBody>
          <a:bodyPr wrap="none" anchor="ctr"/>
          <a:lstStyle/>
          <a:p>
            <a:endParaRPr lang="en-US"/>
          </a:p>
        </p:txBody>
      </p:sp>
      <p:sp>
        <p:nvSpPr>
          <p:cNvPr id="37893" name="Rectangle 5"/>
          <p:cNvSpPr>
            <a:spLocks noChangeArrowheads="1"/>
          </p:cNvSpPr>
          <p:nvPr/>
        </p:nvSpPr>
        <p:spPr bwMode="auto">
          <a:xfrm>
            <a:off x="762000" y="914400"/>
            <a:ext cx="4568879" cy="830997"/>
          </a:xfrm>
          <a:prstGeom prst="rect">
            <a:avLst/>
          </a:prstGeom>
          <a:noFill/>
          <a:ln w="9525">
            <a:noFill/>
            <a:miter lim="800000"/>
            <a:headEnd/>
            <a:tailEnd/>
          </a:ln>
          <a:effectLst/>
        </p:spPr>
        <p:txBody>
          <a:bodyPr wrap="none">
            <a:spAutoFit/>
            <a:scene3d>
              <a:camera prst="orthographicFront"/>
              <a:lightRig rig="threePt" dir="t"/>
            </a:scene3d>
            <a:sp3d extrusionH="57150">
              <a:bevelT w="38100" h="38100"/>
            </a:sp3d>
          </a:bodyPr>
          <a:lstStyle/>
          <a:p>
            <a:pPr>
              <a:defRPr/>
            </a:pPr>
            <a:r>
              <a:rPr lang="en-US" sz="4800" b="1" i="1" dirty="0" smtClean="0">
                <a:effectLst>
                  <a:outerShdw blurRad="38100" dist="38100" dir="2700000" algn="tl">
                    <a:srgbClr val="000000"/>
                  </a:outerShdw>
                </a:effectLst>
                <a:latin typeface="Arial" charset="0"/>
              </a:rPr>
              <a:t>Low resolution</a:t>
            </a:r>
            <a:endParaRPr lang="en-US" sz="4800" b="1" i="1" dirty="0">
              <a:effectLst>
                <a:outerShdw blurRad="38100" dist="38100" dir="2700000" algn="tl">
                  <a:srgbClr val="000000"/>
                </a:outerShdw>
              </a:effectLst>
              <a:latin typeface="Arial" charset="0"/>
            </a:endParaRPr>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2" name="Footer Placeholder 2"/>
          <p:cNvSpPr>
            <a:spLocks noGrp="1"/>
          </p:cNvSpPr>
          <p:nvPr>
            <p:ph type="ftr" sz="quarter" idx="11"/>
          </p:nvPr>
        </p:nvSpPr>
        <p:spPr>
          <a:noFill/>
        </p:spPr>
        <p:txBody>
          <a:bodyPr/>
          <a:lstStyle/>
          <a:p>
            <a:r>
              <a:rPr lang="en-US" smtClean="0"/>
              <a:t>NRAO/AUI/NSF</a:t>
            </a:r>
          </a:p>
        </p:txBody>
      </p:sp>
      <p:sp>
        <p:nvSpPr>
          <p:cNvPr id="30723" name="Slide Number Placeholder 3"/>
          <p:cNvSpPr>
            <a:spLocks noGrp="1"/>
          </p:cNvSpPr>
          <p:nvPr>
            <p:ph type="sldNum" sz="quarter" idx="12"/>
          </p:nvPr>
        </p:nvSpPr>
        <p:spPr>
          <a:noFill/>
        </p:spPr>
        <p:txBody>
          <a:bodyPr/>
          <a:lstStyle/>
          <a:p>
            <a:fld id="{9BB0DC9B-198B-481C-B243-7F2FB8218128}" type="slidenum">
              <a:rPr lang="en-US" smtClean="0"/>
              <a:pPr/>
              <a:t>12</a:t>
            </a:fld>
            <a:endParaRPr lang="en-US" smtClean="0"/>
          </a:p>
        </p:txBody>
      </p:sp>
      <p:pic>
        <p:nvPicPr>
          <p:cNvPr id="30724" name="Picture 3" descr="synchanim3"/>
          <p:cNvPicPr>
            <a:picLocks noChangeAspect="1" noChangeArrowheads="1" noCrop="1"/>
          </p:cNvPicPr>
          <p:nvPr/>
        </p:nvPicPr>
        <p:blipFill>
          <a:blip r:embed="rId3"/>
          <a:srcRect/>
          <a:stretch>
            <a:fillRect/>
          </a:stretch>
        </p:blipFill>
        <p:spPr bwMode="auto">
          <a:xfrm>
            <a:off x="2033588" y="2068513"/>
            <a:ext cx="5075237" cy="2720975"/>
          </a:xfrm>
          <a:prstGeom prst="rect">
            <a:avLst/>
          </a:prstGeom>
          <a:noFill/>
          <a:ln w="9525">
            <a:noFill/>
            <a:miter lim="800000"/>
            <a:headEnd/>
            <a:tailEnd/>
          </a:ln>
        </p:spPr>
      </p:pic>
      <p:sp>
        <p:nvSpPr>
          <p:cNvPr id="30725" name="Text Box 4"/>
          <p:cNvSpPr txBox="1">
            <a:spLocks noChangeArrowheads="1"/>
          </p:cNvSpPr>
          <p:nvPr/>
        </p:nvSpPr>
        <p:spPr bwMode="auto">
          <a:xfrm>
            <a:off x="457200" y="381000"/>
            <a:ext cx="8458200" cy="520700"/>
          </a:xfrm>
          <a:prstGeom prst="rect">
            <a:avLst/>
          </a:prstGeom>
          <a:noFill/>
          <a:ln w="9525">
            <a:noFill/>
            <a:miter lim="800000"/>
            <a:headEnd/>
            <a:tailEnd/>
          </a:ln>
        </p:spPr>
        <p:txBody>
          <a:bodyPr>
            <a:spAutoFit/>
          </a:bodyPr>
          <a:lstStyle/>
          <a:p>
            <a:pPr>
              <a:spcBef>
                <a:spcPct val="50000"/>
              </a:spcBef>
            </a:pPr>
            <a:r>
              <a:rPr lang="en-US" sz="2400">
                <a:solidFill>
                  <a:schemeClr val="bg1"/>
                </a:solidFill>
              </a:rPr>
              <a:t>Electrons accelerate around magnetic field lines</a:t>
            </a:r>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NRAO/AUI/NSF</a:t>
            </a:r>
            <a:endParaRPr lang="en-US"/>
          </a:p>
        </p:txBody>
      </p:sp>
      <p:sp>
        <p:nvSpPr>
          <p:cNvPr id="3" name="Slide Number Placeholder 2"/>
          <p:cNvSpPr>
            <a:spLocks noGrp="1"/>
          </p:cNvSpPr>
          <p:nvPr>
            <p:ph type="sldNum" sz="quarter" idx="12"/>
          </p:nvPr>
        </p:nvSpPr>
        <p:spPr/>
        <p:txBody>
          <a:bodyPr/>
          <a:lstStyle/>
          <a:p>
            <a:pPr>
              <a:defRPr/>
            </a:pPr>
            <a:fld id="{022594AE-C77B-480B-A9A3-5BD35FDE4C45}" type="slidenum">
              <a:rPr lang="en-US" smtClean="0"/>
              <a:pPr>
                <a:defRPr/>
              </a:pPr>
              <a:t>13</a:t>
            </a:fld>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063" y="1128713"/>
            <a:ext cx="7381875" cy="460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2547995"/>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NRAO/AUI/NSF</a:t>
            </a:r>
            <a:endParaRPr lang="en-US"/>
          </a:p>
        </p:txBody>
      </p:sp>
      <p:sp>
        <p:nvSpPr>
          <p:cNvPr id="3" name="Slide Number Placeholder 2"/>
          <p:cNvSpPr>
            <a:spLocks noGrp="1"/>
          </p:cNvSpPr>
          <p:nvPr>
            <p:ph type="sldNum" sz="quarter" idx="12"/>
          </p:nvPr>
        </p:nvSpPr>
        <p:spPr/>
        <p:txBody>
          <a:bodyPr/>
          <a:lstStyle/>
          <a:p>
            <a:pPr>
              <a:defRPr/>
            </a:pPr>
            <a:fld id="{022594AE-C77B-480B-A9A3-5BD35FDE4C45}" type="slidenum">
              <a:rPr lang="en-US" smtClean="0"/>
              <a:pPr>
                <a:defRPr/>
              </a:pPr>
              <a:t>14</a:t>
            </a:fld>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6065" y="971550"/>
            <a:ext cx="575187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1814830"/>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5842" name="Footer Placeholder 2"/>
          <p:cNvSpPr>
            <a:spLocks noGrp="1"/>
          </p:cNvSpPr>
          <p:nvPr>
            <p:ph type="ftr" sz="quarter" idx="11"/>
          </p:nvPr>
        </p:nvSpPr>
        <p:spPr>
          <a:noFill/>
        </p:spPr>
        <p:txBody>
          <a:bodyPr/>
          <a:lstStyle/>
          <a:p>
            <a:r>
              <a:rPr lang="en-US" smtClean="0"/>
              <a:t>NRAO/AUI/NSF</a:t>
            </a:r>
          </a:p>
        </p:txBody>
      </p:sp>
      <p:sp>
        <p:nvSpPr>
          <p:cNvPr id="35843" name="Slide Number Placeholder 3"/>
          <p:cNvSpPr>
            <a:spLocks noGrp="1"/>
          </p:cNvSpPr>
          <p:nvPr>
            <p:ph type="sldNum" sz="quarter" idx="12"/>
          </p:nvPr>
        </p:nvSpPr>
        <p:spPr>
          <a:noFill/>
        </p:spPr>
        <p:txBody>
          <a:bodyPr/>
          <a:lstStyle/>
          <a:p>
            <a:fld id="{37A9D656-FE7B-493B-AC20-B4A404BB98FA}" type="slidenum">
              <a:rPr lang="en-US" smtClean="0"/>
              <a:pPr/>
              <a:t>15</a:t>
            </a:fld>
            <a:endParaRPr lang="en-US" smtClean="0"/>
          </a:p>
        </p:txBody>
      </p:sp>
      <p:pic>
        <p:nvPicPr>
          <p:cNvPr id="35844" name="Picture 3" descr="casaopt"/>
          <p:cNvPicPr>
            <a:picLocks noChangeAspect="1" noChangeArrowheads="1"/>
          </p:cNvPicPr>
          <p:nvPr/>
        </p:nvPicPr>
        <p:blipFill>
          <a:blip r:embed="rId3"/>
          <a:srcRect/>
          <a:stretch>
            <a:fillRect/>
          </a:stretch>
        </p:blipFill>
        <p:spPr bwMode="auto">
          <a:xfrm>
            <a:off x="1371600" y="228600"/>
            <a:ext cx="6400800" cy="6438900"/>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6866" name="Footer Placeholder 2"/>
          <p:cNvSpPr>
            <a:spLocks noGrp="1"/>
          </p:cNvSpPr>
          <p:nvPr>
            <p:ph type="ftr" sz="quarter" idx="11"/>
          </p:nvPr>
        </p:nvSpPr>
        <p:spPr>
          <a:noFill/>
        </p:spPr>
        <p:txBody>
          <a:bodyPr/>
          <a:lstStyle/>
          <a:p>
            <a:r>
              <a:rPr lang="en-US" smtClean="0"/>
              <a:t>NRAO/AUI/NSF</a:t>
            </a:r>
          </a:p>
        </p:txBody>
      </p:sp>
      <p:sp>
        <p:nvSpPr>
          <p:cNvPr id="36867" name="Slide Number Placeholder 3"/>
          <p:cNvSpPr>
            <a:spLocks noGrp="1"/>
          </p:cNvSpPr>
          <p:nvPr>
            <p:ph type="sldNum" sz="quarter" idx="12"/>
          </p:nvPr>
        </p:nvSpPr>
        <p:spPr>
          <a:noFill/>
        </p:spPr>
        <p:txBody>
          <a:bodyPr/>
          <a:lstStyle/>
          <a:p>
            <a:fld id="{7A1B35E8-852A-43D1-BF45-6EADEC50F26E}" type="slidenum">
              <a:rPr lang="en-US" smtClean="0"/>
              <a:pPr/>
              <a:t>16</a:t>
            </a:fld>
            <a:endParaRPr lang="en-US" smtClean="0"/>
          </a:p>
        </p:txBody>
      </p:sp>
      <p:pic>
        <p:nvPicPr>
          <p:cNvPr id="36868" name="Picture 4" descr="CasA"/>
          <p:cNvPicPr>
            <a:picLocks noChangeAspect="1" noChangeArrowheads="1"/>
          </p:cNvPicPr>
          <p:nvPr/>
        </p:nvPicPr>
        <p:blipFill>
          <a:blip r:embed="rId3"/>
          <a:srcRect/>
          <a:stretch>
            <a:fillRect/>
          </a:stretch>
        </p:blipFill>
        <p:spPr bwMode="auto">
          <a:xfrm>
            <a:off x="1152525" y="-15875"/>
            <a:ext cx="6838950" cy="6891338"/>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NRAO/AUI/NSF</a:t>
            </a:r>
            <a:endParaRPr lang="en-US"/>
          </a:p>
        </p:txBody>
      </p:sp>
      <p:sp>
        <p:nvSpPr>
          <p:cNvPr id="3" name="Slide Number Placeholder 2"/>
          <p:cNvSpPr>
            <a:spLocks noGrp="1"/>
          </p:cNvSpPr>
          <p:nvPr>
            <p:ph type="sldNum" sz="quarter" idx="12"/>
          </p:nvPr>
        </p:nvSpPr>
        <p:spPr/>
        <p:txBody>
          <a:bodyPr/>
          <a:lstStyle/>
          <a:p>
            <a:pPr>
              <a:defRPr/>
            </a:pPr>
            <a:fld id="{022594AE-C77B-480B-A9A3-5BD35FDE4C45}" type="slidenum">
              <a:rPr lang="en-US" smtClean="0"/>
              <a:pPr>
                <a:defRPr/>
              </a:pPr>
              <a:t>17</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063" y="1128713"/>
            <a:ext cx="7381875" cy="460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2665852"/>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NRAO/AUI/NSF</a:t>
            </a:r>
            <a:endParaRPr lang="en-US"/>
          </a:p>
        </p:txBody>
      </p:sp>
      <p:sp>
        <p:nvSpPr>
          <p:cNvPr id="3" name="Slide Number Placeholder 2"/>
          <p:cNvSpPr>
            <a:spLocks noGrp="1"/>
          </p:cNvSpPr>
          <p:nvPr>
            <p:ph type="sldNum" sz="quarter" idx="12"/>
          </p:nvPr>
        </p:nvSpPr>
        <p:spPr/>
        <p:txBody>
          <a:bodyPr/>
          <a:lstStyle/>
          <a:p>
            <a:pPr>
              <a:defRPr/>
            </a:pPr>
            <a:fld id="{022594AE-C77B-480B-A9A3-5BD35FDE4C45}" type="slidenum">
              <a:rPr lang="en-US" smtClean="0"/>
              <a:pPr>
                <a:defRPr/>
              </a:pPr>
              <a:t>18</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063" y="1128713"/>
            <a:ext cx="7381875" cy="460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1450045"/>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oter Placeholder 2"/>
          <p:cNvSpPr>
            <a:spLocks noGrp="1"/>
          </p:cNvSpPr>
          <p:nvPr>
            <p:ph type="ftr" sz="quarter" idx="11"/>
          </p:nvPr>
        </p:nvSpPr>
        <p:spPr>
          <a:noFill/>
        </p:spPr>
        <p:txBody>
          <a:bodyPr/>
          <a:lstStyle/>
          <a:p>
            <a:r>
              <a:rPr lang="en-US" smtClean="0"/>
              <a:t>NRAO/AUI/NSF</a:t>
            </a:r>
          </a:p>
        </p:txBody>
      </p:sp>
      <p:sp>
        <p:nvSpPr>
          <p:cNvPr id="37891" name="Slide Number Placeholder 3"/>
          <p:cNvSpPr>
            <a:spLocks noGrp="1"/>
          </p:cNvSpPr>
          <p:nvPr>
            <p:ph type="sldNum" sz="quarter" idx="12"/>
          </p:nvPr>
        </p:nvSpPr>
        <p:spPr>
          <a:noFill/>
        </p:spPr>
        <p:txBody>
          <a:bodyPr/>
          <a:lstStyle/>
          <a:p>
            <a:fld id="{BB6DC8AA-3CE3-48DE-B986-FBCF1612F399}" type="slidenum">
              <a:rPr lang="en-US" smtClean="0"/>
              <a:pPr/>
              <a:t>19</a:t>
            </a:fld>
            <a:endParaRPr lang="en-US" smtClean="0"/>
          </a:p>
        </p:txBody>
      </p:sp>
      <p:pic>
        <p:nvPicPr>
          <p:cNvPr id="116739" name="psr0833-45.au">
            <a:hlinkClick r:id="" action="ppaction://media"/>
          </p:cNvPr>
          <p:cNvPicPr>
            <a:picLocks noRot="1" noChangeAspect="1" noChangeArrowheads="1"/>
          </p:cNvPicPr>
          <p:nvPr>
            <a:audioFile r:link="rId1"/>
          </p:nvPr>
        </p:nvPicPr>
        <p:blipFill>
          <a:blip r:embed="rId6"/>
          <a:srcRect/>
          <a:stretch>
            <a:fillRect/>
          </a:stretch>
        </p:blipFill>
        <p:spPr bwMode="auto">
          <a:xfrm>
            <a:off x="381000" y="1828800"/>
            <a:ext cx="304800" cy="304800"/>
          </a:xfrm>
          <a:prstGeom prst="rect">
            <a:avLst/>
          </a:prstGeom>
          <a:noFill/>
          <a:ln w="9525">
            <a:noFill/>
            <a:miter lim="800000"/>
            <a:headEnd/>
            <a:tailEnd/>
          </a:ln>
        </p:spPr>
      </p:pic>
      <p:sp>
        <p:nvSpPr>
          <p:cNvPr id="37893" name="Text Box 4"/>
          <p:cNvSpPr txBox="1">
            <a:spLocks noChangeArrowheads="1"/>
          </p:cNvSpPr>
          <p:nvPr/>
        </p:nvSpPr>
        <p:spPr bwMode="auto">
          <a:xfrm>
            <a:off x="228600" y="2209800"/>
            <a:ext cx="619125" cy="342900"/>
          </a:xfrm>
          <a:prstGeom prst="rect">
            <a:avLst/>
          </a:prstGeom>
          <a:noFill/>
          <a:ln w="9525">
            <a:noFill/>
            <a:miter lim="800000"/>
            <a:headEnd/>
            <a:tailEnd/>
          </a:ln>
        </p:spPr>
        <p:txBody>
          <a:bodyPr wrap="none">
            <a:spAutoFit/>
          </a:bodyPr>
          <a:lstStyle/>
          <a:p>
            <a:r>
              <a:rPr lang="en-US" sz="1400"/>
              <a:t>Vela</a:t>
            </a:r>
          </a:p>
        </p:txBody>
      </p:sp>
      <p:pic>
        <p:nvPicPr>
          <p:cNvPr id="116741" name="psr0329+54.au">
            <a:hlinkClick r:id="" action="ppaction://media"/>
          </p:cNvPr>
          <p:cNvPicPr>
            <a:picLocks noRot="1" noChangeAspect="1" noChangeArrowheads="1"/>
          </p:cNvPicPr>
          <p:nvPr>
            <a:audioFile r:link="rId2"/>
          </p:nvPr>
        </p:nvPicPr>
        <p:blipFill>
          <a:blip r:embed="rId6"/>
          <a:srcRect/>
          <a:stretch>
            <a:fillRect/>
          </a:stretch>
        </p:blipFill>
        <p:spPr bwMode="auto">
          <a:xfrm>
            <a:off x="381000" y="609600"/>
            <a:ext cx="304800" cy="304800"/>
          </a:xfrm>
          <a:prstGeom prst="rect">
            <a:avLst/>
          </a:prstGeom>
          <a:noFill/>
          <a:ln w="9525">
            <a:noFill/>
            <a:miter lim="800000"/>
            <a:headEnd/>
            <a:tailEnd/>
          </a:ln>
        </p:spPr>
      </p:pic>
      <p:sp>
        <p:nvSpPr>
          <p:cNvPr id="37895" name="Text Box 6"/>
          <p:cNvSpPr txBox="1">
            <a:spLocks noChangeArrowheads="1"/>
          </p:cNvSpPr>
          <p:nvPr/>
        </p:nvSpPr>
        <p:spPr bwMode="auto">
          <a:xfrm>
            <a:off x="0" y="990600"/>
            <a:ext cx="1012825" cy="342900"/>
          </a:xfrm>
          <a:prstGeom prst="rect">
            <a:avLst/>
          </a:prstGeom>
          <a:noFill/>
          <a:ln w="9525">
            <a:noFill/>
            <a:miter lim="800000"/>
            <a:headEnd/>
            <a:tailEnd/>
          </a:ln>
        </p:spPr>
        <p:txBody>
          <a:bodyPr wrap="none">
            <a:spAutoFit/>
          </a:bodyPr>
          <a:lstStyle/>
          <a:p>
            <a:r>
              <a:rPr lang="en-US" sz="1400"/>
              <a:t>0329+54</a:t>
            </a:r>
          </a:p>
        </p:txBody>
      </p:sp>
      <p:pic>
        <p:nvPicPr>
          <p:cNvPr id="116743" name="psr0531+21.au">
            <a:hlinkClick r:id="" action="ppaction://media"/>
          </p:cNvPr>
          <p:cNvPicPr>
            <a:picLocks noRot="1" noChangeAspect="1" noChangeArrowheads="1"/>
          </p:cNvPicPr>
          <p:nvPr>
            <a:audioFile r:link="rId3"/>
          </p:nvPr>
        </p:nvPicPr>
        <p:blipFill>
          <a:blip r:embed="rId6"/>
          <a:srcRect/>
          <a:stretch>
            <a:fillRect/>
          </a:stretch>
        </p:blipFill>
        <p:spPr bwMode="auto">
          <a:xfrm>
            <a:off x="381000" y="2895600"/>
            <a:ext cx="304800" cy="304800"/>
          </a:xfrm>
          <a:prstGeom prst="rect">
            <a:avLst/>
          </a:prstGeom>
          <a:noFill/>
          <a:ln w="9525">
            <a:noFill/>
            <a:miter lim="800000"/>
            <a:headEnd/>
            <a:tailEnd/>
          </a:ln>
        </p:spPr>
      </p:pic>
      <p:sp>
        <p:nvSpPr>
          <p:cNvPr id="37897" name="Text Box 8"/>
          <p:cNvSpPr txBox="1">
            <a:spLocks noChangeArrowheads="1"/>
          </p:cNvSpPr>
          <p:nvPr/>
        </p:nvSpPr>
        <p:spPr bwMode="auto">
          <a:xfrm>
            <a:off x="0" y="3276600"/>
            <a:ext cx="1012825" cy="342900"/>
          </a:xfrm>
          <a:prstGeom prst="rect">
            <a:avLst/>
          </a:prstGeom>
          <a:noFill/>
          <a:ln w="9525">
            <a:noFill/>
            <a:miter lim="800000"/>
            <a:headEnd/>
            <a:tailEnd/>
          </a:ln>
        </p:spPr>
        <p:txBody>
          <a:bodyPr wrap="none">
            <a:spAutoFit/>
          </a:bodyPr>
          <a:lstStyle/>
          <a:p>
            <a:r>
              <a:rPr lang="en-US" sz="1400"/>
              <a:t>0531+21</a:t>
            </a:r>
          </a:p>
        </p:txBody>
      </p:sp>
      <p:pic>
        <p:nvPicPr>
          <p:cNvPr id="11" name="Picture 10" descr="C:\MainFiles\talks\gbttalks\side6_pulsar.gif"/>
          <p:cNvPicPr>
            <a:picLocks noChangeAspect="1" noChangeArrowheads="1" noCrop="1"/>
          </p:cNvPicPr>
          <p:nvPr/>
        </p:nvPicPr>
        <p:blipFill>
          <a:blip r:embed="rId7"/>
          <a:srcRect/>
          <a:stretch>
            <a:fillRect/>
          </a:stretch>
        </p:blipFill>
        <p:spPr bwMode="auto">
          <a:xfrm>
            <a:off x="1857375" y="2058393"/>
            <a:ext cx="5067300" cy="3800475"/>
          </a:xfrm>
          <a:prstGeom prst="rect">
            <a:avLst/>
          </a:prstGeom>
          <a:noFill/>
          <a:ln w="9525">
            <a:noFill/>
            <a:miter lim="800000"/>
            <a:headEnd/>
            <a:tailEnd/>
          </a:ln>
        </p:spPr>
      </p:pic>
      <p:sp>
        <p:nvSpPr>
          <p:cNvPr id="12" name="Line 4"/>
          <p:cNvSpPr>
            <a:spLocks noChangeShapeType="1"/>
          </p:cNvSpPr>
          <p:nvPr/>
        </p:nvSpPr>
        <p:spPr bwMode="auto">
          <a:xfrm>
            <a:off x="1247775" y="1474053"/>
            <a:ext cx="7391400" cy="0"/>
          </a:xfrm>
          <a:prstGeom prst="line">
            <a:avLst/>
          </a:prstGeom>
          <a:noFill/>
          <a:ln w="57150">
            <a:solidFill>
              <a:schemeClr val="hlink"/>
            </a:solidFill>
            <a:round/>
            <a:headEnd/>
            <a:tailEnd/>
          </a:ln>
        </p:spPr>
        <p:txBody>
          <a:bodyPr wrap="none" anchor="ctr"/>
          <a:lstStyle/>
          <a:p>
            <a:endParaRPr lang="en-US"/>
          </a:p>
        </p:txBody>
      </p:sp>
      <p:sp>
        <p:nvSpPr>
          <p:cNvPr id="13" name="Rectangle 5"/>
          <p:cNvSpPr>
            <a:spLocks noChangeArrowheads="1"/>
          </p:cNvSpPr>
          <p:nvPr/>
        </p:nvSpPr>
        <p:spPr bwMode="auto">
          <a:xfrm>
            <a:off x="1323975" y="331053"/>
            <a:ext cx="4568879" cy="830997"/>
          </a:xfrm>
          <a:prstGeom prst="rect">
            <a:avLst/>
          </a:prstGeom>
          <a:noFill/>
          <a:ln w="9525">
            <a:noFill/>
            <a:miter lim="800000"/>
            <a:headEnd/>
            <a:tailEnd/>
          </a:ln>
          <a:effectLst/>
        </p:spPr>
        <p:txBody>
          <a:bodyPr wrap="none">
            <a:spAutoFit/>
            <a:scene3d>
              <a:camera prst="orthographicFront"/>
              <a:lightRig rig="threePt" dir="t"/>
            </a:scene3d>
            <a:sp3d extrusionH="57150">
              <a:bevelT w="38100" h="38100"/>
            </a:sp3d>
          </a:bodyPr>
          <a:lstStyle/>
          <a:p>
            <a:pPr>
              <a:defRPr/>
            </a:pPr>
            <a:r>
              <a:rPr lang="en-US" sz="4800" b="1" i="1" dirty="0" smtClean="0">
                <a:effectLst>
                  <a:outerShdw blurRad="38100" dist="38100" dir="2700000" algn="tl">
                    <a:srgbClr val="000000"/>
                  </a:outerShdw>
                </a:effectLst>
                <a:latin typeface="Arial" charset="0"/>
              </a:rPr>
              <a:t>Low resolution</a:t>
            </a:r>
            <a:endParaRPr lang="en-US" sz="4800" b="1" i="1" dirty="0">
              <a:effectLst>
                <a:outerShdw blurRad="38100" dist="38100" dir="2700000" algn="tl">
                  <a:srgbClr val="000000"/>
                </a:outerShdw>
              </a:effectLst>
              <a:latin typeface="Arial" charset="0"/>
            </a:endParaRPr>
          </a:p>
        </p:txBody>
      </p:sp>
      <p:sp>
        <p:nvSpPr>
          <p:cNvPr id="2" name="TextBox 1"/>
          <p:cNvSpPr txBox="1"/>
          <p:nvPr/>
        </p:nvSpPr>
        <p:spPr>
          <a:xfrm>
            <a:off x="1642202" y="1658034"/>
            <a:ext cx="5420010" cy="646331"/>
          </a:xfrm>
          <a:prstGeom prst="rect">
            <a:avLst/>
          </a:prstGeom>
          <a:noFill/>
        </p:spPr>
        <p:txBody>
          <a:bodyPr wrap="none" rtlCol="0">
            <a:spAutoFit/>
          </a:bodyPr>
          <a:lstStyle/>
          <a:p>
            <a:r>
              <a:rPr lang="en-US" dirty="0" smtClean="0"/>
              <a:t>EG 3: Known pulsars</a:t>
            </a:r>
            <a:endParaRPr lang="en-US" dirty="0"/>
          </a:p>
        </p:txBody>
      </p:sp>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11673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6739"/>
                                        </p:tgtEl>
                                      </p:cBhvr>
                                    </p:cmd>
                                  </p:childTnLst>
                                </p:cTn>
                              </p:par>
                            </p:childTnLst>
                          </p:cTn>
                        </p:par>
                      </p:childTnLst>
                    </p:cTn>
                  </p:par>
                </p:childTnLst>
              </p:cTn>
              <p:nextCondLst>
                <p:cond evt="onClick" delay="0">
                  <p:tgtEl>
                    <p:spTgt spid="116739"/>
                  </p:tgtEl>
                </p:cond>
              </p:nextCondLst>
            </p:seq>
            <p:audio>
              <p:cMediaNode vol="100000">
                <p:cTn id="7" fill="hold" display="0">
                  <p:stCondLst>
                    <p:cond delay="indefinite"/>
                  </p:stCondLst>
                  <p:endCondLst>
                    <p:cond evt="onPrev" delay="0">
                      <p:tgtEl>
                        <p:sldTgt/>
                      </p:tgtEl>
                    </p:cond>
                    <p:cond evt="onStopAudio" delay="0">
                      <p:tgtEl>
                        <p:sldTgt/>
                      </p:tgtEl>
                    </p:cond>
                  </p:endCondLst>
                </p:cTn>
                <p:tgtEl>
                  <p:spTgt spid="116739"/>
                </p:tgtEl>
              </p:cMediaNode>
            </p:audio>
            <p:seq concurrent="1" nextAc="seek">
              <p:cTn id="8" restart="whenNotActive" fill="hold" evtFilter="cancelBubble" nodeType="interactiveSeq">
                <p:stCondLst>
                  <p:cond evt="onClick" delay="0">
                    <p:tgtEl>
                      <p:spTgt spid="11674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527" fill="hold"/>
                                        <p:tgtEl>
                                          <p:spTgt spid="116741"/>
                                        </p:tgtEl>
                                      </p:cBhvr>
                                    </p:cmd>
                                  </p:childTnLst>
                                </p:cTn>
                              </p:par>
                            </p:childTnLst>
                          </p:cTn>
                        </p:par>
                      </p:childTnLst>
                    </p:cTn>
                  </p:par>
                </p:childTnLst>
              </p:cTn>
              <p:nextCondLst>
                <p:cond evt="onClick" delay="0">
                  <p:tgtEl>
                    <p:spTgt spid="116741"/>
                  </p:tgtEl>
                </p:cond>
              </p:nextCondLst>
            </p:seq>
            <p:audio>
              <p:cMediaNode vol="100000">
                <p:cTn id="13" fill="hold" display="0">
                  <p:stCondLst>
                    <p:cond delay="indefinite"/>
                  </p:stCondLst>
                  <p:endCondLst>
                    <p:cond evt="onNext" delay="0">
                      <p:tgtEl>
                        <p:sldTgt/>
                      </p:tgtEl>
                    </p:cond>
                    <p:cond evt="onPrev" delay="0">
                      <p:tgtEl>
                        <p:sldTgt/>
                      </p:tgtEl>
                    </p:cond>
                    <p:cond evt="onStopAudio" delay="0">
                      <p:tgtEl>
                        <p:sldTgt/>
                      </p:tgtEl>
                    </p:cond>
                  </p:endCondLst>
                </p:cTn>
                <p:tgtEl>
                  <p:spTgt spid="116741"/>
                </p:tgtEl>
              </p:cMediaNode>
            </p:audio>
            <p:seq concurrent="1" nextAc="seek">
              <p:cTn id="14" restart="whenNotActive" fill="hold" evtFilter="cancelBubble" nodeType="interactiveSeq">
                <p:stCondLst>
                  <p:cond evt="onClick" delay="0">
                    <p:tgtEl>
                      <p:spTgt spid="11674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1096" fill="hold"/>
                                        <p:tgtEl>
                                          <p:spTgt spid="116743"/>
                                        </p:tgtEl>
                                      </p:cBhvr>
                                    </p:cmd>
                                  </p:childTnLst>
                                </p:cTn>
                              </p:par>
                            </p:childTnLst>
                          </p:cTn>
                        </p:par>
                      </p:childTnLst>
                    </p:cTn>
                  </p:par>
                </p:childTnLst>
              </p:cTn>
              <p:nextCondLst>
                <p:cond evt="onClick" delay="0">
                  <p:tgtEl>
                    <p:spTgt spid="116743"/>
                  </p:tgtEl>
                </p:cond>
              </p:nextCondLst>
            </p:seq>
            <p:audio>
              <p:cMediaNode vol="100000">
                <p:cTn id="19" fill="hold" display="0">
                  <p:stCondLst>
                    <p:cond delay="indefinite"/>
                  </p:stCondLst>
                  <p:endCondLst>
                    <p:cond evt="onNext" delay="0">
                      <p:tgtEl>
                        <p:sldTgt/>
                      </p:tgtEl>
                    </p:cond>
                    <p:cond evt="onPrev" delay="0">
                      <p:tgtEl>
                        <p:sldTgt/>
                      </p:tgtEl>
                    </p:cond>
                    <p:cond evt="onStopAudio" delay="0">
                      <p:tgtEl>
                        <p:sldTgt/>
                      </p:tgtEl>
                    </p:cond>
                  </p:endCondLst>
                </p:cTn>
                <p:tgtEl>
                  <p:spTgt spid="11674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NRAO/AUI/NSF</a:t>
            </a:r>
            <a:endParaRPr lang="en-US"/>
          </a:p>
        </p:txBody>
      </p:sp>
      <p:sp>
        <p:nvSpPr>
          <p:cNvPr id="3" name="Slide Number Placeholder 2"/>
          <p:cNvSpPr>
            <a:spLocks noGrp="1"/>
          </p:cNvSpPr>
          <p:nvPr>
            <p:ph type="sldNum" sz="quarter" idx="12"/>
          </p:nvPr>
        </p:nvSpPr>
        <p:spPr/>
        <p:txBody>
          <a:bodyPr/>
          <a:lstStyle/>
          <a:p>
            <a:pPr>
              <a:defRPr/>
            </a:pPr>
            <a:fld id="{022594AE-C77B-480B-A9A3-5BD35FDE4C45}" type="slidenum">
              <a:rPr lang="en-US" smtClean="0"/>
              <a:pPr>
                <a:defRPr/>
              </a:pPr>
              <a:t>2</a:t>
            </a:fld>
            <a:endParaRPr lang="en-US"/>
          </a:p>
        </p:txBody>
      </p:sp>
      <p:sp>
        <p:nvSpPr>
          <p:cNvPr id="4" name="TextBox 3"/>
          <p:cNvSpPr txBox="1"/>
          <p:nvPr/>
        </p:nvSpPr>
        <p:spPr>
          <a:xfrm>
            <a:off x="638175" y="361950"/>
            <a:ext cx="7486650" cy="4893647"/>
          </a:xfrm>
          <a:prstGeom prst="rect">
            <a:avLst/>
          </a:prstGeom>
          <a:noFill/>
        </p:spPr>
        <p:txBody>
          <a:bodyPr wrap="square" rtlCol="0">
            <a:spAutoFit/>
          </a:bodyPr>
          <a:lstStyle/>
          <a:p>
            <a:r>
              <a:rPr lang="en-US" sz="2400" dirty="0" smtClean="0"/>
              <a:t>Weird things about radio telescopes:</a:t>
            </a:r>
          </a:p>
          <a:p>
            <a:endParaRPr lang="en-US" sz="2400" dirty="0" smtClean="0"/>
          </a:p>
          <a:p>
            <a:r>
              <a:rPr lang="en-US" sz="2400" dirty="0" smtClean="0"/>
              <a:t>FOV and </a:t>
            </a:r>
            <a:r>
              <a:rPr lang="en-US" sz="2400" dirty="0" smtClean="0">
                <a:solidFill>
                  <a:srgbClr val="FFFF00"/>
                </a:solidFill>
              </a:rPr>
              <a:t>angular resolution </a:t>
            </a:r>
            <a:r>
              <a:rPr lang="en-US" sz="2400" dirty="0" smtClean="0"/>
              <a:t>is the same for a radio telescope – One pixel camera. For the 20 Meter = .7 degrees</a:t>
            </a:r>
          </a:p>
          <a:p>
            <a:endParaRPr lang="en-US" sz="2400" dirty="0"/>
          </a:p>
          <a:p>
            <a:r>
              <a:rPr lang="en-US" sz="2400" dirty="0" smtClean="0"/>
              <a:t>Exposure Time = Integration time, but radio telescope must move or map to make an image.</a:t>
            </a:r>
          </a:p>
          <a:p>
            <a:endParaRPr lang="en-US" sz="2400" dirty="0"/>
          </a:p>
          <a:p>
            <a:r>
              <a:rPr lang="en-US" sz="2400" dirty="0" smtClean="0"/>
              <a:t>Sky patterns: Daisy, Map, On-Off, Track</a:t>
            </a:r>
          </a:p>
          <a:p>
            <a:endParaRPr lang="en-US" sz="2400" dirty="0"/>
          </a:p>
          <a:p>
            <a:r>
              <a:rPr lang="en-US" sz="2400" dirty="0" smtClean="0"/>
              <a:t>Low Spectral /High Spectral </a:t>
            </a:r>
            <a:r>
              <a:rPr lang="en-US" sz="2400" dirty="0" smtClean="0">
                <a:solidFill>
                  <a:srgbClr val="FFFF00"/>
                </a:solidFill>
              </a:rPr>
              <a:t>resolution</a:t>
            </a:r>
            <a:endParaRPr lang="en-US" sz="2400" dirty="0">
              <a:solidFill>
                <a:srgbClr val="FFFF00"/>
              </a:solidFill>
            </a:endParaRPr>
          </a:p>
        </p:txBody>
      </p:sp>
    </p:spTree>
    <p:extLst>
      <p:ext uri="{BB962C8B-B14F-4D97-AF65-F5344CB8AC3E}">
        <p14:creationId xmlns:p14="http://schemas.microsoft.com/office/powerpoint/2010/main" val="1563028280"/>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NRAO/AUI/NSF</a:t>
            </a:r>
            <a:endParaRPr lang="en-US"/>
          </a:p>
        </p:txBody>
      </p:sp>
      <p:sp>
        <p:nvSpPr>
          <p:cNvPr id="3" name="Slide Number Placeholder 2"/>
          <p:cNvSpPr>
            <a:spLocks noGrp="1"/>
          </p:cNvSpPr>
          <p:nvPr>
            <p:ph type="sldNum" sz="quarter" idx="12"/>
          </p:nvPr>
        </p:nvSpPr>
        <p:spPr/>
        <p:txBody>
          <a:bodyPr/>
          <a:lstStyle/>
          <a:p>
            <a:pPr>
              <a:defRPr/>
            </a:pPr>
            <a:fld id="{022594AE-C77B-480B-A9A3-5BD35FDE4C45}" type="slidenum">
              <a:rPr lang="en-US" smtClean="0"/>
              <a:pPr>
                <a:defRPr/>
              </a:pPr>
              <a:t>20</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04875"/>
            <a:ext cx="7224713" cy="5395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2351212"/>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idx="1"/>
          </p:nvPr>
        </p:nvSpPr>
        <p:spPr>
          <a:xfrm>
            <a:off x="685800" y="2209800"/>
            <a:ext cx="7772400" cy="3962400"/>
          </a:xfrm>
        </p:spPr>
        <p:txBody>
          <a:bodyPr/>
          <a:lstStyle/>
          <a:p>
            <a:pPr>
              <a:buFontTx/>
              <a:buNone/>
              <a:defRPr/>
            </a:pPr>
            <a:r>
              <a:rPr lang="en-US" sz="4800" dirty="0" smtClean="0"/>
              <a:t> </a:t>
            </a:r>
          </a:p>
          <a:p>
            <a:pPr lvl="1">
              <a:buFontTx/>
              <a:buNone/>
              <a:defRPr/>
            </a:pPr>
            <a:r>
              <a:rPr lang="en-US" sz="3600" b="1" dirty="0">
                <a:effectLst>
                  <a:outerShdw blurRad="38100" dist="38100" dir="2700000" algn="tl">
                    <a:srgbClr val="000000"/>
                  </a:outerShdw>
                </a:effectLst>
              </a:rPr>
              <a:t> </a:t>
            </a:r>
            <a:r>
              <a:rPr lang="en-US" sz="3600" b="1" dirty="0" smtClean="0">
                <a:effectLst>
                  <a:outerShdw blurRad="38100" dist="38100" dir="2700000" algn="tl">
                    <a:srgbClr val="000000"/>
                  </a:outerShdw>
                </a:effectLst>
              </a:rPr>
              <a:t>Looking for Hydrogen-</a:t>
            </a:r>
            <a:r>
              <a:rPr lang="en-US" sz="3600" b="1" dirty="0" smtClean="0">
                <a:effectLst>
                  <a:outerShdw blurRad="38100" dist="38100" dir="2700000" algn="tl">
                    <a:srgbClr val="000000"/>
                  </a:outerShdw>
                </a:effectLst>
              </a:rPr>
              <a:t>Atomic </a:t>
            </a:r>
            <a:r>
              <a:rPr lang="en-US" sz="3600" b="1" dirty="0" smtClean="0">
                <a:effectLst>
                  <a:outerShdw blurRad="38100" dist="38100" dir="2700000" algn="tl">
                    <a:srgbClr val="000000"/>
                  </a:outerShdw>
                </a:effectLst>
              </a:rPr>
              <a:t>and molecular transitions (spectral lines)</a:t>
            </a:r>
            <a:r>
              <a:rPr lang="en-US" dirty="0" smtClean="0">
                <a:effectLst>
                  <a:outerShdw blurRad="38100" dist="38100" dir="2700000" algn="tl">
                    <a:srgbClr val="000000"/>
                  </a:outerShdw>
                </a:effectLst>
              </a:rPr>
              <a:t> </a:t>
            </a:r>
          </a:p>
        </p:txBody>
      </p:sp>
      <p:sp>
        <p:nvSpPr>
          <p:cNvPr id="23554" name="Footer Placeholder 4"/>
          <p:cNvSpPr>
            <a:spLocks noGrp="1"/>
          </p:cNvSpPr>
          <p:nvPr>
            <p:ph type="ftr" sz="quarter" idx="11"/>
          </p:nvPr>
        </p:nvSpPr>
        <p:spPr>
          <a:noFill/>
        </p:spPr>
        <p:txBody>
          <a:bodyPr/>
          <a:lstStyle/>
          <a:p>
            <a:r>
              <a:rPr lang="en-US" smtClean="0"/>
              <a:t>NRAO/AUI/NSF</a:t>
            </a:r>
          </a:p>
        </p:txBody>
      </p:sp>
      <p:sp>
        <p:nvSpPr>
          <p:cNvPr id="23555" name="Slide Number Placeholder 5"/>
          <p:cNvSpPr>
            <a:spLocks noGrp="1"/>
          </p:cNvSpPr>
          <p:nvPr>
            <p:ph type="sldNum" sz="quarter" idx="12"/>
          </p:nvPr>
        </p:nvSpPr>
        <p:spPr>
          <a:noFill/>
        </p:spPr>
        <p:txBody>
          <a:bodyPr/>
          <a:lstStyle/>
          <a:p>
            <a:fld id="{CB2FBC98-DC0B-419B-85C0-C0FA64FCC9AA}" type="slidenum">
              <a:rPr lang="en-US" smtClean="0"/>
              <a:pPr/>
              <a:t>21</a:t>
            </a:fld>
            <a:endParaRPr lang="en-US" smtClean="0"/>
          </a:p>
        </p:txBody>
      </p:sp>
      <p:sp>
        <p:nvSpPr>
          <p:cNvPr id="23557" name="Line 4"/>
          <p:cNvSpPr>
            <a:spLocks noChangeShapeType="1"/>
          </p:cNvSpPr>
          <p:nvPr/>
        </p:nvSpPr>
        <p:spPr bwMode="auto">
          <a:xfrm>
            <a:off x="762000" y="1828800"/>
            <a:ext cx="7391400" cy="0"/>
          </a:xfrm>
          <a:prstGeom prst="line">
            <a:avLst/>
          </a:prstGeom>
          <a:noFill/>
          <a:ln w="57150">
            <a:solidFill>
              <a:schemeClr val="hlink"/>
            </a:solidFill>
            <a:round/>
            <a:headEnd/>
            <a:tailEnd/>
          </a:ln>
        </p:spPr>
        <p:txBody>
          <a:bodyPr wrap="none" anchor="ctr"/>
          <a:lstStyle/>
          <a:p>
            <a:endParaRPr lang="en-US"/>
          </a:p>
        </p:txBody>
      </p:sp>
      <p:sp>
        <p:nvSpPr>
          <p:cNvPr id="7" name="Rectangle 5"/>
          <p:cNvSpPr>
            <a:spLocks noChangeArrowheads="1"/>
          </p:cNvSpPr>
          <p:nvPr/>
        </p:nvSpPr>
        <p:spPr bwMode="auto">
          <a:xfrm>
            <a:off x="761999" y="657225"/>
            <a:ext cx="4910319" cy="830997"/>
          </a:xfrm>
          <a:prstGeom prst="rect">
            <a:avLst/>
          </a:prstGeom>
          <a:noFill/>
          <a:ln w="9525">
            <a:noFill/>
            <a:miter lim="800000"/>
            <a:headEnd/>
            <a:tailEnd/>
          </a:ln>
          <a:effectLst/>
        </p:spPr>
        <p:txBody>
          <a:bodyPr wrap="none">
            <a:spAutoFit/>
            <a:scene3d>
              <a:camera prst="orthographicFront"/>
              <a:lightRig rig="threePt" dir="t"/>
            </a:scene3d>
            <a:sp3d extrusionH="57150">
              <a:bevelT w="38100" h="38100"/>
            </a:sp3d>
          </a:bodyPr>
          <a:lstStyle/>
          <a:p>
            <a:pPr>
              <a:defRPr/>
            </a:pPr>
            <a:r>
              <a:rPr lang="en-US" sz="4800" b="1" i="1" dirty="0" smtClean="0">
                <a:effectLst>
                  <a:outerShdw blurRad="38100" dist="38100" dir="2700000" algn="tl">
                    <a:srgbClr val="000000"/>
                  </a:outerShdw>
                </a:effectLst>
                <a:latin typeface="Arial" charset="0"/>
              </a:rPr>
              <a:t>High Resolution</a:t>
            </a:r>
            <a:endParaRPr lang="en-US" sz="4800" b="1" i="1" dirty="0">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2965952371"/>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2"/>
          <p:cNvSpPr>
            <a:spLocks noGrp="1"/>
          </p:cNvSpPr>
          <p:nvPr>
            <p:ph type="ftr" sz="quarter" idx="11"/>
          </p:nvPr>
        </p:nvSpPr>
        <p:spPr>
          <a:noFill/>
        </p:spPr>
        <p:txBody>
          <a:bodyPr/>
          <a:lstStyle/>
          <a:p>
            <a:r>
              <a:rPr lang="en-US" smtClean="0"/>
              <a:t>NRAO/AUI/NSF</a:t>
            </a:r>
          </a:p>
        </p:txBody>
      </p:sp>
      <p:sp>
        <p:nvSpPr>
          <p:cNvPr id="24579" name="Slide Number Placeholder 3"/>
          <p:cNvSpPr>
            <a:spLocks noGrp="1"/>
          </p:cNvSpPr>
          <p:nvPr>
            <p:ph type="sldNum" sz="quarter" idx="12"/>
          </p:nvPr>
        </p:nvSpPr>
        <p:spPr>
          <a:noFill/>
        </p:spPr>
        <p:txBody>
          <a:bodyPr/>
          <a:lstStyle/>
          <a:p>
            <a:fld id="{BCB73822-6E05-443B-8BC9-49570338ED4F}" type="slidenum">
              <a:rPr lang="en-US" smtClean="0"/>
              <a:pPr/>
              <a:t>22</a:t>
            </a:fld>
            <a:endParaRPr lang="en-US" smtClean="0"/>
          </a:p>
        </p:txBody>
      </p:sp>
      <p:sp>
        <p:nvSpPr>
          <p:cNvPr id="24580" name="Rectangle 2"/>
          <p:cNvSpPr>
            <a:spLocks noGrp="1" noChangeArrowheads="1"/>
          </p:cNvSpPr>
          <p:nvPr>
            <p:ph type="title" idx="4294967295"/>
          </p:nvPr>
        </p:nvSpPr>
        <p:spPr>
          <a:xfrm>
            <a:off x="0" y="609600"/>
            <a:ext cx="7772400" cy="1143000"/>
          </a:xfrm>
        </p:spPr>
        <p:txBody>
          <a:bodyPr/>
          <a:lstStyle/>
          <a:p>
            <a:r>
              <a:rPr lang="en-US" smtClean="0"/>
              <a:t>Gas Spectra</a:t>
            </a:r>
          </a:p>
        </p:txBody>
      </p:sp>
      <p:pic>
        <p:nvPicPr>
          <p:cNvPr id="24581" name="Picture 3" descr="neon"/>
          <p:cNvPicPr>
            <a:picLocks noChangeAspect="1" noChangeArrowheads="1"/>
          </p:cNvPicPr>
          <p:nvPr/>
        </p:nvPicPr>
        <p:blipFill>
          <a:blip r:embed="rId3"/>
          <a:srcRect/>
          <a:stretch>
            <a:fillRect/>
          </a:stretch>
        </p:blipFill>
        <p:spPr bwMode="auto">
          <a:xfrm>
            <a:off x="838200" y="685800"/>
            <a:ext cx="7467600" cy="952500"/>
          </a:xfrm>
          <a:prstGeom prst="rect">
            <a:avLst/>
          </a:prstGeom>
          <a:noFill/>
          <a:ln w="9525">
            <a:noFill/>
            <a:miter lim="800000"/>
            <a:headEnd/>
            <a:tailEnd/>
          </a:ln>
        </p:spPr>
      </p:pic>
      <p:pic>
        <p:nvPicPr>
          <p:cNvPr id="24582" name="Picture 4" descr="hydrogen"/>
          <p:cNvPicPr>
            <a:picLocks noChangeAspect="1" noChangeArrowheads="1"/>
          </p:cNvPicPr>
          <p:nvPr/>
        </p:nvPicPr>
        <p:blipFill>
          <a:blip r:embed="rId4"/>
          <a:srcRect/>
          <a:stretch>
            <a:fillRect/>
          </a:stretch>
        </p:blipFill>
        <p:spPr bwMode="auto">
          <a:xfrm>
            <a:off x="876300" y="4448175"/>
            <a:ext cx="7467600" cy="876300"/>
          </a:xfrm>
          <a:prstGeom prst="rect">
            <a:avLst/>
          </a:prstGeom>
          <a:noFill/>
          <a:ln w="9525">
            <a:noFill/>
            <a:miter lim="800000"/>
            <a:headEnd/>
            <a:tailEnd/>
          </a:ln>
        </p:spPr>
      </p:pic>
      <p:pic>
        <p:nvPicPr>
          <p:cNvPr id="24583" name="Picture 5" descr="sodium"/>
          <p:cNvPicPr>
            <a:picLocks noChangeAspect="1" noChangeArrowheads="1"/>
          </p:cNvPicPr>
          <p:nvPr/>
        </p:nvPicPr>
        <p:blipFill>
          <a:blip r:embed="rId5"/>
          <a:srcRect/>
          <a:stretch>
            <a:fillRect/>
          </a:stretch>
        </p:blipFill>
        <p:spPr bwMode="auto">
          <a:xfrm>
            <a:off x="914400" y="2743200"/>
            <a:ext cx="7467600" cy="952500"/>
          </a:xfrm>
          <a:prstGeom prst="rect">
            <a:avLst/>
          </a:prstGeom>
          <a:noFill/>
          <a:ln w="9525">
            <a:noFill/>
            <a:miter lim="800000"/>
            <a:headEnd/>
            <a:tailEnd/>
          </a:ln>
        </p:spPr>
      </p:pic>
      <p:sp>
        <p:nvSpPr>
          <p:cNvPr id="24584" name="Text Box 6"/>
          <p:cNvSpPr txBox="1">
            <a:spLocks noChangeArrowheads="1"/>
          </p:cNvSpPr>
          <p:nvPr/>
        </p:nvSpPr>
        <p:spPr bwMode="auto">
          <a:xfrm>
            <a:off x="2057400" y="1905000"/>
            <a:ext cx="4876800" cy="366713"/>
          </a:xfrm>
          <a:prstGeom prst="rect">
            <a:avLst/>
          </a:prstGeom>
          <a:noFill/>
          <a:ln w="9525">
            <a:noFill/>
            <a:miter lim="800000"/>
            <a:headEnd/>
            <a:tailEnd/>
          </a:ln>
        </p:spPr>
        <p:txBody>
          <a:bodyPr>
            <a:spAutoFit/>
          </a:bodyPr>
          <a:lstStyle/>
          <a:p>
            <a:pPr algn="ctr">
              <a:spcBef>
                <a:spcPct val="50000"/>
              </a:spcBef>
            </a:pPr>
            <a:r>
              <a:rPr lang="en-US" sz="1800">
                <a:solidFill>
                  <a:srgbClr val="FF0000"/>
                </a:solidFill>
                <a:latin typeface="Arial" charset="0"/>
              </a:rPr>
              <a:t>Neon</a:t>
            </a:r>
          </a:p>
        </p:txBody>
      </p:sp>
      <p:sp>
        <p:nvSpPr>
          <p:cNvPr id="24585" name="Text Box 7"/>
          <p:cNvSpPr txBox="1">
            <a:spLocks noChangeArrowheads="1"/>
          </p:cNvSpPr>
          <p:nvPr/>
        </p:nvSpPr>
        <p:spPr bwMode="auto">
          <a:xfrm>
            <a:off x="4038600" y="3810000"/>
            <a:ext cx="958850" cy="366713"/>
          </a:xfrm>
          <a:prstGeom prst="rect">
            <a:avLst/>
          </a:prstGeom>
          <a:noFill/>
          <a:ln w="9525">
            <a:noFill/>
            <a:miter lim="800000"/>
            <a:headEnd/>
            <a:tailEnd/>
          </a:ln>
        </p:spPr>
        <p:txBody>
          <a:bodyPr wrap="none">
            <a:spAutoFit/>
          </a:bodyPr>
          <a:lstStyle/>
          <a:p>
            <a:pPr algn="ctr"/>
            <a:r>
              <a:rPr lang="en-US" sz="1800">
                <a:solidFill>
                  <a:srgbClr val="FF0000"/>
                </a:solidFill>
                <a:latin typeface="Arial" charset="0"/>
              </a:rPr>
              <a:t>Sodium</a:t>
            </a:r>
          </a:p>
        </p:txBody>
      </p:sp>
      <p:sp>
        <p:nvSpPr>
          <p:cNvPr id="24586" name="Text Box 8"/>
          <p:cNvSpPr txBox="1">
            <a:spLocks noChangeArrowheads="1"/>
          </p:cNvSpPr>
          <p:nvPr/>
        </p:nvSpPr>
        <p:spPr bwMode="auto">
          <a:xfrm>
            <a:off x="3962400" y="5638800"/>
            <a:ext cx="1174750" cy="366713"/>
          </a:xfrm>
          <a:prstGeom prst="rect">
            <a:avLst/>
          </a:prstGeom>
          <a:noFill/>
          <a:ln w="9525">
            <a:noFill/>
            <a:miter lim="800000"/>
            <a:headEnd/>
            <a:tailEnd/>
          </a:ln>
        </p:spPr>
        <p:txBody>
          <a:bodyPr wrap="none">
            <a:spAutoFit/>
          </a:bodyPr>
          <a:lstStyle/>
          <a:p>
            <a:pPr algn="ctr"/>
            <a:r>
              <a:rPr lang="en-US" sz="1800">
                <a:solidFill>
                  <a:srgbClr val="FF0000"/>
                </a:solidFill>
                <a:latin typeface="Arial" charset="0"/>
              </a:rPr>
              <a:t>Hydrogen</a:t>
            </a:r>
          </a:p>
        </p:txBody>
      </p:sp>
      <p:sp>
        <p:nvSpPr>
          <p:cNvPr id="24587" name="Rectangle 9"/>
          <p:cNvSpPr>
            <a:spLocks noChangeArrowheads="1"/>
          </p:cNvSpPr>
          <p:nvPr/>
        </p:nvSpPr>
        <p:spPr bwMode="auto">
          <a:xfrm>
            <a:off x="6735763" y="5340350"/>
            <a:ext cx="896937" cy="304800"/>
          </a:xfrm>
          <a:prstGeom prst="rect">
            <a:avLst/>
          </a:prstGeom>
          <a:noFill/>
          <a:ln w="9525">
            <a:noFill/>
            <a:miter lim="800000"/>
            <a:headEnd/>
            <a:tailEnd/>
          </a:ln>
        </p:spPr>
        <p:txBody>
          <a:bodyPr wrap="none">
            <a:spAutoFit/>
          </a:bodyPr>
          <a:lstStyle/>
          <a:p>
            <a:r>
              <a:rPr lang="en-US" sz="1400"/>
              <a:t>656 nm</a:t>
            </a:r>
          </a:p>
        </p:txBody>
      </p:sp>
      <p:sp>
        <p:nvSpPr>
          <p:cNvPr id="24588" name="Rectangle 10"/>
          <p:cNvSpPr>
            <a:spLocks noChangeArrowheads="1"/>
          </p:cNvSpPr>
          <p:nvPr/>
        </p:nvSpPr>
        <p:spPr bwMode="auto">
          <a:xfrm>
            <a:off x="2614613" y="5387975"/>
            <a:ext cx="896937" cy="304800"/>
          </a:xfrm>
          <a:prstGeom prst="rect">
            <a:avLst/>
          </a:prstGeom>
          <a:noFill/>
          <a:ln w="9525">
            <a:noFill/>
            <a:miter lim="800000"/>
            <a:headEnd/>
            <a:tailEnd/>
          </a:ln>
        </p:spPr>
        <p:txBody>
          <a:bodyPr wrap="none">
            <a:spAutoFit/>
          </a:bodyPr>
          <a:lstStyle/>
          <a:p>
            <a:r>
              <a:rPr lang="en-US" sz="1400"/>
              <a:t>486 nm</a:t>
            </a:r>
          </a:p>
        </p:txBody>
      </p:sp>
      <p:sp>
        <p:nvSpPr>
          <p:cNvPr id="24589" name="Text Box 11"/>
          <p:cNvSpPr txBox="1">
            <a:spLocks noChangeArrowheads="1"/>
          </p:cNvSpPr>
          <p:nvPr/>
        </p:nvSpPr>
        <p:spPr bwMode="auto">
          <a:xfrm>
            <a:off x="1309688" y="5372100"/>
            <a:ext cx="998537" cy="304800"/>
          </a:xfrm>
          <a:prstGeom prst="rect">
            <a:avLst/>
          </a:prstGeom>
          <a:noFill/>
          <a:ln w="9525">
            <a:noFill/>
            <a:miter lim="800000"/>
            <a:headEnd/>
            <a:tailEnd/>
          </a:ln>
        </p:spPr>
        <p:txBody>
          <a:bodyPr>
            <a:spAutoFit/>
          </a:bodyPr>
          <a:lstStyle/>
          <a:p>
            <a:pPr algn="ctr">
              <a:spcBef>
                <a:spcPct val="50000"/>
              </a:spcBef>
            </a:pPr>
            <a:r>
              <a:rPr lang="en-US" sz="1400"/>
              <a:t>434 nm</a:t>
            </a:r>
          </a:p>
        </p:txBody>
      </p:sp>
    </p:spTree>
    <p:extLst>
      <p:ext uri="{BB962C8B-B14F-4D97-AF65-F5344CB8AC3E}">
        <p14:creationId xmlns:p14="http://schemas.microsoft.com/office/powerpoint/2010/main" val="332795469"/>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2"/>
          <p:cNvSpPr>
            <a:spLocks noGrp="1"/>
          </p:cNvSpPr>
          <p:nvPr>
            <p:ph type="ftr" sz="quarter" idx="11"/>
          </p:nvPr>
        </p:nvSpPr>
        <p:spPr>
          <a:noFill/>
        </p:spPr>
        <p:txBody>
          <a:bodyPr/>
          <a:lstStyle/>
          <a:p>
            <a:r>
              <a:rPr lang="en-US" smtClean="0"/>
              <a:t>NRAO/AUI/NSF</a:t>
            </a:r>
          </a:p>
        </p:txBody>
      </p:sp>
      <p:sp>
        <p:nvSpPr>
          <p:cNvPr id="25603" name="Slide Number Placeholder 3"/>
          <p:cNvSpPr>
            <a:spLocks noGrp="1"/>
          </p:cNvSpPr>
          <p:nvPr>
            <p:ph type="sldNum" sz="quarter" idx="12"/>
          </p:nvPr>
        </p:nvSpPr>
        <p:spPr>
          <a:noFill/>
        </p:spPr>
        <p:txBody>
          <a:bodyPr/>
          <a:lstStyle/>
          <a:p>
            <a:fld id="{475003B8-5A4E-44C8-ACF1-5E84BD9C86B5}" type="slidenum">
              <a:rPr lang="en-US" smtClean="0"/>
              <a:pPr/>
              <a:t>23</a:t>
            </a:fld>
            <a:endParaRPr lang="en-US" smtClean="0"/>
          </a:p>
        </p:txBody>
      </p:sp>
      <p:sp>
        <p:nvSpPr>
          <p:cNvPr id="25604" name="Text Box 3"/>
          <p:cNvSpPr txBox="1">
            <a:spLocks noChangeArrowheads="1"/>
          </p:cNvSpPr>
          <p:nvPr/>
        </p:nvSpPr>
        <p:spPr bwMode="auto">
          <a:xfrm>
            <a:off x="381000" y="304800"/>
            <a:ext cx="8534400" cy="520700"/>
          </a:xfrm>
          <a:prstGeom prst="rect">
            <a:avLst/>
          </a:prstGeom>
          <a:noFill/>
          <a:ln w="9525">
            <a:noFill/>
            <a:miter lim="800000"/>
            <a:headEnd/>
            <a:tailEnd/>
          </a:ln>
        </p:spPr>
        <p:txBody>
          <a:bodyPr>
            <a:spAutoFit/>
          </a:bodyPr>
          <a:lstStyle/>
          <a:p>
            <a:pPr>
              <a:spcBef>
                <a:spcPct val="50000"/>
              </a:spcBef>
            </a:pPr>
            <a:r>
              <a:rPr lang="en-US" sz="2400">
                <a:solidFill>
                  <a:schemeClr val="bg1"/>
                </a:solidFill>
              </a:rPr>
              <a:t>Electron accelerates to a lower energy state</a:t>
            </a:r>
          </a:p>
        </p:txBody>
      </p:sp>
      <p:pic>
        <p:nvPicPr>
          <p:cNvPr id="25605" name="Picture 9" descr="spinflip-anim15"/>
          <p:cNvPicPr>
            <a:picLocks noChangeAspect="1" noChangeArrowheads="1" noCrop="1"/>
          </p:cNvPicPr>
          <p:nvPr/>
        </p:nvPicPr>
        <p:blipFill>
          <a:blip r:embed="rId3"/>
          <a:srcRect/>
          <a:stretch>
            <a:fillRect/>
          </a:stretch>
        </p:blipFill>
        <p:spPr bwMode="auto">
          <a:xfrm>
            <a:off x="2405063" y="2333625"/>
            <a:ext cx="4333875" cy="2190750"/>
          </a:xfrm>
          <a:prstGeom prst="rect">
            <a:avLst/>
          </a:prstGeom>
          <a:noFill/>
          <a:ln w="9525">
            <a:noFill/>
            <a:miter lim="800000"/>
            <a:headEnd/>
            <a:tailEnd/>
          </a:ln>
        </p:spPr>
      </p:pic>
    </p:spTree>
    <p:extLst>
      <p:ext uri="{BB962C8B-B14F-4D97-AF65-F5344CB8AC3E}">
        <p14:creationId xmlns:p14="http://schemas.microsoft.com/office/powerpoint/2010/main" val="261702775"/>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2"/>
          <p:cNvSpPr>
            <a:spLocks noGrp="1"/>
          </p:cNvSpPr>
          <p:nvPr>
            <p:ph type="ftr" sz="quarter" idx="11"/>
          </p:nvPr>
        </p:nvSpPr>
        <p:spPr>
          <a:noFill/>
        </p:spPr>
        <p:txBody>
          <a:bodyPr/>
          <a:lstStyle/>
          <a:p>
            <a:r>
              <a:rPr lang="en-US" smtClean="0"/>
              <a:t>NRAO/AUI/NSF</a:t>
            </a:r>
          </a:p>
        </p:txBody>
      </p:sp>
      <p:sp>
        <p:nvSpPr>
          <p:cNvPr id="26627" name="Slide Number Placeholder 3"/>
          <p:cNvSpPr>
            <a:spLocks noGrp="1"/>
          </p:cNvSpPr>
          <p:nvPr>
            <p:ph type="sldNum" sz="quarter" idx="12"/>
          </p:nvPr>
        </p:nvSpPr>
        <p:spPr>
          <a:noFill/>
        </p:spPr>
        <p:txBody>
          <a:bodyPr/>
          <a:lstStyle/>
          <a:p>
            <a:fld id="{3C3E11C5-72CE-45F4-B53C-99BAB170D5B7}" type="slidenum">
              <a:rPr lang="en-US" smtClean="0"/>
              <a:pPr/>
              <a:t>24</a:t>
            </a:fld>
            <a:endParaRPr lang="en-US" smtClean="0"/>
          </a:p>
        </p:txBody>
      </p:sp>
      <p:pic>
        <p:nvPicPr>
          <p:cNvPr id="5" name="Picture 2" descr="http://amazingsky.files.wordpress.com/2012/07/summer-milky-way-july-2012-15mm-5dii.jpg"/>
          <p:cNvPicPr>
            <a:picLocks noChangeAspect="1" noChangeArrowheads="1"/>
          </p:cNvPicPr>
          <p:nvPr/>
        </p:nvPicPr>
        <p:blipFill>
          <a:blip r:embed="rId3">
            <a:extLst>
              <a:ext uri="{28A0092B-C50C-407E-A947-70E740481C1C}">
                <a14:useLocalDpi xmlns:a14="http://schemas.microsoft.com/office/drawing/2010/main" val="0"/>
              </a:ext>
            </a:extLst>
          </a:blip>
          <a:srcRect b="8990"/>
          <a:stretch>
            <a:fillRect/>
          </a:stretch>
        </p:blipFill>
        <p:spPr bwMode="auto">
          <a:xfrm>
            <a:off x="0" y="-5437188"/>
            <a:ext cx="9144000" cy="1248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4438448"/>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NRAO/AUI/NSF</a:t>
            </a:r>
            <a:endParaRPr lang="en-US"/>
          </a:p>
        </p:txBody>
      </p:sp>
      <p:sp>
        <p:nvSpPr>
          <p:cNvPr id="3" name="Slide Number Placeholder 2"/>
          <p:cNvSpPr>
            <a:spLocks noGrp="1"/>
          </p:cNvSpPr>
          <p:nvPr>
            <p:ph type="sldNum" sz="quarter" idx="12"/>
          </p:nvPr>
        </p:nvSpPr>
        <p:spPr/>
        <p:txBody>
          <a:bodyPr/>
          <a:lstStyle/>
          <a:p>
            <a:pPr>
              <a:defRPr/>
            </a:pPr>
            <a:fld id="{022594AE-C77B-480B-A9A3-5BD35FDE4C45}" type="slidenum">
              <a:rPr lang="en-US" smtClean="0"/>
              <a:pPr>
                <a:defRPr/>
              </a:pPr>
              <a:t>25</a:t>
            </a:fld>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0946155"/>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title"/>
          </p:nvPr>
        </p:nvSpPr>
        <p:spPr>
          <a:xfrm>
            <a:off x="1308100" y="152400"/>
            <a:ext cx="7835900" cy="838200"/>
          </a:xfrm>
        </p:spPr>
        <p:txBody>
          <a:bodyPr>
            <a:normAutofit fontScale="90000"/>
          </a:bodyPr>
          <a:lstStyle/>
          <a:p>
            <a:r>
              <a:rPr lang="en-US" sz="3600" smtClean="0"/>
              <a:t/>
            </a:r>
            <a:br>
              <a:rPr lang="en-US" sz="3600" smtClean="0"/>
            </a:br>
            <a:endParaRPr lang="en-US" smtClean="0"/>
          </a:p>
        </p:txBody>
      </p:sp>
      <p:sp>
        <p:nvSpPr>
          <p:cNvPr id="236548" name="Rectangle 4"/>
          <p:cNvSpPr>
            <a:spLocks noGrp="1" noChangeArrowheads="1"/>
          </p:cNvSpPr>
          <p:nvPr>
            <p:ph idx="1"/>
          </p:nvPr>
        </p:nvSpPr>
        <p:spPr>
          <a:xfrm>
            <a:off x="200025" y="1219200"/>
            <a:ext cx="2628900" cy="4114800"/>
          </a:xfrm>
        </p:spPr>
        <p:txBody>
          <a:bodyPr>
            <a:normAutofit/>
          </a:bodyPr>
          <a:lstStyle/>
          <a:p>
            <a:pPr>
              <a:lnSpc>
                <a:spcPct val="90000"/>
              </a:lnSpc>
              <a:buClr>
                <a:schemeClr val="tx1"/>
              </a:buClr>
              <a:buFont typeface="Arial" pitchFamily="34" charset="0"/>
              <a:buChar char="•"/>
              <a:defRPr/>
            </a:pPr>
            <a:r>
              <a:rPr lang="en-US" sz="2000" dirty="0">
                <a:effectLst>
                  <a:outerShdw blurRad="38100" dist="38100" dir="2700000" algn="tl">
                    <a:srgbClr val="000000"/>
                  </a:outerShdw>
                </a:effectLst>
                <a:latin typeface="Arial" panose="020B0604020202020204" pitchFamily="34" charset="0"/>
                <a:cs typeface="Arial" panose="020B0604020202020204" pitchFamily="34" charset="0"/>
              </a:rPr>
              <a:t>2000 dedication.</a:t>
            </a:r>
          </a:p>
          <a:p>
            <a:pPr>
              <a:lnSpc>
                <a:spcPct val="90000"/>
              </a:lnSpc>
              <a:buClr>
                <a:schemeClr val="tx1"/>
              </a:buClr>
              <a:buFont typeface="Arial" pitchFamily="34" charset="0"/>
              <a:buChar char="•"/>
              <a:defRPr/>
            </a:pPr>
            <a:endParaRPr lang="en-US" sz="2000" dirty="0">
              <a:effectLst>
                <a:outerShdw blurRad="38100" dist="38100" dir="2700000" algn="tl">
                  <a:srgbClr val="000000"/>
                </a:outerShdw>
              </a:effectLst>
              <a:latin typeface="Arial" panose="020B0604020202020204" pitchFamily="34" charset="0"/>
              <a:cs typeface="Arial" panose="020B0604020202020204" pitchFamily="34" charset="0"/>
            </a:endParaRPr>
          </a:p>
          <a:p>
            <a:pPr>
              <a:lnSpc>
                <a:spcPct val="90000"/>
              </a:lnSpc>
              <a:buClr>
                <a:schemeClr val="tx1"/>
              </a:buClr>
              <a:buFont typeface="Arial" pitchFamily="34" charset="0"/>
              <a:buChar char="•"/>
              <a:defRPr/>
            </a:pPr>
            <a:r>
              <a:rPr lang="en-US" sz="2000" dirty="0">
                <a:effectLst>
                  <a:outerShdw blurRad="38100" dist="38100" dir="2700000" algn="tl">
                    <a:srgbClr val="000000"/>
                  </a:outerShdw>
                </a:effectLst>
                <a:latin typeface="Arial" panose="020B0604020202020204" pitchFamily="34" charset="0"/>
                <a:cs typeface="Arial" panose="020B0604020202020204" pitchFamily="34" charset="0"/>
              </a:rPr>
              <a:t>100 x 110m, novel offset design.</a:t>
            </a:r>
          </a:p>
          <a:p>
            <a:pPr>
              <a:lnSpc>
                <a:spcPct val="90000"/>
              </a:lnSpc>
              <a:buClr>
                <a:schemeClr val="tx1"/>
              </a:buClr>
              <a:buFont typeface="Arial" pitchFamily="34" charset="0"/>
              <a:buChar char="•"/>
              <a:defRPr/>
            </a:pPr>
            <a:endParaRPr lang="en-US" sz="2000" dirty="0">
              <a:effectLst>
                <a:outerShdw blurRad="38100" dist="38100" dir="2700000" algn="tl">
                  <a:srgbClr val="000000"/>
                </a:outerShdw>
              </a:effectLst>
              <a:latin typeface="Arial" panose="020B0604020202020204" pitchFamily="34" charset="0"/>
              <a:cs typeface="Arial" panose="020B0604020202020204" pitchFamily="34" charset="0"/>
            </a:endParaRPr>
          </a:p>
          <a:p>
            <a:pPr>
              <a:lnSpc>
                <a:spcPct val="90000"/>
              </a:lnSpc>
              <a:buClr>
                <a:schemeClr val="tx1"/>
              </a:buClr>
              <a:buFont typeface="Arial" pitchFamily="34" charset="0"/>
              <a:buChar char="•"/>
              <a:defRPr/>
            </a:pPr>
            <a:r>
              <a:rPr lang="en-US" sz="2000" dirty="0">
                <a:effectLst>
                  <a:outerShdw blurRad="38100" dist="38100" dir="2700000" algn="tl">
                    <a:srgbClr val="000000"/>
                  </a:outerShdw>
                </a:effectLst>
                <a:latin typeface="Arial" panose="020B0604020202020204" pitchFamily="34" charset="0"/>
                <a:cs typeface="Arial" panose="020B0604020202020204" pitchFamily="34" charset="0"/>
              </a:rPr>
              <a:t>Most versatile telescope: 100 MHz-100 GHz.</a:t>
            </a:r>
          </a:p>
        </p:txBody>
      </p:sp>
      <p:sp>
        <p:nvSpPr>
          <p:cNvPr id="236550" name="Text Box 6"/>
          <p:cNvSpPr txBox="1">
            <a:spLocks noChangeArrowheads="1"/>
          </p:cNvSpPr>
          <p:nvPr/>
        </p:nvSpPr>
        <p:spPr bwMode="auto">
          <a:xfrm>
            <a:off x="914400" y="228600"/>
            <a:ext cx="7924800" cy="579438"/>
          </a:xfrm>
          <a:prstGeom prst="rect">
            <a:avLst/>
          </a:prstGeom>
          <a:noFill/>
          <a:ln w="12700">
            <a:noFill/>
            <a:miter lim="800000"/>
            <a:headEnd/>
            <a:tailEnd/>
          </a:ln>
          <a:effectLst/>
        </p:spPr>
        <p:txBody>
          <a:bodyPr>
            <a:spAutoFit/>
          </a:bodyPr>
          <a:lstStyle/>
          <a:p>
            <a:pPr>
              <a:spcBef>
                <a:spcPct val="50000"/>
              </a:spcBef>
              <a:defRPr/>
            </a:pPr>
            <a:r>
              <a:rPr lang="en-US" sz="3200" dirty="0">
                <a:effectLst>
                  <a:outerShdw blurRad="38100" dist="38100" dir="2700000" algn="tl">
                    <a:srgbClr val="000000"/>
                  </a:outerShdw>
                </a:effectLst>
                <a:latin typeface="Arial" charset="0"/>
              </a:rPr>
              <a:t>Robert C. Byrd Green Bank Telescope</a:t>
            </a:r>
          </a:p>
        </p:txBody>
      </p:sp>
      <p:pic>
        <p:nvPicPr>
          <p:cNvPr id="7173" name="Picture 7" descr="gbt3d"/>
          <p:cNvPicPr>
            <a:picLocks noChangeAspect="1" noChangeArrowheads="1" noCrop="1"/>
          </p:cNvPicPr>
          <p:nvPr/>
        </p:nvPicPr>
        <p:blipFill>
          <a:blip r:embed="rId2"/>
          <a:srcRect/>
          <a:stretch>
            <a:fillRect/>
          </a:stretch>
        </p:blipFill>
        <p:spPr bwMode="auto">
          <a:xfrm>
            <a:off x="2838450" y="1143000"/>
            <a:ext cx="6096000" cy="4572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42" name="Footer Placeholder 2"/>
          <p:cNvSpPr>
            <a:spLocks noGrp="1"/>
          </p:cNvSpPr>
          <p:nvPr>
            <p:ph type="ftr" sz="quarter" idx="11"/>
          </p:nvPr>
        </p:nvSpPr>
        <p:spPr>
          <a:noFill/>
        </p:spPr>
        <p:txBody>
          <a:bodyPr/>
          <a:lstStyle/>
          <a:p>
            <a:r>
              <a:rPr lang="en-US" smtClean="0"/>
              <a:t>NRAO/AUI/NSF</a:t>
            </a:r>
          </a:p>
        </p:txBody>
      </p:sp>
      <p:sp>
        <p:nvSpPr>
          <p:cNvPr id="10243" name="Slide Number Placeholder 3"/>
          <p:cNvSpPr>
            <a:spLocks noGrp="1"/>
          </p:cNvSpPr>
          <p:nvPr>
            <p:ph type="sldNum" sz="quarter" idx="12"/>
          </p:nvPr>
        </p:nvSpPr>
        <p:spPr>
          <a:noFill/>
        </p:spPr>
        <p:txBody>
          <a:bodyPr/>
          <a:lstStyle/>
          <a:p>
            <a:fld id="{F32BBB48-280D-411D-82A9-DB22C14A1F8A}" type="slidenum">
              <a:rPr lang="en-US" smtClean="0"/>
              <a:pPr/>
              <a:t>4</a:t>
            </a:fld>
            <a:endParaRPr lang="en-US" smtClean="0"/>
          </a:p>
        </p:txBody>
      </p:sp>
      <p:sp>
        <p:nvSpPr>
          <p:cNvPr id="10244" name="Line 3"/>
          <p:cNvSpPr>
            <a:spLocks noChangeShapeType="1"/>
          </p:cNvSpPr>
          <p:nvPr/>
        </p:nvSpPr>
        <p:spPr bwMode="auto">
          <a:xfrm>
            <a:off x="1905000" y="228600"/>
            <a:ext cx="1981200" cy="0"/>
          </a:xfrm>
          <a:prstGeom prst="line">
            <a:avLst/>
          </a:prstGeom>
          <a:noFill/>
          <a:ln w="9525">
            <a:solidFill>
              <a:srgbClr val="000000"/>
            </a:solidFill>
            <a:round/>
            <a:headEnd/>
            <a:tailEnd/>
          </a:ln>
        </p:spPr>
        <p:txBody>
          <a:bodyPr wrap="none" anchor="ctr"/>
          <a:lstStyle/>
          <a:p>
            <a:endParaRPr lang="en-US"/>
          </a:p>
        </p:txBody>
      </p:sp>
      <p:sp>
        <p:nvSpPr>
          <p:cNvPr id="10245" name="Line 4"/>
          <p:cNvSpPr>
            <a:spLocks noChangeShapeType="1"/>
          </p:cNvSpPr>
          <p:nvPr/>
        </p:nvSpPr>
        <p:spPr bwMode="auto">
          <a:xfrm>
            <a:off x="1981200" y="228600"/>
            <a:ext cx="3810000" cy="0"/>
          </a:xfrm>
          <a:prstGeom prst="line">
            <a:avLst/>
          </a:prstGeom>
          <a:noFill/>
          <a:ln w="76200">
            <a:solidFill>
              <a:srgbClr val="000000"/>
            </a:solidFill>
            <a:round/>
            <a:headEnd/>
            <a:tailEnd/>
          </a:ln>
        </p:spPr>
        <p:txBody>
          <a:bodyPr wrap="none" anchor="ctr"/>
          <a:lstStyle/>
          <a:p>
            <a:endParaRPr lang="en-US"/>
          </a:p>
        </p:txBody>
      </p:sp>
      <p:sp>
        <p:nvSpPr>
          <p:cNvPr id="10246" name="Text Box 5"/>
          <p:cNvSpPr txBox="1">
            <a:spLocks noChangeArrowheads="1"/>
          </p:cNvSpPr>
          <p:nvPr/>
        </p:nvSpPr>
        <p:spPr bwMode="auto">
          <a:xfrm>
            <a:off x="136525" y="654050"/>
            <a:ext cx="1695450" cy="1739900"/>
          </a:xfrm>
          <a:prstGeom prst="rect">
            <a:avLst/>
          </a:prstGeom>
          <a:noFill/>
          <a:ln w="9525">
            <a:noFill/>
            <a:miter lim="800000"/>
            <a:headEnd/>
            <a:tailEnd/>
          </a:ln>
        </p:spPr>
        <p:txBody>
          <a:bodyPr wrap="none">
            <a:spAutoFit/>
          </a:bodyPr>
          <a:lstStyle/>
          <a:p>
            <a:r>
              <a:rPr lang="en-US">
                <a:latin typeface="Times New Roman" pitchFamily="18" charset="0"/>
              </a:rPr>
              <a:t>The</a:t>
            </a:r>
          </a:p>
          <a:p>
            <a:r>
              <a:rPr lang="en-US">
                <a:latin typeface="Times New Roman" pitchFamily="18" charset="0"/>
              </a:rPr>
              <a:t>   Radio</a:t>
            </a:r>
          </a:p>
          <a:p>
            <a:r>
              <a:rPr lang="en-US">
                <a:latin typeface="Times New Roman" pitchFamily="18" charset="0"/>
              </a:rPr>
              <a:t>       Sky</a:t>
            </a:r>
            <a:endParaRPr lang="en-US" sz="2400">
              <a:latin typeface="Times New Roman" pitchFamily="18" charset="0"/>
            </a:endParaRPr>
          </a:p>
        </p:txBody>
      </p:sp>
      <p:pic>
        <p:nvPicPr>
          <p:cNvPr id="10247" name="Picture 8" descr="llel"/>
          <p:cNvPicPr>
            <a:picLocks noChangeAspect="1" noChangeArrowheads="1"/>
          </p:cNvPicPr>
          <p:nvPr/>
        </p:nvPicPr>
        <p:blipFill>
          <a:blip r:embed="rId3"/>
          <a:srcRect t="1352"/>
          <a:stretch>
            <a:fillRect/>
          </a:stretch>
        </p:blipFill>
        <p:spPr bwMode="auto">
          <a:xfrm>
            <a:off x="1981200" y="152400"/>
            <a:ext cx="7162800" cy="6527800"/>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722313"/>
            <a:ext cx="8229600" cy="1143000"/>
          </a:xfrm>
        </p:spPr>
        <p:txBody>
          <a:bodyPr>
            <a:noAutofit/>
          </a:bodyPr>
          <a:lstStyle/>
          <a:p>
            <a:pPr>
              <a:defRPr/>
            </a:pPr>
            <a:r>
              <a:rPr lang="en-US" sz="4400" dirty="0" smtClean="0">
                <a:solidFill>
                  <a:schemeClr val="tx1"/>
                </a:solidFill>
                <a:effectLst>
                  <a:outerShdw blurRad="38100" dist="38100" dir="2700000" algn="tl">
                    <a:srgbClr val="000000"/>
                  </a:outerShdw>
                </a:effectLst>
              </a:rPr>
              <a:t>Observing Modes with the 20 Meter Telescope</a:t>
            </a:r>
            <a:endParaRPr lang="en-US" sz="4400" dirty="0" smtClean="0">
              <a:solidFill>
                <a:schemeClr val="tx1"/>
              </a:solidFill>
              <a:effectLst>
                <a:outerShdw blurRad="38100" dist="38100" dir="2700000" algn="tl">
                  <a:srgbClr val="000000"/>
                </a:outerShdw>
              </a:effectLst>
            </a:endParaRPr>
          </a:p>
        </p:txBody>
      </p:sp>
      <p:sp>
        <p:nvSpPr>
          <p:cNvPr id="17410" name="Footer Placeholder 4"/>
          <p:cNvSpPr>
            <a:spLocks noGrp="1"/>
          </p:cNvSpPr>
          <p:nvPr>
            <p:ph type="ftr" sz="quarter" idx="11"/>
          </p:nvPr>
        </p:nvSpPr>
        <p:spPr>
          <a:noFill/>
        </p:spPr>
        <p:txBody>
          <a:bodyPr/>
          <a:lstStyle/>
          <a:p>
            <a:r>
              <a:rPr lang="en-US" smtClean="0"/>
              <a:t>NRAO/AUI/NSF</a:t>
            </a:r>
          </a:p>
        </p:txBody>
      </p:sp>
      <p:sp>
        <p:nvSpPr>
          <p:cNvPr id="17411" name="Slide Number Placeholder 5"/>
          <p:cNvSpPr>
            <a:spLocks noGrp="1"/>
          </p:cNvSpPr>
          <p:nvPr>
            <p:ph type="sldNum" sz="quarter" idx="12"/>
          </p:nvPr>
        </p:nvSpPr>
        <p:spPr>
          <a:noFill/>
        </p:spPr>
        <p:txBody>
          <a:bodyPr/>
          <a:lstStyle/>
          <a:p>
            <a:fld id="{04E2860C-514D-45BA-8B29-5D2BA27B2B50}" type="slidenum">
              <a:rPr lang="en-US" smtClean="0"/>
              <a:pPr/>
              <a:t>5</a:t>
            </a:fld>
            <a:endParaRPr lang="en-US" smtClean="0"/>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Low Resolution/High resolution?</a:t>
            </a:r>
            <a:endParaRPr lang="en-US" dirty="0">
              <a:solidFill>
                <a:schemeClr val="bg1"/>
              </a:solidFill>
            </a:endParaRPr>
          </a:p>
        </p:txBody>
      </p:sp>
      <p:sp>
        <p:nvSpPr>
          <p:cNvPr id="4" name="Footer Placeholder 3"/>
          <p:cNvSpPr>
            <a:spLocks noGrp="1"/>
          </p:cNvSpPr>
          <p:nvPr>
            <p:ph type="ftr" sz="quarter" idx="11"/>
          </p:nvPr>
        </p:nvSpPr>
        <p:spPr/>
        <p:txBody>
          <a:bodyPr/>
          <a:lstStyle/>
          <a:p>
            <a:pPr>
              <a:defRPr/>
            </a:pPr>
            <a:r>
              <a:rPr lang="en-US" smtClean="0"/>
              <a:t>NRAO/AUI/NSF</a:t>
            </a:r>
            <a:endParaRPr lang="en-US"/>
          </a:p>
        </p:txBody>
      </p:sp>
      <p:sp>
        <p:nvSpPr>
          <p:cNvPr id="5" name="Slide Number Placeholder 4"/>
          <p:cNvSpPr>
            <a:spLocks noGrp="1"/>
          </p:cNvSpPr>
          <p:nvPr>
            <p:ph type="sldNum" sz="quarter" idx="12"/>
          </p:nvPr>
        </p:nvSpPr>
        <p:spPr/>
        <p:txBody>
          <a:bodyPr/>
          <a:lstStyle/>
          <a:p>
            <a:pPr>
              <a:defRPr/>
            </a:pPr>
            <a:fld id="{7EB611B6-5BDF-4C5F-8501-79361FBF1682}" type="slidenum">
              <a:rPr lang="en-US" smtClean="0"/>
              <a:pPr>
                <a:defRPr/>
              </a:pPr>
              <a:t>6</a:t>
            </a:fld>
            <a:endParaRPr lang="en-US"/>
          </a:p>
        </p:txBody>
      </p:sp>
      <p:pic>
        <p:nvPicPr>
          <p:cNvPr id="7" name="Picture 2" descr="radio"/>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90724" y="644646"/>
            <a:ext cx="5783263" cy="584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2061289"/>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2"/>
          <p:cNvSpPr>
            <a:spLocks noGrp="1"/>
          </p:cNvSpPr>
          <p:nvPr>
            <p:ph type="ftr" sz="quarter" idx="11"/>
          </p:nvPr>
        </p:nvSpPr>
        <p:spPr>
          <a:noFill/>
        </p:spPr>
        <p:txBody>
          <a:bodyPr/>
          <a:lstStyle/>
          <a:p>
            <a:r>
              <a:rPr lang="en-US" smtClean="0"/>
              <a:t>NRAO/AUI/NSF</a:t>
            </a:r>
          </a:p>
        </p:txBody>
      </p:sp>
      <p:sp>
        <p:nvSpPr>
          <p:cNvPr id="18435" name="Slide Number Placeholder 3"/>
          <p:cNvSpPr>
            <a:spLocks noGrp="1"/>
          </p:cNvSpPr>
          <p:nvPr>
            <p:ph type="sldNum" sz="quarter" idx="12"/>
          </p:nvPr>
        </p:nvSpPr>
        <p:spPr>
          <a:noFill/>
        </p:spPr>
        <p:txBody>
          <a:bodyPr/>
          <a:lstStyle/>
          <a:p>
            <a:fld id="{89399519-1F81-43B6-8054-793BF5B58B93}" type="slidenum">
              <a:rPr lang="en-US" smtClean="0"/>
              <a:pPr/>
              <a:t>7</a:t>
            </a:fld>
            <a:endParaRPr lang="en-US" smtClean="0"/>
          </a:p>
        </p:txBody>
      </p:sp>
      <p:sp>
        <p:nvSpPr>
          <p:cNvPr id="18437" name="Line 3"/>
          <p:cNvSpPr>
            <a:spLocks noChangeShapeType="1"/>
          </p:cNvSpPr>
          <p:nvPr/>
        </p:nvSpPr>
        <p:spPr bwMode="auto">
          <a:xfrm>
            <a:off x="762000" y="1828800"/>
            <a:ext cx="7391400" cy="0"/>
          </a:xfrm>
          <a:prstGeom prst="line">
            <a:avLst/>
          </a:prstGeom>
          <a:noFill/>
          <a:ln w="57150">
            <a:solidFill>
              <a:schemeClr val="hlink"/>
            </a:solidFill>
            <a:round/>
            <a:headEnd/>
            <a:tailEnd/>
          </a:ln>
        </p:spPr>
        <p:txBody>
          <a:bodyPr wrap="none" anchor="ctr"/>
          <a:lstStyle/>
          <a:p>
            <a:endParaRPr lang="en-US"/>
          </a:p>
        </p:txBody>
      </p:sp>
      <p:sp>
        <p:nvSpPr>
          <p:cNvPr id="7" name="Rectangle 5"/>
          <p:cNvSpPr>
            <a:spLocks noChangeArrowheads="1"/>
          </p:cNvSpPr>
          <p:nvPr/>
        </p:nvSpPr>
        <p:spPr bwMode="auto">
          <a:xfrm>
            <a:off x="762794" y="704850"/>
            <a:ext cx="4841390" cy="1569660"/>
          </a:xfrm>
          <a:prstGeom prst="rect">
            <a:avLst/>
          </a:prstGeom>
          <a:noFill/>
          <a:ln w="9525">
            <a:noFill/>
            <a:miter lim="800000"/>
            <a:headEnd/>
            <a:tailEnd/>
          </a:ln>
          <a:effectLst/>
        </p:spPr>
        <p:txBody>
          <a:bodyPr wrap="none">
            <a:spAutoFit/>
            <a:scene3d>
              <a:camera prst="orthographicFront"/>
              <a:lightRig rig="threePt" dir="t"/>
            </a:scene3d>
            <a:sp3d extrusionH="57150">
              <a:bevelT w="38100" h="38100"/>
            </a:sp3d>
          </a:bodyPr>
          <a:lstStyle/>
          <a:p>
            <a:pPr>
              <a:defRPr/>
            </a:pPr>
            <a:r>
              <a:rPr lang="en-US" sz="4800" b="1" i="1" dirty="0" smtClean="0">
                <a:effectLst>
                  <a:outerShdw blurRad="38100" dist="38100" dir="2700000" algn="tl">
                    <a:srgbClr val="000000"/>
                  </a:outerShdw>
                </a:effectLst>
                <a:latin typeface="Arial" charset="0"/>
              </a:rPr>
              <a:t>Low Resolution</a:t>
            </a:r>
          </a:p>
          <a:p>
            <a:pPr>
              <a:defRPr/>
            </a:pPr>
            <a:endParaRPr lang="en-US" sz="4800" b="1" i="1" dirty="0">
              <a:effectLst>
                <a:outerShdw blurRad="38100" dist="38100" dir="2700000" algn="tl">
                  <a:srgbClr val="000000"/>
                </a:outerShdw>
              </a:effectLst>
              <a:latin typeface="Arial" charset="0"/>
            </a:endParaRPr>
          </a:p>
        </p:txBody>
      </p:sp>
      <p:sp>
        <p:nvSpPr>
          <p:cNvPr id="2" name="TextBox 1"/>
          <p:cNvSpPr txBox="1"/>
          <p:nvPr/>
        </p:nvSpPr>
        <p:spPr>
          <a:xfrm>
            <a:off x="1076325" y="2274510"/>
            <a:ext cx="6143625" cy="646331"/>
          </a:xfrm>
          <a:prstGeom prst="rect">
            <a:avLst/>
          </a:prstGeom>
          <a:noFill/>
        </p:spPr>
        <p:txBody>
          <a:bodyPr wrap="square" rtlCol="0">
            <a:spAutoFit/>
          </a:bodyPr>
          <a:lstStyle/>
          <a:p>
            <a:r>
              <a:rPr lang="en-US" dirty="0" smtClean="0"/>
              <a:t>EG 1: Mapping nebulae</a:t>
            </a:r>
            <a:endParaRPr lang="en-US" dirty="0"/>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8" name="Footer Placeholder 2"/>
          <p:cNvSpPr>
            <a:spLocks noGrp="1"/>
          </p:cNvSpPr>
          <p:nvPr>
            <p:ph type="ftr" sz="quarter" idx="11"/>
          </p:nvPr>
        </p:nvSpPr>
        <p:spPr>
          <a:noFill/>
        </p:spPr>
        <p:txBody>
          <a:bodyPr/>
          <a:lstStyle/>
          <a:p>
            <a:r>
              <a:rPr lang="en-US" smtClean="0"/>
              <a:t>NRAO/AUI/NSF</a:t>
            </a:r>
          </a:p>
        </p:txBody>
      </p:sp>
      <p:sp>
        <p:nvSpPr>
          <p:cNvPr id="19459" name="Slide Number Placeholder 3"/>
          <p:cNvSpPr>
            <a:spLocks noGrp="1"/>
          </p:cNvSpPr>
          <p:nvPr>
            <p:ph type="sldNum" sz="quarter" idx="12"/>
          </p:nvPr>
        </p:nvSpPr>
        <p:spPr>
          <a:noFill/>
        </p:spPr>
        <p:txBody>
          <a:bodyPr/>
          <a:lstStyle/>
          <a:p>
            <a:fld id="{93D6D32E-F1BC-4AB6-9E86-5E07C255D996}" type="slidenum">
              <a:rPr lang="en-US" smtClean="0"/>
              <a:pPr/>
              <a:t>8</a:t>
            </a:fld>
            <a:endParaRPr lang="en-US" smtClean="0"/>
          </a:p>
        </p:txBody>
      </p:sp>
      <p:pic>
        <p:nvPicPr>
          <p:cNvPr id="19460" name="Picture 4" descr="bremsani3"/>
          <p:cNvPicPr>
            <a:picLocks noChangeAspect="1" noChangeArrowheads="1" noCrop="1"/>
          </p:cNvPicPr>
          <p:nvPr/>
        </p:nvPicPr>
        <p:blipFill>
          <a:blip r:embed="rId3"/>
          <a:srcRect/>
          <a:stretch>
            <a:fillRect/>
          </a:stretch>
        </p:blipFill>
        <p:spPr bwMode="auto">
          <a:xfrm>
            <a:off x="3048000" y="2057400"/>
            <a:ext cx="3352800" cy="2178050"/>
          </a:xfrm>
          <a:prstGeom prst="rect">
            <a:avLst/>
          </a:prstGeom>
          <a:noFill/>
          <a:ln w="9525">
            <a:noFill/>
            <a:miter lim="800000"/>
            <a:headEnd/>
            <a:tailEnd/>
          </a:ln>
        </p:spPr>
      </p:pic>
      <p:sp>
        <p:nvSpPr>
          <p:cNvPr id="19461" name="Text Box 5"/>
          <p:cNvSpPr txBox="1">
            <a:spLocks noChangeArrowheads="1"/>
          </p:cNvSpPr>
          <p:nvPr/>
        </p:nvSpPr>
        <p:spPr bwMode="auto">
          <a:xfrm>
            <a:off x="304800" y="304800"/>
            <a:ext cx="8534400" cy="520700"/>
          </a:xfrm>
          <a:prstGeom prst="rect">
            <a:avLst/>
          </a:prstGeom>
          <a:noFill/>
          <a:ln w="9525">
            <a:noFill/>
            <a:miter lim="800000"/>
            <a:headEnd/>
            <a:tailEnd/>
          </a:ln>
        </p:spPr>
        <p:txBody>
          <a:bodyPr>
            <a:spAutoFit/>
          </a:bodyPr>
          <a:lstStyle/>
          <a:p>
            <a:pPr>
              <a:spcBef>
                <a:spcPct val="50000"/>
              </a:spcBef>
            </a:pPr>
            <a:r>
              <a:rPr lang="en-US" sz="2400">
                <a:solidFill>
                  <a:schemeClr val="bg1"/>
                </a:solidFill>
              </a:rPr>
              <a:t>Electron accelerates as it passes near a proton.</a:t>
            </a:r>
          </a:p>
        </p:txBody>
      </p:sp>
      <p:sp>
        <p:nvSpPr>
          <p:cNvPr id="19462" name="Text Box 6"/>
          <p:cNvSpPr txBox="1">
            <a:spLocks noChangeArrowheads="1"/>
          </p:cNvSpPr>
          <p:nvPr/>
        </p:nvSpPr>
        <p:spPr bwMode="auto">
          <a:xfrm>
            <a:off x="4784725" y="4697413"/>
            <a:ext cx="4419864" cy="461665"/>
          </a:xfrm>
          <a:prstGeom prst="rect">
            <a:avLst/>
          </a:prstGeom>
          <a:noFill/>
          <a:ln w="9525">
            <a:noFill/>
            <a:miter lim="800000"/>
            <a:headEnd/>
            <a:tailEnd/>
          </a:ln>
        </p:spPr>
        <p:txBody>
          <a:bodyPr wrap="none">
            <a:spAutoFit/>
          </a:bodyPr>
          <a:lstStyle/>
          <a:p>
            <a:r>
              <a:rPr lang="en-US" sz="2400" dirty="0" smtClean="0">
                <a:solidFill>
                  <a:schemeClr val="bg1"/>
                </a:solidFill>
              </a:rPr>
              <a:t>radio </a:t>
            </a:r>
            <a:r>
              <a:rPr lang="en-US" sz="2400" dirty="0">
                <a:solidFill>
                  <a:schemeClr val="bg1"/>
                </a:solidFill>
              </a:rPr>
              <a:t>waves are released</a:t>
            </a:r>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2"/>
          <p:cNvSpPr>
            <a:spLocks noGrp="1"/>
          </p:cNvSpPr>
          <p:nvPr>
            <p:ph type="ftr" sz="quarter" idx="11"/>
          </p:nvPr>
        </p:nvSpPr>
        <p:spPr>
          <a:noFill/>
        </p:spPr>
        <p:txBody>
          <a:bodyPr/>
          <a:lstStyle/>
          <a:p>
            <a:r>
              <a:rPr lang="en-US" smtClean="0"/>
              <a:t>NRAO/AUI/NSF</a:t>
            </a:r>
          </a:p>
        </p:txBody>
      </p:sp>
      <p:sp>
        <p:nvSpPr>
          <p:cNvPr id="20483" name="Slide Number Placeholder 3"/>
          <p:cNvSpPr>
            <a:spLocks noGrp="1"/>
          </p:cNvSpPr>
          <p:nvPr>
            <p:ph type="sldNum" sz="quarter" idx="12"/>
          </p:nvPr>
        </p:nvSpPr>
        <p:spPr>
          <a:noFill/>
        </p:spPr>
        <p:txBody>
          <a:bodyPr/>
          <a:lstStyle/>
          <a:p>
            <a:fld id="{2526EA5F-F465-4BE5-9921-CBCB25FA90BD}" type="slidenum">
              <a:rPr lang="en-US" smtClean="0"/>
              <a:pPr/>
              <a:t>9</a:t>
            </a:fld>
            <a:endParaRPr lang="en-US" smtClean="0"/>
          </a:p>
        </p:txBody>
      </p:sp>
      <p:pic>
        <p:nvPicPr>
          <p:cNvPr id="20484" name="Picture 5" descr="oristars"/>
          <p:cNvPicPr>
            <a:picLocks noChangeAspect="1" noChangeArrowheads="1"/>
          </p:cNvPicPr>
          <p:nvPr/>
        </p:nvPicPr>
        <p:blipFill>
          <a:blip r:embed="rId3"/>
          <a:srcRect/>
          <a:stretch>
            <a:fillRect/>
          </a:stretch>
        </p:blipFill>
        <p:spPr bwMode="auto">
          <a:xfrm>
            <a:off x="1371600" y="228600"/>
            <a:ext cx="6400800" cy="64008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6&quot;&gt;&lt;property id=&quot;20148&quot; value=&quot;5&quot;/&gt;&lt;property id=&quot;20300&quot; value=&quot;Slide 8&quot;/&gt;&lt;property id=&quot;20307&quot; value=&quot;286&quot;/&gt;&lt;/object&gt;&lt;object type=&quot;3&quot; unique_id=&quot;10007&quot;&gt;&lt;property id=&quot;20148&quot; value=&quot;5&quot;/&gt;&lt;property id=&quot;20300&quot; value=&quot;Slide 9&quot;/&gt;&lt;property id=&quot;20307&quot; value=&quot;274&quot;/&gt;&lt;/object&gt;&lt;object type=&quot;3&quot; unique_id=&quot;10008&quot;&gt;&lt;property id=&quot;20148&quot; value=&quot;5&quot;/&gt;&lt;property id=&quot;20300&quot; value=&quot;Slide 10 - &amp;quot;Electromagnetic radiation&amp;quot;&quot;/&gt;&lt;property id=&quot;20307&quot; value=&quot;354&quot;/&gt;&lt;/object&gt;&lt;object type=&quot;3&quot; unique_id=&quot;10009&quot;&gt;&lt;property id=&quot;20148&quot; value=&quot;5&quot;/&gt;&lt;property id=&quot;20300&quot; value=&quot;Slide 11 - &amp;quot;A light wave is a light wave,  no matter how long...&amp;#x0D;&amp;#x0A;&amp;quot;&quot;/&gt;&lt;property id=&quot;20307&quot; value=&quot;355&quot;/&gt;&lt;/object&gt;&lt;object type=&quot;3&quot; unique_id=&quot;10010&quot;&gt;&lt;property id=&quot;20148&quot; value=&quot;5&quot;/&gt;&lt;property id=&quot;20300&quot; value=&quot;Slide 12&quot;/&gt;&lt;property id=&quot;20307&quot; value=&quot;356&quot;/&gt;&lt;/object&gt;&lt;object type=&quot;3&quot; unique_id=&quot;10011&quot;&gt;&lt;property id=&quot;20148&quot; value=&quot;5&quot;/&gt;&lt;property id=&quot;20300&quot; value=&quot;Slide 13&quot;/&gt;&lt;property id=&quot;20307&quot; value=&quot;310&quot;/&gt;&lt;/object&gt;&lt;object type=&quot;3&quot; unique_id=&quot;10012&quot;&gt;&lt;property id=&quot;20148&quot; value=&quot;5&quot;/&gt;&lt;property id=&quot;20300&quot; value=&quot;Slide 14&quot;/&gt;&lt;property id=&quot;20307&quot; value=&quot;342&quot;/&gt;&lt;/object&gt;&lt;object type=&quot;3&quot; unique_id=&quot;10013&quot;&gt;&lt;property id=&quot;20148&quot; value=&quot;5&quot;/&gt;&lt;property id=&quot;20300&quot; value=&quot;Slide 15&quot;/&gt;&lt;property id=&quot;20307&quot; value=&quot;358&quot;/&gt;&lt;/object&gt;&lt;object type=&quot;3&quot; unique_id=&quot;10016&quot;&gt;&lt;property id=&quot;20148&quot; value=&quot;5&quot;/&gt;&lt;property id=&quot;20300&quot; value=&quot;Slide 16 - &amp;quot;What emits radio waves?&amp;quot;&quot;/&gt;&lt;property id=&quot;20307&quot; value=&quot;259&quot;/&gt;&lt;/object&gt;&lt;object type=&quot;3&quot; unique_id=&quot;10017&quot;&gt;&lt;property id=&quot;20148&quot; value=&quot;5&quot;/&gt;&lt;property id=&quot;20300&quot; value=&quot;Slide 17&quot;/&gt;&lt;property id=&quot;20307&quot; value=&quot;322&quot;/&gt;&lt;/object&gt;&lt;object type=&quot;3&quot; unique_id=&quot;10018&quot;&gt;&lt;property id=&quot;20148&quot; value=&quot;5&quot;/&gt;&lt;property id=&quot;20300&quot; value=&quot;Slide 18&quot;/&gt;&lt;property id=&quot;20307&quot; value=&quot;311&quot;/&gt;&lt;/object&gt;&lt;object type=&quot;3&quot; unique_id=&quot;10019&quot;&gt;&lt;property id=&quot;20148&quot; value=&quot;5&quot;/&gt;&lt;property id=&quot;20300&quot; value=&quot;Slide 21&quot;/&gt;&lt;property id=&quot;20307&quot; value=&quot;318&quot;/&gt;&lt;/object&gt;&lt;object type=&quot;3&quot; unique_id=&quot;10020&quot;&gt;&lt;property id=&quot;20148&quot; value=&quot;5&quot;/&gt;&lt;property id=&quot;20300&quot; value=&quot;Slide 22&quot;/&gt;&lt;property id=&quot;20307&quot; value=&quot;275&quot;/&gt;&lt;/object&gt;&lt;object type=&quot;3&quot; unique_id=&quot;10021&quot;&gt;&lt;property id=&quot;20148&quot; value=&quot;5&quot;/&gt;&lt;property id=&quot;20300&quot; value=&quot;Slide 23 - &amp;quot;Gas Spectra&amp;quot;&quot;/&gt;&lt;property id=&quot;20307&quot; value=&quot;346&quot;/&gt;&lt;/object&gt;&lt;object type=&quot;3&quot; unique_id=&quot;10023&quot;&gt;&lt;property id=&quot;20148&quot; value=&quot;5&quot;/&gt;&lt;property id=&quot;20300&quot; value=&quot;Slide 24&quot;/&gt;&lt;property id=&quot;20307&quot; value=&quot;312&quot;/&gt;&lt;/object&gt;&lt;object type=&quot;3&quot; unique_id=&quot;10024&quot;&gt;&lt;property id=&quot;20148&quot; value=&quot;5&quot;/&gt;&lt;property id=&quot;20300&quot; value=&quot;Slide 25&quot;/&gt;&lt;property id=&quot;20307&quot; value=&quot;279&quot;/&gt;&lt;/object&gt;&lt;object type=&quot;3&quot; unique_id=&quot;10025&quot;&gt;&lt;property id=&quot;20148&quot; value=&quot;5&quot;/&gt;&lt;property id=&quot;20300&quot; value=&quot;Slide 26&quot;/&gt;&lt;property id=&quot;20307&quot; value=&quot;280&quot;/&gt;&lt;/object&gt;&lt;object type=&quot;3&quot; unique_id=&quot;10026&quot;&gt;&lt;property id=&quot;20148&quot; value=&quot;5&quot;/&gt;&lt;property id=&quot;20300&quot; value=&quot;Slide 27 - &amp;quot;Doppler Shift&amp;quot;&quot;/&gt;&lt;property id=&quot;20307&quot; value=&quot;350&quot;/&gt;&lt;/object&gt;&lt;object type=&quot;3&quot; unique_id=&quot;10027&quot;&gt;&lt;property id=&quot;20148&quot; value=&quot;5&quot;/&gt;&lt;property id=&quot;20300&quot; value=&quot;Slide 28&quot;/&gt;&lt;property id=&quot;20307&quot; value=&quot;276&quot;/&gt;&lt;/object&gt;&lt;object type=&quot;3&quot; unique_id=&quot;10028&quot;&gt;&lt;property id=&quot;20148&quot; value=&quot;5&quot;/&gt;&lt;property id=&quot;20300&quot; value=&quot;Slide 29&quot;/&gt;&lt;property id=&quot;20307&quot; value=&quot;313&quot;/&gt;&lt;/object&gt;&lt;object type=&quot;3&quot; unique_id=&quot;10029&quot;&gt;&lt;property id=&quot;20148&quot; value=&quot;5&quot;/&gt;&lt;property id=&quot;20300&quot; value=&quot;Slide 30&quot;/&gt;&lt;property id=&quot;20307&quot; value=&quot;297&quot;/&gt;&lt;/object&gt;&lt;object type=&quot;3&quot; unique_id=&quot;10030&quot;&gt;&lt;property id=&quot;20148&quot; value=&quot;5&quot;/&gt;&lt;property id=&quot;20300&quot; value=&quot;Slide 31&quot;/&gt;&lt;property id=&quot;20307&quot; value=&quot;281&quot;/&gt;&lt;/object&gt;&lt;object type=&quot;3&quot; unique_id=&quot;10031&quot;&gt;&lt;property id=&quot;20148&quot; value=&quot;5&quot;/&gt;&lt;property id=&quot;20300&quot; value=&quot;Slide 32&quot;/&gt;&lt;property id=&quot;20307&quot; value=&quot;298&quot;/&gt;&lt;/object&gt;&lt;object type=&quot;3&quot; unique_id=&quot;10032&quot;&gt;&lt;property id=&quot;20148&quot; value=&quot;5&quot;/&gt;&lt;property id=&quot;20300&quot; value=&quot;Slide 33&quot;/&gt;&lt;property id=&quot;20307&quot; value=&quot;282&quot;/&gt;&lt;/object&gt;&lt;object type=&quot;3&quot; unique_id=&quot;10033&quot;&gt;&lt;property id=&quot;20148&quot; value=&quot;5&quot;/&gt;&lt;property id=&quot;20300&quot; value=&quot;Slide 19&quot;/&gt;&lt;property id=&quot;20307&quot; value=&quot;277&quot;/&gt;&lt;/object&gt;&lt;object type=&quot;3&quot; unique_id=&quot;10034&quot;&gt;&lt;property id=&quot;20148&quot; value=&quot;5&quot;/&gt;&lt;property id=&quot;20300&quot; value=&quot;Slide 20&quot;/&gt;&lt;property id=&quot;20307&quot; value=&quot;278&quot;/&gt;&lt;/object&gt;&lt;object type=&quot;3&quot; unique_id=&quot;10035&quot;&gt;&lt;property id=&quot;20148&quot; value=&quot;5&quot;/&gt;&lt;property id=&quot;20300&quot; value=&quot;Slide 34&quot;/&gt;&lt;property id=&quot;20307&quot; value=&quot;315&quot;/&gt;&lt;/object&gt;&lt;object type=&quot;3&quot; unique_id=&quot;10036&quot;&gt;&lt;property id=&quot;20148&quot; value=&quot;5&quot;/&gt;&lt;property id=&quot;20300&quot; value=&quot;Slide 35&quot;/&gt;&lt;property id=&quot;20307&quot; value=&quot;283&quot;/&gt;&lt;/object&gt;&lt;object type=&quot;3&quot; unique_id=&quot;10037&quot;&gt;&lt;property id=&quot;20148&quot; value=&quot;5&quot;/&gt;&lt;property id=&quot;20300&quot; value=&quot;Slide 36&quot;/&gt;&lt;property id=&quot;20307&quot; value=&quot;320&quot;/&gt;&lt;/object&gt;&lt;object type=&quot;3&quot; unique_id=&quot;10038&quot;&gt;&lt;property id=&quot;20148&quot; value=&quot;5&quot;/&gt;&lt;property id=&quot;20300&quot; value=&quot;Slide 37&quot;/&gt;&lt;property id=&quot;20307&quot; value=&quot;284&quot;/&gt;&lt;/object&gt;&lt;object type=&quot;3&quot; unique_id=&quot;10039&quot;&gt;&lt;property id=&quot;20148&quot; value=&quot;5&quot;/&gt;&lt;property id=&quot;20300&quot; value=&quot;Slide 38&quot;/&gt;&lt;property id=&quot;20307&quot; value=&quot;287&quot;/&gt;&lt;/object&gt;&lt;object type=&quot;3&quot; unique_id=&quot;10040&quot;&gt;&lt;property id=&quot;20148&quot; value=&quot;5&quot;/&gt;&lt;property id=&quot;20300&quot; value=&quot;Slide 39&quot;/&gt;&lt;property id=&quot;20307&quot; value=&quot;317&quot;/&gt;&lt;/object&gt;&lt;object type=&quot;3&quot; unique_id=&quot;10041&quot;&gt;&lt;property id=&quot;20148&quot; value=&quot;5&quot;/&gt;&lt;property id=&quot;20300&quot; value=&quot;Slide 40 - &amp;quot;Big Point:  &amp;quot;&quot;/&gt;&lt;property id=&quot;20307&quot; value=&quot;260&quot;/&gt;&lt;/object&gt;&lt;object type=&quot;3&quot; unique_id=&quot;10042&quot;&gt;&lt;property id=&quot;20148&quot; value=&quot;5&quot;/&gt;&lt;property id=&quot;20300&quot; value=&quot;Slide 41 - &amp;quot;Big Point # 2: &amp;quot;&quot;/&gt;&lt;property id=&quot;20307&quot; value=&quot;261&quot;/&gt;&lt;/object&gt;&lt;object type=&quot;3&quot; unique_id=&quot;10043&quot;&gt;&lt;property id=&quot;20148&quot; value=&quot;5&quot;/&gt;&lt;property id=&quot;20300&quot; value=&quot;Slide 42 - &amp;quot;The Rest of the Story:  &amp;quot;&quot;/&gt;&lt;property id=&quot;20307&quot; value=&quot;262&quot;/&gt;&lt;/object&gt;&lt;object type=&quot;3&quot; unique_id=&quot;10044&quot;&gt;&lt;property id=&quot;20148&quot; value=&quot;5&quot;/&gt;&lt;property id=&quot;20300&quot; value=&quot;Slide 43&quot;/&gt;&lt;property id=&quot;20307&quot; value=&quot;309&quot;/&gt;&lt;/object&gt;&lt;object type=&quot;3&quot; unique_id=&quot;10045&quot;&gt;&lt;property id=&quot;20148&quot; value=&quot;5&quot;/&gt;&lt;property id=&quot;20300&quot; value=&quot;Slide 44&quot;/&gt;&lt;property id=&quot;20307&quot; value=&quot;329&quot;/&gt;&lt;/object&gt;&lt;object type=&quot;3&quot; unique_id=&quot;10046&quot;&gt;&lt;property id=&quot;20148&quot; value=&quot;5&quot;/&gt;&lt;property id=&quot;20300&quot; value=&quot;Slide 45&quot;/&gt;&lt;property id=&quot;20307&quot; value=&quot;321&quot;/&gt;&lt;/object&gt;&lt;object type=&quot;3&quot; unique_id=&quot;10047&quot;&gt;&lt;property id=&quot;20148&quot; value=&quot;5&quot;/&gt;&lt;property id=&quot;20300&quot; value=&quot;Slide 46&quot;/&gt;&lt;property id=&quot;20307&quot; value=&quot;326&quot;/&gt;&lt;/object&gt;&lt;object type=&quot;3&quot; unique_id=&quot;10048&quot;&gt;&lt;property id=&quot;20148&quot; value=&quot;5&quot;/&gt;&lt;property id=&quot;20300&quot; value=&quot;Slide 47&quot;/&gt;&lt;property id=&quot;20307&quot; value=&quot;325&quot;/&gt;&lt;/object&gt;&lt;object type=&quot;3&quot; unique_id=&quot;10049&quot;&gt;&lt;property id=&quot;20148&quot; value=&quot;5&quot;/&gt;&lt;property id=&quot;20300&quot; value=&quot;Slide 48&quot;/&gt;&lt;property id=&quot;20307&quot; value=&quot;272&quot;/&gt;&lt;/object&gt;&lt;object type=&quot;3&quot; unique_id=&quot;10050&quot;&gt;&lt;property id=&quot;20148&quot; value=&quot;5&quot;/&gt;&lt;property id=&quot;20300&quot; value=&quot;Slide 49&quot;/&gt;&lt;property id=&quot;20307&quot; value=&quot;343&quot;/&gt;&lt;/object&gt;&lt;object type=&quot;3&quot; unique_id=&quot;10051&quot;&gt;&lt;property id=&quot;20148&quot; value=&quot;5&quot;/&gt;&lt;property id=&quot;20300&quot; value=&quot;Slide 50 - &amp;quot;What to do?  &amp;quot;&quot;/&gt;&lt;property id=&quot;20307&quot; value=&quot;327&quot;/&gt;&lt;/object&gt;&lt;object type=&quot;3&quot; unique_id=&quot;10052&quot;&gt;&lt;property id=&quot;20148&quot; value=&quot;5&quot;/&gt;&lt;property id=&quot;20300&quot; value=&quot;Slide 53&quot;/&gt;&lt;property id=&quot;20307&quot; value=&quot;330&quot;/&gt;&lt;/object&gt;&lt;object type=&quot;3&quot; unique_id=&quot;10053&quot;&gt;&lt;property id=&quot;20148&quot; value=&quot;5&quot;/&gt;&lt;property id=&quot;20300&quot; value=&quot;Slide 54&quot;/&gt;&lt;property id=&quot;20307&quot; value=&quot;328&quot;/&gt;&lt;/object&gt;&lt;object type=&quot;3&quot; unique_id=&quot;10054&quot;&gt;&lt;property id=&quot;20148&quot; value=&quot;5&quot;/&gt;&lt;property id=&quot;20300&quot; value=&quot;Slide 52&quot;/&gt;&lt;property id=&quot;20307&quot; value=&quot;349&quot;/&gt;&lt;/object&gt;&lt;object type=&quot;3&quot; unique_id=&quot;10058&quot;&gt;&lt;property id=&quot;20148&quot; value=&quot;5&quot;/&gt;&lt;property id=&quot;20300&quot; value=&quot;Slide 55&quot;/&gt;&lt;property id=&quot;20307&quot; value=&quot;341&quot;/&gt;&lt;/object&gt;&lt;object type=&quot;3&quot; unique_id=&quot;10059&quot;&gt;&lt;property id=&quot;20148&quot; value=&quot;5&quot;/&gt;&lt;property id=&quot;20300&quot; value=&quot;Slide 56&quot;/&gt;&lt;property id=&quot;20307&quot; value=&quot;331&quot;/&gt;&lt;/object&gt;&lt;object type=&quot;3&quot; unique_id=&quot;10060&quot;&gt;&lt;property id=&quot;20148&quot; value=&quot;5&quot;/&gt;&lt;property id=&quot;20300&quot; value=&quot;Slide 51&quot;/&gt;&lt;property id=&quot;20307&quot; value=&quot;332&quot;/&gt;&lt;/object&gt;&lt;object type=&quot;3&quot; unique_id=&quot;10061&quot;&gt;&lt;property id=&quot;20148&quot; value=&quot;5&quot;/&gt;&lt;property id=&quot;20300&quot; value=&quot;Slide 57&quot;/&gt;&lt;property id=&quot;20307&quot; value=&quot;335&quot;/&gt;&lt;/object&gt;&lt;object type=&quot;3&quot; unique_id=&quot;10062&quot;&gt;&lt;property id=&quot;20148&quot; value=&quot;5&quot;/&gt;&lt;property id=&quot;20300&quot; value=&quot;Slide 58&quot;/&gt;&lt;property id=&quot;20307&quot; value=&quot;336&quot;/&gt;&lt;/object&gt;&lt;object type=&quot;3&quot; unique_id=&quot;10063&quot;&gt;&lt;property id=&quot;20148&quot; value=&quot;5&quot;/&gt;&lt;property id=&quot;20300&quot; value=&quot;Slide 59&quot;/&gt;&lt;property id=&quot;20307&quot; value=&quot;289&quot;/&gt;&lt;/object&gt;&lt;object type=&quot;3&quot; unique_id=&quot;10064&quot;&gt;&lt;property id=&quot;20148&quot; value=&quot;5&quot;/&gt;&lt;property id=&quot;20300&quot; value=&quot;Slide 60&quot;/&gt;&lt;property id=&quot;20307&quot; value=&quot;270&quot;/&gt;&lt;/object&gt;&lt;object type=&quot;3&quot; unique_id=&quot;10065&quot;&gt;&lt;property id=&quot;20148&quot; value=&quot;5&quot;/&gt;&lt;property id=&quot;20300&quot; value=&quot;Slide 61 - &amp;quot;Whew!&amp;#x0D;&amp;#x0A;What do we get?  &amp;quot;&quot;/&gt;&lt;property id=&quot;20307&quot; value=&quot;348&quot;/&gt;&lt;/object&gt;&lt;object type=&quot;3&quot; unique_id=&quot;10066&quot;&gt;&lt;property id=&quot;20148&quot; value=&quot;5&quot;/&gt;&lt;property id=&quot;20300&quot; value=&quot;Slide 65 - &amp;quot;Gravitational Wave Detection&amp;quot;&quot;/&gt;&lt;property id=&quot;20307&quot; value=&quot;344&quot;/&gt;&lt;/object&gt;&lt;object type=&quot;3&quot; unique_id=&quot;10067&quot;&gt;&lt;property id=&quot;20148&quot; value=&quot;5&quot;/&gt;&lt;property id=&quot;20300&quot; value=&quot;Slide 63&quot;/&gt;&lt;property id=&quot;20307&quot; value=&quot;345&quot;/&gt;&lt;/object&gt;&lt;object type=&quot;3&quot; unique_id=&quot;10070&quot;&gt;&lt;property id=&quot;20148&quot; value=&quot;5&quot;/&gt;&lt;property id=&quot;20300&quot; value=&quot;Slide 62 - &amp;quot;How Galaxies Form&amp;quot;&quot;/&gt;&lt;property id=&quot;20307&quot; value=&quot;323&quot;/&gt;&lt;/object&gt;&lt;object type=&quot;3&quot; unique_id=&quot;10071&quot;&gt;&lt;property id=&quot;20148&quot; value=&quot;5&quot;/&gt;&lt;property id=&quot;20300&quot; value=&quot;Slide 66 - &amp;quot;Understanding Dark Energy&amp;quot;&quot;/&gt;&lt;property id=&quot;20307&quot; value=&quot;347&quot;/&gt;&lt;/object&gt;&lt;object type=&quot;3&quot; unique_id=&quot;10072&quot;&gt;&lt;property id=&quot;20148&quot; value=&quot;5&quot;/&gt;&lt;property id=&quot;20300&quot; value=&quot;Slide 70&quot;/&gt;&lt;property id=&quot;20307&quot; value=&quot;340&quot;/&gt;&lt;/object&gt;&lt;object type=&quot;3&quot; unique_id=&quot;10073&quot;&gt;&lt;property id=&quot;20148&quot; value=&quot;5&quot;/&gt;&lt;property id=&quot;20300&quot; value=&quot;Slide 1 - &amp;quot;Radio Astronomy and the NRAO&amp;quot;&quot;/&gt;&lt;property id=&quot;20307&quot; value=&quot;359&quot;/&gt;&lt;/object&gt;&lt;object type=&quot;3&quot; unique_id=&quot;10074&quot;&gt;&lt;property id=&quot;20148&quot; value=&quot;5&quot;/&gt;&lt;property id=&quot;20300&quot; value=&quot;Slide 2 - &amp;quot;What is the &amp;#x0D;&amp;#x0A;National Radio Astronomy Observatory?&amp;quot;&quot;/&gt;&lt;property id=&quot;20307&quot; value=&quot;367&quot;/&gt;&lt;/object&gt;&lt;object type=&quot;3&quot; unique_id=&quot;10075&quot;&gt;&lt;property id=&quot;20148&quot; value=&quot;5&quot;/&gt;&lt;property id=&quot;20300&quot; value=&quot;Slide 6 - &amp;quot;&amp;#x0D;&amp;#x0A;&amp;quot;&quot;/&gt;&lt;property id=&quot;20307&quot; value=&quot;368&quot;/&gt;&lt;/object&gt;&lt;object type=&quot;3&quot; unique_id=&quot;10076&quot;&gt;&lt;property id=&quot;20148&quot; value=&quot;5&quot;/&gt;&lt;property id=&quot;20300&quot; value=&quot;Slide 3 - &amp;quot;The Very Large Array (VLA) &amp;quot;&quot;/&gt;&lt;property id=&quot;20307&quot; value=&quot;369&quot;/&gt;&lt;/object&gt;&lt;object type=&quot;3&quot; unique_id=&quot;10077&quot;&gt;&lt;property id=&quot;20148&quot; value=&quot;5&quot;/&gt;&lt;property id=&quot;20300&quot; value=&quot;Slide 4 - &amp;quot;Very Long Baseline Array (VLBA) &amp;quot;&quot;/&gt;&lt;property id=&quot;20307&quot; value=&quot;370&quot;/&gt;&lt;/object&gt;&lt;object type=&quot;3&quot; unique_id=&quot;10078&quot;&gt;&lt;property id=&quot;20148&quot; value=&quot;5&quot;/&gt;&lt;property id=&quot;20300&quot; value=&quot;Slide 5 - &amp;quot;Atacama Large Millimeter Array&amp;quot;&quot;/&gt;&lt;property id=&quot;20307&quot; value=&quot;371&quot;/&gt;&lt;/object&gt;&lt;object type=&quot;3&quot; unique_id=&quot;10079&quot;&gt;&lt;property id=&quot;20148&quot; value=&quot;5&quot;/&gt;&lt;property id=&quot;20300&quot; value=&quot;Slide 7 - &amp;quot;What is the Radio Universe Like?&amp;quot;&quot;/&gt;&lt;property id=&quot;20307&quot; value=&quot;372&quot;/&gt;&lt;/object&gt;&lt;object type=&quot;3&quot; unique_id=&quot;11713&quot;&gt;&lt;property id=&quot;20148&quot; value=&quot;5&quot;/&gt;&lt;property id=&quot;20300&quot; value=&quot;Slide 64 - &amp;quot;Fundamental physics&amp;#x0D;&amp;#x0A;Testing matter at extreme densities&amp;#x0D;&amp;#x0A;&amp;quot;&quot;/&gt;&lt;property id=&quot;20307&quot; value=&quot;384&quot;/&gt;&lt;/object&gt;&lt;object type=&quot;3&quot; unique_id=&quot;11714&quot;&gt;&lt;property id=&quot;20148&quot; value=&quot;5&quot;/&gt;&lt;property id=&quot;20300&quot; value=&quot;Slide 67 - &amp;quot;Origin of Life&amp;#x0D;&amp;#x0A;How did the planets form?&amp;quot;&quot;/&gt;&lt;property id=&quot;20307&quot; value=&quot;381&quot;/&gt;&lt;/object&gt;&lt;object type=&quot;3&quot; unique_id=&quot;11715&quot;&gt;&lt;property id=&quot;20148&quot; value=&quot;5&quot;/&gt;&lt;property id=&quot;20300&quot; value=&quot;Slide 68 - &amp;quot;Origin of Life&amp;#x0D;&amp;#x0A;How did life arrive on Earth?&amp;quot;&quot;/&gt;&lt;property id=&quot;20307&quot; value=&quot;382&quot;/&gt;&lt;/object&gt;&lt;object type=&quot;3&quot; unique_id=&quot;11716&quot;&gt;&lt;property id=&quot;20148&quot; value=&quot;5&quot;/&gt;&lt;property id=&quot;20300&quot; value=&quot;Slide 69 - &amp;quot;Origin of Life&amp;#x0D;&amp;#x0A;How did life arrive on Earth?&amp;quot;&quot;/&gt;&lt;property id=&quot;20307&quot; value=&quot;383&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7092</TotalTime>
  <Words>792</Words>
  <Application>Microsoft Office PowerPoint</Application>
  <PresentationFormat>On-screen Show (4:3)</PresentationFormat>
  <Paragraphs>129</Paragraphs>
  <Slides>25</Slides>
  <Notes>16</Notes>
  <HiddenSlides>0</HiddenSlides>
  <MMClips>3</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Apex</vt:lpstr>
      <vt:lpstr>PowerPoint Presentation</vt:lpstr>
      <vt:lpstr>PowerPoint Presentation</vt:lpstr>
      <vt:lpstr> </vt:lpstr>
      <vt:lpstr>PowerPoint Presentation</vt:lpstr>
      <vt:lpstr>Observing Modes with the 20 Meter Telescope</vt:lpstr>
      <vt:lpstr>Low Resolution/High resolution?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Gas Spectra</vt:lpstr>
      <vt:lpstr>PowerPoint Presentation</vt:lpstr>
      <vt:lpstr>PowerPoint Presentation</vt:lpstr>
      <vt:lpstr>PowerPoint Presentation</vt:lpstr>
    </vt:vector>
  </TitlesOfParts>
  <Company>National Radio Astronomy Observatory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Green Bank Telescope</dc:title>
  <dc:creator>Sue Ann Heatherly</dc:creator>
  <cp:lastModifiedBy>Sue Heatherly</cp:lastModifiedBy>
  <cp:revision>172</cp:revision>
  <cp:lastPrinted>1999-07-12T18:50:03Z</cp:lastPrinted>
  <dcterms:created xsi:type="dcterms:W3CDTF">1999-07-12T14:28:21Z</dcterms:created>
  <dcterms:modified xsi:type="dcterms:W3CDTF">2015-02-26T16:52:59Z</dcterms:modified>
</cp:coreProperties>
</file>