
<file path=[Content_Types].xml><?xml version="1.0" encoding="utf-8"?>
<Types xmlns="http://schemas.openxmlformats.org/package/2006/content-types">
  <Default Extension="png" ContentType="image/png"/>
  <Default Extension="mpg" ContentType="video/mpeg"/>
  <Default Extension="au" ContentType="audio/basic"/>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08" r:id="rId1"/>
  </p:sldMasterIdLst>
  <p:notesMasterIdLst>
    <p:notesMasterId r:id="rId72"/>
  </p:notesMasterIdLst>
  <p:handoutMasterIdLst>
    <p:handoutMasterId r:id="rId73"/>
  </p:handoutMasterIdLst>
  <p:sldIdLst>
    <p:sldId id="359" r:id="rId2"/>
    <p:sldId id="367" r:id="rId3"/>
    <p:sldId id="369" r:id="rId4"/>
    <p:sldId id="370" r:id="rId5"/>
    <p:sldId id="371" r:id="rId6"/>
    <p:sldId id="368" r:id="rId7"/>
    <p:sldId id="372" r:id="rId8"/>
    <p:sldId id="286" r:id="rId9"/>
    <p:sldId id="274" r:id="rId10"/>
    <p:sldId id="354" r:id="rId11"/>
    <p:sldId id="355" r:id="rId12"/>
    <p:sldId id="356" r:id="rId13"/>
    <p:sldId id="310" r:id="rId14"/>
    <p:sldId id="342" r:id="rId15"/>
    <p:sldId id="358" r:id="rId16"/>
    <p:sldId id="259" r:id="rId17"/>
    <p:sldId id="322" r:id="rId18"/>
    <p:sldId id="311" r:id="rId19"/>
    <p:sldId id="277" r:id="rId20"/>
    <p:sldId id="278" r:id="rId21"/>
    <p:sldId id="318" r:id="rId22"/>
    <p:sldId id="275" r:id="rId23"/>
    <p:sldId id="346" r:id="rId24"/>
    <p:sldId id="312" r:id="rId25"/>
    <p:sldId id="279" r:id="rId26"/>
    <p:sldId id="280" r:id="rId27"/>
    <p:sldId id="350" r:id="rId28"/>
    <p:sldId id="276" r:id="rId29"/>
    <p:sldId id="313" r:id="rId30"/>
    <p:sldId id="297" r:id="rId31"/>
    <p:sldId id="281" r:id="rId32"/>
    <p:sldId id="298" r:id="rId33"/>
    <p:sldId id="282" r:id="rId34"/>
    <p:sldId id="315" r:id="rId35"/>
    <p:sldId id="283" r:id="rId36"/>
    <p:sldId id="320" r:id="rId37"/>
    <p:sldId id="284" r:id="rId38"/>
    <p:sldId id="287" r:id="rId39"/>
    <p:sldId id="317" r:id="rId40"/>
    <p:sldId id="260" r:id="rId41"/>
    <p:sldId id="261" r:id="rId42"/>
    <p:sldId id="262" r:id="rId43"/>
    <p:sldId id="309" r:id="rId44"/>
    <p:sldId id="329" r:id="rId45"/>
    <p:sldId id="321" r:id="rId46"/>
    <p:sldId id="326" r:id="rId47"/>
    <p:sldId id="325" r:id="rId48"/>
    <p:sldId id="272" r:id="rId49"/>
    <p:sldId id="343" r:id="rId50"/>
    <p:sldId id="327" r:id="rId51"/>
    <p:sldId id="332" r:id="rId52"/>
    <p:sldId id="349" r:id="rId53"/>
    <p:sldId id="330" r:id="rId54"/>
    <p:sldId id="328" r:id="rId55"/>
    <p:sldId id="341" r:id="rId56"/>
    <p:sldId id="331" r:id="rId57"/>
    <p:sldId id="335" r:id="rId58"/>
    <p:sldId id="336" r:id="rId59"/>
    <p:sldId id="289" r:id="rId60"/>
    <p:sldId id="270" r:id="rId61"/>
    <p:sldId id="348" r:id="rId62"/>
    <p:sldId id="323" r:id="rId63"/>
    <p:sldId id="345" r:id="rId64"/>
    <p:sldId id="384" r:id="rId65"/>
    <p:sldId id="344" r:id="rId66"/>
    <p:sldId id="347" r:id="rId67"/>
    <p:sldId id="381" r:id="rId68"/>
    <p:sldId id="382" r:id="rId69"/>
    <p:sldId id="383" r:id="rId70"/>
    <p:sldId id="340" r:id="rId71"/>
  </p:sldIdLst>
  <p:sldSz cx="9144000" cy="6858000" type="screen4x3"/>
  <p:notesSz cx="7010400" cy="9321800"/>
  <p:custDataLst>
    <p:tags r:id="rId74"/>
  </p:custDataLst>
  <p:defaultTextStyle>
    <a:defPPr>
      <a:defRPr lang="en-US"/>
    </a:defPPr>
    <a:lvl1pPr algn="l" rtl="0" eaLnBrk="0" fontAlgn="base" hangingPunct="0">
      <a:spcBef>
        <a:spcPct val="0"/>
      </a:spcBef>
      <a:spcAft>
        <a:spcPct val="0"/>
      </a:spcAft>
      <a:defRPr sz="3600"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Black" pitchFamily="34" charset="0"/>
        <a:ea typeface="+mn-ea"/>
        <a:cs typeface="+mn-cs"/>
      </a:defRPr>
    </a:lvl5pPr>
    <a:lvl6pPr marL="2286000" algn="l" defTabSz="914400" rtl="0" eaLnBrk="1" latinLnBrk="0" hangingPunct="1">
      <a:defRPr sz="3600" kern="1200">
        <a:solidFill>
          <a:schemeClr val="tx1"/>
        </a:solidFill>
        <a:latin typeface="Arial Black" pitchFamily="34" charset="0"/>
        <a:ea typeface="+mn-ea"/>
        <a:cs typeface="+mn-cs"/>
      </a:defRPr>
    </a:lvl6pPr>
    <a:lvl7pPr marL="2743200" algn="l" defTabSz="914400" rtl="0" eaLnBrk="1" latinLnBrk="0" hangingPunct="1">
      <a:defRPr sz="3600" kern="1200">
        <a:solidFill>
          <a:schemeClr val="tx1"/>
        </a:solidFill>
        <a:latin typeface="Arial Black" pitchFamily="34" charset="0"/>
        <a:ea typeface="+mn-ea"/>
        <a:cs typeface="+mn-cs"/>
      </a:defRPr>
    </a:lvl7pPr>
    <a:lvl8pPr marL="3200400" algn="l" defTabSz="914400" rtl="0" eaLnBrk="1" latinLnBrk="0" hangingPunct="1">
      <a:defRPr sz="3600" kern="1200">
        <a:solidFill>
          <a:schemeClr val="tx1"/>
        </a:solidFill>
        <a:latin typeface="Arial Black" pitchFamily="34" charset="0"/>
        <a:ea typeface="+mn-ea"/>
        <a:cs typeface="+mn-cs"/>
      </a:defRPr>
    </a:lvl8pPr>
    <a:lvl9pPr marL="3657600" algn="l" defTabSz="914400" rtl="0" eaLnBrk="1" latinLnBrk="0" hangingPunct="1">
      <a:defRPr sz="3600" kern="1200">
        <a:solidFill>
          <a:schemeClr val="tx1"/>
        </a:solidFill>
        <a:latin typeface="Arial Black"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139"/>
    <a:srgbClr val="24526E"/>
    <a:srgbClr val="2C5C84"/>
    <a:srgbClr val="476BA1"/>
    <a:srgbClr val="FFFF99"/>
    <a:srgbClr val="000000"/>
    <a:srgbClr val="002570"/>
    <a:srgbClr val="002B80"/>
    <a:srgbClr val="0033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9" autoAdjust="0"/>
    <p:restoredTop sz="88360" autoAdjust="0"/>
  </p:normalViewPr>
  <p:slideViewPr>
    <p:cSldViewPr snapToGrid="0">
      <p:cViewPr>
        <p:scale>
          <a:sx n="100" d="100"/>
          <a:sy n="100" d="100"/>
        </p:scale>
        <p:origin x="-1230" y="-72"/>
      </p:cViewPr>
      <p:guideLst>
        <p:guide orient="horz" pos="2160"/>
        <p:guide pos="2880"/>
      </p:guideLst>
    </p:cSldViewPr>
  </p:slideViewPr>
  <p:outlineViewPr>
    <p:cViewPr>
      <p:scale>
        <a:sx n="100" d="100"/>
        <a:sy n="100" d="100"/>
      </p:scale>
      <p:origin x="0" y="0"/>
    </p:cViewPr>
    <p:sldLst>
      <p:sld r:id="rId1" collapse="1"/>
    </p:sldLst>
  </p:outlineViewPr>
  <p:notesTextViewPr>
    <p:cViewPr>
      <p:scale>
        <a:sx n="100" d="100"/>
        <a:sy n="100" d="100"/>
      </p:scale>
      <p:origin x="0" y="0"/>
    </p:cViewPr>
  </p:notesTextViewPr>
  <p:sorterViewPr>
    <p:cViewPr>
      <p:scale>
        <a:sx n="66" d="100"/>
        <a:sy n="66" d="100"/>
      </p:scale>
      <p:origin x="0" y="2388"/>
    </p:cViewPr>
  </p:sorterViewPr>
  <p:notesViewPr>
    <p:cSldViewPr snapToGrid="0">
      <p:cViewPr varScale="1">
        <p:scale>
          <a:sx n="78" d="100"/>
          <a:sy n="78" d="100"/>
        </p:scale>
        <p:origin x="-2112" y="-78"/>
      </p:cViewPr>
      <p:guideLst>
        <p:guide orient="horz" pos="2936"/>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B5A9C99-391B-4E53-AC2A-65D33E11247F}" type="slidenum">
              <a:rPr lang="en-US"/>
              <a:pPr>
                <a:defRPr/>
              </a:pPr>
              <a:t>‹#›</a:t>
            </a:fld>
            <a:endParaRPr lang="en-US"/>
          </a:p>
        </p:txBody>
      </p:sp>
    </p:spTree>
    <p:extLst>
      <p:ext uri="{BB962C8B-B14F-4D97-AF65-F5344CB8AC3E}">
        <p14:creationId xmlns:p14="http://schemas.microsoft.com/office/powerpoint/2010/main" val="3654262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7827"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77831"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166A730-1ED9-44C8-A6C7-A952221889AB}" type="slidenum">
              <a:rPr lang="en-US"/>
              <a:pPr>
                <a:defRPr/>
              </a:pPr>
              <a:t>‹#›</a:t>
            </a:fld>
            <a:endParaRPr lang="en-US"/>
          </a:p>
        </p:txBody>
      </p:sp>
    </p:spTree>
    <p:extLst>
      <p:ext uri="{BB962C8B-B14F-4D97-AF65-F5344CB8AC3E}">
        <p14:creationId xmlns:p14="http://schemas.microsoft.com/office/powerpoint/2010/main" val="1542681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BA72FA8-1E5B-4370-A595-BDB45BA8EAF8}" type="slidenum">
              <a:rPr lang="en-US" smtClean="0"/>
              <a:pPr/>
              <a:t>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Just how are radio waves created in celestial objects?</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838AC8E-EEFF-4E6B-9526-1A27AB371C4D}" type="slidenum">
              <a:rPr lang="en-US" smtClean="0"/>
              <a:pPr/>
              <a:t>16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Just how are radio waves created in celestial objects?</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452FE28-0EF4-44ED-9634-73EADF4C007C}" type="slidenum">
              <a:rPr lang="en-US" smtClean="0"/>
              <a:pPr/>
              <a:t>17</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74D94C8-65FD-49B4-8F46-FB5726D0AFC6}" type="slidenum">
              <a:rPr lang="en-US" smtClean="0"/>
              <a:pPr/>
              <a:t>18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Electron is green. Proton is red.  Situation where the gas is hot enough to ionize.  The protons does not capture the  electron to form an atom. But when the electron whizzes by its path is bent because it is attracted to the proton.  That’s an acceleration. EM waves must be released.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0A368F2-0C4B-4DBA-8FD3-3CC1BFFB6C94}" type="slidenum">
              <a:rPr lang="en-US" smtClean="0"/>
              <a:pPr/>
              <a:t>19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Orion constellation – from a planetarium program.  This slide shows objects that emit visible light: stars mostly, and also some nebulae.</a:t>
            </a:r>
          </a:p>
          <a:p>
            <a:pPr>
              <a:spcBef>
                <a:spcPct val="50000"/>
              </a:spcBef>
            </a:pPr>
            <a:endParaRPr lang="en-US" sz="1600" smtClean="0">
              <a:solidFill>
                <a:srgbClr val="000000"/>
              </a:solidFill>
              <a:latin typeface="Arial" charset="0"/>
            </a:endParaRPr>
          </a:p>
          <a:p>
            <a:pPr>
              <a:spcBef>
                <a:spcPct val="50000"/>
              </a:spcBef>
            </a:pPr>
            <a:r>
              <a:rPr lang="en-US" sz="1600" smtClean="0">
                <a:solidFill>
                  <a:srgbClr val="000000"/>
                </a:solidFill>
                <a:latin typeface="Arial" charset="0"/>
              </a:rPr>
              <a:t>For a free and excellent planetarium program try Cartes du Ciel: http://www.stargazing.net/astropc/index.html.  </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B58359F-284C-446E-A9D0-0C07CFB4A8F7}" type="slidenum">
              <a:rPr lang="en-US" smtClean="0"/>
              <a:pPr/>
              <a:t>20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This is the RADIO image of the same region, and to the same SCALE. You don’t see the stars here, but where the gas is. The stronger the radio waves, the redder the color.  Nebulae emit radio waves because the gas is ionized and there are free electrons and free protons. The emission mechanism is called “free-free” emission because the protons and electrons remain unbound before and after a close encounter.</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A028D7C-1EE3-4DF5-BE55-4E401A57A177}" type="slidenum">
              <a:rPr lang="en-US" smtClean="0"/>
              <a:pPr/>
              <a:t>21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smtClean="0"/>
              <a:t>The Omega Nebula – a star formation region.  Blue = optical, green = IR, red = GBT radio image ( 8.6 GHz): wisps and swirls previously not seen by a radio telescope Radio waves are produced by the mechanism in previous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5C3F2A9-7E4A-4FE4-B7B4-3AF1F88FC77D}" type="slidenum">
              <a:rPr lang="en-US" smtClean="0"/>
              <a:pPr/>
              <a:t>22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You could do the spectrum tubes and diffraction gratings activity here.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mtClean="0"/>
              <a:t>Bottom one is hydrogen.  Lines are produced as electrons jump from higher energy levels to lower ones. Energy released in the form of specific wavelengths or colors of light.</a:t>
            </a:r>
          </a:p>
        </p:txBody>
      </p:sp>
      <p:sp>
        <p:nvSpPr>
          <p:cNvPr id="90116" name="Slide Number Placeholder 3"/>
          <p:cNvSpPr>
            <a:spLocks noGrp="1"/>
          </p:cNvSpPr>
          <p:nvPr>
            <p:ph type="sldNum" sz="quarter" idx="5"/>
          </p:nvPr>
        </p:nvSpPr>
        <p:spPr>
          <a:noFill/>
        </p:spPr>
        <p:txBody>
          <a:bodyPr/>
          <a:lstStyle/>
          <a:p>
            <a:fld id="{7D4E7CE4-4481-4999-9744-06CF6D321016}" type="slidenum">
              <a:rPr lang="en-US" smtClean="0"/>
              <a:pPr/>
              <a:t>23</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D518215-C6EC-49A5-A3B5-610745D74F46}" type="slidenum">
              <a:rPr lang="en-US" smtClean="0"/>
              <a:pPr/>
              <a:t>24</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mtClean="0"/>
              <a:t> We also get radio spectral lines from hydrogen. This is called a spin flip transition.  The atom has less energy after the electron flips – the energy equivalent to a 21 cm radio wave!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B2C0CDF-D09C-4057-A25B-D17B17A48192}" type="slidenum">
              <a:rPr lang="en-US" smtClean="0"/>
              <a:pPr/>
              <a:t>25</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a:spcBef>
                <a:spcPct val="50000"/>
              </a:spcBef>
            </a:pPr>
            <a:r>
              <a:rPr lang="en-US" sz="1600" b="1" smtClean="0">
                <a:solidFill>
                  <a:srgbClr val="000000"/>
                </a:solidFill>
                <a:latin typeface="Arial" charset="0"/>
              </a:rPr>
              <a:t>NGC 628 – spiral galaxy, optical image</a:t>
            </a:r>
            <a:endParaRPr lang="en-US" sz="1600" smtClean="0">
              <a:solidFill>
                <a:srgbClr val="000000"/>
              </a:solidFill>
              <a:latin typeface="Arial" charset="0"/>
            </a:endParaRP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4D1A47A-F41A-43D4-B0B0-BF78D6B96F5E}" type="slidenum">
              <a:rPr lang="en-US" smtClean="0"/>
              <a:pPr/>
              <a:t>8</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This is a photo of the summer sky looking toward the south. Sagittarius, the Archer (which looks like a teapot) can be seen, as well as the Milky Way. Ask: what do you see? To notice: the sky is full of stars, dark regions and glowing pink areas Glowing areas are nebulae – gas energized by hot new stars within.  The dark areas are “space dust”, We cannot see into these regions with optical telescopes.  Dust blocks light.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BAC1176-DE5C-4C86-9E20-DD23384681FD}" type="slidenum">
              <a:rPr lang="en-US" smtClean="0"/>
              <a:pPr/>
              <a:t>26</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NGC 628 21 cm Hydrogen profile</a:t>
            </a:r>
          </a:p>
          <a:p>
            <a:pPr>
              <a:spcBef>
                <a:spcPct val="50000"/>
              </a:spcBef>
            </a:pPr>
            <a:r>
              <a:rPr lang="en-US" sz="1600" smtClean="0">
                <a:solidFill>
                  <a:srgbClr val="000000"/>
                </a:solidFill>
                <a:latin typeface="Arial" charset="0"/>
              </a:rPr>
              <a:t>Hydrogen atoms emit radio waves at one wavelength: 21 cm.  A 21 cm wavelength is equivalent to a frequency of 1420.41 MHz. This is a RADIO spectral line. This spectrum is cool because it tells us how much hydrogen is in this galaxy, AND how fast the galaxy is moving.  This line is Doppler shifted!</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08FF8AF-37AC-4060-81E3-C117237092FF}" type="slidenum">
              <a:rPr lang="en-US" smtClean="0"/>
              <a:pPr/>
              <a:t>28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B1A4212-3915-4AFA-8D59-ADDE8EB588FB}" type="slidenum">
              <a:rPr lang="en-US" smtClean="0"/>
              <a:pPr/>
              <a:t>29</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smtClean="0"/>
              <a:t>Since circular motion represents acceleration (i.e., a change in velocity), the electrons radiate photons of a characteristic energy, corresponding to the radius of the circle. </a:t>
            </a:r>
          </a:p>
          <a:p>
            <a:endParaRPr lang="en-US" smtClean="0"/>
          </a:p>
          <a:p>
            <a:r>
              <a:rPr lang="en-US" smtClean="0"/>
              <a:t>The following slides show examples of objects that emit radio waves this way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E217AFC-EA88-4ED0-B1FB-0507A334330E}" type="slidenum">
              <a:rPr lang="en-US" smtClean="0"/>
              <a:pPr/>
              <a:t>30</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smtClean="0"/>
              <a:t>Examples follow.</a:t>
            </a:r>
          </a:p>
          <a:p>
            <a:r>
              <a:rPr lang="en-US" smtClean="0"/>
              <a:t>1.Jupiter: </a:t>
            </a:r>
            <a:r>
              <a:rPr lang="en-US" sz="1600" smtClean="0">
                <a:solidFill>
                  <a:srgbClr val="000000"/>
                </a:solidFill>
                <a:latin typeface="Arial" charset="0"/>
              </a:rPr>
              <a:t>Jupiter – optically, we see reflected light – can study Jupiter’s cloud tops</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CE873D2-A9C9-491F-834B-AA7A5007CAA0}" type="slidenum">
              <a:rPr lang="en-US" smtClean="0"/>
              <a:pPr/>
              <a:t>31</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Radio image of Jupiter – color palette: purple-red</a:t>
            </a:r>
          </a:p>
          <a:p>
            <a:pPr>
              <a:spcBef>
                <a:spcPct val="50000"/>
              </a:spcBef>
            </a:pPr>
            <a:r>
              <a:rPr lang="en-US" sz="1600" smtClean="0">
                <a:solidFill>
                  <a:srgbClr val="000000"/>
                </a:solidFill>
                <a:latin typeface="Arial" charset="0"/>
              </a:rPr>
              <a:t>Jupiter has a strong magnetic field + charged particles</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1F9CB05-1712-4EC2-9325-DDF524BD739A}" type="slidenum">
              <a:rPr lang="en-US" smtClean="0"/>
              <a:pPr/>
              <a:t>32</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smtClean="0"/>
              <a:t>Sun, optically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4FD5FB1-F85C-4711-8084-4571CF263730}" type="slidenum">
              <a:rPr lang="en-US" smtClean="0"/>
              <a:pPr/>
              <a:t>33</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mtClean="0"/>
              <a:t>Sun, radio – what places on the sun have intense magnetic fields?  Sunspots!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1FFCB64-F1DE-4E7C-87BC-1FA13A418C4F}" type="slidenum">
              <a:rPr lang="en-US" smtClean="0"/>
              <a:pPr/>
              <a:t>34</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Cas A SNR – optical photo</a:t>
            </a:r>
          </a:p>
          <a:p>
            <a:pPr>
              <a:spcBef>
                <a:spcPct val="50000"/>
              </a:spcBef>
            </a:pPr>
            <a:r>
              <a:rPr lang="en-US" sz="1600" smtClean="0">
                <a:solidFill>
                  <a:srgbClr val="000000"/>
                </a:solidFill>
                <a:latin typeface="Arial" charset="0"/>
              </a:rPr>
              <a:t>(from Chandra web site http://chandra.harvard.edu/pub.html)</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6D1DFD-2A28-4A54-B4B5-CC287A41D06D}" type="slidenum">
              <a:rPr lang="en-US" smtClean="0"/>
              <a:pPr/>
              <a:t>35</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mtClean="0"/>
              <a:t>Cas A in the Radio. Next to the sun, the “brightest” radio source in the sky. This is a supernova remnant and could have a neutron star at its center.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ECD6EAE1-B407-4900-890D-A44BCFC0239C}" type="slidenum">
              <a:rPr lang="en-US" smtClean="0"/>
              <a:pPr/>
              <a:t>36</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mtClean="0"/>
              <a:t>Diagram of a pulsar. A pulsar is a stellar remnant – a neutron star. A pulsar has the mass of the Sun, but is as small as Milwaukee!  We detect a narrow beam of radio waves each time the pulsar spins toward 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A55723D-3306-40EB-9A8B-5A55966B706F}" type="slidenum">
              <a:rPr lang="en-US" smtClean="0"/>
              <a:pPr/>
              <a:t>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This view of the radio sky. If your eyes ( which would be about 200 feet across!!) could see radio waves instead of light this is what the sky would look like  Does it look similar to the night sky shown in the previous slide? You can see some large objects and many “point sources” which look like stars.  What are these objects?</a:t>
            </a:r>
          </a:p>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2195EEA-AF99-4E0D-92BB-3E6C8F7766BD}" type="slidenum">
              <a:rPr lang="en-US" smtClean="0"/>
              <a:pPr/>
              <a:t>37</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mtClean="0"/>
              <a:t>A radio galaxy – so named because of the huge jets only seen in the radio.  This one is Cygnus A – about 800 million light years away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89CBB25-13E6-4E5B-82DF-BCE340380277}" type="slidenum">
              <a:rPr lang="en-US" smtClean="0"/>
              <a:pPr/>
              <a:t>38</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3C219 composite image. Optical is in blue, radio in”flame”  Notice the elliptical galaxy visible in the optical in the center.  The radio jets (flame) are several times larger than a whole galaxy!! About 55 million light years away.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5A044D9-5F5F-4087-856D-CEF28B454B04}" type="slidenum">
              <a:rPr lang="en-US" smtClean="0"/>
              <a:pPr/>
              <a:t>39</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mtClean="0"/>
              <a:t>So what do we have here?  No stars! Faint circles are Supernova remnants, The elongated blob near the mountains is a nebula.  The rest? The small bright objects?  They are all radio galaxies and quasars – objects that can be 1,5 or even 10 billion light years away! ( or ago!)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A92CC0D-A965-4709-9E35-435A1B4C3990}" type="slidenum">
              <a:rPr lang="en-US" smtClean="0"/>
              <a:pPr/>
              <a:t>40</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C99C63F-C191-47A4-A2C7-0E4D4460A36F}" type="slidenum">
              <a:rPr lang="en-US" smtClean="0"/>
              <a:pPr/>
              <a:t>41</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smtClean="0"/>
              <a:t>A Jansky is 1 x 10e-26 w/m squared/Hz</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9428B1C-19E3-42CE-94C6-01CA90ECB43D}" type="slidenum">
              <a:rPr lang="en-US" smtClean="0"/>
              <a:pPr/>
              <a:t>42</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8271B56-39FA-42BE-B863-BED5AC47C14C}" type="slidenum">
              <a:rPr lang="en-US" smtClean="0"/>
              <a:pPr/>
              <a:t>43</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smtClean="0"/>
              <a:t>At this point, let’s stop and investigate this claim. Materials include: PIDD(Portable Interference Detection Device, aka radio), and sources of RFI.</a:t>
            </a:r>
          </a:p>
          <a:p>
            <a:r>
              <a:rPr lang="en-US" smtClean="0"/>
              <a:t>Activity is here: http://www.gb.nrao.edu/epo/interf.html</a:t>
            </a:r>
          </a:p>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E15780A-19AB-4DBC-A935-18FBFB9ED0F6}" type="slidenum">
              <a:rPr lang="en-US" smtClean="0"/>
              <a:pPr/>
              <a:t>44</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smtClean="0"/>
              <a:t>This shows light pollution in the US. We’re not worried about light pollution, but radio pollution.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D09A624C-516F-44B0-A1F4-12FCA639B1C5}" type="slidenum">
              <a:rPr lang="en-US" smtClean="0"/>
              <a:pPr/>
              <a:t>45</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smtClean="0"/>
              <a:t>Spectrum use chart. Only the bright yellow areas are protected for radio astronomy or other passive uses. From http://www.ntia.doc.gov/osmhome/allochrt.html</a:t>
            </a:r>
          </a:p>
          <a:p>
            <a:endParaRPr lang="en-US" smtClean="0"/>
          </a:p>
          <a:p>
            <a:r>
              <a:rPr lang="en-US" smtClean="0"/>
              <a:t>Not much for radio astronomy – and of course astronomers want to study objects at frequencies NOT assigned to radio astronomy as well!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C29CFB0-0889-49DA-807A-19A8144E8A56}" type="slidenum">
              <a:rPr lang="en-US" smtClean="0"/>
              <a:pPr/>
              <a:t>46</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r>
              <a:rPr lang="en-US" smtClean="0"/>
              <a:t>Even devices like computers, microwave ovens, digital cameras and cell phones can cause detectable RFI at the GBT.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smtClean="0"/>
              <a:t>First, Radio waves are electromagnetic waves, like light.  An oscillating electric field induces an oscillating magnetic field which in turn makes an oscillating electric field. You get the picture! Once you start an EM wave they keep going!</a:t>
            </a:r>
          </a:p>
        </p:txBody>
      </p:sp>
      <p:sp>
        <p:nvSpPr>
          <p:cNvPr id="76804" name="Slide Number Placeholder 3"/>
          <p:cNvSpPr>
            <a:spLocks noGrp="1"/>
          </p:cNvSpPr>
          <p:nvPr>
            <p:ph type="sldNum" sz="quarter" idx="5"/>
          </p:nvPr>
        </p:nvSpPr>
        <p:spPr>
          <a:noFill/>
        </p:spPr>
        <p:txBody>
          <a:bodyPr/>
          <a:lstStyle/>
          <a:p>
            <a:fld id="{87DB6B8B-24BE-4605-8507-207F1A9DC387}" type="slidenum">
              <a:rPr lang="en-US" smtClean="0"/>
              <a:pPr/>
              <a:t>10</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BC4E2AB-B3ED-4CE9-9267-EF79DB5FDB9B}" type="slidenum">
              <a:rPr lang="en-US" smtClean="0"/>
              <a:pPr/>
              <a:t>47</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smtClean="0"/>
              <a:t>RFI sources can be intentional, like a radio tower or cell phone tower, or unintentional like bad connectors on TV cable and power lines.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B147EA8-5C22-41A7-AE20-9227E5456058}" type="slidenum">
              <a:rPr lang="en-US" smtClean="0"/>
              <a:pPr/>
              <a:t>48</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r>
              <a:rPr lang="en-US" smtClean="0"/>
              <a:t>Up all the time transmitting radio signals to earth. Note the transmitting frequency: 1.25 GHz is too close for comfort to the all important HI line!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44C9710-6110-43A8-A14D-980E06349A65}" type="slidenum">
              <a:rPr lang="en-US" smtClean="0"/>
              <a:pPr/>
              <a:t>49</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smtClean="0"/>
              <a:t>Up all the time transmitting radio signals to earth. Note the transmitting frequency: 1.25 GHz is too close for comfort to the all important HI line!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D764FF8-B14C-43BC-8794-BC18EA7A83EA}" type="slidenum">
              <a:rPr lang="en-US" smtClean="0"/>
              <a:pPr/>
              <a:t>50</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36D259A-9036-46C6-A586-0749BC45F8FC}" type="slidenum">
              <a:rPr lang="en-US" smtClean="0"/>
              <a:pPr/>
              <a:t>51</a:t>
            </a:fld>
            <a:endParaRPr lang="en-US"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r>
              <a:rPr lang="en-US" smtClean="0"/>
              <a:t>Receivers are mounted in a turret – so that each one can be easily rotated into position under the subreflector.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DFA458F-25B0-483D-9630-AEC7278749C2}" type="slidenum">
              <a:rPr lang="en-US" smtClean="0"/>
              <a:pPr/>
              <a:t>53</a:t>
            </a:fld>
            <a:endParaRPr lang="en-US" smtClean="0"/>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smtClean="0"/>
              <a:t>Symmetrical radio telescopes like this are susceptible to interference from above.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14994C7-3664-404D-B455-D02E1A0E647F}" type="slidenum">
              <a:rPr lang="en-US" smtClean="0"/>
              <a:pPr/>
              <a:t>54</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r>
              <a:rPr lang="en-US" smtClean="0"/>
              <a:t>The GBT dish is completely unblocked.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B235140-0BE6-4671-9021-ECF68444B904}" type="slidenum">
              <a:rPr lang="en-US" smtClean="0"/>
              <a:pPr/>
              <a:t>55</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smtClean="0"/>
              <a:t>This shows the GBT dish is really part of a much larger symmetrical dish. This is how we achieve an offset focal point.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B784E2D-2CEB-45A0-A221-5E62E9D56F2D}" type="slidenum">
              <a:rPr lang="en-US" smtClean="0"/>
              <a:pPr/>
              <a:t>56</a:t>
            </a:fld>
            <a:endParaRPr lang="en-US"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r>
              <a:rPr lang="en-US" smtClean="0"/>
              <a:t>After reflecting from the main dish, radio waves travel past the focal point to this small (30 foot diameter!) subreflector, bounce again, and end up in a receiver below.</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8388989-E5DA-4563-AFC4-74B14199E7D9}" type="slidenum">
              <a:rPr lang="en-US" smtClean="0"/>
              <a:pPr/>
              <a:t>57</a:t>
            </a:fld>
            <a:endParaRPr lang="en-US"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r>
              <a:rPr lang="en-US" smtClean="0"/>
              <a:t>2209 motors under the dish can realign the surface.. The GBT dish is subject to gravity like everything else.  When the telescope is tipped to different elevations, the dish can deform slightly.. The motors can make tiny adjustments in the surface – about 50 millionths of a meter!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9F82BC4-7998-4A5B-BEF5-1EF7800A2393}" type="slidenum">
              <a:rPr lang="en-US" smtClean="0"/>
              <a:pPr/>
              <a:t>11</a:t>
            </a:fld>
            <a:endParaRPr lang="en-US" smtClean="0"/>
          </a:p>
        </p:txBody>
      </p:sp>
      <p:sp>
        <p:nvSpPr>
          <p:cNvPr id="77827" name="Rectangle 2"/>
          <p:cNvSpPr>
            <a:spLocks noGrp="1" noRot="1" noChangeAspect="1" noChangeArrowheads="1" noTextEdit="1"/>
          </p:cNvSpPr>
          <p:nvPr>
            <p:ph type="sldImg"/>
          </p:nvPr>
        </p:nvSpPr>
        <p:spPr>
          <a:xfrm>
            <a:off x="1143000" y="692150"/>
            <a:ext cx="4719638" cy="3540125"/>
          </a:xfrm>
          <a:ln/>
        </p:spPr>
      </p:sp>
      <p:sp>
        <p:nvSpPr>
          <p:cNvPr id="77828" name="Rectangle 3"/>
          <p:cNvSpPr>
            <a:spLocks noGrp="1" noChangeArrowheads="1"/>
          </p:cNvSpPr>
          <p:nvPr>
            <p:ph type="body" idx="1"/>
          </p:nvPr>
        </p:nvSpPr>
        <p:spPr>
          <a:xfrm>
            <a:off x="923925" y="4462463"/>
            <a:ext cx="5154613" cy="4152900"/>
          </a:xfrm>
          <a:noFill/>
          <a:ln/>
        </p:spPr>
        <p:txBody>
          <a:bodyPr lIns="91697" tIns="45849" rIns="91697" bIns="45849"/>
          <a:lstStyle/>
          <a:p>
            <a:r>
              <a:rPr lang="en-US" smtClean="0"/>
              <a:t>Just to help you understand about radio and light.  This shows that visible light, and microwaves, and X-rays, and radio waves, are really all the same thing.  The only difference is how long the waves are. If you’re very, very energetic, you’re called a gamma ray (it takes a lot of energy to get the waves to be that close together.  Think of it as squishing together a spring.  The smaller the spring, the more energy it takes to compress it.  </a:t>
            </a:r>
          </a:p>
          <a:p>
            <a:r>
              <a:rPr lang="en-US" smtClean="0"/>
              <a:t>To get gamma rays, you need some of the most energetic events in the Universe.   Exploding stars, massive black holes, and other things create gamma rays.   They’re smaller than some atomic nuclei. </a:t>
            </a:r>
          </a:p>
          <a:p>
            <a:r>
              <a:rPr lang="en-US" smtClean="0"/>
              <a:t>You all have had X-rays, and they’re pretty energetic too.  So energetic that they can pass right through skin (but not so easily through bone).</a:t>
            </a:r>
          </a:p>
          <a:p>
            <a:r>
              <a:rPr lang="en-US" smtClean="0"/>
              <a:t>Visible light -- the stuff you see -- is made in pretty energetic places too (like burning wood, or when electricity runs through a wire).  The different colors that you see are simply light waves of difference length.  </a:t>
            </a:r>
          </a:p>
          <a:p>
            <a:r>
              <a:rPr lang="en-US" smtClean="0"/>
              <a:t>When you get all the way down to the longest wave, you have radio waves.  Which can be made by some relatively cool objects.  And that’s very good when you’re studying space -- because not everything is lit up by a burning star.</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C151E7E-D7B1-432F-B1A4-C306AC2469B1}" type="slidenum">
              <a:rPr lang="en-US" smtClean="0"/>
              <a:pPr/>
              <a:t>58</a:t>
            </a:fld>
            <a:endParaRPr lang="en-US"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r>
              <a:rPr lang="en-US" smtClean="0"/>
              <a:t>Before you adjust you need to measure.  Embedded in the dish are 2209 reflectors called corner cubes or retroreflectors. What’s cool about them – light entering the reflectors will bounce back to its source.  IE, in this picture the light from the camera flash hit all of these corner cubes and returned right to the camera.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465169B-2D72-4E6F-85FC-907773911F44}" type="slidenum">
              <a:rPr lang="en-US" smtClean="0"/>
              <a:pPr/>
              <a:t>59</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DB32C7B-B426-4CF0-9BA5-06882A859DF4}" type="slidenum">
              <a:rPr lang="en-US" smtClean="0"/>
              <a:pPr/>
              <a:t>60</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r>
              <a:rPr lang="en-US" smtClean="0"/>
              <a:t>13,000 square miles – protected for radio astronomy</a:t>
            </a:r>
          </a:p>
          <a:p>
            <a:r>
              <a:rPr lang="en-US" smtClean="0"/>
              <a:t>See here for the gory details about the quiet zone: http://www.gb.nrao.edu/nrqz/nrqz.html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6960E37-3ED6-4999-92D2-B1FFFCFED069}" type="slidenum">
              <a:rPr lang="en-US" smtClean="0"/>
              <a:pPr/>
              <a:t>61</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35C886-D935-4916-AB2A-5E7BE4D4BE92}" type="slidenum">
              <a:rPr lang="en-US" smtClean="0"/>
              <a:pPr/>
              <a:t>62</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r>
              <a:rPr lang="en-US" smtClean="0"/>
              <a:t>So, what does all of this get you? Unparalleled sensitivity and dynamic range allowing scientists to discover hydrogen clouds(red) left over from the formation of this galaxy.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9F45117-D548-42E2-BD3D-A8DA21D251A8}" type="slidenum">
              <a:rPr lang="en-US" smtClean="0"/>
              <a:pPr/>
              <a:t>63</a:t>
            </a:fld>
            <a:endParaRPr lang="en-US" smtClean="0"/>
          </a:p>
        </p:txBody>
      </p:sp>
      <p:sp>
        <p:nvSpPr>
          <p:cNvPr id="129027" name="Rectangle 2"/>
          <p:cNvSpPr>
            <a:spLocks noGrp="1" noRot="1" noChangeAspect="1" noChangeArrowheads="1" noTextEdit="1"/>
          </p:cNvSpPr>
          <p:nvPr>
            <p:ph type="sldImg"/>
          </p:nvPr>
        </p:nvSpPr>
        <p:spPr>
          <a:xfrm>
            <a:off x="1174750" y="698500"/>
            <a:ext cx="4660900" cy="3495675"/>
          </a:xfrm>
          <a:ln/>
        </p:spPr>
      </p:sp>
      <p:sp>
        <p:nvSpPr>
          <p:cNvPr id="129028" name="Rectangle 3"/>
          <p:cNvSpPr>
            <a:spLocks noGrp="1" noChangeArrowheads="1"/>
          </p:cNvSpPr>
          <p:nvPr>
            <p:ph type="body" idx="1"/>
          </p:nvPr>
        </p:nvSpPr>
        <p:spPr>
          <a:xfrm>
            <a:off x="935038" y="4427538"/>
            <a:ext cx="5140325" cy="4195762"/>
          </a:xfrm>
          <a:noFill/>
          <a:ln/>
        </p:spPr>
        <p:txBody>
          <a:bodyPr lIns="93324" tIns="46662" rIns="93324" bIns="46662"/>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endParaRPr lang="en-US" dirty="0"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64</a:t>
            </a:fld>
            <a:endParaRPr lang="en-US" smtClean="0">
              <a:solidFill>
                <a:prstClr val="black"/>
              </a:solidFill>
              <a:ea typeface="ＭＳ Ｐゴシック" pitchFamily="48"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ED4E9C8-B4DD-45EB-B119-47F058C84592}" type="slidenum">
              <a:rPr lang="en-US" smtClean="0"/>
              <a:pPr/>
              <a:t>65</a:t>
            </a:fld>
            <a:endParaRPr lang="en-US" smtClean="0"/>
          </a:p>
        </p:txBody>
      </p:sp>
      <p:sp>
        <p:nvSpPr>
          <p:cNvPr id="128003" name="Rectangle 2"/>
          <p:cNvSpPr>
            <a:spLocks noGrp="1" noRot="1" noChangeAspect="1" noChangeArrowheads="1" noTextEdit="1"/>
          </p:cNvSpPr>
          <p:nvPr>
            <p:ph type="sldImg"/>
          </p:nvPr>
        </p:nvSpPr>
        <p:spPr>
          <a:xfrm>
            <a:off x="1176338" y="700088"/>
            <a:ext cx="4659312" cy="3494087"/>
          </a:xfrm>
          <a:ln/>
        </p:spPr>
      </p:sp>
      <p:sp>
        <p:nvSpPr>
          <p:cNvPr id="128004" name="Rectangle 3"/>
          <p:cNvSpPr>
            <a:spLocks noGrp="1" noChangeArrowheads="1"/>
          </p:cNvSpPr>
          <p:nvPr>
            <p:ph type="body" idx="1"/>
          </p:nvPr>
        </p:nvSpPr>
        <p:spPr>
          <a:xfrm>
            <a:off x="931863" y="4429125"/>
            <a:ext cx="5145087" cy="4195763"/>
          </a:xfrm>
          <a:noFill/>
          <a:ln/>
        </p:spPr>
        <p:txBody>
          <a:bodyPr/>
          <a:lstStyle/>
          <a:p>
            <a:pPr>
              <a:lnSpc>
                <a:spcPct val="90000"/>
              </a:lnSpc>
            </a:pPr>
            <a:r>
              <a:rPr lang="en-US" smtClean="0"/>
              <a:t>One of the key areas where the GBT is making a huge contribution is in pulsar research. The plot on the left here shows 27 milliisecond pulsars discovered in the globular cluster Terzan 5. This was perviously known to contain three pulsars, and so was a good candidate target. Scott and collaborators looked at this for 6 hours with the GBT, and initially discovered 14 new ones, the most ever found in a single observation. As of now, the number is up to 27.</a:t>
            </a:r>
          </a:p>
          <a:p>
            <a:pPr>
              <a:lnSpc>
                <a:spcPct val="90000"/>
              </a:lnSpc>
            </a:pPr>
            <a:endParaRPr lang="en-US" smtClean="0"/>
          </a:p>
          <a:p>
            <a:pPr>
              <a:lnSpc>
                <a:spcPct val="90000"/>
              </a:lnSpc>
            </a:pPr>
            <a:r>
              <a:rPr lang="en-US" smtClean="0"/>
              <a:t>Another area is observartions of the double binary pulsar system 0737-3039. This was discovered using the Parkes 64m telescope, but the GBT is an ideal telescope for performing detailed observations of this unique system.</a:t>
            </a:r>
          </a:p>
          <a:p>
            <a:pPr>
              <a:lnSpc>
                <a:spcPct val="90000"/>
              </a:lnSpc>
            </a:pPr>
            <a:endParaRPr lang="en-US" smtClean="0"/>
          </a:p>
          <a:p>
            <a:pPr>
              <a:lnSpc>
                <a:spcPct val="90000"/>
              </a:lnSpc>
            </a:pPr>
            <a:r>
              <a:rPr lang="en-US" smtClean="0"/>
              <a:t>Already, four different effects beyond those predicted by Newton's laws of gravity have been measured and are completely consistent with Einstein's general theory of relativity.</a:t>
            </a:r>
          </a:p>
          <a:p>
            <a:pPr>
              <a:lnSpc>
                <a:spcPct val="90000"/>
              </a:lnSpc>
            </a:pPr>
            <a:endParaRPr lang="en-US" smtClean="0"/>
          </a:p>
          <a:p>
            <a:pPr>
              <a:lnSpc>
                <a:spcPct val="90000"/>
              </a:lnSpc>
            </a:pPr>
            <a:r>
              <a:rPr lang="en-US" smtClean="0"/>
              <a:t>The fact that both objects are detectable as pulsars enables completely new high-precision tests of gravitational theories. Future observations of the two stars will measure their slow spiral in towards each other as they emit gravitational waves - a dance of death leading to their ultimate fusion into what may become a black hole. </a:t>
            </a:r>
          </a:p>
          <a:p>
            <a:pPr>
              <a:lnSpc>
                <a:spcPct val="90000"/>
              </a:lnSpc>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225256C7-E02B-4C32-944D-444A23E790AD}" type="slidenum">
              <a:rPr lang="en-US" smtClean="0"/>
              <a:pPr/>
              <a:t>66</a:t>
            </a:fld>
            <a:endParaRPr lang="en-US" smtClean="0"/>
          </a:p>
        </p:txBody>
      </p:sp>
      <p:sp>
        <p:nvSpPr>
          <p:cNvPr id="133123" name="Rectangle 2"/>
          <p:cNvSpPr>
            <a:spLocks noGrp="1" noRot="1" noChangeAspect="1" noChangeArrowheads="1" noTextEdit="1"/>
          </p:cNvSpPr>
          <p:nvPr>
            <p:ph type="sldImg"/>
          </p:nvPr>
        </p:nvSpPr>
        <p:spPr>
          <a:xfrm>
            <a:off x="1174750" y="700088"/>
            <a:ext cx="4660900" cy="3495675"/>
          </a:xfrm>
          <a:ln/>
        </p:spPr>
      </p:sp>
      <p:sp>
        <p:nvSpPr>
          <p:cNvPr id="133124" name="Rectangle 3"/>
          <p:cNvSpPr>
            <a:spLocks noGrp="1" noChangeArrowheads="1"/>
          </p:cNvSpPr>
          <p:nvPr>
            <p:ph type="body" idx="1"/>
          </p:nvPr>
        </p:nvSpPr>
        <p:spPr>
          <a:xfrm>
            <a:off x="933450" y="4427538"/>
            <a:ext cx="5143500" cy="4194175"/>
          </a:xfrm>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67</a:t>
            </a:fld>
            <a:endParaRPr lang="en-US" smtClean="0">
              <a:solidFill>
                <a:prstClr val="black"/>
              </a:solidFill>
              <a:ea typeface="ＭＳ Ｐゴシック" pitchFamily="4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smtClean="0"/>
              <a:t>Nuff said.</a:t>
            </a:r>
          </a:p>
        </p:txBody>
      </p:sp>
      <p:sp>
        <p:nvSpPr>
          <p:cNvPr id="78852" name="Slide Number Placeholder 3"/>
          <p:cNvSpPr>
            <a:spLocks noGrp="1"/>
          </p:cNvSpPr>
          <p:nvPr>
            <p:ph type="sldNum" sz="quarter" idx="5"/>
          </p:nvPr>
        </p:nvSpPr>
        <p:spPr>
          <a:noFill/>
        </p:spPr>
        <p:txBody>
          <a:bodyPr/>
          <a:lstStyle/>
          <a:p>
            <a:fld id="{07B16B10-2C48-43CE-8D43-469D2233E555}" type="slidenum">
              <a:rPr lang="en-US" smtClean="0"/>
              <a:pPr/>
              <a:t>12</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68</a:t>
            </a:fld>
            <a:endParaRPr lang="en-US" smtClean="0">
              <a:solidFill>
                <a:prstClr val="black"/>
              </a:solidFill>
              <a:ea typeface="ＭＳ Ｐゴシック" pitchFamily="48"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69</a:t>
            </a:fld>
            <a:endParaRPr lang="en-US" smtClean="0">
              <a:solidFill>
                <a:prstClr val="black"/>
              </a:solidFill>
              <a:ea typeface="ＭＳ Ｐゴシック" pitchFamily="48"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8DCD07C1-F01F-4AFC-8501-03FBAFD1D2EE}" type="slidenum">
              <a:rPr lang="en-US" smtClean="0"/>
              <a:pPr/>
              <a:t>70</a:t>
            </a:fld>
            <a:endParaRPr lang="en-US" smtClean="0"/>
          </a:p>
        </p:txBody>
      </p:sp>
      <p:sp>
        <p:nvSpPr>
          <p:cNvPr id="134147" name="Rectangle 2"/>
          <p:cNvSpPr>
            <a:spLocks noGrp="1" noRot="1" noChangeAspect="1" noChangeArrowheads="1" noTextEdit="1"/>
          </p:cNvSpPr>
          <p:nvPr>
            <p:ph type="sldImg"/>
          </p:nvPr>
        </p:nvSpPr>
        <p:spPr>
          <a:xfrm>
            <a:off x="1174750" y="698500"/>
            <a:ext cx="4660900" cy="3495675"/>
          </a:xfrm>
          <a:solidFill>
            <a:srgbClr val="FFFFFF"/>
          </a:solidFill>
          <a:ln/>
        </p:spPr>
      </p:sp>
      <p:sp>
        <p:nvSpPr>
          <p:cNvPr id="134148" name="Rectangle 3"/>
          <p:cNvSpPr>
            <a:spLocks noGrp="1" noChangeArrowheads="1"/>
          </p:cNvSpPr>
          <p:nvPr>
            <p:ph type="body" idx="1"/>
          </p:nvPr>
        </p:nvSpPr>
        <p:spPr>
          <a:xfrm>
            <a:off x="935038" y="4427538"/>
            <a:ext cx="5140325" cy="4195762"/>
          </a:xfrm>
          <a:solidFill>
            <a:srgbClr val="FFFFFF"/>
          </a:solidFill>
          <a:ln>
            <a:solidFill>
              <a:srgbClr val="000000"/>
            </a:solidFill>
          </a:ln>
        </p:spPr>
        <p:txBody>
          <a:bodyPr lIns="93324" tIns="46662" rIns="93324" bIns="46662"/>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350A3E1-5C58-462C-AC61-1B29C4C07FBB}" type="slidenum">
              <a:rPr lang="en-US" smtClean="0"/>
              <a:pPr/>
              <a:t>13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Astronomers use telescopes to study objects at all wavelengths.  Here you see examples of objects at multiple wavelengths: Saturn, and the Sun Taken from http://www.ipac.caltech.edu/Outreach/Multiwave/multiwave.html</a:t>
            </a:r>
          </a:p>
          <a:p>
            <a:endParaRPr lang="en-US" smtClean="0"/>
          </a:p>
          <a:p>
            <a:r>
              <a:rPr lang="en-US" smtClean="0"/>
              <a:t>Look at the cool aurora in the UV image of Saturn.  Look at how different the radio image is.  This is a false color image where red shows the most radio waves, blue the least.  The rings of Saturn do not emit radio waves, but the planet does.</a:t>
            </a:r>
          </a:p>
          <a:p>
            <a:endParaRPr lang="en-US" smtClean="0"/>
          </a:p>
          <a:p>
            <a:r>
              <a:rPr lang="en-US" smtClean="0"/>
              <a:t>The images of the sun show a similarity between the visible light image and the radio image.</a:t>
            </a:r>
          </a:p>
          <a:p>
            <a:endParaRPr lang="en-US" smtClean="0"/>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E2FECD8-850C-47D4-A34C-4A89CA19F35A}" type="slidenum">
              <a:rPr lang="en-US" smtClean="0"/>
              <a:pPr/>
              <a:t>14</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smtClean="0"/>
              <a:t>Nice when you need to fix your telescope!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31E3BE7-63DF-4773-8020-DC0861419141}" type="slidenum">
              <a:rPr lang="en-US" smtClean="0"/>
              <a:pPr/>
              <a:t>15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a:spcBef>
                <a:spcPct val="50000"/>
              </a:spcBef>
            </a:pPr>
            <a:r>
              <a:rPr lang="en-US" smtClean="0">
                <a:solidFill>
                  <a:srgbClr val="000000"/>
                </a:solidFill>
              </a:rPr>
              <a:t>Radio telescopes also have parabolic mirrors, but they’re not shiny enough to reflect visible light well. The receiver is at the focal point.  We can’t see radio waves and so must put an electronic detector at the focal point.</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r>
              <a:rPr lang="en-US" smtClean="0"/>
              <a:t>NRAO/AUI/NSF</a:t>
            </a:r>
            <a:endParaRPr lang="en-US"/>
          </a:p>
        </p:txBody>
      </p:sp>
      <p:sp>
        <p:nvSpPr>
          <p:cNvPr id="29" name="Slide Number Placeholder 28"/>
          <p:cNvSpPr>
            <a:spLocks noGrp="1"/>
          </p:cNvSpPr>
          <p:nvPr>
            <p:ph type="sldNum" sz="quarter" idx="12"/>
          </p:nvPr>
        </p:nvSpPr>
        <p:spPr/>
        <p:txBody>
          <a:bodyPr/>
          <a:lstStyle/>
          <a:p>
            <a:pPr>
              <a:defRPr/>
            </a:pPr>
            <a:fld id="{8CC08C83-9FE6-4677-89AB-3FD08A11020F}"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BD3849A8-69C5-4225-ADCE-7FA0F23D0238}"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E05718FC-B70E-4A5E-9BEA-269D49A04F1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NRAO/AUI/NSF</a:t>
            </a:r>
          </a:p>
        </p:txBody>
      </p:sp>
      <p:sp>
        <p:nvSpPr>
          <p:cNvPr id="7" name="Rectangle 6"/>
          <p:cNvSpPr>
            <a:spLocks noGrp="1" noChangeArrowheads="1"/>
          </p:cNvSpPr>
          <p:nvPr>
            <p:ph type="sldNum" sz="quarter" idx="12"/>
          </p:nvPr>
        </p:nvSpPr>
        <p:spPr>
          <a:ln/>
        </p:spPr>
        <p:txBody>
          <a:bodyPr/>
          <a:lstStyle>
            <a:lvl1pPr>
              <a:defRPr/>
            </a:lvl1pPr>
          </a:lstStyle>
          <a:p>
            <a:pPr>
              <a:defRPr/>
            </a:pPr>
            <a:fld id="{B34DFFE1-0E8E-4F5F-96E8-6CDC97477471}" type="slidenum">
              <a:rPr lang="en-US"/>
              <a:pPr>
                <a:defRPr/>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NRAO/AUI/NSF</a:t>
            </a:r>
          </a:p>
        </p:txBody>
      </p:sp>
      <p:sp>
        <p:nvSpPr>
          <p:cNvPr id="7" name="Rectangle 6"/>
          <p:cNvSpPr>
            <a:spLocks noGrp="1" noChangeArrowheads="1"/>
          </p:cNvSpPr>
          <p:nvPr>
            <p:ph type="sldNum" sz="quarter" idx="12"/>
          </p:nvPr>
        </p:nvSpPr>
        <p:spPr>
          <a:ln/>
        </p:spPr>
        <p:txBody>
          <a:bodyPr/>
          <a:lstStyle>
            <a:lvl1pPr>
              <a:defRPr/>
            </a:lvl1pPr>
          </a:lstStyle>
          <a:p>
            <a:pPr>
              <a:defRPr/>
            </a:pPr>
            <a:fld id="{4D17319E-32BD-4E8F-B4EA-240DC21723A9}" type="slidenum">
              <a:rPr lang="en-US"/>
              <a:pPr>
                <a:defRPr/>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NRAO/AUI/NSF</a:t>
            </a:r>
          </a:p>
        </p:txBody>
      </p:sp>
      <p:sp>
        <p:nvSpPr>
          <p:cNvPr id="5" name="Rectangle 6"/>
          <p:cNvSpPr>
            <a:spLocks noGrp="1" noChangeArrowheads="1"/>
          </p:cNvSpPr>
          <p:nvPr>
            <p:ph type="sldNum" sz="quarter" idx="12"/>
          </p:nvPr>
        </p:nvSpPr>
        <p:spPr>
          <a:ln/>
        </p:spPr>
        <p:txBody>
          <a:bodyPr/>
          <a:lstStyle>
            <a:lvl1pPr>
              <a:defRPr/>
            </a:lvl1pPr>
          </a:lstStyle>
          <a:p>
            <a:pPr>
              <a:defRPr/>
            </a:pPr>
            <a:fld id="{3D084B54-CCCD-4CE7-8ED8-1351336DBFA6}"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7EB611B6-5BDF-4C5F-8501-79361FBF168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4C6CF193-5BA6-4FA5-A29D-52319335652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771BD05E-DF18-49F1-87B1-7D3A9B470B9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NRAO/AUI/NSF</a:t>
            </a:r>
            <a:endParaRPr lang="en-US"/>
          </a:p>
        </p:txBody>
      </p:sp>
      <p:sp>
        <p:nvSpPr>
          <p:cNvPr id="9" name="Slide Number Placeholder 8"/>
          <p:cNvSpPr>
            <a:spLocks noGrp="1"/>
          </p:cNvSpPr>
          <p:nvPr>
            <p:ph type="sldNum" sz="quarter" idx="12"/>
          </p:nvPr>
        </p:nvSpPr>
        <p:spPr/>
        <p:txBody>
          <a:bodyPr/>
          <a:lstStyle/>
          <a:p>
            <a:pPr>
              <a:defRPr/>
            </a:pPr>
            <a:fld id="{1A45AAA0-D3F5-4D53-8CA0-B380C5E70E41}"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F3526E8C-AEC1-4A75-A669-6AACE18CB303}"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NRAO/AUI/NSF</a:t>
            </a:r>
            <a:endParaRPr lang="en-US"/>
          </a:p>
        </p:txBody>
      </p:sp>
      <p:sp>
        <p:nvSpPr>
          <p:cNvPr id="4" name="Slide Number Placeholder 3"/>
          <p:cNvSpPr>
            <a:spLocks noGrp="1"/>
          </p:cNvSpPr>
          <p:nvPr>
            <p:ph type="sldNum" sz="quarter" idx="12"/>
          </p:nvPr>
        </p:nvSpPr>
        <p:spPr/>
        <p:txBody>
          <a:bodyPr/>
          <a:lstStyle/>
          <a:p>
            <a:pPr>
              <a:defRPr/>
            </a:pPr>
            <a:fld id="{022594AE-C77B-480B-A9A3-5BD35FDE4C45}"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656D4785-90CE-4C53-9B17-F5492A255FDA}"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A263E065-28B1-4231-A506-31EECBCB9CBB}"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smtClean="0"/>
              <a:t>NRAO/AUI/NSF</a:t>
            </a: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C0CBCB67-F826-4510-80EC-F4758C4CEF1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ransition spd="med">
    <p:fade/>
  </p:transition>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au"/><Relationship Id="rId1" Type="http://schemas.microsoft.com/office/2007/relationships/media" Target="../media/media1.au"/><Relationship Id="rId5" Type="http://schemas.openxmlformats.org/officeDocument/2006/relationships/image" Target="../media/image30.png"/><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file:///\\Gbfiler\www.gb.nrao.edu\content\epo\powerpoint\psr0531+21.au" TargetMode="External"/><Relationship Id="rId7" Type="http://schemas.openxmlformats.org/officeDocument/2006/relationships/image" Target="../media/image39.gif"/><Relationship Id="rId2" Type="http://schemas.openxmlformats.org/officeDocument/2006/relationships/audio" Target="file:///\\Gbfiler\www.gb.nrao.edu\content\epo\powerpoint\psr0329+54.au" TargetMode="External"/><Relationship Id="rId1" Type="http://schemas.openxmlformats.org/officeDocument/2006/relationships/audio" Target="file:///\\Gbfiler\www.gb.nrao.edu\content\epo\powerpoint\psr0833-45.au" TargetMode="External"/><Relationship Id="rId6" Type="http://schemas.openxmlformats.org/officeDocument/2006/relationships/image" Target="../media/image38.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68.png"/><Relationship Id="rId4"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file:///C:\MainFiles\talks\gbttalks\moon_hidef3.mpg" TargetMode="Externa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933450" y="276225"/>
            <a:ext cx="7162800" cy="838200"/>
          </a:xfrm>
        </p:spPr>
        <p:txBody>
          <a:bodyPr>
            <a:normAutofit fontScale="90000"/>
          </a:bodyPr>
          <a:lstStyle/>
          <a:p>
            <a:pPr>
              <a:defRPr/>
            </a:pPr>
            <a:r>
              <a:rPr lang="en-US" sz="3800" dirty="0">
                <a:solidFill>
                  <a:schemeClr val="tx1"/>
                </a:solidFill>
                <a:effectLst>
                  <a:outerShdw blurRad="38100" dist="38100" dir="2700000" algn="tl">
                    <a:srgbClr val="000000"/>
                  </a:outerShdw>
                </a:effectLst>
              </a:rPr>
              <a:t>Radio Astronomy and the NRAO</a:t>
            </a:r>
          </a:p>
        </p:txBody>
      </p:sp>
      <p:sp>
        <p:nvSpPr>
          <p:cNvPr id="2051" name="Rectangle 3"/>
          <p:cNvSpPr>
            <a:spLocks noGrp="1" noChangeArrowheads="1"/>
          </p:cNvSpPr>
          <p:nvPr>
            <p:ph type="subTitle" idx="1"/>
          </p:nvPr>
        </p:nvSpPr>
        <p:spPr>
          <a:xfrm>
            <a:off x="1371600" y="5562600"/>
            <a:ext cx="6400800" cy="990600"/>
          </a:xfrm>
        </p:spPr>
        <p:txBody>
          <a:bodyPr/>
          <a:lstStyle/>
          <a:p>
            <a:r>
              <a:rPr lang="en-US" sz="2400" smtClean="0"/>
              <a:t>Sue Ann Heatherly</a:t>
            </a:r>
          </a:p>
          <a:p>
            <a:r>
              <a:rPr lang="en-US" sz="2400" smtClean="0"/>
              <a:t>National Radio Astronomy Observatory</a:t>
            </a:r>
          </a:p>
        </p:txBody>
      </p:sp>
      <p:pic>
        <p:nvPicPr>
          <p:cNvPr id="2052" name="Picture 4" descr="gbt_arial_mountains"/>
          <p:cNvPicPr>
            <a:picLocks noChangeAspect="1" noChangeArrowheads="1"/>
          </p:cNvPicPr>
          <p:nvPr/>
        </p:nvPicPr>
        <p:blipFill>
          <a:blip r:embed="rId2"/>
          <a:srcRect/>
          <a:stretch>
            <a:fillRect/>
          </a:stretch>
        </p:blipFill>
        <p:spPr bwMode="auto">
          <a:xfrm>
            <a:off x="1800225" y="1263650"/>
            <a:ext cx="5667375" cy="40481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0" y="152400"/>
            <a:ext cx="9144000" cy="1143000"/>
          </a:xfrm>
        </p:spPr>
        <p:txBody>
          <a:bodyPr/>
          <a:lstStyle/>
          <a:p>
            <a:pPr>
              <a:defRPr/>
            </a:pPr>
            <a:r>
              <a:rPr lang="en-US" sz="4000" smtClean="0">
                <a:solidFill>
                  <a:schemeClr val="tx1"/>
                </a:solidFill>
                <a:effectLst>
                  <a:outerShdw blurRad="38100" dist="38100" dir="2700000" algn="tl">
                    <a:srgbClr val="000000"/>
                  </a:outerShdw>
                </a:effectLst>
              </a:rPr>
              <a:t>Electromagnetic radiation</a:t>
            </a:r>
          </a:p>
        </p:txBody>
      </p:sp>
      <p:sp>
        <p:nvSpPr>
          <p:cNvPr id="11269" name="Rectangle 3"/>
          <p:cNvSpPr>
            <a:spLocks noGrp="1" noChangeArrowheads="1"/>
          </p:cNvSpPr>
          <p:nvPr>
            <p:ph idx="1"/>
          </p:nvPr>
        </p:nvSpPr>
        <p:spPr>
          <a:xfrm>
            <a:off x="304800" y="1600200"/>
            <a:ext cx="8686800" cy="3276600"/>
          </a:xfrm>
        </p:spPr>
        <p:txBody>
          <a:bodyPr/>
          <a:lstStyle/>
          <a:p>
            <a:pPr>
              <a:buClr>
                <a:schemeClr val="tx1"/>
              </a:buClr>
              <a:buFont typeface="Wingdings" pitchFamily="2" charset="2"/>
              <a:buChar char="§"/>
            </a:pPr>
            <a:r>
              <a:rPr lang="en-US" sz="2400" smtClean="0"/>
              <a:t>A traveling, massless packet of energy --OR  an oscillating electric and magnetic field</a:t>
            </a:r>
          </a:p>
          <a:p>
            <a:pPr lvl="1">
              <a:buClr>
                <a:schemeClr val="tx1"/>
              </a:buClr>
              <a:buFont typeface="Wingdings" pitchFamily="2" charset="2"/>
              <a:buChar char="§"/>
            </a:pPr>
            <a:r>
              <a:rPr lang="en-US" sz="2400" smtClean="0"/>
              <a:t>Also known as: radiation, light wave, photon</a:t>
            </a:r>
          </a:p>
        </p:txBody>
      </p:sp>
      <p:sp>
        <p:nvSpPr>
          <p:cNvPr id="11266" name="Footer Placeholder 4"/>
          <p:cNvSpPr>
            <a:spLocks noGrp="1"/>
          </p:cNvSpPr>
          <p:nvPr>
            <p:ph type="ftr" sz="quarter" idx="11"/>
          </p:nvPr>
        </p:nvSpPr>
        <p:spPr>
          <a:noFill/>
        </p:spPr>
        <p:txBody>
          <a:bodyPr/>
          <a:lstStyle/>
          <a:p>
            <a:r>
              <a:rPr lang="en-US" smtClean="0"/>
              <a:t>NRAO/AUI/NSF</a:t>
            </a:r>
          </a:p>
        </p:txBody>
      </p:sp>
      <p:sp>
        <p:nvSpPr>
          <p:cNvPr id="11267" name="Slide Number Placeholder 5"/>
          <p:cNvSpPr>
            <a:spLocks noGrp="1"/>
          </p:cNvSpPr>
          <p:nvPr>
            <p:ph type="sldNum" sz="quarter" idx="12"/>
          </p:nvPr>
        </p:nvSpPr>
        <p:spPr>
          <a:noFill/>
        </p:spPr>
        <p:txBody>
          <a:bodyPr/>
          <a:lstStyle/>
          <a:p>
            <a:fld id="{7346E8DB-5F9D-43CE-8403-F8C50C225547}" type="slidenum">
              <a:rPr lang="en-US" smtClean="0"/>
              <a:pPr/>
              <a:t>10</a:t>
            </a:fld>
            <a:endParaRPr lang="en-US" smtClean="0"/>
          </a:p>
        </p:txBody>
      </p:sp>
      <p:pic>
        <p:nvPicPr>
          <p:cNvPr id="11270" name="Picture 4" descr="emanim"/>
          <p:cNvPicPr>
            <a:picLocks noChangeAspect="1" noChangeArrowheads="1" noCrop="1"/>
          </p:cNvPicPr>
          <p:nvPr/>
        </p:nvPicPr>
        <p:blipFill>
          <a:blip r:embed="rId3"/>
          <a:srcRect/>
          <a:stretch>
            <a:fillRect/>
          </a:stretch>
        </p:blipFill>
        <p:spPr bwMode="auto">
          <a:xfrm>
            <a:off x="2835275" y="3717925"/>
            <a:ext cx="3733800" cy="2341563"/>
          </a:xfrm>
          <a:prstGeom prst="rect">
            <a:avLst/>
          </a:prstGeom>
          <a:noFill/>
          <a:ln w="9525">
            <a:noFill/>
            <a:miter lim="800000"/>
            <a:headEnd/>
            <a:tailEnd/>
          </a:ln>
        </p:spPr>
      </p:pic>
      <p:sp>
        <p:nvSpPr>
          <p:cNvPr id="11271" name="Text Box 5"/>
          <p:cNvSpPr txBox="1">
            <a:spLocks noChangeArrowheads="1"/>
          </p:cNvSpPr>
          <p:nvPr/>
        </p:nvSpPr>
        <p:spPr bwMode="auto">
          <a:xfrm>
            <a:off x="6705600" y="5165725"/>
            <a:ext cx="2438400" cy="730250"/>
          </a:xfrm>
          <a:prstGeom prst="rect">
            <a:avLst/>
          </a:prstGeom>
          <a:noFill/>
          <a:ln w="9525">
            <a:noFill/>
            <a:miter lim="800000"/>
            <a:headEnd/>
            <a:tailEnd/>
          </a:ln>
        </p:spPr>
        <p:txBody>
          <a:bodyPr>
            <a:spAutoFit/>
          </a:bodyPr>
          <a:lstStyle/>
          <a:p>
            <a:r>
              <a:rPr lang="en-US" sz="1400">
                <a:latin typeface="Tahoma" pitchFamily="34" charset="0"/>
              </a:rPr>
              <a:t>Animation from Nick Strobel’s Astronomy Notes (www.astronomynotes.com)</a:t>
            </a:r>
          </a:p>
        </p:txBody>
      </p:sp>
      <p:sp>
        <p:nvSpPr>
          <p:cNvPr id="11272" name="Text Box 6"/>
          <p:cNvSpPr txBox="1">
            <a:spLocks noChangeArrowheads="1"/>
          </p:cNvSpPr>
          <p:nvPr/>
        </p:nvSpPr>
        <p:spPr bwMode="auto">
          <a:xfrm>
            <a:off x="152400" y="3581400"/>
            <a:ext cx="2682875" cy="2289175"/>
          </a:xfrm>
          <a:prstGeom prst="rect">
            <a:avLst/>
          </a:prstGeom>
          <a:noFill/>
          <a:ln w="9525">
            <a:noFill/>
            <a:miter lim="800000"/>
            <a:headEnd/>
            <a:tailEnd/>
          </a:ln>
        </p:spPr>
        <p:txBody>
          <a:bodyPr>
            <a:spAutoFit/>
          </a:bodyPr>
          <a:lstStyle/>
          <a:p>
            <a:r>
              <a:rPr lang="en-US" sz="1800">
                <a:latin typeface="Tahoma" pitchFamily="34" charset="0"/>
              </a:rPr>
              <a:t>Travels at the speed of light (by definition). </a:t>
            </a:r>
          </a:p>
          <a:p>
            <a:endParaRPr lang="en-US" sz="1800">
              <a:latin typeface="Tahoma" pitchFamily="34" charset="0"/>
            </a:endParaRPr>
          </a:p>
          <a:p>
            <a:r>
              <a:rPr lang="en-US" sz="1800">
                <a:latin typeface="Tahoma" pitchFamily="34" charset="0"/>
              </a:rPr>
              <a:t>Remarkably, all radiation travels at this speed, regardless of whether is carries a lot of energy or only a little</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2211" name="Rectangle 3"/>
          <p:cNvSpPr>
            <a:spLocks noGrp="1" noChangeArrowheads="1"/>
          </p:cNvSpPr>
          <p:nvPr>
            <p:ph type="title"/>
          </p:nvPr>
        </p:nvSpPr>
        <p:spPr>
          <a:xfrm>
            <a:off x="685800" y="533400"/>
            <a:ext cx="7772400" cy="1143000"/>
          </a:xfrm>
        </p:spPr>
        <p:txBody>
          <a:bodyPr>
            <a:normAutofit fontScale="90000"/>
          </a:bodyPr>
          <a:lstStyle/>
          <a:p>
            <a:pPr>
              <a:defRPr/>
            </a:pPr>
            <a:r>
              <a:rPr lang="en-US" sz="3600" i="1" dirty="0" smtClean="0">
                <a:solidFill>
                  <a:schemeClr val="tx1">
                    <a:lumMod val="50000"/>
                  </a:schemeClr>
                </a:solidFill>
                <a:effectLst>
                  <a:outerShdw blurRad="38100" dist="38100" dir="2700000" algn="tl">
                    <a:srgbClr val="000000"/>
                  </a:outerShdw>
                </a:effectLst>
              </a:rPr>
              <a:t>A light wave is a light wave,  no matter how long...</a:t>
            </a:r>
            <a:r>
              <a:rPr lang="en-US" sz="3600" dirty="0" smtClean="0">
                <a:solidFill>
                  <a:schemeClr val="tx1"/>
                </a:solidFill>
                <a:effectLst>
                  <a:outerShdw blurRad="38100" dist="38100" dir="2700000" algn="tl">
                    <a:srgbClr val="000000"/>
                  </a:outerShdw>
                </a:effectLst>
              </a:rPr>
              <a:t/>
            </a:r>
            <a:br>
              <a:rPr lang="en-US" sz="3600" dirty="0" smtClean="0">
                <a:solidFill>
                  <a:schemeClr val="tx1"/>
                </a:solidFill>
                <a:effectLst>
                  <a:outerShdw blurRad="38100" dist="38100" dir="2700000" algn="tl">
                    <a:srgbClr val="000000"/>
                  </a:outerShdw>
                </a:effectLst>
              </a:rPr>
            </a:br>
            <a:endParaRPr lang="en-US" sz="3600" dirty="0" smtClean="0">
              <a:solidFill>
                <a:schemeClr val="tx1"/>
              </a:solidFill>
              <a:effectLst>
                <a:outerShdw blurRad="38100" dist="38100" dir="2700000" algn="tl">
                  <a:srgbClr val="000000"/>
                </a:outerShdw>
              </a:effectLst>
            </a:endParaRPr>
          </a:p>
        </p:txBody>
      </p:sp>
      <p:sp>
        <p:nvSpPr>
          <p:cNvPr id="12290" name="Footer Placeholder 3"/>
          <p:cNvSpPr>
            <a:spLocks noGrp="1"/>
          </p:cNvSpPr>
          <p:nvPr>
            <p:ph type="ftr" sz="quarter" idx="11"/>
          </p:nvPr>
        </p:nvSpPr>
        <p:spPr>
          <a:noFill/>
        </p:spPr>
        <p:txBody>
          <a:bodyPr/>
          <a:lstStyle/>
          <a:p>
            <a:r>
              <a:rPr lang="en-US" smtClean="0"/>
              <a:t>NRAO/AUI/NSF</a:t>
            </a:r>
          </a:p>
        </p:txBody>
      </p:sp>
      <p:sp>
        <p:nvSpPr>
          <p:cNvPr id="12291" name="Slide Number Placeholder 4"/>
          <p:cNvSpPr>
            <a:spLocks noGrp="1"/>
          </p:cNvSpPr>
          <p:nvPr>
            <p:ph type="sldNum" sz="quarter" idx="12"/>
          </p:nvPr>
        </p:nvSpPr>
        <p:spPr>
          <a:noFill/>
        </p:spPr>
        <p:txBody>
          <a:bodyPr/>
          <a:lstStyle/>
          <a:p>
            <a:fld id="{019541A0-7B34-4576-9658-F81130425EB2}" type="slidenum">
              <a:rPr lang="en-US" smtClean="0"/>
              <a:pPr/>
              <a:t>11</a:t>
            </a:fld>
            <a:endParaRPr lang="en-US" smtClean="0"/>
          </a:p>
        </p:txBody>
      </p:sp>
      <p:pic>
        <p:nvPicPr>
          <p:cNvPr id="12292" name="Picture 2" descr="emschart"/>
          <p:cNvPicPr>
            <a:picLocks noChangeAspect="1" noChangeArrowheads="1"/>
          </p:cNvPicPr>
          <p:nvPr/>
        </p:nvPicPr>
        <p:blipFill>
          <a:blip r:embed="rId3"/>
          <a:srcRect/>
          <a:stretch>
            <a:fillRect/>
          </a:stretch>
        </p:blipFill>
        <p:spPr bwMode="auto">
          <a:xfrm>
            <a:off x="1257300" y="1781175"/>
            <a:ext cx="6210300" cy="1949450"/>
          </a:xfrm>
          <a:prstGeom prst="rect">
            <a:avLst/>
          </a:prstGeom>
          <a:solidFill>
            <a:schemeClr val="tx1"/>
          </a:solidFill>
          <a:ln w="9525">
            <a:noFill/>
            <a:miter lim="800000"/>
            <a:headEnd/>
            <a:tailEnd/>
          </a:ln>
        </p:spPr>
      </p:pic>
      <p:pic>
        <p:nvPicPr>
          <p:cNvPr id="12294" name="Picture 4" descr="WavesBoth"/>
          <p:cNvPicPr>
            <a:picLocks noChangeAspect="1" noChangeArrowheads="1"/>
          </p:cNvPicPr>
          <p:nvPr/>
        </p:nvPicPr>
        <p:blipFill>
          <a:blip r:embed="rId4"/>
          <a:srcRect/>
          <a:stretch>
            <a:fillRect/>
          </a:stretch>
        </p:blipFill>
        <p:spPr bwMode="auto">
          <a:xfrm>
            <a:off x="152400" y="4343400"/>
            <a:ext cx="3265488" cy="2373313"/>
          </a:xfrm>
          <a:prstGeom prst="rect">
            <a:avLst/>
          </a:prstGeom>
          <a:noFill/>
          <a:ln w="9525">
            <a:noFill/>
            <a:miter lim="800000"/>
            <a:headEnd/>
            <a:tailEnd/>
          </a:ln>
        </p:spPr>
      </p:pic>
      <p:pic>
        <p:nvPicPr>
          <p:cNvPr id="12295" name="Picture 5" descr="emwv"/>
          <p:cNvPicPr>
            <a:picLocks noChangeAspect="1" noChangeArrowheads="1"/>
          </p:cNvPicPr>
          <p:nvPr/>
        </p:nvPicPr>
        <p:blipFill>
          <a:blip r:embed="rId5"/>
          <a:srcRect/>
          <a:stretch>
            <a:fillRect/>
          </a:stretch>
        </p:blipFill>
        <p:spPr bwMode="auto">
          <a:xfrm>
            <a:off x="5849938" y="4338638"/>
            <a:ext cx="3217862" cy="25193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5"/>
          <p:cNvSpPr>
            <a:spLocks noGrp="1"/>
          </p:cNvSpPr>
          <p:nvPr>
            <p:ph type="ftr" sz="quarter" idx="11"/>
          </p:nvPr>
        </p:nvSpPr>
        <p:spPr>
          <a:noFill/>
        </p:spPr>
        <p:txBody>
          <a:bodyPr/>
          <a:lstStyle/>
          <a:p>
            <a:r>
              <a:rPr lang="en-US" smtClean="0"/>
              <a:t>NRAO/AUI/NSF</a:t>
            </a:r>
          </a:p>
        </p:txBody>
      </p:sp>
      <p:sp>
        <p:nvSpPr>
          <p:cNvPr id="13315" name="Slide Number Placeholder 6"/>
          <p:cNvSpPr>
            <a:spLocks noGrp="1"/>
          </p:cNvSpPr>
          <p:nvPr>
            <p:ph type="sldNum" sz="quarter" idx="12"/>
          </p:nvPr>
        </p:nvSpPr>
        <p:spPr>
          <a:noFill/>
        </p:spPr>
        <p:txBody>
          <a:bodyPr/>
          <a:lstStyle/>
          <a:p>
            <a:fld id="{845A6353-81F9-49B9-A0CE-300E661339F2}" type="slidenum">
              <a:rPr lang="en-US" smtClean="0"/>
              <a:pPr/>
              <a:t>12</a:t>
            </a:fld>
            <a:endParaRPr lang="en-US" smtClean="0"/>
          </a:p>
        </p:txBody>
      </p:sp>
      <p:pic>
        <p:nvPicPr>
          <p:cNvPr id="13316" name="Picture 2" descr="contact_large_01"/>
          <p:cNvPicPr>
            <a:picLocks noChangeAspect="1" noChangeArrowheads="1"/>
          </p:cNvPicPr>
          <p:nvPr/>
        </p:nvPicPr>
        <p:blipFill>
          <a:blip r:embed="rId3"/>
          <a:srcRect/>
          <a:stretch>
            <a:fillRect/>
          </a:stretch>
        </p:blipFill>
        <p:spPr bwMode="auto">
          <a:xfrm>
            <a:off x="1219200" y="1762125"/>
            <a:ext cx="6858000" cy="4400550"/>
          </a:xfrm>
          <a:prstGeom prst="rect">
            <a:avLst/>
          </a:prstGeom>
          <a:noFill/>
          <a:ln w="9525">
            <a:noFill/>
            <a:miter lim="800000"/>
            <a:headEnd/>
            <a:tailEnd/>
          </a:ln>
        </p:spPr>
      </p:pic>
      <p:sp>
        <p:nvSpPr>
          <p:cNvPr id="224259" name="Oval 3"/>
          <p:cNvSpPr>
            <a:spLocks noChangeArrowheads="1"/>
          </p:cNvSpPr>
          <p:nvPr/>
        </p:nvSpPr>
        <p:spPr bwMode="auto">
          <a:xfrm>
            <a:off x="2514600" y="1676400"/>
            <a:ext cx="2362200" cy="2209800"/>
          </a:xfrm>
          <a:prstGeom prst="ellipse">
            <a:avLst/>
          </a:prstGeom>
          <a:noFill/>
          <a:ln w="76200">
            <a:solidFill>
              <a:srgbClr val="FF0000"/>
            </a:solidFill>
            <a:round/>
            <a:headEnd/>
            <a:tailEnd/>
          </a:ln>
        </p:spPr>
        <p:txBody>
          <a:bodyPr wrap="none" anchor="ctr"/>
          <a:lstStyle/>
          <a:p>
            <a:pPr algn="ctr"/>
            <a:endParaRPr lang="en-US" sz="2000">
              <a:solidFill>
                <a:srgbClr val="FF0000"/>
              </a:solidFill>
              <a:latin typeface="Times" pitchFamily="18" charset="0"/>
            </a:endParaRPr>
          </a:p>
        </p:txBody>
      </p:sp>
      <p:sp>
        <p:nvSpPr>
          <p:cNvPr id="224260" name="Line 4"/>
          <p:cNvSpPr>
            <a:spLocks noChangeShapeType="1"/>
          </p:cNvSpPr>
          <p:nvPr/>
        </p:nvSpPr>
        <p:spPr bwMode="auto">
          <a:xfrm flipV="1">
            <a:off x="2819400" y="2057400"/>
            <a:ext cx="1828800" cy="1447800"/>
          </a:xfrm>
          <a:prstGeom prst="line">
            <a:avLst/>
          </a:prstGeom>
          <a:noFill/>
          <a:ln w="76200">
            <a:solidFill>
              <a:srgbClr val="FF0000"/>
            </a:solidFill>
            <a:round/>
            <a:headEnd/>
            <a:tailEnd/>
          </a:ln>
        </p:spPr>
        <p:txBody>
          <a:bodyPr/>
          <a:lstStyle/>
          <a:p>
            <a:endParaRPr lang="en-US"/>
          </a:p>
        </p:txBody>
      </p:sp>
      <p:sp>
        <p:nvSpPr>
          <p:cNvPr id="224261" name="Text Box 5"/>
          <p:cNvSpPr txBox="1">
            <a:spLocks noChangeArrowheads="1"/>
          </p:cNvSpPr>
          <p:nvPr/>
        </p:nvSpPr>
        <p:spPr bwMode="auto">
          <a:xfrm>
            <a:off x="854075" y="619125"/>
            <a:ext cx="7162800" cy="641350"/>
          </a:xfrm>
          <a:prstGeom prst="rect">
            <a:avLst/>
          </a:prstGeom>
          <a:noFill/>
          <a:ln w="9525">
            <a:noFill/>
            <a:miter lim="800000"/>
            <a:headEnd/>
            <a:tailEnd/>
          </a:ln>
          <a:effectLst/>
        </p:spPr>
        <p:txBody>
          <a:bodyPr>
            <a:spAutoFit/>
          </a:bodyPr>
          <a:lstStyle/>
          <a:p>
            <a:pPr>
              <a:defRPr/>
            </a:pPr>
            <a:r>
              <a:rPr lang="en-US">
                <a:effectLst>
                  <a:outerShdw blurRad="38100" dist="38100" dir="2700000" algn="tl">
                    <a:srgbClr val="000000"/>
                  </a:outerShdw>
                </a:effectLst>
                <a:latin typeface="Tahoma" pitchFamily="34" charset="0"/>
              </a:rPr>
              <a:t>Radio Waves are NOT sound!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4259"/>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224260"/>
                                        </p:tgtEl>
                                        <p:attrNameLst>
                                          <p:attrName>style.visibility</p:attrName>
                                        </p:attrNameLst>
                                      </p:cBhvr>
                                      <p:to>
                                        <p:strVal val="visible"/>
                                      </p:to>
                                    </p:set>
                                    <p:animEffect transition="in" filter="wipe(left)">
                                      <p:cBhvr>
                                        <p:cTn id="10" dur="500"/>
                                        <p:tgtEl>
                                          <p:spTgt spid="22426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4261"/>
                                        </p:tgtEl>
                                        <p:attrNameLst>
                                          <p:attrName>style.visibility</p:attrName>
                                        </p:attrNameLst>
                                      </p:cBhvr>
                                      <p:to>
                                        <p:strVal val="visible"/>
                                      </p:to>
                                    </p:set>
                                    <p:anim calcmode="lin" valueType="num">
                                      <p:cBhvr additive="base">
                                        <p:cTn id="15" dur="1000" fill="hold"/>
                                        <p:tgtEl>
                                          <p:spTgt spid="224261"/>
                                        </p:tgtEl>
                                        <p:attrNameLst>
                                          <p:attrName>ppt_x</p:attrName>
                                        </p:attrNameLst>
                                      </p:cBhvr>
                                      <p:tavLst>
                                        <p:tav tm="0">
                                          <p:val>
                                            <p:strVal val="#ppt_x"/>
                                          </p:val>
                                        </p:tav>
                                        <p:tav tm="100000">
                                          <p:val>
                                            <p:strVal val="#ppt_x"/>
                                          </p:val>
                                        </p:tav>
                                      </p:tavLst>
                                    </p:anim>
                                    <p:anim calcmode="lin" valueType="num">
                                      <p:cBhvr additive="base">
                                        <p:cTn id="16" dur="1000" fill="hold"/>
                                        <p:tgtEl>
                                          <p:spTgt spid="224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nimBg="1" autoUpdateAnimBg="0"/>
      <p:bldP spid="224260" grpId="0" animBg="1"/>
      <p:bldP spid="22426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p:spPr>
        <p:txBody>
          <a:bodyPr/>
          <a:lstStyle/>
          <a:p>
            <a:r>
              <a:rPr lang="en-US" smtClean="0"/>
              <a:t>NRAO/AUI/NSF</a:t>
            </a:r>
          </a:p>
        </p:txBody>
      </p:sp>
      <p:sp>
        <p:nvSpPr>
          <p:cNvPr id="14339" name="Slide Number Placeholder 5"/>
          <p:cNvSpPr>
            <a:spLocks noGrp="1"/>
          </p:cNvSpPr>
          <p:nvPr>
            <p:ph type="sldNum" sz="quarter" idx="12"/>
          </p:nvPr>
        </p:nvSpPr>
        <p:spPr>
          <a:noFill/>
        </p:spPr>
        <p:txBody>
          <a:bodyPr/>
          <a:lstStyle/>
          <a:p>
            <a:fld id="{D931139A-40B4-4EF5-832C-4BC3857FCCC5}" type="slidenum">
              <a:rPr lang="en-US" smtClean="0"/>
              <a:pPr/>
              <a:t>13</a:t>
            </a:fld>
            <a:endParaRPr lang="en-US" smtClean="0"/>
          </a:p>
        </p:txBody>
      </p:sp>
      <p:pic>
        <p:nvPicPr>
          <p:cNvPr id="14340" name="Picture 5" descr="saturn_multi"/>
          <p:cNvPicPr>
            <a:picLocks noChangeAspect="1" noChangeArrowheads="1"/>
          </p:cNvPicPr>
          <p:nvPr/>
        </p:nvPicPr>
        <p:blipFill>
          <a:blip r:embed="rId3"/>
          <a:srcRect/>
          <a:stretch>
            <a:fillRect/>
          </a:stretch>
        </p:blipFill>
        <p:spPr bwMode="auto">
          <a:xfrm>
            <a:off x="0" y="457200"/>
            <a:ext cx="9144000" cy="2095500"/>
          </a:xfrm>
          <a:prstGeom prst="rect">
            <a:avLst/>
          </a:prstGeom>
          <a:noFill/>
          <a:ln w="9525">
            <a:noFill/>
            <a:miter lim="800000"/>
            <a:headEnd/>
            <a:tailEnd/>
          </a:ln>
        </p:spPr>
      </p:pic>
      <p:pic>
        <p:nvPicPr>
          <p:cNvPr id="14341" name="Picture 6" descr="sun_multi"/>
          <p:cNvPicPr>
            <a:picLocks noChangeAspect="1" noChangeArrowheads="1"/>
          </p:cNvPicPr>
          <p:nvPr/>
        </p:nvPicPr>
        <p:blipFill>
          <a:blip r:embed="rId4"/>
          <a:srcRect/>
          <a:stretch>
            <a:fillRect/>
          </a:stretch>
        </p:blipFill>
        <p:spPr bwMode="auto">
          <a:xfrm>
            <a:off x="152400" y="3505200"/>
            <a:ext cx="8791575" cy="1600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1"/>
          </p:nvPr>
        </p:nvSpPr>
        <p:spPr>
          <a:noFill/>
        </p:spPr>
        <p:txBody>
          <a:bodyPr/>
          <a:lstStyle/>
          <a:p>
            <a:r>
              <a:rPr lang="en-US" smtClean="0"/>
              <a:t>NRAO/AUI/NSF</a:t>
            </a:r>
          </a:p>
        </p:txBody>
      </p:sp>
      <p:sp>
        <p:nvSpPr>
          <p:cNvPr id="15363" name="Slide Number Placeholder 3"/>
          <p:cNvSpPr>
            <a:spLocks noGrp="1"/>
          </p:cNvSpPr>
          <p:nvPr>
            <p:ph type="sldNum" sz="quarter" idx="12"/>
          </p:nvPr>
        </p:nvSpPr>
        <p:spPr>
          <a:noFill/>
        </p:spPr>
        <p:txBody>
          <a:bodyPr/>
          <a:lstStyle/>
          <a:p>
            <a:fld id="{EAD0259D-573E-4321-BFE7-6FEE7AD5A35D}" type="slidenum">
              <a:rPr lang="en-US" smtClean="0"/>
              <a:pPr/>
              <a:t>14</a:t>
            </a:fld>
            <a:endParaRPr lang="en-US" smtClean="0"/>
          </a:p>
        </p:txBody>
      </p:sp>
      <p:sp>
        <p:nvSpPr>
          <p:cNvPr id="198658" name="Rectangle 2"/>
          <p:cNvSpPr>
            <a:spLocks noChangeArrowheads="1"/>
          </p:cNvSpPr>
          <p:nvPr/>
        </p:nvSpPr>
        <p:spPr bwMode="auto">
          <a:xfrm>
            <a:off x="304800" y="228600"/>
            <a:ext cx="8458200" cy="990600"/>
          </a:xfrm>
          <a:prstGeom prst="rect">
            <a:avLst/>
          </a:prstGeom>
          <a:noFill/>
          <a:ln w="9525">
            <a:noFill/>
            <a:miter lim="800000"/>
            <a:headEnd/>
            <a:tailEnd/>
          </a:ln>
          <a:effectLst/>
        </p:spPr>
        <p:txBody>
          <a:bodyPr/>
          <a:lstStyle/>
          <a:p>
            <a:pPr marL="342900" indent="-342900">
              <a:spcBef>
                <a:spcPts val="1200"/>
              </a:spcBef>
              <a:spcAft>
                <a:spcPts val="300"/>
              </a:spcAft>
              <a:defRPr/>
            </a:pPr>
            <a:r>
              <a:rPr lang="en-US" sz="2800" b="1" i="1">
                <a:effectLst>
                  <a:outerShdw blurRad="38100" dist="38100" dir="2700000" algn="tl">
                    <a:srgbClr val="000000"/>
                  </a:outerShdw>
                </a:effectLst>
                <a:latin typeface="Arial" charset="0"/>
              </a:rPr>
              <a:t>Optical and Radio can be done from the ground!</a:t>
            </a:r>
            <a:endParaRPr lang="en-US" sz="2800" i="1">
              <a:effectLst>
                <a:outerShdw blurRad="38100" dist="38100" dir="2700000" algn="tl">
                  <a:srgbClr val="000000"/>
                </a:outerShdw>
              </a:effectLst>
              <a:latin typeface="Arial" charset="0"/>
            </a:endParaRPr>
          </a:p>
          <a:p>
            <a:pPr marL="742950" lvl="1" indent="-285750">
              <a:spcBef>
                <a:spcPts val="1200"/>
              </a:spcBef>
              <a:spcAft>
                <a:spcPts val="300"/>
              </a:spcAft>
              <a:buFontTx/>
              <a:buChar char="–"/>
              <a:defRPr/>
            </a:pPr>
            <a:endParaRPr lang="en-US" sz="2800">
              <a:effectLst>
                <a:outerShdw blurRad="38100" dist="38100" dir="2700000" algn="tl">
                  <a:srgbClr val="000000"/>
                </a:outerShdw>
              </a:effectLst>
              <a:latin typeface="Arial" charset="0"/>
            </a:endParaRPr>
          </a:p>
        </p:txBody>
      </p:sp>
      <p:sp>
        <p:nvSpPr>
          <p:cNvPr id="15365" name="Line 3"/>
          <p:cNvSpPr>
            <a:spLocks noChangeShapeType="1"/>
          </p:cNvSpPr>
          <p:nvPr/>
        </p:nvSpPr>
        <p:spPr bwMode="auto">
          <a:xfrm>
            <a:off x="577850" y="982663"/>
            <a:ext cx="7391400" cy="0"/>
          </a:xfrm>
          <a:prstGeom prst="line">
            <a:avLst/>
          </a:prstGeom>
          <a:noFill/>
          <a:ln w="57150">
            <a:solidFill>
              <a:schemeClr val="hlink"/>
            </a:solidFill>
            <a:round/>
            <a:headEnd/>
            <a:tailEnd/>
          </a:ln>
        </p:spPr>
        <p:txBody>
          <a:bodyPr wrap="none" anchor="ctr"/>
          <a:lstStyle/>
          <a:p>
            <a:endParaRPr lang="en-US"/>
          </a:p>
        </p:txBody>
      </p:sp>
      <p:pic>
        <p:nvPicPr>
          <p:cNvPr id="15366" name="Picture 6" descr="em_radiation_atmosph_depth_stsci"/>
          <p:cNvPicPr>
            <a:picLocks noChangeAspect="1" noChangeArrowheads="1"/>
          </p:cNvPicPr>
          <p:nvPr/>
        </p:nvPicPr>
        <p:blipFill>
          <a:blip r:embed="rId3"/>
          <a:srcRect/>
          <a:stretch>
            <a:fillRect/>
          </a:stretch>
        </p:blipFill>
        <p:spPr bwMode="auto">
          <a:xfrm>
            <a:off x="1444625" y="1371600"/>
            <a:ext cx="6032500" cy="5334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a:noFill/>
        </p:spPr>
        <p:txBody>
          <a:bodyPr/>
          <a:lstStyle/>
          <a:p>
            <a:r>
              <a:rPr lang="en-US" smtClean="0"/>
              <a:t>NRAO/AUI/NSF</a:t>
            </a:r>
          </a:p>
        </p:txBody>
      </p:sp>
      <p:sp>
        <p:nvSpPr>
          <p:cNvPr id="16387" name="Slide Number Placeholder 3"/>
          <p:cNvSpPr>
            <a:spLocks noGrp="1"/>
          </p:cNvSpPr>
          <p:nvPr>
            <p:ph type="sldNum" sz="quarter" idx="12"/>
          </p:nvPr>
        </p:nvSpPr>
        <p:spPr>
          <a:noFill/>
        </p:spPr>
        <p:txBody>
          <a:bodyPr/>
          <a:lstStyle/>
          <a:p>
            <a:fld id="{B3494B62-E6A3-48FA-9ACA-E54CFE1815FA}" type="slidenum">
              <a:rPr lang="en-US" smtClean="0"/>
              <a:pPr/>
              <a:t>15</a:t>
            </a:fld>
            <a:endParaRPr lang="en-US" smtClean="0"/>
          </a:p>
        </p:txBody>
      </p:sp>
      <p:sp>
        <p:nvSpPr>
          <p:cNvPr id="234498" name="Text Box 2"/>
          <p:cNvSpPr txBox="1">
            <a:spLocks noChangeArrowheads="1"/>
          </p:cNvSpPr>
          <p:nvPr/>
        </p:nvSpPr>
        <p:spPr bwMode="auto">
          <a:xfrm>
            <a:off x="2393950" y="233363"/>
            <a:ext cx="2000250" cy="366712"/>
          </a:xfrm>
          <a:prstGeom prst="rect">
            <a:avLst/>
          </a:prstGeom>
          <a:noFill/>
          <a:ln w="9525">
            <a:noFill/>
            <a:miter lim="800000"/>
            <a:headEnd/>
            <a:tailEnd/>
          </a:ln>
          <a:effectLst/>
        </p:spPr>
        <p:txBody>
          <a:bodyPr wrap="none">
            <a:spAutoFit/>
          </a:bodyPr>
          <a:lstStyle/>
          <a:p>
            <a:pPr algn="ctr">
              <a:defRPr/>
            </a:pPr>
            <a:r>
              <a:rPr lang="en-US" sz="1800" b="1">
                <a:effectLst>
                  <a:outerShdw blurRad="38100" dist="38100" dir="2700000" algn="tl">
                    <a:srgbClr val="000000"/>
                  </a:outerShdw>
                </a:effectLst>
                <a:latin typeface="Arial" charset="0"/>
              </a:rPr>
              <a:t>Radio Telescope</a:t>
            </a:r>
          </a:p>
        </p:txBody>
      </p:sp>
      <p:pic>
        <p:nvPicPr>
          <p:cNvPr id="16389" name="Picture 3" descr="radio_telescope"/>
          <p:cNvPicPr>
            <a:picLocks noChangeAspect="1" noChangeArrowheads="1"/>
          </p:cNvPicPr>
          <p:nvPr/>
        </p:nvPicPr>
        <p:blipFill>
          <a:blip r:embed="rId3"/>
          <a:srcRect/>
          <a:stretch>
            <a:fillRect/>
          </a:stretch>
        </p:blipFill>
        <p:spPr bwMode="auto">
          <a:xfrm>
            <a:off x="4467225" y="161925"/>
            <a:ext cx="4676775" cy="4343400"/>
          </a:xfrm>
          <a:prstGeom prst="rect">
            <a:avLst/>
          </a:prstGeom>
          <a:noFill/>
          <a:ln w="9525">
            <a:noFill/>
            <a:miter lim="800000"/>
            <a:headEnd/>
            <a:tailEnd/>
          </a:ln>
        </p:spPr>
      </p:pic>
      <p:pic>
        <p:nvPicPr>
          <p:cNvPr id="16390" name="Picture 4" descr="tel_cat"/>
          <p:cNvPicPr>
            <a:picLocks noChangeAspect="1" noChangeArrowheads="1"/>
          </p:cNvPicPr>
          <p:nvPr/>
        </p:nvPicPr>
        <p:blipFill>
          <a:blip r:embed="rId4"/>
          <a:srcRect/>
          <a:stretch>
            <a:fillRect/>
          </a:stretch>
        </p:blipFill>
        <p:spPr bwMode="auto">
          <a:xfrm>
            <a:off x="427038" y="3211513"/>
            <a:ext cx="4754562" cy="3514725"/>
          </a:xfrm>
          <a:prstGeom prst="rect">
            <a:avLst/>
          </a:prstGeom>
          <a:noFill/>
          <a:ln w="9525">
            <a:noFill/>
            <a:miter lim="800000"/>
            <a:headEnd/>
            <a:tailEnd/>
          </a:ln>
        </p:spPr>
      </p:pic>
      <p:sp>
        <p:nvSpPr>
          <p:cNvPr id="234501" name="Text Box 5"/>
          <p:cNvSpPr txBox="1">
            <a:spLocks noChangeArrowheads="1"/>
          </p:cNvSpPr>
          <p:nvPr/>
        </p:nvSpPr>
        <p:spPr bwMode="auto">
          <a:xfrm>
            <a:off x="1169988" y="2828925"/>
            <a:ext cx="2139950" cy="366713"/>
          </a:xfrm>
          <a:prstGeom prst="rect">
            <a:avLst/>
          </a:prstGeom>
          <a:noFill/>
          <a:ln w="9525">
            <a:noFill/>
            <a:miter lim="800000"/>
            <a:headEnd/>
            <a:tailEnd/>
          </a:ln>
          <a:effectLst/>
        </p:spPr>
        <p:txBody>
          <a:bodyPr wrap="none">
            <a:spAutoFit/>
          </a:bodyPr>
          <a:lstStyle/>
          <a:p>
            <a:pPr>
              <a:defRPr/>
            </a:pPr>
            <a:r>
              <a:rPr lang="en-US" sz="1800" b="1">
                <a:effectLst>
                  <a:outerShdw blurRad="38100" dist="38100" dir="2700000" algn="tl">
                    <a:srgbClr val="000000"/>
                  </a:outerShdw>
                </a:effectLst>
                <a:latin typeface="Arial" charset="0"/>
              </a:rPr>
              <a:t>Optical Telescope</a:t>
            </a:r>
          </a:p>
        </p:txBody>
      </p:sp>
      <p:sp>
        <p:nvSpPr>
          <p:cNvPr id="234502" name="Text Box 6"/>
          <p:cNvSpPr txBox="1">
            <a:spLocks noChangeArrowheads="1"/>
          </p:cNvSpPr>
          <p:nvPr/>
        </p:nvSpPr>
        <p:spPr bwMode="auto">
          <a:xfrm>
            <a:off x="5248275" y="4673600"/>
            <a:ext cx="3895725" cy="1917700"/>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000000"/>
                  </a:outerShdw>
                </a:effectLst>
                <a:latin typeface="Arial" charset="0"/>
              </a:rPr>
              <a:t>Nowadays, there are  more similarities  between optical and radio telescopes than ever before.</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722313"/>
            <a:ext cx="8229600" cy="1143000"/>
          </a:xfrm>
        </p:spPr>
        <p:txBody>
          <a:bodyPr>
            <a:normAutofit fontScale="90000"/>
          </a:bodyPr>
          <a:lstStyle/>
          <a:p>
            <a:pPr>
              <a:defRPr/>
            </a:pPr>
            <a:r>
              <a:rPr lang="en-US" sz="7200" dirty="0" smtClean="0">
                <a:solidFill>
                  <a:schemeClr val="tx1"/>
                </a:solidFill>
                <a:effectLst>
                  <a:outerShdw blurRad="38100" dist="38100" dir="2700000" algn="tl">
                    <a:srgbClr val="000000"/>
                  </a:outerShdw>
                </a:effectLst>
              </a:rPr>
              <a:t>What emits radio waves?</a:t>
            </a:r>
          </a:p>
        </p:txBody>
      </p:sp>
      <p:sp>
        <p:nvSpPr>
          <p:cNvPr id="17410" name="Footer Placeholder 4"/>
          <p:cNvSpPr>
            <a:spLocks noGrp="1"/>
          </p:cNvSpPr>
          <p:nvPr>
            <p:ph type="ftr" sz="quarter" idx="11"/>
          </p:nvPr>
        </p:nvSpPr>
        <p:spPr>
          <a:noFill/>
        </p:spPr>
        <p:txBody>
          <a:bodyPr/>
          <a:lstStyle/>
          <a:p>
            <a:r>
              <a:rPr lang="en-US" smtClean="0"/>
              <a:t>NRAO/AUI/NSF</a:t>
            </a:r>
          </a:p>
        </p:txBody>
      </p:sp>
      <p:sp>
        <p:nvSpPr>
          <p:cNvPr id="17411" name="Slide Number Placeholder 5"/>
          <p:cNvSpPr>
            <a:spLocks noGrp="1"/>
          </p:cNvSpPr>
          <p:nvPr>
            <p:ph type="sldNum" sz="quarter" idx="12"/>
          </p:nvPr>
        </p:nvSpPr>
        <p:spPr>
          <a:noFill/>
        </p:spPr>
        <p:txBody>
          <a:bodyPr/>
          <a:lstStyle/>
          <a:p>
            <a:fld id="{04E2860C-514D-45BA-8B29-5D2BA27B2B50}" type="slidenum">
              <a:rPr lang="en-US" smtClean="0"/>
              <a:pPr/>
              <a:t>16</a:t>
            </a:fld>
            <a:endParaRPr lang="en-US" smtClean="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a:noFill/>
        </p:spPr>
        <p:txBody>
          <a:bodyPr/>
          <a:lstStyle/>
          <a:p>
            <a:r>
              <a:rPr lang="en-US" smtClean="0"/>
              <a:t>NRAO/AUI/NSF</a:t>
            </a:r>
          </a:p>
        </p:txBody>
      </p:sp>
      <p:sp>
        <p:nvSpPr>
          <p:cNvPr id="18435" name="Slide Number Placeholder 3"/>
          <p:cNvSpPr>
            <a:spLocks noGrp="1"/>
          </p:cNvSpPr>
          <p:nvPr>
            <p:ph type="sldNum" sz="quarter" idx="12"/>
          </p:nvPr>
        </p:nvSpPr>
        <p:spPr>
          <a:noFill/>
        </p:spPr>
        <p:txBody>
          <a:bodyPr/>
          <a:lstStyle/>
          <a:p>
            <a:fld id="{89399519-1F81-43B6-8054-793BF5B58B93}" type="slidenum">
              <a:rPr lang="en-US" smtClean="0"/>
              <a:pPr/>
              <a:t>17</a:t>
            </a:fld>
            <a:endParaRPr lang="en-US" smtClean="0"/>
          </a:p>
        </p:txBody>
      </p:sp>
      <p:sp>
        <p:nvSpPr>
          <p:cNvPr id="18437" name="Line 3"/>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140292" name="Text Box 4"/>
          <p:cNvSpPr txBox="1">
            <a:spLocks noChangeArrowheads="1"/>
          </p:cNvSpPr>
          <p:nvPr/>
        </p:nvSpPr>
        <p:spPr bwMode="auto">
          <a:xfrm>
            <a:off x="1279525" y="3319463"/>
            <a:ext cx="2852738" cy="641350"/>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000000"/>
                  </a:outerShdw>
                </a:effectLst>
                <a:latin typeface="Arial" charset="0"/>
              </a:rPr>
              <a:t>1. Hot Gases</a:t>
            </a:r>
          </a:p>
        </p:txBody>
      </p:sp>
      <p:sp>
        <p:nvSpPr>
          <p:cNvPr id="7" name="Rectangle 5"/>
          <p:cNvSpPr>
            <a:spLocks noChangeArrowheads="1"/>
          </p:cNvSpPr>
          <p:nvPr/>
        </p:nvSpPr>
        <p:spPr bwMode="auto">
          <a:xfrm>
            <a:off x="762794" y="704850"/>
            <a:ext cx="7129463" cy="823913"/>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a:effectLst>
                  <a:outerShdw blurRad="38100" dist="38100" dir="2700000" algn="tl">
                    <a:srgbClr val="000000"/>
                  </a:outerShdw>
                </a:effectLst>
                <a:latin typeface="Arial" charset="0"/>
              </a:rPr>
              <a:t>Recipe for Radio Waves</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a:noFill/>
        </p:spPr>
        <p:txBody>
          <a:bodyPr/>
          <a:lstStyle/>
          <a:p>
            <a:r>
              <a:rPr lang="en-US" smtClean="0"/>
              <a:t>NRAO/AUI/NSF</a:t>
            </a:r>
          </a:p>
        </p:txBody>
      </p:sp>
      <p:sp>
        <p:nvSpPr>
          <p:cNvPr id="19459" name="Slide Number Placeholder 3"/>
          <p:cNvSpPr>
            <a:spLocks noGrp="1"/>
          </p:cNvSpPr>
          <p:nvPr>
            <p:ph type="sldNum" sz="quarter" idx="12"/>
          </p:nvPr>
        </p:nvSpPr>
        <p:spPr>
          <a:noFill/>
        </p:spPr>
        <p:txBody>
          <a:bodyPr/>
          <a:lstStyle/>
          <a:p>
            <a:fld id="{93D6D32E-F1BC-4AB6-9E86-5E07C255D996}" type="slidenum">
              <a:rPr lang="en-US" smtClean="0"/>
              <a:pPr/>
              <a:t>18</a:t>
            </a:fld>
            <a:endParaRPr lang="en-US" smtClean="0"/>
          </a:p>
        </p:txBody>
      </p:sp>
      <p:pic>
        <p:nvPicPr>
          <p:cNvPr id="19460" name="Picture 4" descr="bremsani3"/>
          <p:cNvPicPr>
            <a:picLocks noChangeAspect="1" noChangeArrowheads="1" noCrop="1"/>
          </p:cNvPicPr>
          <p:nvPr/>
        </p:nvPicPr>
        <p:blipFill>
          <a:blip r:embed="rId3"/>
          <a:srcRect/>
          <a:stretch>
            <a:fillRect/>
          </a:stretch>
        </p:blipFill>
        <p:spPr bwMode="auto">
          <a:xfrm>
            <a:off x="3048000" y="2057400"/>
            <a:ext cx="3352800" cy="2178050"/>
          </a:xfrm>
          <a:prstGeom prst="rect">
            <a:avLst/>
          </a:prstGeom>
          <a:noFill/>
          <a:ln w="9525">
            <a:noFill/>
            <a:miter lim="800000"/>
            <a:headEnd/>
            <a:tailEnd/>
          </a:ln>
        </p:spPr>
      </p:pic>
      <p:sp>
        <p:nvSpPr>
          <p:cNvPr id="19461" name="Text Box 5"/>
          <p:cNvSpPr txBox="1">
            <a:spLocks noChangeArrowheads="1"/>
          </p:cNvSpPr>
          <p:nvPr/>
        </p:nvSpPr>
        <p:spPr bwMode="auto">
          <a:xfrm>
            <a:off x="3048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as it passes near a proton.</a:t>
            </a:r>
          </a:p>
        </p:txBody>
      </p:sp>
      <p:sp>
        <p:nvSpPr>
          <p:cNvPr id="19462" name="Text Box 6"/>
          <p:cNvSpPr txBox="1">
            <a:spLocks noChangeArrowheads="1"/>
          </p:cNvSpPr>
          <p:nvPr/>
        </p:nvSpPr>
        <p:spPr bwMode="auto">
          <a:xfrm>
            <a:off x="4784725" y="4697413"/>
            <a:ext cx="4044950" cy="520700"/>
          </a:xfrm>
          <a:prstGeom prst="rect">
            <a:avLst/>
          </a:prstGeom>
          <a:noFill/>
          <a:ln w="9525">
            <a:noFill/>
            <a:miter lim="800000"/>
            <a:headEnd/>
            <a:tailEnd/>
          </a:ln>
        </p:spPr>
        <p:txBody>
          <a:bodyPr wrap="none">
            <a:spAutoFit/>
          </a:bodyPr>
          <a:lstStyle/>
          <a:p>
            <a:r>
              <a:rPr lang="en-US" sz="2400">
                <a:solidFill>
                  <a:schemeClr val="bg1"/>
                </a:solidFill>
              </a:rPr>
              <a:t>EM waves are released</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p:spPr>
        <p:txBody>
          <a:bodyPr/>
          <a:lstStyle/>
          <a:p>
            <a:r>
              <a:rPr lang="en-US" smtClean="0"/>
              <a:t>NRAO/AUI/NSF</a:t>
            </a:r>
          </a:p>
        </p:txBody>
      </p:sp>
      <p:sp>
        <p:nvSpPr>
          <p:cNvPr id="20483" name="Slide Number Placeholder 3"/>
          <p:cNvSpPr>
            <a:spLocks noGrp="1"/>
          </p:cNvSpPr>
          <p:nvPr>
            <p:ph type="sldNum" sz="quarter" idx="12"/>
          </p:nvPr>
        </p:nvSpPr>
        <p:spPr>
          <a:noFill/>
        </p:spPr>
        <p:txBody>
          <a:bodyPr/>
          <a:lstStyle/>
          <a:p>
            <a:fld id="{2526EA5F-F465-4BE5-9921-CBCB25FA90BD}" type="slidenum">
              <a:rPr lang="en-US" smtClean="0"/>
              <a:pPr/>
              <a:t>19</a:t>
            </a:fld>
            <a:endParaRPr lang="en-US" smtClean="0"/>
          </a:p>
        </p:txBody>
      </p:sp>
      <p:pic>
        <p:nvPicPr>
          <p:cNvPr id="20484" name="Picture 5" descr="oristars"/>
          <p:cNvPicPr>
            <a:picLocks noChangeAspect="1" noChangeArrowheads="1"/>
          </p:cNvPicPr>
          <p:nvPr/>
        </p:nvPicPr>
        <p:blipFill>
          <a:blip r:embed="rId3"/>
          <a:srcRect/>
          <a:stretch>
            <a:fillRect/>
          </a:stretch>
        </p:blipFill>
        <p:spPr bwMode="auto">
          <a:xfrm>
            <a:off x="1371600" y="228600"/>
            <a:ext cx="6400800" cy="640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476250"/>
            <a:ext cx="9144000" cy="457200"/>
          </a:xfrm>
        </p:spPr>
        <p:txBody>
          <a:bodyPr>
            <a:normAutofit fontScale="90000"/>
          </a:bodyPr>
          <a:lstStyle/>
          <a:p>
            <a:pPr>
              <a:defRPr/>
            </a:pPr>
            <a:r>
              <a:rPr lang="en-US" sz="3600" dirty="0">
                <a:solidFill>
                  <a:schemeClr val="tx1"/>
                </a:solidFill>
                <a:effectLst>
                  <a:outerShdw blurRad="38100" dist="38100" dir="2700000" algn="tl">
                    <a:srgbClr val="000000"/>
                  </a:outerShdw>
                </a:effectLst>
              </a:rPr>
              <a:t>What is the </a:t>
            </a:r>
            <a:r>
              <a:rPr lang="en-US" sz="3600" dirty="0" smtClean="0">
                <a:solidFill>
                  <a:schemeClr val="tx1"/>
                </a:solidFill>
                <a:effectLst>
                  <a:outerShdw blurRad="38100" dist="38100" dir="2700000" algn="tl">
                    <a:srgbClr val="000000"/>
                  </a:outerShdw>
                </a:effectLst>
              </a:rPr>
              <a:t/>
            </a:r>
            <a:br>
              <a:rPr lang="en-US" sz="3600" dirty="0" smtClean="0">
                <a:solidFill>
                  <a:schemeClr val="tx1"/>
                </a:solidFill>
                <a:effectLst>
                  <a:outerShdw blurRad="38100" dist="38100" dir="2700000" algn="tl">
                    <a:srgbClr val="000000"/>
                  </a:outerShdw>
                </a:effectLst>
              </a:rPr>
            </a:br>
            <a:r>
              <a:rPr lang="en-US" sz="3600" dirty="0" smtClean="0">
                <a:solidFill>
                  <a:schemeClr val="tx1"/>
                </a:solidFill>
                <a:effectLst>
                  <a:outerShdw blurRad="38100" dist="38100" dir="2700000" algn="tl">
                    <a:srgbClr val="000000"/>
                  </a:outerShdw>
                </a:effectLst>
              </a:rPr>
              <a:t>National </a:t>
            </a:r>
            <a:r>
              <a:rPr lang="en-US" sz="3600" dirty="0">
                <a:solidFill>
                  <a:schemeClr val="tx1"/>
                </a:solidFill>
                <a:effectLst>
                  <a:outerShdw blurRad="38100" dist="38100" dir="2700000" algn="tl">
                    <a:srgbClr val="000000"/>
                  </a:outerShdw>
                </a:effectLst>
              </a:rPr>
              <a:t>Radio Astronomy Observatory?</a:t>
            </a:r>
          </a:p>
        </p:txBody>
      </p:sp>
      <p:sp>
        <p:nvSpPr>
          <p:cNvPr id="234499" name="Rectangle 3"/>
          <p:cNvSpPr>
            <a:spLocks noGrp="1" noChangeArrowheads="1"/>
          </p:cNvSpPr>
          <p:nvPr>
            <p:ph idx="1"/>
          </p:nvPr>
        </p:nvSpPr>
        <p:spPr>
          <a:xfrm>
            <a:off x="171450" y="1695450"/>
            <a:ext cx="8763000" cy="3429000"/>
          </a:xfrm>
        </p:spPr>
        <p:txBody>
          <a:bodyPr/>
          <a:lstStyle/>
          <a:p>
            <a:pPr>
              <a:buFont typeface="Monotype Sorts" pitchFamily="2" charset="2"/>
              <a:buNone/>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Mission: </a:t>
            </a:r>
          </a:p>
          <a:p>
            <a:pPr>
              <a:buClr>
                <a:schemeClr val="tx1"/>
              </a:buClr>
              <a:buFontTx/>
              <a:buNone/>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to develop and operate state-of-the-art instruments for use by scientists at universities and institutes in the U.S. and around the world</a:t>
            </a:r>
            <a:r>
              <a:rPr lang="en-US" sz="2800" dirty="0" smtClean="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2800" dirty="0">
              <a:solidFill>
                <a:srgbClr val="FFFF99"/>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buClr>
                <a:schemeClr val="tx1"/>
              </a:buClr>
              <a:buFont typeface="Arial" pitchFamily="34" charset="0"/>
              <a:buChar char="•"/>
              <a:defRPr/>
            </a:pPr>
            <a:r>
              <a:rPr lang="en-US" sz="2400" dirty="0">
                <a:effectLst>
                  <a:outerShdw blurRad="38100" dist="38100" dir="2700000" algn="tl">
                    <a:srgbClr val="000000"/>
                  </a:outerShdw>
                </a:effectLst>
                <a:latin typeface="Arial" panose="020B0604020202020204" pitchFamily="34" charset="0"/>
                <a:cs typeface="Arial" panose="020B0604020202020204" pitchFamily="34" charset="0"/>
              </a:rPr>
              <a:t>Four Telescope Facilities</a:t>
            </a:r>
          </a:p>
          <a:p>
            <a:pPr lvl="1">
              <a:buClr>
                <a:schemeClr val="tx1"/>
              </a:buClr>
              <a:buFont typeface="Arial" pitchFamily="34" charset="0"/>
              <a:buChar char="•"/>
              <a:defRPr/>
            </a:pPr>
            <a:r>
              <a:rPr lang="en-US" sz="2400" dirty="0">
                <a:effectLst>
                  <a:outerShdw blurRad="38100" dist="38100" dir="2700000" algn="tl">
                    <a:srgbClr val="000000"/>
                  </a:outerShdw>
                </a:effectLst>
                <a:latin typeface="Arial" panose="020B0604020202020204" pitchFamily="34" charset="0"/>
                <a:cs typeface="Arial" panose="020B0604020202020204" pitchFamily="34" charset="0"/>
              </a:rPr>
              <a:t>Central Development Laboratory</a:t>
            </a:r>
          </a:p>
          <a:p>
            <a:pPr lvl="1">
              <a:buClr>
                <a:schemeClr val="tx1"/>
              </a:buClr>
              <a:buFont typeface="Arial" pitchFamily="34" charset="0"/>
              <a:buChar char="•"/>
              <a:defRPr/>
            </a:pPr>
            <a:r>
              <a:rPr lang="en-US" sz="2400" dirty="0">
                <a:effectLst>
                  <a:outerShdw blurRad="38100" dist="38100" dir="2700000" algn="tl">
                    <a:srgbClr val="000000"/>
                  </a:outerShdw>
                </a:effectLst>
                <a:latin typeface="Arial" panose="020B0604020202020204" pitchFamily="34" charset="0"/>
                <a:cs typeface="Arial" panose="020B0604020202020204" pitchFamily="34" charset="0"/>
              </a:rPr>
              <a:t>Headquarters</a:t>
            </a:r>
          </a:p>
          <a:p>
            <a:pPr>
              <a:buFont typeface="Monotype Sorts" pitchFamily="2" charset="2"/>
              <a:buNone/>
              <a:defRPr/>
            </a:pPr>
            <a:endParaRPr lang="en-US" dirty="0">
              <a:solidFill>
                <a:schemeClr val="bg1"/>
              </a:solidFill>
              <a:effectLst>
                <a:outerShdw blurRad="38100" dist="38100" dir="2700000" algn="tl">
                  <a:srgbClr val="000000"/>
                </a:outerShdw>
              </a:effectLst>
            </a:endParaRPr>
          </a:p>
          <a:p>
            <a:pPr>
              <a:buFont typeface="Monotype Sorts" pitchFamily="2" charset="2"/>
              <a:buNone/>
              <a:defRPr/>
            </a:pPr>
            <a:endParaRPr lang="en-US" sz="2000"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506" name="Footer Placeholder 2"/>
          <p:cNvSpPr>
            <a:spLocks noGrp="1"/>
          </p:cNvSpPr>
          <p:nvPr>
            <p:ph type="ftr" sz="quarter" idx="11"/>
          </p:nvPr>
        </p:nvSpPr>
        <p:spPr>
          <a:noFill/>
        </p:spPr>
        <p:txBody>
          <a:bodyPr/>
          <a:lstStyle/>
          <a:p>
            <a:r>
              <a:rPr lang="en-US" smtClean="0"/>
              <a:t>NRAO/AUI/NSF</a:t>
            </a:r>
          </a:p>
        </p:txBody>
      </p:sp>
      <p:sp>
        <p:nvSpPr>
          <p:cNvPr id="21507" name="Slide Number Placeholder 3"/>
          <p:cNvSpPr>
            <a:spLocks noGrp="1"/>
          </p:cNvSpPr>
          <p:nvPr>
            <p:ph type="sldNum" sz="quarter" idx="12"/>
          </p:nvPr>
        </p:nvSpPr>
        <p:spPr>
          <a:noFill/>
        </p:spPr>
        <p:txBody>
          <a:bodyPr/>
          <a:lstStyle/>
          <a:p>
            <a:fld id="{FFB500D4-9954-4511-939A-B8E06E7CA130}" type="slidenum">
              <a:rPr lang="en-US" smtClean="0"/>
              <a:pPr/>
              <a:t>20</a:t>
            </a:fld>
            <a:endParaRPr lang="en-US" smtClean="0"/>
          </a:p>
        </p:txBody>
      </p:sp>
      <p:pic>
        <p:nvPicPr>
          <p:cNvPr id="21508" name="Picture 2" descr="orionH"/>
          <p:cNvPicPr>
            <a:picLocks noChangeAspect="1" noChangeArrowheads="1"/>
          </p:cNvPicPr>
          <p:nvPr/>
        </p:nvPicPr>
        <p:blipFill>
          <a:blip r:embed="rId3"/>
          <a:srcRect/>
          <a:stretch>
            <a:fillRect/>
          </a:stretch>
        </p:blipFill>
        <p:spPr bwMode="auto">
          <a:xfrm>
            <a:off x="1447800" y="228600"/>
            <a:ext cx="6505575" cy="640397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2"/>
          <p:cNvSpPr>
            <a:spLocks noGrp="1"/>
          </p:cNvSpPr>
          <p:nvPr>
            <p:ph type="ftr" sz="quarter" idx="11"/>
          </p:nvPr>
        </p:nvSpPr>
        <p:spPr>
          <a:noFill/>
        </p:spPr>
        <p:txBody>
          <a:bodyPr/>
          <a:lstStyle/>
          <a:p>
            <a:r>
              <a:rPr lang="en-US" smtClean="0"/>
              <a:t>NRAO/AUI/NSF</a:t>
            </a:r>
          </a:p>
        </p:txBody>
      </p:sp>
      <p:sp>
        <p:nvSpPr>
          <p:cNvPr id="22531" name="Slide Number Placeholder 3"/>
          <p:cNvSpPr>
            <a:spLocks noGrp="1"/>
          </p:cNvSpPr>
          <p:nvPr>
            <p:ph type="sldNum" sz="quarter" idx="12"/>
          </p:nvPr>
        </p:nvSpPr>
        <p:spPr>
          <a:noFill/>
        </p:spPr>
        <p:txBody>
          <a:bodyPr/>
          <a:lstStyle/>
          <a:p>
            <a:fld id="{1BB56ABA-8D28-443E-9883-C4107D3C6FB9}" type="slidenum">
              <a:rPr lang="en-US" smtClean="0"/>
              <a:pPr/>
              <a:t>21</a:t>
            </a:fld>
            <a:endParaRPr lang="en-US" smtClean="0"/>
          </a:p>
        </p:txBody>
      </p:sp>
      <p:pic>
        <p:nvPicPr>
          <p:cNvPr id="22532" name="Picture 3" descr="Omega"/>
          <p:cNvPicPr>
            <a:picLocks noChangeAspect="1" noChangeArrowheads="1"/>
          </p:cNvPicPr>
          <p:nvPr/>
        </p:nvPicPr>
        <p:blipFill>
          <a:blip r:embed="rId3">
            <a:lum bright="6000" contrast="18000"/>
          </a:blip>
          <a:srcRect t="18822" b="2594"/>
          <a:stretch>
            <a:fillRect/>
          </a:stretch>
        </p:blipFill>
        <p:spPr bwMode="auto">
          <a:xfrm>
            <a:off x="0" y="-66675"/>
            <a:ext cx="9144000" cy="6924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685800" y="2209800"/>
            <a:ext cx="7772400" cy="3962400"/>
          </a:xfrm>
        </p:spPr>
        <p:txBody>
          <a:bodyPr/>
          <a:lstStyle/>
          <a:p>
            <a:pPr>
              <a:buFontTx/>
              <a:buNone/>
              <a:defRPr/>
            </a:pPr>
            <a:r>
              <a:rPr lang="en-US" sz="4800" dirty="0" smtClean="0"/>
              <a:t> </a:t>
            </a:r>
          </a:p>
          <a:p>
            <a:pPr lvl="1">
              <a:buFontTx/>
              <a:buNone/>
              <a:defRPr/>
            </a:pPr>
            <a:r>
              <a:rPr lang="en-US" sz="3600" b="1" dirty="0" smtClean="0">
                <a:effectLst>
                  <a:outerShdw blurRad="38100" dist="38100" dir="2700000" algn="tl">
                    <a:srgbClr val="000000"/>
                  </a:outerShdw>
                </a:effectLst>
              </a:rPr>
              <a:t>2. Atomic and molecular transitions (spectral lines)</a:t>
            </a:r>
            <a:r>
              <a:rPr lang="en-US" dirty="0" smtClean="0">
                <a:effectLst>
                  <a:outerShdw blurRad="38100" dist="38100" dir="2700000" algn="tl">
                    <a:srgbClr val="000000"/>
                  </a:outerShdw>
                </a:effectLst>
              </a:rPr>
              <a:t> </a:t>
            </a:r>
          </a:p>
        </p:txBody>
      </p:sp>
      <p:sp>
        <p:nvSpPr>
          <p:cNvPr id="23554" name="Footer Placeholder 4"/>
          <p:cNvSpPr>
            <a:spLocks noGrp="1"/>
          </p:cNvSpPr>
          <p:nvPr>
            <p:ph type="ftr" sz="quarter" idx="11"/>
          </p:nvPr>
        </p:nvSpPr>
        <p:spPr>
          <a:noFill/>
        </p:spPr>
        <p:txBody>
          <a:bodyPr/>
          <a:lstStyle/>
          <a:p>
            <a:r>
              <a:rPr lang="en-US" smtClean="0"/>
              <a:t>NRAO/AUI/NSF</a:t>
            </a:r>
          </a:p>
        </p:txBody>
      </p:sp>
      <p:sp>
        <p:nvSpPr>
          <p:cNvPr id="23555" name="Slide Number Placeholder 5"/>
          <p:cNvSpPr>
            <a:spLocks noGrp="1"/>
          </p:cNvSpPr>
          <p:nvPr>
            <p:ph type="sldNum" sz="quarter" idx="12"/>
          </p:nvPr>
        </p:nvSpPr>
        <p:spPr>
          <a:noFill/>
        </p:spPr>
        <p:txBody>
          <a:bodyPr/>
          <a:lstStyle/>
          <a:p>
            <a:fld id="{CB2FBC98-DC0B-419B-85C0-C0FA64FCC9AA}" type="slidenum">
              <a:rPr lang="en-US" smtClean="0"/>
              <a:pPr/>
              <a:t>22</a:t>
            </a:fld>
            <a:endParaRPr lang="en-US" smtClean="0"/>
          </a:p>
        </p:txBody>
      </p:sp>
      <p:sp>
        <p:nvSpPr>
          <p:cNvPr id="23557" name="Line 4"/>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7" name="Rectangle 5"/>
          <p:cNvSpPr>
            <a:spLocks noChangeArrowheads="1"/>
          </p:cNvSpPr>
          <p:nvPr/>
        </p:nvSpPr>
        <p:spPr bwMode="auto">
          <a:xfrm>
            <a:off x="761999" y="657225"/>
            <a:ext cx="7129463" cy="823913"/>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a:effectLst>
                  <a:outerShdw blurRad="38100" dist="38100" dir="2700000" algn="tl">
                    <a:srgbClr val="000000"/>
                  </a:outerShdw>
                </a:effectLst>
                <a:latin typeface="Arial" charset="0"/>
              </a:rPr>
              <a:t>Recipe for Radio Waves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1"/>
          </p:nvPr>
        </p:nvSpPr>
        <p:spPr>
          <a:noFill/>
        </p:spPr>
        <p:txBody>
          <a:bodyPr/>
          <a:lstStyle/>
          <a:p>
            <a:r>
              <a:rPr lang="en-US" smtClean="0"/>
              <a:t>NRAO/AUI/NSF</a:t>
            </a:r>
          </a:p>
        </p:txBody>
      </p:sp>
      <p:sp>
        <p:nvSpPr>
          <p:cNvPr id="24579" name="Slide Number Placeholder 3"/>
          <p:cNvSpPr>
            <a:spLocks noGrp="1"/>
          </p:cNvSpPr>
          <p:nvPr>
            <p:ph type="sldNum" sz="quarter" idx="12"/>
          </p:nvPr>
        </p:nvSpPr>
        <p:spPr>
          <a:noFill/>
        </p:spPr>
        <p:txBody>
          <a:bodyPr/>
          <a:lstStyle/>
          <a:p>
            <a:fld id="{BCB73822-6E05-443B-8BC9-49570338ED4F}" type="slidenum">
              <a:rPr lang="en-US" smtClean="0"/>
              <a:pPr/>
              <a:t>23</a:t>
            </a:fld>
            <a:endParaRPr lang="en-US" smtClean="0"/>
          </a:p>
        </p:txBody>
      </p:sp>
      <p:sp>
        <p:nvSpPr>
          <p:cNvPr id="24580" name="Rectangle 2"/>
          <p:cNvSpPr>
            <a:spLocks noGrp="1" noChangeArrowheads="1"/>
          </p:cNvSpPr>
          <p:nvPr>
            <p:ph type="title" idx="4294967295"/>
          </p:nvPr>
        </p:nvSpPr>
        <p:spPr>
          <a:xfrm>
            <a:off x="0" y="609600"/>
            <a:ext cx="7772400" cy="1143000"/>
          </a:xfrm>
        </p:spPr>
        <p:txBody>
          <a:bodyPr/>
          <a:lstStyle/>
          <a:p>
            <a:r>
              <a:rPr lang="en-US" smtClean="0"/>
              <a:t>Gas Spectra</a:t>
            </a:r>
          </a:p>
        </p:txBody>
      </p:sp>
      <p:pic>
        <p:nvPicPr>
          <p:cNvPr id="24581" name="Picture 3" descr="neon"/>
          <p:cNvPicPr>
            <a:picLocks noChangeAspect="1" noChangeArrowheads="1"/>
          </p:cNvPicPr>
          <p:nvPr/>
        </p:nvPicPr>
        <p:blipFill>
          <a:blip r:embed="rId3"/>
          <a:srcRect/>
          <a:stretch>
            <a:fillRect/>
          </a:stretch>
        </p:blipFill>
        <p:spPr bwMode="auto">
          <a:xfrm>
            <a:off x="838200" y="685800"/>
            <a:ext cx="7467600" cy="952500"/>
          </a:xfrm>
          <a:prstGeom prst="rect">
            <a:avLst/>
          </a:prstGeom>
          <a:noFill/>
          <a:ln w="9525">
            <a:noFill/>
            <a:miter lim="800000"/>
            <a:headEnd/>
            <a:tailEnd/>
          </a:ln>
        </p:spPr>
      </p:pic>
      <p:pic>
        <p:nvPicPr>
          <p:cNvPr id="24582" name="Picture 4" descr="hydrogen"/>
          <p:cNvPicPr>
            <a:picLocks noChangeAspect="1" noChangeArrowheads="1"/>
          </p:cNvPicPr>
          <p:nvPr/>
        </p:nvPicPr>
        <p:blipFill>
          <a:blip r:embed="rId4"/>
          <a:srcRect/>
          <a:stretch>
            <a:fillRect/>
          </a:stretch>
        </p:blipFill>
        <p:spPr bwMode="auto">
          <a:xfrm>
            <a:off x="876300" y="4448175"/>
            <a:ext cx="7467600" cy="876300"/>
          </a:xfrm>
          <a:prstGeom prst="rect">
            <a:avLst/>
          </a:prstGeom>
          <a:noFill/>
          <a:ln w="9525">
            <a:noFill/>
            <a:miter lim="800000"/>
            <a:headEnd/>
            <a:tailEnd/>
          </a:ln>
        </p:spPr>
      </p:pic>
      <p:pic>
        <p:nvPicPr>
          <p:cNvPr id="24583" name="Picture 5" descr="sodium"/>
          <p:cNvPicPr>
            <a:picLocks noChangeAspect="1" noChangeArrowheads="1"/>
          </p:cNvPicPr>
          <p:nvPr/>
        </p:nvPicPr>
        <p:blipFill>
          <a:blip r:embed="rId5"/>
          <a:srcRect/>
          <a:stretch>
            <a:fillRect/>
          </a:stretch>
        </p:blipFill>
        <p:spPr bwMode="auto">
          <a:xfrm>
            <a:off x="914400" y="2743200"/>
            <a:ext cx="7467600" cy="952500"/>
          </a:xfrm>
          <a:prstGeom prst="rect">
            <a:avLst/>
          </a:prstGeom>
          <a:noFill/>
          <a:ln w="9525">
            <a:noFill/>
            <a:miter lim="800000"/>
            <a:headEnd/>
            <a:tailEnd/>
          </a:ln>
        </p:spPr>
      </p:pic>
      <p:sp>
        <p:nvSpPr>
          <p:cNvPr id="24584" name="Text Box 6"/>
          <p:cNvSpPr txBox="1">
            <a:spLocks noChangeArrowheads="1"/>
          </p:cNvSpPr>
          <p:nvPr/>
        </p:nvSpPr>
        <p:spPr bwMode="auto">
          <a:xfrm>
            <a:off x="2057400" y="1905000"/>
            <a:ext cx="4876800" cy="366713"/>
          </a:xfrm>
          <a:prstGeom prst="rect">
            <a:avLst/>
          </a:prstGeom>
          <a:noFill/>
          <a:ln w="9525">
            <a:noFill/>
            <a:miter lim="800000"/>
            <a:headEnd/>
            <a:tailEnd/>
          </a:ln>
        </p:spPr>
        <p:txBody>
          <a:bodyPr>
            <a:spAutoFit/>
          </a:bodyPr>
          <a:lstStyle/>
          <a:p>
            <a:pPr algn="ctr">
              <a:spcBef>
                <a:spcPct val="50000"/>
              </a:spcBef>
            </a:pPr>
            <a:r>
              <a:rPr lang="en-US" sz="1800">
                <a:solidFill>
                  <a:srgbClr val="FF0000"/>
                </a:solidFill>
                <a:latin typeface="Arial" charset="0"/>
              </a:rPr>
              <a:t>Neon</a:t>
            </a:r>
          </a:p>
        </p:txBody>
      </p:sp>
      <p:sp>
        <p:nvSpPr>
          <p:cNvPr id="24585" name="Text Box 7"/>
          <p:cNvSpPr txBox="1">
            <a:spLocks noChangeArrowheads="1"/>
          </p:cNvSpPr>
          <p:nvPr/>
        </p:nvSpPr>
        <p:spPr bwMode="auto">
          <a:xfrm>
            <a:off x="4038600" y="3810000"/>
            <a:ext cx="9588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Sodium</a:t>
            </a:r>
          </a:p>
        </p:txBody>
      </p:sp>
      <p:sp>
        <p:nvSpPr>
          <p:cNvPr id="24586" name="Text Box 8"/>
          <p:cNvSpPr txBox="1">
            <a:spLocks noChangeArrowheads="1"/>
          </p:cNvSpPr>
          <p:nvPr/>
        </p:nvSpPr>
        <p:spPr bwMode="auto">
          <a:xfrm>
            <a:off x="3962400" y="5638800"/>
            <a:ext cx="11747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Hydrogen</a:t>
            </a:r>
          </a:p>
        </p:txBody>
      </p:sp>
      <p:sp>
        <p:nvSpPr>
          <p:cNvPr id="24587" name="Rectangle 9"/>
          <p:cNvSpPr>
            <a:spLocks noChangeArrowheads="1"/>
          </p:cNvSpPr>
          <p:nvPr/>
        </p:nvSpPr>
        <p:spPr bwMode="auto">
          <a:xfrm>
            <a:off x="6735763" y="5340350"/>
            <a:ext cx="896937" cy="304800"/>
          </a:xfrm>
          <a:prstGeom prst="rect">
            <a:avLst/>
          </a:prstGeom>
          <a:noFill/>
          <a:ln w="9525">
            <a:noFill/>
            <a:miter lim="800000"/>
            <a:headEnd/>
            <a:tailEnd/>
          </a:ln>
        </p:spPr>
        <p:txBody>
          <a:bodyPr wrap="none">
            <a:spAutoFit/>
          </a:bodyPr>
          <a:lstStyle/>
          <a:p>
            <a:r>
              <a:rPr lang="en-US" sz="1400"/>
              <a:t>656 nm</a:t>
            </a:r>
          </a:p>
        </p:txBody>
      </p:sp>
      <p:sp>
        <p:nvSpPr>
          <p:cNvPr id="24588" name="Rectangle 10"/>
          <p:cNvSpPr>
            <a:spLocks noChangeArrowheads="1"/>
          </p:cNvSpPr>
          <p:nvPr/>
        </p:nvSpPr>
        <p:spPr bwMode="auto">
          <a:xfrm>
            <a:off x="2614613" y="5387975"/>
            <a:ext cx="896937" cy="304800"/>
          </a:xfrm>
          <a:prstGeom prst="rect">
            <a:avLst/>
          </a:prstGeom>
          <a:noFill/>
          <a:ln w="9525">
            <a:noFill/>
            <a:miter lim="800000"/>
            <a:headEnd/>
            <a:tailEnd/>
          </a:ln>
        </p:spPr>
        <p:txBody>
          <a:bodyPr wrap="none">
            <a:spAutoFit/>
          </a:bodyPr>
          <a:lstStyle/>
          <a:p>
            <a:r>
              <a:rPr lang="en-US" sz="1400"/>
              <a:t>486 nm</a:t>
            </a:r>
          </a:p>
        </p:txBody>
      </p:sp>
      <p:sp>
        <p:nvSpPr>
          <p:cNvPr id="24589" name="Text Box 11"/>
          <p:cNvSpPr txBox="1">
            <a:spLocks noChangeArrowheads="1"/>
          </p:cNvSpPr>
          <p:nvPr/>
        </p:nvSpPr>
        <p:spPr bwMode="auto">
          <a:xfrm>
            <a:off x="1309688" y="5372100"/>
            <a:ext cx="998537" cy="304800"/>
          </a:xfrm>
          <a:prstGeom prst="rect">
            <a:avLst/>
          </a:prstGeom>
          <a:noFill/>
          <a:ln w="9525">
            <a:noFill/>
            <a:miter lim="800000"/>
            <a:headEnd/>
            <a:tailEnd/>
          </a:ln>
        </p:spPr>
        <p:txBody>
          <a:bodyPr>
            <a:spAutoFit/>
          </a:bodyPr>
          <a:lstStyle/>
          <a:p>
            <a:pPr algn="ctr">
              <a:spcBef>
                <a:spcPct val="50000"/>
              </a:spcBef>
            </a:pPr>
            <a:r>
              <a:rPr lang="en-US" sz="1400"/>
              <a:t>434 nm</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Footer Placeholder 2"/>
          <p:cNvSpPr>
            <a:spLocks noGrp="1"/>
          </p:cNvSpPr>
          <p:nvPr>
            <p:ph type="ftr" sz="quarter" idx="11"/>
          </p:nvPr>
        </p:nvSpPr>
        <p:spPr>
          <a:noFill/>
        </p:spPr>
        <p:txBody>
          <a:bodyPr/>
          <a:lstStyle/>
          <a:p>
            <a:r>
              <a:rPr lang="en-US" smtClean="0"/>
              <a:t>NRAO/AUI/NSF</a:t>
            </a:r>
          </a:p>
        </p:txBody>
      </p:sp>
      <p:sp>
        <p:nvSpPr>
          <p:cNvPr id="25603" name="Slide Number Placeholder 3"/>
          <p:cNvSpPr>
            <a:spLocks noGrp="1"/>
          </p:cNvSpPr>
          <p:nvPr>
            <p:ph type="sldNum" sz="quarter" idx="12"/>
          </p:nvPr>
        </p:nvSpPr>
        <p:spPr>
          <a:noFill/>
        </p:spPr>
        <p:txBody>
          <a:bodyPr/>
          <a:lstStyle/>
          <a:p>
            <a:fld id="{475003B8-5A4E-44C8-ACF1-5E84BD9C86B5}" type="slidenum">
              <a:rPr lang="en-US" smtClean="0"/>
              <a:pPr/>
              <a:t>24</a:t>
            </a:fld>
            <a:endParaRPr lang="en-US" smtClean="0"/>
          </a:p>
        </p:txBody>
      </p:sp>
      <p:sp>
        <p:nvSpPr>
          <p:cNvPr id="25604" name="Text Box 3"/>
          <p:cNvSpPr txBox="1">
            <a:spLocks noChangeArrowheads="1"/>
          </p:cNvSpPr>
          <p:nvPr/>
        </p:nvSpPr>
        <p:spPr bwMode="auto">
          <a:xfrm>
            <a:off x="3810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to a lower energy state</a:t>
            </a:r>
          </a:p>
        </p:txBody>
      </p:sp>
      <p:pic>
        <p:nvPicPr>
          <p:cNvPr id="25605" name="Picture 9" descr="spinflip-anim15"/>
          <p:cNvPicPr>
            <a:picLocks noChangeAspect="1" noChangeArrowheads="1" noCrop="1"/>
          </p:cNvPicPr>
          <p:nvPr/>
        </p:nvPicPr>
        <p:blipFill>
          <a:blip r:embed="rId3"/>
          <a:srcRect/>
          <a:stretch>
            <a:fillRect/>
          </a:stretch>
        </p:blipFill>
        <p:spPr bwMode="auto">
          <a:xfrm>
            <a:off x="2405063" y="2333625"/>
            <a:ext cx="4333875" cy="21907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Footer Placeholder 2"/>
          <p:cNvSpPr>
            <a:spLocks noGrp="1"/>
          </p:cNvSpPr>
          <p:nvPr>
            <p:ph type="ftr" sz="quarter" idx="11"/>
          </p:nvPr>
        </p:nvSpPr>
        <p:spPr>
          <a:noFill/>
        </p:spPr>
        <p:txBody>
          <a:bodyPr/>
          <a:lstStyle/>
          <a:p>
            <a:r>
              <a:rPr lang="en-US" smtClean="0"/>
              <a:t>NRAO/AUI/NSF</a:t>
            </a:r>
          </a:p>
        </p:txBody>
      </p:sp>
      <p:sp>
        <p:nvSpPr>
          <p:cNvPr id="26627" name="Slide Number Placeholder 3"/>
          <p:cNvSpPr>
            <a:spLocks noGrp="1"/>
          </p:cNvSpPr>
          <p:nvPr>
            <p:ph type="sldNum" sz="quarter" idx="12"/>
          </p:nvPr>
        </p:nvSpPr>
        <p:spPr>
          <a:noFill/>
        </p:spPr>
        <p:txBody>
          <a:bodyPr/>
          <a:lstStyle/>
          <a:p>
            <a:fld id="{3C3E11C5-72CE-45F4-B53C-99BAB170D5B7}" type="slidenum">
              <a:rPr lang="en-US" smtClean="0"/>
              <a:pPr/>
              <a:t>25</a:t>
            </a:fld>
            <a:endParaRPr lang="en-US" smtClean="0"/>
          </a:p>
        </p:txBody>
      </p:sp>
      <p:pic>
        <p:nvPicPr>
          <p:cNvPr id="26628" name="Picture 2" descr="ngc628a"/>
          <p:cNvPicPr>
            <a:picLocks noChangeAspect="1" noChangeArrowheads="1"/>
          </p:cNvPicPr>
          <p:nvPr/>
        </p:nvPicPr>
        <p:blipFill>
          <a:blip r:embed="rId3"/>
          <a:srcRect/>
          <a:stretch>
            <a:fillRect/>
          </a:stretch>
        </p:blipFill>
        <p:spPr bwMode="auto">
          <a:xfrm>
            <a:off x="1752600" y="304800"/>
            <a:ext cx="5829300" cy="5829300"/>
          </a:xfrm>
          <a:prstGeom prst="rect">
            <a:avLst/>
          </a:prstGeom>
          <a:noFill/>
          <a:ln w="9525">
            <a:solidFill>
              <a:srgbClr val="000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Footer Placeholder 2"/>
          <p:cNvSpPr>
            <a:spLocks noGrp="1"/>
          </p:cNvSpPr>
          <p:nvPr>
            <p:ph type="ftr" sz="quarter" idx="11"/>
          </p:nvPr>
        </p:nvSpPr>
        <p:spPr>
          <a:noFill/>
        </p:spPr>
        <p:txBody>
          <a:bodyPr/>
          <a:lstStyle/>
          <a:p>
            <a:r>
              <a:rPr lang="en-US" smtClean="0"/>
              <a:t>NRAO/AUI/NSF</a:t>
            </a:r>
          </a:p>
        </p:txBody>
      </p:sp>
      <p:sp>
        <p:nvSpPr>
          <p:cNvPr id="27651" name="Slide Number Placeholder 3"/>
          <p:cNvSpPr>
            <a:spLocks noGrp="1"/>
          </p:cNvSpPr>
          <p:nvPr>
            <p:ph type="sldNum" sz="quarter" idx="12"/>
          </p:nvPr>
        </p:nvSpPr>
        <p:spPr>
          <a:noFill/>
        </p:spPr>
        <p:txBody>
          <a:bodyPr/>
          <a:lstStyle/>
          <a:p>
            <a:fld id="{2958B572-A1BB-4904-A425-C9C03EA717B3}" type="slidenum">
              <a:rPr lang="en-US" smtClean="0"/>
              <a:pPr/>
              <a:t>26</a:t>
            </a:fld>
            <a:endParaRPr lang="en-US" smtClean="0"/>
          </a:p>
        </p:txBody>
      </p:sp>
      <p:pic>
        <p:nvPicPr>
          <p:cNvPr id="27652" name="Picture 2" descr="ngc628b"/>
          <p:cNvPicPr>
            <a:picLocks noChangeAspect="1" noChangeArrowheads="1"/>
          </p:cNvPicPr>
          <p:nvPr/>
        </p:nvPicPr>
        <p:blipFill>
          <a:blip r:embed="rId3"/>
          <a:srcRect/>
          <a:stretch>
            <a:fillRect/>
          </a:stretch>
        </p:blipFill>
        <p:spPr bwMode="auto">
          <a:xfrm>
            <a:off x="685800" y="457200"/>
            <a:ext cx="7772400" cy="5991225"/>
          </a:xfrm>
          <a:prstGeom prst="rect">
            <a:avLst/>
          </a:prstGeom>
          <a:noFill/>
          <a:ln w="9525">
            <a:solidFill>
              <a:srgbClr val="000000"/>
            </a:solidFill>
            <a:miter lim="800000"/>
            <a:headEnd/>
            <a:tailEnd/>
          </a:ln>
        </p:spPr>
      </p:pic>
      <p:sp>
        <p:nvSpPr>
          <p:cNvPr id="27653" name="Rectangle 3"/>
          <p:cNvSpPr>
            <a:spLocks noChangeArrowheads="1"/>
          </p:cNvSpPr>
          <p:nvPr/>
        </p:nvSpPr>
        <p:spPr bwMode="auto">
          <a:xfrm>
            <a:off x="7543800" y="609600"/>
            <a:ext cx="838200" cy="3048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2"/>
          <p:cNvSpPr>
            <a:spLocks noGrp="1"/>
          </p:cNvSpPr>
          <p:nvPr>
            <p:ph type="ftr" sz="quarter" idx="11"/>
          </p:nvPr>
        </p:nvSpPr>
        <p:spPr>
          <a:noFill/>
        </p:spPr>
        <p:txBody>
          <a:bodyPr/>
          <a:lstStyle/>
          <a:p>
            <a:r>
              <a:rPr lang="en-US" smtClean="0"/>
              <a:t>NRAO/AUI/NSF</a:t>
            </a:r>
          </a:p>
        </p:txBody>
      </p:sp>
      <p:sp>
        <p:nvSpPr>
          <p:cNvPr id="28675" name="Slide Number Placeholder 3"/>
          <p:cNvSpPr>
            <a:spLocks noGrp="1"/>
          </p:cNvSpPr>
          <p:nvPr>
            <p:ph type="sldNum" sz="quarter" idx="12"/>
          </p:nvPr>
        </p:nvSpPr>
        <p:spPr>
          <a:noFill/>
        </p:spPr>
        <p:txBody>
          <a:bodyPr/>
          <a:lstStyle/>
          <a:p>
            <a:fld id="{5A48C21B-01F5-4EA8-95C2-F8B954C392E5}" type="slidenum">
              <a:rPr lang="en-US" smtClean="0"/>
              <a:pPr/>
              <a:t>27</a:t>
            </a:fld>
            <a:endParaRPr lang="en-US" smtClean="0"/>
          </a:p>
        </p:txBody>
      </p:sp>
      <p:sp>
        <p:nvSpPr>
          <p:cNvPr id="28677" name="Rectangle 3"/>
          <p:cNvSpPr>
            <a:spLocks noGrp="1" noChangeArrowheads="1"/>
          </p:cNvSpPr>
          <p:nvPr>
            <p:ph type="title" idx="4294967295"/>
          </p:nvPr>
        </p:nvSpPr>
        <p:spPr>
          <a:xfrm>
            <a:off x="0" y="0"/>
            <a:ext cx="9144000" cy="1143000"/>
          </a:xfrm>
        </p:spPr>
        <p:txBody>
          <a:bodyPr/>
          <a:lstStyle/>
          <a:p>
            <a:r>
              <a:rPr lang="en-US" dirty="0" smtClean="0"/>
              <a:t>Doppler Shift</a:t>
            </a:r>
          </a:p>
        </p:txBody>
      </p:sp>
      <p:pic>
        <p:nvPicPr>
          <p:cNvPr id="1026" name="Picture 2" descr="http://static.ddmcdn.com/gif/doppl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25" y="985837"/>
            <a:ext cx="6292850" cy="4263407"/>
          </a:xfrm>
          <a:prstGeom prst="rect">
            <a:avLst/>
          </a:prstGeom>
          <a:noFill/>
          <a:extLst>
            <a:ext uri="{909E8E84-426E-40DD-AFC4-6F175D3DCCD1}">
              <a14:hiddenFill xmlns:a14="http://schemas.microsoft.com/office/drawing/2010/main">
                <a:solidFill>
                  <a:srgbClr val="FFFFFF"/>
                </a:solidFill>
              </a14:hiddenFill>
            </a:ext>
          </a:extLst>
        </p:spPr>
      </p:pic>
      <p:pic>
        <p:nvPicPr>
          <p:cNvPr id="2" name="30_MPH_doppler.a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35450" y="542925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2057400"/>
            <a:ext cx="7772400" cy="3200400"/>
          </a:xfrm>
        </p:spPr>
        <p:txBody>
          <a:bodyPr/>
          <a:lstStyle/>
          <a:p>
            <a:pPr>
              <a:buFontTx/>
              <a:buNone/>
              <a:defRPr/>
            </a:pPr>
            <a:endParaRPr lang="en-US" sz="4800" smtClean="0"/>
          </a:p>
          <a:p>
            <a:pPr>
              <a:buFontTx/>
              <a:buNone/>
              <a:defRPr/>
            </a:pPr>
            <a:endParaRPr lang="en-US" smtClean="0"/>
          </a:p>
          <a:p>
            <a:pPr lvl="1">
              <a:buFontTx/>
              <a:buNone/>
              <a:defRPr/>
            </a:pPr>
            <a:r>
              <a:rPr lang="en-US" sz="3600" b="1" smtClean="0">
                <a:effectLst>
                  <a:outerShdw blurRad="38100" dist="38100" dir="2700000" algn="tl">
                    <a:srgbClr val="000000"/>
                  </a:outerShdw>
                </a:effectLst>
              </a:rPr>
              <a:t>3. Electrons and magnetic fields</a:t>
            </a:r>
          </a:p>
        </p:txBody>
      </p:sp>
      <p:sp>
        <p:nvSpPr>
          <p:cNvPr id="29698" name="Footer Placeholder 4"/>
          <p:cNvSpPr>
            <a:spLocks noGrp="1"/>
          </p:cNvSpPr>
          <p:nvPr>
            <p:ph type="ftr" sz="quarter" idx="11"/>
          </p:nvPr>
        </p:nvSpPr>
        <p:spPr>
          <a:noFill/>
        </p:spPr>
        <p:txBody>
          <a:bodyPr/>
          <a:lstStyle/>
          <a:p>
            <a:r>
              <a:rPr lang="en-US" smtClean="0"/>
              <a:t>NRAO/AUI/NSF</a:t>
            </a:r>
          </a:p>
        </p:txBody>
      </p:sp>
      <p:sp>
        <p:nvSpPr>
          <p:cNvPr id="29699" name="Slide Number Placeholder 5"/>
          <p:cNvSpPr>
            <a:spLocks noGrp="1"/>
          </p:cNvSpPr>
          <p:nvPr>
            <p:ph type="sldNum" sz="quarter" idx="12"/>
          </p:nvPr>
        </p:nvSpPr>
        <p:spPr>
          <a:noFill/>
        </p:spPr>
        <p:txBody>
          <a:bodyPr/>
          <a:lstStyle/>
          <a:p>
            <a:fld id="{DEA636A6-C83D-4604-B8B0-5CD3D28A3FEB}" type="slidenum">
              <a:rPr lang="en-US" smtClean="0"/>
              <a:pPr/>
              <a:t>28</a:t>
            </a:fld>
            <a:endParaRPr lang="en-US" smtClean="0"/>
          </a:p>
        </p:txBody>
      </p:sp>
      <p:sp>
        <p:nvSpPr>
          <p:cNvPr id="29701" name="Line 4"/>
          <p:cNvSpPr>
            <a:spLocks noChangeShapeType="1"/>
          </p:cNvSpPr>
          <p:nvPr/>
        </p:nvSpPr>
        <p:spPr bwMode="auto">
          <a:xfrm>
            <a:off x="685800" y="2057400"/>
            <a:ext cx="7391400" cy="0"/>
          </a:xfrm>
          <a:prstGeom prst="line">
            <a:avLst/>
          </a:prstGeom>
          <a:noFill/>
          <a:ln w="57150">
            <a:solidFill>
              <a:schemeClr val="hlink"/>
            </a:solidFill>
            <a:round/>
            <a:headEnd/>
            <a:tailEnd/>
          </a:ln>
        </p:spPr>
        <p:txBody>
          <a:bodyPr wrap="none" anchor="ctr"/>
          <a:lstStyle/>
          <a:p>
            <a:endParaRPr lang="en-US"/>
          </a:p>
        </p:txBody>
      </p:sp>
      <p:sp>
        <p:nvSpPr>
          <p:cNvPr id="37893" name="Rectangle 5"/>
          <p:cNvSpPr>
            <a:spLocks noChangeArrowheads="1"/>
          </p:cNvSpPr>
          <p:nvPr/>
        </p:nvSpPr>
        <p:spPr bwMode="auto">
          <a:xfrm>
            <a:off x="762000" y="914400"/>
            <a:ext cx="7129463" cy="823913"/>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a:effectLst>
                  <a:outerShdw blurRad="38100" dist="38100" dir="2700000" algn="tl">
                    <a:srgbClr val="000000"/>
                  </a:outerShdw>
                </a:effectLst>
                <a:latin typeface="Arial" charset="0"/>
              </a:rPr>
              <a:t>Recipe for Radio Waves</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Footer Placeholder 2"/>
          <p:cNvSpPr>
            <a:spLocks noGrp="1"/>
          </p:cNvSpPr>
          <p:nvPr>
            <p:ph type="ftr" sz="quarter" idx="11"/>
          </p:nvPr>
        </p:nvSpPr>
        <p:spPr>
          <a:noFill/>
        </p:spPr>
        <p:txBody>
          <a:bodyPr/>
          <a:lstStyle/>
          <a:p>
            <a:r>
              <a:rPr lang="en-US" smtClean="0"/>
              <a:t>NRAO/AUI/NSF</a:t>
            </a:r>
          </a:p>
        </p:txBody>
      </p:sp>
      <p:sp>
        <p:nvSpPr>
          <p:cNvPr id="30723" name="Slide Number Placeholder 3"/>
          <p:cNvSpPr>
            <a:spLocks noGrp="1"/>
          </p:cNvSpPr>
          <p:nvPr>
            <p:ph type="sldNum" sz="quarter" idx="12"/>
          </p:nvPr>
        </p:nvSpPr>
        <p:spPr>
          <a:noFill/>
        </p:spPr>
        <p:txBody>
          <a:bodyPr/>
          <a:lstStyle/>
          <a:p>
            <a:fld id="{9BB0DC9B-198B-481C-B243-7F2FB8218128}" type="slidenum">
              <a:rPr lang="en-US" smtClean="0"/>
              <a:pPr/>
              <a:t>29</a:t>
            </a:fld>
            <a:endParaRPr lang="en-US" smtClean="0"/>
          </a:p>
        </p:txBody>
      </p:sp>
      <p:pic>
        <p:nvPicPr>
          <p:cNvPr id="30724" name="Picture 3" descr="synchanim3"/>
          <p:cNvPicPr>
            <a:picLocks noChangeAspect="1" noChangeArrowheads="1" noCrop="1"/>
          </p:cNvPicPr>
          <p:nvPr/>
        </p:nvPicPr>
        <p:blipFill>
          <a:blip r:embed="rId3"/>
          <a:srcRect/>
          <a:stretch>
            <a:fillRect/>
          </a:stretch>
        </p:blipFill>
        <p:spPr bwMode="auto">
          <a:xfrm>
            <a:off x="2033588" y="2068513"/>
            <a:ext cx="5075237" cy="2720975"/>
          </a:xfrm>
          <a:prstGeom prst="rect">
            <a:avLst/>
          </a:prstGeom>
          <a:noFill/>
          <a:ln w="9525">
            <a:noFill/>
            <a:miter lim="800000"/>
            <a:headEnd/>
            <a:tailEnd/>
          </a:ln>
        </p:spPr>
      </p:pic>
      <p:sp>
        <p:nvSpPr>
          <p:cNvPr id="30725" name="Text Box 4"/>
          <p:cNvSpPr txBox="1">
            <a:spLocks noChangeArrowheads="1"/>
          </p:cNvSpPr>
          <p:nvPr/>
        </p:nvSpPr>
        <p:spPr bwMode="auto">
          <a:xfrm>
            <a:off x="457200" y="381000"/>
            <a:ext cx="84582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Electrons accelerate around magnetic field lines</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Grp="1" noChangeArrowheads="1"/>
          </p:cNvSpPr>
          <p:nvPr>
            <p:ph type="title"/>
          </p:nvPr>
        </p:nvSpPr>
        <p:spPr>
          <a:xfrm>
            <a:off x="0" y="0"/>
            <a:ext cx="9144000" cy="1143000"/>
          </a:xfrm>
        </p:spPr>
        <p:txBody>
          <a:bodyPr/>
          <a:lstStyle/>
          <a:p>
            <a:pPr>
              <a:defRPr/>
            </a:pPr>
            <a:r>
              <a:rPr lang="en-US" dirty="0">
                <a:solidFill>
                  <a:schemeClr val="tx1"/>
                </a:solidFill>
                <a:effectLst>
                  <a:outerShdw blurRad="38100" dist="38100" dir="2700000" algn="tl">
                    <a:srgbClr val="000000"/>
                  </a:outerShdw>
                </a:effectLst>
              </a:rPr>
              <a:t>The Very Large Array (VLA)</a:t>
            </a:r>
            <a:r>
              <a:rPr lang="en-US" dirty="0">
                <a:solidFill>
                  <a:schemeClr val="tx1"/>
                </a:solidFill>
              </a:rPr>
              <a:t> </a:t>
            </a:r>
          </a:p>
        </p:txBody>
      </p:sp>
      <p:sp>
        <p:nvSpPr>
          <p:cNvPr id="237570" name="Rectangle 2"/>
          <p:cNvSpPr>
            <a:spLocks noGrp="1" noChangeArrowheads="1"/>
          </p:cNvSpPr>
          <p:nvPr>
            <p:ph type="body" sz="half" idx="1"/>
          </p:nvPr>
        </p:nvSpPr>
        <p:spPr>
          <a:xfrm>
            <a:off x="133350" y="1524000"/>
            <a:ext cx="3524250" cy="5105400"/>
          </a:xfrm>
        </p:spPr>
        <p:txBody>
          <a:bodyPr/>
          <a:lstStyle/>
          <a:p>
            <a:pPr>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1980 dedication</a:t>
            </a:r>
            <a:r>
              <a:rPr lang="en-US" sz="2000" dirty="0" smtClean="0">
                <a:effectLst>
                  <a:outerShdw blurRad="38100" dist="38100" dir="2700000" algn="tl">
                    <a:srgbClr val="000000"/>
                  </a:outerShdw>
                </a:effectLst>
                <a:latin typeface="Arial" panose="020B0604020202020204" pitchFamily="34" charset="0"/>
                <a:cs typeface="Arial" panose="020B0604020202020204" pitchFamily="34" charset="0"/>
              </a:rPr>
              <a:t>. Upgraded 2012.</a:t>
            </a: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Twenty-seven 25-m antennas in reconfigurable array outside of Socorro, NM.</a:t>
            </a:r>
          </a:p>
          <a:p>
            <a:pPr>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Has produced more published science than any other telescope on the face of the </a:t>
            </a:r>
            <a:r>
              <a:rPr lang="en-US" sz="2000" dirty="0" smtClean="0">
                <a:effectLst>
                  <a:outerShdw blurRad="38100" dist="38100" dir="2700000" algn="tl">
                    <a:srgbClr val="000000"/>
                  </a:outerShdw>
                </a:effectLst>
                <a:latin typeface="Arial" panose="020B0604020202020204" pitchFamily="34" charset="0"/>
                <a:cs typeface="Arial" panose="020B0604020202020204" pitchFamily="34" charset="0"/>
              </a:rPr>
              <a:t>Earth!</a:t>
            </a: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2000" dirty="0">
              <a:effectLst>
                <a:outerShdw blurRad="38100" dist="38100" dir="2700000" algn="tl">
                  <a:srgbClr val="000000"/>
                </a:outerShdw>
              </a:effectLst>
            </a:endParaRPr>
          </a:p>
        </p:txBody>
      </p:sp>
      <p:pic>
        <p:nvPicPr>
          <p:cNvPr id="4099" name="Picture 3" descr="looksouth"/>
          <p:cNvPicPr>
            <a:picLocks noGrp="1" noChangeAspect="1" noChangeArrowheads="1"/>
          </p:cNvPicPr>
          <p:nvPr>
            <p:ph type="clipArt" sz="half" idx="2"/>
          </p:nvPr>
        </p:nvPicPr>
        <p:blipFill>
          <a:blip r:embed="rId2"/>
          <a:srcRect/>
          <a:stretch>
            <a:fillRect/>
          </a:stretch>
        </p:blipFill>
        <p:spPr>
          <a:xfrm>
            <a:off x="3657600" y="1628775"/>
            <a:ext cx="5257800" cy="3989388"/>
          </a:xfrm>
          <a:noFill/>
          <a:ln>
            <a:solidFill>
              <a:schemeClr val="tx1"/>
            </a:solidFill>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1"/>
          </p:nvPr>
        </p:nvSpPr>
        <p:spPr>
          <a:noFill/>
        </p:spPr>
        <p:txBody>
          <a:bodyPr/>
          <a:lstStyle/>
          <a:p>
            <a:r>
              <a:rPr lang="en-US" smtClean="0"/>
              <a:t>NRAO/AUI/NSF</a:t>
            </a:r>
          </a:p>
        </p:txBody>
      </p:sp>
      <p:sp>
        <p:nvSpPr>
          <p:cNvPr id="31747" name="Slide Number Placeholder 3"/>
          <p:cNvSpPr>
            <a:spLocks noGrp="1"/>
          </p:cNvSpPr>
          <p:nvPr>
            <p:ph type="sldNum" sz="quarter" idx="12"/>
          </p:nvPr>
        </p:nvSpPr>
        <p:spPr>
          <a:noFill/>
        </p:spPr>
        <p:txBody>
          <a:bodyPr/>
          <a:lstStyle/>
          <a:p>
            <a:fld id="{46F83335-582C-4220-A65C-D9C39244FE14}" type="slidenum">
              <a:rPr lang="en-US" smtClean="0"/>
              <a:pPr/>
              <a:t>30</a:t>
            </a:fld>
            <a:endParaRPr lang="en-US" smtClean="0"/>
          </a:p>
        </p:txBody>
      </p:sp>
      <p:sp>
        <p:nvSpPr>
          <p:cNvPr id="31748" name="Rectangle 7"/>
          <p:cNvSpPr>
            <a:spLocks noChangeArrowheads="1"/>
          </p:cNvSpPr>
          <p:nvPr/>
        </p:nvSpPr>
        <p:spPr bwMode="auto">
          <a:xfrm>
            <a:off x="2819400" y="3962400"/>
            <a:ext cx="457200" cy="762000"/>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31749" name="Rectangle 8"/>
          <p:cNvSpPr>
            <a:spLocks noChangeArrowheads="1"/>
          </p:cNvSpPr>
          <p:nvPr/>
        </p:nvSpPr>
        <p:spPr bwMode="auto">
          <a:xfrm>
            <a:off x="3271838" y="3960813"/>
            <a:ext cx="155575" cy="758825"/>
          </a:xfrm>
          <a:prstGeom prst="rect">
            <a:avLst/>
          </a:prstGeom>
          <a:solidFill>
            <a:srgbClr val="000000"/>
          </a:solidFill>
          <a:ln w="9525">
            <a:noFill/>
            <a:miter lim="800000"/>
            <a:headEnd/>
            <a:tailEnd/>
          </a:ln>
        </p:spPr>
        <p:txBody>
          <a:bodyPr wrap="none" anchor="ctr"/>
          <a:lstStyle/>
          <a:p>
            <a:endParaRPr lang="en-US"/>
          </a:p>
        </p:txBody>
      </p:sp>
      <p:sp>
        <p:nvSpPr>
          <p:cNvPr id="31750" name="Rectangle 9"/>
          <p:cNvSpPr>
            <a:spLocks noChangeArrowheads="1"/>
          </p:cNvSpPr>
          <p:nvPr/>
        </p:nvSpPr>
        <p:spPr bwMode="auto">
          <a:xfrm>
            <a:off x="3352800" y="4419600"/>
            <a:ext cx="533400" cy="228600"/>
          </a:xfrm>
          <a:prstGeom prst="rect">
            <a:avLst/>
          </a:prstGeom>
          <a:solidFill>
            <a:srgbClr val="000000"/>
          </a:solidFill>
          <a:ln w="9525">
            <a:noFill/>
            <a:miter lim="800000"/>
            <a:headEnd/>
            <a:tailEnd/>
          </a:ln>
        </p:spPr>
        <p:txBody>
          <a:bodyPr wrap="none" anchor="ctr"/>
          <a:lstStyle/>
          <a:p>
            <a:endParaRPr lang="en-US"/>
          </a:p>
        </p:txBody>
      </p:sp>
      <p:sp>
        <p:nvSpPr>
          <p:cNvPr id="31751" name="Rectangle 10"/>
          <p:cNvSpPr>
            <a:spLocks noChangeArrowheads="1"/>
          </p:cNvSpPr>
          <p:nvPr/>
        </p:nvSpPr>
        <p:spPr bwMode="auto">
          <a:xfrm>
            <a:off x="3352800" y="3962400"/>
            <a:ext cx="152400" cy="533400"/>
          </a:xfrm>
          <a:prstGeom prst="rect">
            <a:avLst/>
          </a:prstGeom>
          <a:solidFill>
            <a:srgbClr val="000000"/>
          </a:solidFill>
          <a:ln w="9525">
            <a:noFill/>
            <a:miter lim="800000"/>
            <a:headEnd/>
            <a:tailEnd/>
          </a:ln>
        </p:spPr>
        <p:txBody>
          <a:bodyPr wrap="none" anchor="ctr"/>
          <a:lstStyle/>
          <a:p>
            <a:endParaRPr lang="en-US"/>
          </a:p>
        </p:txBody>
      </p:sp>
      <p:sp>
        <p:nvSpPr>
          <p:cNvPr id="31752" name="Oval 11"/>
          <p:cNvSpPr>
            <a:spLocks noChangeArrowheads="1"/>
          </p:cNvSpPr>
          <p:nvPr/>
        </p:nvSpPr>
        <p:spPr bwMode="auto">
          <a:xfrm>
            <a:off x="3276600" y="4038600"/>
            <a:ext cx="457200" cy="533400"/>
          </a:xfrm>
          <a:prstGeom prst="ellipse">
            <a:avLst/>
          </a:prstGeom>
          <a:solidFill>
            <a:srgbClr val="000000"/>
          </a:solidFill>
          <a:ln w="9525">
            <a:noFill/>
            <a:round/>
            <a:headEnd/>
            <a:tailEnd/>
          </a:ln>
        </p:spPr>
        <p:txBody>
          <a:bodyPr wrap="none" anchor="ctr"/>
          <a:lstStyle/>
          <a:p>
            <a:endParaRPr lang="en-US"/>
          </a:p>
        </p:txBody>
      </p:sp>
      <p:sp>
        <p:nvSpPr>
          <p:cNvPr id="31753" name="Rectangle 12"/>
          <p:cNvSpPr>
            <a:spLocks noChangeArrowheads="1"/>
          </p:cNvSpPr>
          <p:nvPr/>
        </p:nvSpPr>
        <p:spPr bwMode="auto">
          <a:xfrm>
            <a:off x="3657600" y="4343400"/>
            <a:ext cx="76200" cy="152400"/>
          </a:xfrm>
          <a:prstGeom prst="rect">
            <a:avLst/>
          </a:prstGeom>
          <a:solidFill>
            <a:srgbClr val="000000"/>
          </a:solidFill>
          <a:ln w="9525">
            <a:noFill/>
            <a:miter lim="800000"/>
            <a:headEnd/>
            <a:tailEnd/>
          </a:ln>
        </p:spPr>
        <p:txBody>
          <a:bodyPr wrap="none" anchor="ctr"/>
          <a:lstStyle/>
          <a:p>
            <a:endParaRPr lang="en-US"/>
          </a:p>
        </p:txBody>
      </p:sp>
      <p:sp>
        <p:nvSpPr>
          <p:cNvPr id="31754" name="Oval 13"/>
          <p:cNvSpPr>
            <a:spLocks noChangeArrowheads="1"/>
          </p:cNvSpPr>
          <p:nvPr/>
        </p:nvSpPr>
        <p:spPr bwMode="auto">
          <a:xfrm>
            <a:off x="5257800" y="3810000"/>
            <a:ext cx="1066800" cy="1143000"/>
          </a:xfrm>
          <a:prstGeom prst="ellipse">
            <a:avLst/>
          </a:prstGeom>
          <a:solidFill>
            <a:srgbClr val="000000"/>
          </a:solidFill>
          <a:ln w="9525">
            <a:noFill/>
            <a:round/>
            <a:headEnd/>
            <a:tailEnd/>
          </a:ln>
        </p:spPr>
        <p:txBody>
          <a:bodyPr wrap="none" anchor="ctr"/>
          <a:lstStyle/>
          <a:p>
            <a:endParaRPr lang="en-US"/>
          </a:p>
        </p:txBody>
      </p:sp>
      <p:sp>
        <p:nvSpPr>
          <p:cNvPr id="31755" name="Rectangle 15"/>
          <p:cNvSpPr>
            <a:spLocks noChangeArrowheads="1"/>
          </p:cNvSpPr>
          <p:nvPr/>
        </p:nvSpPr>
        <p:spPr bwMode="auto">
          <a:xfrm>
            <a:off x="3657600" y="4495800"/>
            <a:ext cx="1981200" cy="152400"/>
          </a:xfrm>
          <a:prstGeom prst="rect">
            <a:avLst/>
          </a:prstGeom>
          <a:solidFill>
            <a:srgbClr val="000000"/>
          </a:solidFill>
          <a:ln w="9525">
            <a:noFill/>
            <a:miter lim="800000"/>
            <a:headEnd/>
            <a:tailEnd/>
          </a:ln>
        </p:spPr>
        <p:txBody>
          <a:bodyPr wrap="none" anchor="ctr"/>
          <a:lstStyle/>
          <a:p>
            <a:endParaRPr lang="en-US"/>
          </a:p>
        </p:txBody>
      </p:sp>
      <p:sp>
        <p:nvSpPr>
          <p:cNvPr id="31756" name="Rectangle 16"/>
          <p:cNvSpPr>
            <a:spLocks noChangeArrowheads="1"/>
          </p:cNvSpPr>
          <p:nvPr/>
        </p:nvSpPr>
        <p:spPr bwMode="auto">
          <a:xfrm>
            <a:off x="2514600" y="381000"/>
            <a:ext cx="4038600" cy="914400"/>
          </a:xfrm>
          <a:prstGeom prst="rect">
            <a:avLst/>
          </a:prstGeom>
          <a:solidFill>
            <a:srgbClr val="000000"/>
          </a:solidFill>
          <a:ln w="9525">
            <a:noFill/>
            <a:miter lim="800000"/>
            <a:headEnd/>
            <a:tailEnd/>
          </a:ln>
        </p:spPr>
        <p:txBody>
          <a:bodyPr wrap="none" anchor="ctr"/>
          <a:lstStyle/>
          <a:p>
            <a:endParaRPr lang="en-US"/>
          </a:p>
        </p:txBody>
      </p:sp>
      <p:sp>
        <p:nvSpPr>
          <p:cNvPr id="31757" name="Freeform 17"/>
          <p:cNvSpPr>
            <a:spLocks/>
          </p:cNvSpPr>
          <p:nvPr/>
        </p:nvSpPr>
        <p:spPr bwMode="auto">
          <a:xfrm>
            <a:off x="4648200" y="1143000"/>
            <a:ext cx="1447800" cy="1600200"/>
          </a:xfrm>
          <a:custGeom>
            <a:avLst/>
            <a:gdLst>
              <a:gd name="T0" fmla="*/ 0 w 912"/>
              <a:gd name="T1" fmla="*/ 2147483647 h 1008"/>
              <a:gd name="T2" fmla="*/ 2147483647 w 912"/>
              <a:gd name="T3" fmla="*/ 2147483647 h 1008"/>
              <a:gd name="T4" fmla="*/ 2147483647 w 912"/>
              <a:gd name="T5" fmla="*/ 2147483647 h 1008"/>
              <a:gd name="T6" fmla="*/ 2147483647 w 912"/>
              <a:gd name="T7" fmla="*/ 2147483647 h 1008"/>
              <a:gd name="T8" fmla="*/ 2147483647 w 912"/>
              <a:gd name="T9" fmla="*/ 2147483647 h 1008"/>
              <a:gd name="T10" fmla="*/ 2147483647 w 912"/>
              <a:gd name="T11" fmla="*/ 2147483647 h 1008"/>
              <a:gd name="T12" fmla="*/ 2147483647 w 912"/>
              <a:gd name="T13" fmla="*/ 2147483647 h 1008"/>
              <a:gd name="T14" fmla="*/ 2147483647 w 912"/>
              <a:gd name="T15" fmla="*/ 0 h 1008"/>
              <a:gd name="T16" fmla="*/ 0 w 912"/>
              <a:gd name="T17" fmla="*/ 0 h 1008"/>
              <a:gd name="T18" fmla="*/ 0 w 912"/>
              <a:gd name="T19" fmla="*/ 2147483647 h 10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2"/>
              <a:gd name="T31" fmla="*/ 0 h 1008"/>
              <a:gd name="T32" fmla="*/ 912 w 912"/>
              <a:gd name="T33" fmla="*/ 1008 h 10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2" h="1008">
                <a:moveTo>
                  <a:pt x="0" y="48"/>
                </a:moveTo>
                <a:lnTo>
                  <a:pt x="528" y="384"/>
                </a:lnTo>
                <a:lnTo>
                  <a:pt x="672" y="624"/>
                </a:lnTo>
                <a:lnTo>
                  <a:pt x="768" y="864"/>
                </a:lnTo>
                <a:lnTo>
                  <a:pt x="768" y="1008"/>
                </a:lnTo>
                <a:lnTo>
                  <a:pt x="864" y="1008"/>
                </a:lnTo>
                <a:lnTo>
                  <a:pt x="912" y="1008"/>
                </a:lnTo>
                <a:lnTo>
                  <a:pt x="912" y="0"/>
                </a:lnTo>
                <a:lnTo>
                  <a:pt x="0" y="0"/>
                </a:lnTo>
                <a:lnTo>
                  <a:pt x="0" y="48"/>
                </a:lnTo>
                <a:close/>
              </a:path>
            </a:pathLst>
          </a:custGeom>
          <a:solidFill>
            <a:srgbClr val="000000"/>
          </a:solidFill>
          <a:ln w="9525" cap="flat" cmpd="sng">
            <a:noFill/>
            <a:prstDash val="solid"/>
            <a:round/>
            <a:headEnd/>
            <a:tailEnd/>
          </a:ln>
        </p:spPr>
        <p:txBody>
          <a:bodyPr wrap="none" anchor="ctr"/>
          <a:lstStyle/>
          <a:p>
            <a:endParaRPr lang="en-US"/>
          </a:p>
        </p:txBody>
      </p:sp>
      <p:sp>
        <p:nvSpPr>
          <p:cNvPr id="31758" name="Freeform 18"/>
          <p:cNvSpPr>
            <a:spLocks/>
          </p:cNvSpPr>
          <p:nvPr/>
        </p:nvSpPr>
        <p:spPr bwMode="auto">
          <a:xfrm>
            <a:off x="5562600" y="2590800"/>
            <a:ext cx="609600" cy="1219200"/>
          </a:xfrm>
          <a:custGeom>
            <a:avLst/>
            <a:gdLst>
              <a:gd name="T0" fmla="*/ 2147483647 w 384"/>
              <a:gd name="T1" fmla="*/ 2147483647 h 768"/>
              <a:gd name="T2" fmla="*/ 2147483647 w 384"/>
              <a:gd name="T3" fmla="*/ 2147483647 h 768"/>
              <a:gd name="T4" fmla="*/ 2147483647 w 384"/>
              <a:gd name="T5" fmla="*/ 2147483647 h 768"/>
              <a:gd name="T6" fmla="*/ 0 w 384"/>
              <a:gd name="T7" fmla="*/ 2147483647 h 768"/>
              <a:gd name="T8" fmla="*/ 2147483647 w 384"/>
              <a:gd name="T9" fmla="*/ 2147483647 h 768"/>
              <a:gd name="T10" fmla="*/ 2147483647 w 384"/>
              <a:gd name="T11" fmla="*/ 0 h 768"/>
              <a:gd name="T12" fmla="*/ 2147483647 w 384"/>
              <a:gd name="T13" fmla="*/ 2147483647 h 768"/>
              <a:gd name="T14" fmla="*/ 0 60000 65536"/>
              <a:gd name="T15" fmla="*/ 0 60000 65536"/>
              <a:gd name="T16" fmla="*/ 0 60000 65536"/>
              <a:gd name="T17" fmla="*/ 0 60000 65536"/>
              <a:gd name="T18" fmla="*/ 0 60000 65536"/>
              <a:gd name="T19" fmla="*/ 0 60000 65536"/>
              <a:gd name="T20" fmla="*/ 0 60000 65536"/>
              <a:gd name="T21" fmla="*/ 0 w 384"/>
              <a:gd name="T22" fmla="*/ 0 h 768"/>
              <a:gd name="T23" fmla="*/ 384 w 384"/>
              <a:gd name="T24" fmla="*/ 768 h 7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768">
                <a:moveTo>
                  <a:pt x="192" y="96"/>
                </a:moveTo>
                <a:lnTo>
                  <a:pt x="192" y="336"/>
                </a:lnTo>
                <a:lnTo>
                  <a:pt x="144" y="528"/>
                </a:lnTo>
                <a:lnTo>
                  <a:pt x="0" y="768"/>
                </a:lnTo>
                <a:lnTo>
                  <a:pt x="384" y="768"/>
                </a:lnTo>
                <a:lnTo>
                  <a:pt x="384" y="0"/>
                </a:lnTo>
                <a:lnTo>
                  <a:pt x="192" y="96"/>
                </a:lnTo>
                <a:close/>
              </a:path>
            </a:pathLst>
          </a:custGeom>
          <a:solidFill>
            <a:srgbClr val="000000"/>
          </a:solidFill>
          <a:ln w="9525" cap="flat" cmpd="sng">
            <a:noFill/>
            <a:prstDash val="solid"/>
            <a:round/>
            <a:headEnd/>
            <a:tailEnd/>
          </a:ln>
        </p:spPr>
        <p:txBody>
          <a:bodyPr wrap="none" anchor="ctr"/>
          <a:lstStyle/>
          <a:p>
            <a:endParaRPr lang="en-US"/>
          </a:p>
        </p:txBody>
      </p:sp>
      <p:sp>
        <p:nvSpPr>
          <p:cNvPr id="31759" name="Freeform 19"/>
          <p:cNvSpPr>
            <a:spLocks/>
          </p:cNvSpPr>
          <p:nvPr/>
        </p:nvSpPr>
        <p:spPr bwMode="auto">
          <a:xfrm>
            <a:off x="3657600" y="4114800"/>
            <a:ext cx="1752600" cy="533400"/>
          </a:xfrm>
          <a:custGeom>
            <a:avLst/>
            <a:gdLst>
              <a:gd name="T0" fmla="*/ 2147483647 w 1104"/>
              <a:gd name="T1" fmla="*/ 0 h 336"/>
              <a:gd name="T2" fmla="*/ 2147483647 w 1104"/>
              <a:gd name="T3" fmla="*/ 2147483647 h 336"/>
              <a:gd name="T4" fmla="*/ 2147483647 w 1104"/>
              <a:gd name="T5" fmla="*/ 2147483647 h 336"/>
              <a:gd name="T6" fmla="*/ 2147483647 w 1104"/>
              <a:gd name="T7" fmla="*/ 2147483647 h 336"/>
              <a:gd name="T8" fmla="*/ 0 w 1104"/>
              <a:gd name="T9" fmla="*/ 0 h 336"/>
              <a:gd name="T10" fmla="*/ 0 w 1104"/>
              <a:gd name="T11" fmla="*/ 2147483647 h 336"/>
              <a:gd name="T12" fmla="*/ 2147483647 w 1104"/>
              <a:gd name="T13" fmla="*/ 2147483647 h 336"/>
              <a:gd name="T14" fmla="*/ 2147483647 w 1104"/>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1104"/>
              <a:gd name="T25" fmla="*/ 0 h 336"/>
              <a:gd name="T26" fmla="*/ 1104 w 110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4" h="336">
                <a:moveTo>
                  <a:pt x="1008" y="0"/>
                </a:moveTo>
                <a:lnTo>
                  <a:pt x="816" y="96"/>
                </a:lnTo>
                <a:lnTo>
                  <a:pt x="576" y="192"/>
                </a:lnTo>
                <a:lnTo>
                  <a:pt x="336" y="144"/>
                </a:lnTo>
                <a:lnTo>
                  <a:pt x="0" y="0"/>
                </a:lnTo>
                <a:lnTo>
                  <a:pt x="0" y="336"/>
                </a:lnTo>
                <a:lnTo>
                  <a:pt x="1104" y="336"/>
                </a:lnTo>
                <a:lnTo>
                  <a:pt x="1008" y="0"/>
                </a:lnTo>
                <a:close/>
              </a:path>
            </a:pathLst>
          </a:custGeom>
          <a:solidFill>
            <a:srgbClr val="000000"/>
          </a:solidFill>
          <a:ln w="9525" cap="flat" cmpd="sng">
            <a:noFill/>
            <a:prstDash val="solid"/>
            <a:round/>
            <a:headEnd/>
            <a:tailEnd/>
          </a:ln>
        </p:spPr>
        <p:txBody>
          <a:bodyPr wrap="none" anchor="ctr"/>
          <a:lstStyle/>
          <a:p>
            <a:endParaRPr lang="en-US"/>
          </a:p>
        </p:txBody>
      </p:sp>
      <p:sp>
        <p:nvSpPr>
          <p:cNvPr id="31760" name="Rectangle 21"/>
          <p:cNvSpPr>
            <a:spLocks noChangeArrowheads="1"/>
          </p:cNvSpPr>
          <p:nvPr/>
        </p:nvSpPr>
        <p:spPr bwMode="auto">
          <a:xfrm>
            <a:off x="3810000" y="4343400"/>
            <a:ext cx="1828800" cy="152400"/>
          </a:xfrm>
          <a:prstGeom prst="rect">
            <a:avLst/>
          </a:prstGeom>
          <a:solidFill>
            <a:srgbClr val="000000"/>
          </a:solidFill>
          <a:ln w="9525">
            <a:noFill/>
            <a:miter lim="800000"/>
            <a:headEnd/>
            <a:tailEnd/>
          </a:ln>
        </p:spPr>
        <p:txBody>
          <a:bodyPr wrap="none" anchor="ctr"/>
          <a:lstStyle/>
          <a:p>
            <a:endParaRPr lang="en-US"/>
          </a:p>
        </p:txBody>
      </p:sp>
      <p:sp>
        <p:nvSpPr>
          <p:cNvPr id="31761" name="Freeform 22"/>
          <p:cNvSpPr>
            <a:spLocks/>
          </p:cNvSpPr>
          <p:nvPr/>
        </p:nvSpPr>
        <p:spPr bwMode="auto">
          <a:xfrm>
            <a:off x="2590800" y="838200"/>
            <a:ext cx="1524000" cy="1447800"/>
          </a:xfrm>
          <a:custGeom>
            <a:avLst/>
            <a:gdLst>
              <a:gd name="T0" fmla="*/ 2147483647 w 960"/>
              <a:gd name="T1" fmla="*/ 2147483647 h 912"/>
              <a:gd name="T2" fmla="*/ 2147483647 w 960"/>
              <a:gd name="T3" fmla="*/ 2147483647 h 912"/>
              <a:gd name="T4" fmla="*/ 2147483647 w 960"/>
              <a:gd name="T5" fmla="*/ 2147483647 h 912"/>
              <a:gd name="T6" fmla="*/ 2147483647 w 960"/>
              <a:gd name="T7" fmla="*/ 2147483647 h 912"/>
              <a:gd name="T8" fmla="*/ 2147483647 w 960"/>
              <a:gd name="T9" fmla="*/ 2147483647 h 912"/>
              <a:gd name="T10" fmla="*/ 2147483647 w 960"/>
              <a:gd name="T11" fmla="*/ 2147483647 h 912"/>
              <a:gd name="T12" fmla="*/ 2147483647 w 960"/>
              <a:gd name="T13" fmla="*/ 2147483647 h 912"/>
              <a:gd name="T14" fmla="*/ 0 w 960"/>
              <a:gd name="T15" fmla="*/ 0 h 912"/>
              <a:gd name="T16" fmla="*/ 2147483647 w 960"/>
              <a:gd name="T17" fmla="*/ 2147483647 h 912"/>
              <a:gd name="T18" fmla="*/ 2147483647 w 960"/>
              <a:gd name="T19" fmla="*/ 2147483647 h 9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912"/>
              <a:gd name="T32" fmla="*/ 960 w 960"/>
              <a:gd name="T33" fmla="*/ 912 h 9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912">
                <a:moveTo>
                  <a:pt x="960" y="288"/>
                </a:moveTo>
                <a:lnTo>
                  <a:pt x="624" y="432"/>
                </a:lnTo>
                <a:lnTo>
                  <a:pt x="432" y="576"/>
                </a:lnTo>
                <a:lnTo>
                  <a:pt x="336" y="720"/>
                </a:lnTo>
                <a:lnTo>
                  <a:pt x="288" y="816"/>
                </a:lnTo>
                <a:lnTo>
                  <a:pt x="240" y="912"/>
                </a:lnTo>
                <a:cubicBezTo>
                  <a:pt x="163" y="907"/>
                  <a:pt x="85" y="901"/>
                  <a:pt x="8" y="896"/>
                </a:cubicBezTo>
                <a:lnTo>
                  <a:pt x="0" y="0"/>
                </a:lnTo>
                <a:lnTo>
                  <a:pt x="960" y="48"/>
                </a:lnTo>
                <a:lnTo>
                  <a:pt x="960" y="288"/>
                </a:lnTo>
                <a:close/>
              </a:path>
            </a:pathLst>
          </a:custGeom>
          <a:solidFill>
            <a:srgbClr val="000000"/>
          </a:solidFill>
          <a:ln w="9525" cap="flat" cmpd="sng">
            <a:noFill/>
            <a:prstDash val="solid"/>
            <a:round/>
            <a:headEnd/>
            <a:tailEnd/>
          </a:ln>
        </p:spPr>
        <p:txBody>
          <a:bodyPr wrap="none" anchor="ctr"/>
          <a:lstStyle/>
          <a:p>
            <a:endParaRPr lang="en-US"/>
          </a:p>
        </p:txBody>
      </p:sp>
      <p:sp>
        <p:nvSpPr>
          <p:cNvPr id="31762" name="Freeform 23"/>
          <p:cNvSpPr>
            <a:spLocks/>
          </p:cNvSpPr>
          <p:nvPr/>
        </p:nvSpPr>
        <p:spPr bwMode="auto">
          <a:xfrm>
            <a:off x="2590800" y="3352800"/>
            <a:ext cx="685800" cy="609600"/>
          </a:xfrm>
          <a:custGeom>
            <a:avLst/>
            <a:gdLst>
              <a:gd name="T0" fmla="*/ 2147483647 w 432"/>
              <a:gd name="T1" fmla="*/ 0 h 384"/>
              <a:gd name="T2" fmla="*/ 2147483647 w 432"/>
              <a:gd name="T3" fmla="*/ 0 h 384"/>
              <a:gd name="T4" fmla="*/ 2147483647 w 432"/>
              <a:gd name="T5" fmla="*/ 2147483647 h 384"/>
              <a:gd name="T6" fmla="*/ 2147483647 w 432"/>
              <a:gd name="T7" fmla="*/ 2147483647 h 384"/>
              <a:gd name="T8" fmla="*/ 2147483647 w 432"/>
              <a:gd name="T9" fmla="*/ 2147483647 h 384"/>
              <a:gd name="T10" fmla="*/ 2147483647 w 432"/>
              <a:gd name="T11" fmla="*/ 2147483647 h 384"/>
              <a:gd name="T12" fmla="*/ 0 w 432"/>
              <a:gd name="T13" fmla="*/ 0 h 384"/>
              <a:gd name="T14" fmla="*/ 2147483647 w 432"/>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384"/>
              <a:gd name="T26" fmla="*/ 432 w 43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384">
                <a:moveTo>
                  <a:pt x="144" y="0"/>
                </a:moveTo>
                <a:lnTo>
                  <a:pt x="240" y="0"/>
                </a:lnTo>
                <a:lnTo>
                  <a:pt x="288" y="144"/>
                </a:lnTo>
                <a:lnTo>
                  <a:pt x="336" y="288"/>
                </a:lnTo>
                <a:lnTo>
                  <a:pt x="432" y="384"/>
                </a:lnTo>
                <a:lnTo>
                  <a:pt x="48" y="384"/>
                </a:lnTo>
                <a:lnTo>
                  <a:pt x="0" y="0"/>
                </a:lnTo>
                <a:lnTo>
                  <a:pt x="144" y="0"/>
                </a:lnTo>
                <a:close/>
              </a:path>
            </a:pathLst>
          </a:custGeom>
          <a:solidFill>
            <a:srgbClr val="000000"/>
          </a:solidFill>
          <a:ln w="9525" cap="flat" cmpd="sng">
            <a:noFill/>
            <a:prstDash val="solid"/>
            <a:round/>
            <a:headEnd/>
            <a:tailEnd/>
          </a:ln>
        </p:spPr>
        <p:txBody>
          <a:bodyPr wrap="none" anchor="ctr"/>
          <a:lstStyle/>
          <a:p>
            <a:endParaRPr lang="en-US"/>
          </a:p>
        </p:txBody>
      </p:sp>
      <p:pic>
        <p:nvPicPr>
          <p:cNvPr id="31763" name="Picture 25" descr="full_jup"/>
          <p:cNvPicPr>
            <a:picLocks noChangeAspect="1" noChangeArrowheads="1"/>
          </p:cNvPicPr>
          <p:nvPr/>
        </p:nvPicPr>
        <p:blipFill>
          <a:blip r:embed="rId3">
            <a:lum bright="10000" contrast="20000"/>
          </a:blip>
          <a:srcRect/>
          <a:stretch>
            <a:fillRect/>
          </a:stretch>
        </p:blipFill>
        <p:spPr bwMode="auto">
          <a:xfrm>
            <a:off x="2743200" y="1600200"/>
            <a:ext cx="3429000" cy="3086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770" name="Footer Placeholder 2"/>
          <p:cNvSpPr>
            <a:spLocks noGrp="1"/>
          </p:cNvSpPr>
          <p:nvPr>
            <p:ph type="ftr" sz="quarter" idx="11"/>
          </p:nvPr>
        </p:nvSpPr>
        <p:spPr>
          <a:noFill/>
        </p:spPr>
        <p:txBody>
          <a:bodyPr/>
          <a:lstStyle/>
          <a:p>
            <a:r>
              <a:rPr lang="en-US" smtClean="0"/>
              <a:t>NRAO/AUI/NSF</a:t>
            </a:r>
          </a:p>
        </p:txBody>
      </p:sp>
      <p:sp>
        <p:nvSpPr>
          <p:cNvPr id="32771" name="Slide Number Placeholder 3"/>
          <p:cNvSpPr>
            <a:spLocks noGrp="1"/>
          </p:cNvSpPr>
          <p:nvPr>
            <p:ph type="sldNum" sz="quarter" idx="12"/>
          </p:nvPr>
        </p:nvSpPr>
        <p:spPr>
          <a:noFill/>
        </p:spPr>
        <p:txBody>
          <a:bodyPr/>
          <a:lstStyle/>
          <a:p>
            <a:fld id="{3E66ED1B-467F-4F1D-9158-9FBD7148596F}" type="slidenum">
              <a:rPr lang="en-US" smtClean="0"/>
              <a:pPr/>
              <a:t>31</a:t>
            </a:fld>
            <a:endParaRPr lang="en-US" smtClean="0"/>
          </a:p>
        </p:txBody>
      </p:sp>
      <p:sp>
        <p:nvSpPr>
          <p:cNvPr id="32772" name="Freeform 4"/>
          <p:cNvSpPr>
            <a:spLocks/>
          </p:cNvSpPr>
          <p:nvPr/>
        </p:nvSpPr>
        <p:spPr bwMode="auto">
          <a:xfrm>
            <a:off x="2286000" y="76200"/>
            <a:ext cx="6781800" cy="6400800"/>
          </a:xfrm>
          <a:custGeom>
            <a:avLst/>
            <a:gdLst>
              <a:gd name="T0" fmla="*/ 2147483647 w 4272"/>
              <a:gd name="T1" fmla="*/ 2147483647 h 4032"/>
              <a:gd name="T2" fmla="*/ 2147483647 w 4272"/>
              <a:gd name="T3" fmla="*/ 2147483647 h 4032"/>
              <a:gd name="T4" fmla="*/ 2147483647 w 4272"/>
              <a:gd name="T5" fmla="*/ 2147483647 h 4032"/>
              <a:gd name="T6" fmla="*/ 2147483647 w 4272"/>
              <a:gd name="T7" fmla="*/ 2147483647 h 4032"/>
              <a:gd name="T8" fmla="*/ 2147483647 w 4272"/>
              <a:gd name="T9" fmla="*/ 2147483647 h 4032"/>
              <a:gd name="T10" fmla="*/ 2147483647 w 4272"/>
              <a:gd name="T11" fmla="*/ 2147483647 h 4032"/>
              <a:gd name="T12" fmla="*/ 2147483647 w 4272"/>
              <a:gd name="T13" fmla="*/ 2147483647 h 4032"/>
              <a:gd name="T14" fmla="*/ 2147483647 w 4272"/>
              <a:gd name="T15" fmla="*/ 2147483647 h 4032"/>
              <a:gd name="T16" fmla="*/ 2147483647 w 4272"/>
              <a:gd name="T17" fmla="*/ 2147483647 h 4032"/>
              <a:gd name="T18" fmla="*/ 2147483647 w 4272"/>
              <a:gd name="T19" fmla="*/ 2147483647 h 4032"/>
              <a:gd name="T20" fmla="*/ 2147483647 w 4272"/>
              <a:gd name="T21" fmla="*/ 2147483647 h 4032"/>
              <a:gd name="T22" fmla="*/ 2147483647 w 4272"/>
              <a:gd name="T23" fmla="*/ 2147483647 h 4032"/>
              <a:gd name="T24" fmla="*/ 2147483647 w 4272"/>
              <a:gd name="T25" fmla="*/ 2147483647 h 4032"/>
              <a:gd name="T26" fmla="*/ 2147483647 w 4272"/>
              <a:gd name="T27" fmla="*/ 2147483647 h 4032"/>
              <a:gd name="T28" fmla="*/ 2147483647 w 4272"/>
              <a:gd name="T29" fmla="*/ 2147483647 h 4032"/>
              <a:gd name="T30" fmla="*/ 2147483647 w 4272"/>
              <a:gd name="T31" fmla="*/ 2147483647 h 4032"/>
              <a:gd name="T32" fmla="*/ 2147483647 w 4272"/>
              <a:gd name="T33" fmla="*/ 2147483647 h 4032"/>
              <a:gd name="T34" fmla="*/ 2147483647 w 4272"/>
              <a:gd name="T35" fmla="*/ 2147483647 h 4032"/>
              <a:gd name="T36" fmla="*/ 2147483647 w 4272"/>
              <a:gd name="T37" fmla="*/ 2147483647 h 4032"/>
              <a:gd name="T38" fmla="*/ 2147483647 w 4272"/>
              <a:gd name="T39" fmla="*/ 2147483647 h 4032"/>
              <a:gd name="T40" fmla="*/ 2147483647 w 4272"/>
              <a:gd name="T41" fmla="*/ 2147483647 h 4032"/>
              <a:gd name="T42" fmla="*/ 2147483647 w 4272"/>
              <a:gd name="T43" fmla="*/ 2147483647 h 4032"/>
              <a:gd name="T44" fmla="*/ 2147483647 w 4272"/>
              <a:gd name="T45" fmla="*/ 2147483647 h 4032"/>
              <a:gd name="T46" fmla="*/ 2147483647 w 4272"/>
              <a:gd name="T47" fmla="*/ 2147483647 h 4032"/>
              <a:gd name="T48" fmla="*/ 2147483647 w 4272"/>
              <a:gd name="T49" fmla="*/ 2147483647 h 4032"/>
              <a:gd name="T50" fmla="*/ 2147483647 w 4272"/>
              <a:gd name="T51" fmla="*/ 2147483647 h 4032"/>
              <a:gd name="T52" fmla="*/ 2147483647 w 4272"/>
              <a:gd name="T53" fmla="*/ 2147483647 h 4032"/>
              <a:gd name="T54" fmla="*/ 2147483647 w 4272"/>
              <a:gd name="T55" fmla="*/ 2147483647 h 4032"/>
              <a:gd name="T56" fmla="*/ 2147483647 w 4272"/>
              <a:gd name="T57" fmla="*/ 2147483647 h 4032"/>
              <a:gd name="T58" fmla="*/ 2147483647 w 4272"/>
              <a:gd name="T59" fmla="*/ 2147483647 h 4032"/>
              <a:gd name="T60" fmla="*/ 2147483647 w 4272"/>
              <a:gd name="T61" fmla="*/ 2147483647 h 4032"/>
              <a:gd name="T62" fmla="*/ 2147483647 w 4272"/>
              <a:gd name="T63" fmla="*/ 0 h 4032"/>
              <a:gd name="T64" fmla="*/ 2147483647 w 4272"/>
              <a:gd name="T65" fmla="*/ 2147483647 h 4032"/>
              <a:gd name="T66" fmla="*/ 2147483647 w 4272"/>
              <a:gd name="T67" fmla="*/ 2147483647 h 4032"/>
              <a:gd name="T68" fmla="*/ 0 w 4272"/>
              <a:gd name="T69" fmla="*/ 2147483647 h 4032"/>
              <a:gd name="T70" fmla="*/ 0 w 4272"/>
              <a:gd name="T71" fmla="*/ 2147483647 h 4032"/>
              <a:gd name="T72" fmla="*/ 2147483647 w 4272"/>
              <a:gd name="T73" fmla="*/ 2147483647 h 40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72"/>
              <a:gd name="T112" fmla="*/ 0 h 4032"/>
              <a:gd name="T113" fmla="*/ 4272 w 4272"/>
              <a:gd name="T114" fmla="*/ 4032 h 40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72" h="4032">
                <a:moveTo>
                  <a:pt x="96" y="3216"/>
                </a:moveTo>
                <a:lnTo>
                  <a:pt x="384" y="3264"/>
                </a:lnTo>
                <a:lnTo>
                  <a:pt x="432" y="3216"/>
                </a:lnTo>
                <a:lnTo>
                  <a:pt x="528" y="3216"/>
                </a:lnTo>
                <a:lnTo>
                  <a:pt x="672" y="3312"/>
                </a:lnTo>
                <a:lnTo>
                  <a:pt x="768" y="3312"/>
                </a:lnTo>
                <a:lnTo>
                  <a:pt x="912" y="3216"/>
                </a:lnTo>
                <a:lnTo>
                  <a:pt x="912" y="3168"/>
                </a:lnTo>
                <a:lnTo>
                  <a:pt x="1008" y="3264"/>
                </a:lnTo>
                <a:lnTo>
                  <a:pt x="1104" y="3312"/>
                </a:lnTo>
                <a:lnTo>
                  <a:pt x="1200" y="3216"/>
                </a:lnTo>
                <a:lnTo>
                  <a:pt x="1248" y="3120"/>
                </a:lnTo>
                <a:lnTo>
                  <a:pt x="1440" y="3072"/>
                </a:lnTo>
                <a:lnTo>
                  <a:pt x="1536" y="2928"/>
                </a:lnTo>
                <a:lnTo>
                  <a:pt x="1536" y="2736"/>
                </a:lnTo>
                <a:lnTo>
                  <a:pt x="1824" y="2688"/>
                </a:lnTo>
                <a:lnTo>
                  <a:pt x="1968" y="2544"/>
                </a:lnTo>
                <a:lnTo>
                  <a:pt x="2064" y="2400"/>
                </a:lnTo>
                <a:lnTo>
                  <a:pt x="2256" y="2496"/>
                </a:lnTo>
                <a:lnTo>
                  <a:pt x="2496" y="2304"/>
                </a:lnTo>
                <a:lnTo>
                  <a:pt x="2688" y="2160"/>
                </a:lnTo>
                <a:lnTo>
                  <a:pt x="2688" y="1968"/>
                </a:lnTo>
                <a:lnTo>
                  <a:pt x="2736" y="1872"/>
                </a:lnTo>
                <a:lnTo>
                  <a:pt x="2832" y="1728"/>
                </a:lnTo>
                <a:lnTo>
                  <a:pt x="3072" y="1776"/>
                </a:lnTo>
                <a:lnTo>
                  <a:pt x="2976" y="1536"/>
                </a:lnTo>
                <a:lnTo>
                  <a:pt x="3072" y="1152"/>
                </a:lnTo>
                <a:lnTo>
                  <a:pt x="3120" y="960"/>
                </a:lnTo>
                <a:lnTo>
                  <a:pt x="2832" y="912"/>
                </a:lnTo>
                <a:lnTo>
                  <a:pt x="2448" y="816"/>
                </a:lnTo>
                <a:lnTo>
                  <a:pt x="2112" y="912"/>
                </a:lnTo>
                <a:lnTo>
                  <a:pt x="2064" y="0"/>
                </a:lnTo>
                <a:lnTo>
                  <a:pt x="4272" y="48"/>
                </a:lnTo>
                <a:lnTo>
                  <a:pt x="4128" y="4032"/>
                </a:lnTo>
                <a:lnTo>
                  <a:pt x="0" y="4032"/>
                </a:lnTo>
                <a:lnTo>
                  <a:pt x="0" y="3216"/>
                </a:lnTo>
                <a:lnTo>
                  <a:pt x="144" y="3216"/>
                </a:lnTo>
              </a:path>
            </a:pathLst>
          </a:custGeom>
          <a:noFill/>
          <a:ln w="9525" cap="flat" cmpd="sng">
            <a:noFill/>
            <a:prstDash val="solid"/>
            <a:round/>
            <a:headEnd/>
            <a:tailEnd/>
          </a:ln>
        </p:spPr>
        <p:txBody>
          <a:bodyPr wrap="none" anchor="ctr"/>
          <a:lstStyle/>
          <a:p>
            <a:endParaRPr lang="en-US"/>
          </a:p>
        </p:txBody>
      </p:sp>
      <p:pic>
        <p:nvPicPr>
          <p:cNvPr id="32773" name="Picture 7" descr="juprain"/>
          <p:cNvPicPr>
            <a:picLocks noChangeAspect="1" noChangeArrowheads="1"/>
          </p:cNvPicPr>
          <p:nvPr/>
        </p:nvPicPr>
        <p:blipFill>
          <a:blip r:embed="rId3"/>
          <a:srcRect/>
          <a:stretch>
            <a:fillRect/>
          </a:stretch>
        </p:blipFill>
        <p:spPr bwMode="auto">
          <a:xfrm>
            <a:off x="0" y="228600"/>
            <a:ext cx="9144000" cy="623252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794" name="Footer Placeholder 2"/>
          <p:cNvSpPr>
            <a:spLocks noGrp="1"/>
          </p:cNvSpPr>
          <p:nvPr>
            <p:ph type="ftr" sz="quarter" idx="11"/>
          </p:nvPr>
        </p:nvSpPr>
        <p:spPr>
          <a:noFill/>
        </p:spPr>
        <p:txBody>
          <a:bodyPr/>
          <a:lstStyle/>
          <a:p>
            <a:r>
              <a:rPr lang="en-US" smtClean="0"/>
              <a:t>NRAO/AUI/NSF</a:t>
            </a:r>
          </a:p>
        </p:txBody>
      </p:sp>
      <p:sp>
        <p:nvSpPr>
          <p:cNvPr id="33795" name="Slide Number Placeholder 3"/>
          <p:cNvSpPr>
            <a:spLocks noGrp="1"/>
          </p:cNvSpPr>
          <p:nvPr>
            <p:ph type="sldNum" sz="quarter" idx="12"/>
          </p:nvPr>
        </p:nvSpPr>
        <p:spPr>
          <a:noFill/>
        </p:spPr>
        <p:txBody>
          <a:bodyPr/>
          <a:lstStyle/>
          <a:p>
            <a:fld id="{3D3857D6-0AB8-4C21-B958-C1400D32A0C0}" type="slidenum">
              <a:rPr lang="en-US" smtClean="0"/>
              <a:pPr/>
              <a:t>32</a:t>
            </a:fld>
            <a:endParaRPr lang="en-US" smtClean="0"/>
          </a:p>
        </p:txBody>
      </p:sp>
      <p:pic>
        <p:nvPicPr>
          <p:cNvPr id="33796" name="Picture 2" descr="sun"/>
          <p:cNvPicPr>
            <a:picLocks noChangeAspect="1" noChangeArrowheads="1"/>
          </p:cNvPicPr>
          <p:nvPr/>
        </p:nvPicPr>
        <p:blipFill>
          <a:blip r:embed="rId3"/>
          <a:srcRect/>
          <a:stretch>
            <a:fillRect/>
          </a:stretch>
        </p:blipFill>
        <p:spPr bwMode="auto">
          <a:xfrm>
            <a:off x="2133600" y="990600"/>
            <a:ext cx="4876800" cy="4876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818" name="Footer Placeholder 2"/>
          <p:cNvSpPr>
            <a:spLocks noGrp="1"/>
          </p:cNvSpPr>
          <p:nvPr>
            <p:ph type="ftr" sz="quarter" idx="11"/>
          </p:nvPr>
        </p:nvSpPr>
        <p:spPr>
          <a:noFill/>
        </p:spPr>
        <p:txBody>
          <a:bodyPr/>
          <a:lstStyle/>
          <a:p>
            <a:r>
              <a:rPr lang="en-US" smtClean="0"/>
              <a:t>NRAO/AUI/NSF</a:t>
            </a:r>
          </a:p>
        </p:txBody>
      </p:sp>
      <p:sp>
        <p:nvSpPr>
          <p:cNvPr id="34819" name="Slide Number Placeholder 3"/>
          <p:cNvSpPr>
            <a:spLocks noGrp="1"/>
          </p:cNvSpPr>
          <p:nvPr>
            <p:ph type="sldNum" sz="quarter" idx="12"/>
          </p:nvPr>
        </p:nvSpPr>
        <p:spPr>
          <a:noFill/>
        </p:spPr>
        <p:txBody>
          <a:bodyPr/>
          <a:lstStyle/>
          <a:p>
            <a:fld id="{72772E66-A541-42F1-AD65-ADBE6EBB3D7A}" type="slidenum">
              <a:rPr lang="en-US" smtClean="0"/>
              <a:pPr/>
              <a:t>33</a:t>
            </a:fld>
            <a:endParaRPr lang="en-US" smtClean="0"/>
          </a:p>
        </p:txBody>
      </p:sp>
      <p:pic>
        <p:nvPicPr>
          <p:cNvPr id="34820" name="Picture 3" descr="sun"/>
          <p:cNvPicPr>
            <a:picLocks noChangeAspect="1" noChangeArrowheads="1"/>
          </p:cNvPicPr>
          <p:nvPr/>
        </p:nvPicPr>
        <p:blipFill>
          <a:blip r:embed="rId3"/>
          <a:srcRect l="2087" b="7449"/>
          <a:stretch>
            <a:fillRect/>
          </a:stretch>
        </p:blipFill>
        <p:spPr bwMode="auto">
          <a:xfrm>
            <a:off x="990600" y="152400"/>
            <a:ext cx="7148513" cy="67056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842" name="Footer Placeholder 2"/>
          <p:cNvSpPr>
            <a:spLocks noGrp="1"/>
          </p:cNvSpPr>
          <p:nvPr>
            <p:ph type="ftr" sz="quarter" idx="11"/>
          </p:nvPr>
        </p:nvSpPr>
        <p:spPr>
          <a:noFill/>
        </p:spPr>
        <p:txBody>
          <a:bodyPr/>
          <a:lstStyle/>
          <a:p>
            <a:r>
              <a:rPr lang="en-US" smtClean="0"/>
              <a:t>NRAO/AUI/NSF</a:t>
            </a:r>
          </a:p>
        </p:txBody>
      </p:sp>
      <p:sp>
        <p:nvSpPr>
          <p:cNvPr id="35843" name="Slide Number Placeholder 3"/>
          <p:cNvSpPr>
            <a:spLocks noGrp="1"/>
          </p:cNvSpPr>
          <p:nvPr>
            <p:ph type="sldNum" sz="quarter" idx="12"/>
          </p:nvPr>
        </p:nvSpPr>
        <p:spPr>
          <a:noFill/>
        </p:spPr>
        <p:txBody>
          <a:bodyPr/>
          <a:lstStyle/>
          <a:p>
            <a:fld id="{37A9D656-FE7B-493B-AC20-B4A404BB98FA}" type="slidenum">
              <a:rPr lang="en-US" smtClean="0"/>
              <a:pPr/>
              <a:t>34</a:t>
            </a:fld>
            <a:endParaRPr lang="en-US" smtClean="0"/>
          </a:p>
        </p:txBody>
      </p:sp>
      <p:pic>
        <p:nvPicPr>
          <p:cNvPr id="35844" name="Picture 3" descr="casaopt"/>
          <p:cNvPicPr>
            <a:picLocks noChangeAspect="1" noChangeArrowheads="1"/>
          </p:cNvPicPr>
          <p:nvPr/>
        </p:nvPicPr>
        <p:blipFill>
          <a:blip r:embed="rId3"/>
          <a:srcRect/>
          <a:stretch>
            <a:fillRect/>
          </a:stretch>
        </p:blipFill>
        <p:spPr bwMode="auto">
          <a:xfrm>
            <a:off x="1371600" y="228600"/>
            <a:ext cx="6400800" cy="64389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866" name="Footer Placeholder 2"/>
          <p:cNvSpPr>
            <a:spLocks noGrp="1"/>
          </p:cNvSpPr>
          <p:nvPr>
            <p:ph type="ftr" sz="quarter" idx="11"/>
          </p:nvPr>
        </p:nvSpPr>
        <p:spPr>
          <a:noFill/>
        </p:spPr>
        <p:txBody>
          <a:bodyPr/>
          <a:lstStyle/>
          <a:p>
            <a:r>
              <a:rPr lang="en-US" smtClean="0"/>
              <a:t>NRAO/AUI/NSF</a:t>
            </a:r>
          </a:p>
        </p:txBody>
      </p:sp>
      <p:sp>
        <p:nvSpPr>
          <p:cNvPr id="36867" name="Slide Number Placeholder 3"/>
          <p:cNvSpPr>
            <a:spLocks noGrp="1"/>
          </p:cNvSpPr>
          <p:nvPr>
            <p:ph type="sldNum" sz="quarter" idx="12"/>
          </p:nvPr>
        </p:nvSpPr>
        <p:spPr>
          <a:noFill/>
        </p:spPr>
        <p:txBody>
          <a:bodyPr/>
          <a:lstStyle/>
          <a:p>
            <a:fld id="{7A1B35E8-852A-43D1-BF45-6EADEC50F26E}" type="slidenum">
              <a:rPr lang="en-US" smtClean="0"/>
              <a:pPr/>
              <a:t>35</a:t>
            </a:fld>
            <a:endParaRPr lang="en-US" smtClean="0"/>
          </a:p>
        </p:txBody>
      </p:sp>
      <p:pic>
        <p:nvPicPr>
          <p:cNvPr id="36868" name="Picture 4" descr="CasA"/>
          <p:cNvPicPr>
            <a:picLocks noChangeAspect="1" noChangeArrowheads="1"/>
          </p:cNvPicPr>
          <p:nvPr/>
        </p:nvPicPr>
        <p:blipFill>
          <a:blip r:embed="rId3"/>
          <a:srcRect/>
          <a:stretch>
            <a:fillRect/>
          </a:stretch>
        </p:blipFill>
        <p:spPr bwMode="auto">
          <a:xfrm>
            <a:off x="1152525" y="-15875"/>
            <a:ext cx="6838950" cy="6891338"/>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1"/>
          </p:nvPr>
        </p:nvSpPr>
        <p:spPr>
          <a:noFill/>
        </p:spPr>
        <p:txBody>
          <a:bodyPr/>
          <a:lstStyle/>
          <a:p>
            <a:r>
              <a:rPr lang="en-US" smtClean="0"/>
              <a:t>NRAO/AUI/NSF</a:t>
            </a:r>
          </a:p>
        </p:txBody>
      </p:sp>
      <p:sp>
        <p:nvSpPr>
          <p:cNvPr id="37891" name="Slide Number Placeholder 3"/>
          <p:cNvSpPr>
            <a:spLocks noGrp="1"/>
          </p:cNvSpPr>
          <p:nvPr>
            <p:ph type="sldNum" sz="quarter" idx="12"/>
          </p:nvPr>
        </p:nvSpPr>
        <p:spPr>
          <a:noFill/>
        </p:spPr>
        <p:txBody>
          <a:bodyPr/>
          <a:lstStyle/>
          <a:p>
            <a:fld id="{BB6DC8AA-3CE3-48DE-B986-FBCF1612F399}" type="slidenum">
              <a:rPr lang="en-US" smtClean="0"/>
              <a:pPr/>
              <a:t>36</a:t>
            </a:fld>
            <a:endParaRPr lang="en-US" smtClean="0"/>
          </a:p>
        </p:txBody>
      </p:sp>
      <p:pic>
        <p:nvPicPr>
          <p:cNvPr id="116739" name="psr0833-45.au">
            <a:hlinkClick r:id="" action="ppaction://media"/>
          </p:cNvPr>
          <p:cNvPicPr>
            <a:picLocks noRot="1" noChangeAspect="1" noChangeArrowheads="1"/>
          </p:cNvPicPr>
          <p:nvPr>
            <a:audioFile r:link="rId1"/>
          </p:nvPr>
        </p:nvPicPr>
        <p:blipFill>
          <a:blip r:embed="rId6"/>
          <a:srcRect/>
          <a:stretch>
            <a:fillRect/>
          </a:stretch>
        </p:blipFill>
        <p:spPr bwMode="auto">
          <a:xfrm>
            <a:off x="381000" y="1828800"/>
            <a:ext cx="304800" cy="304800"/>
          </a:xfrm>
          <a:prstGeom prst="rect">
            <a:avLst/>
          </a:prstGeom>
          <a:noFill/>
          <a:ln w="9525">
            <a:noFill/>
            <a:miter lim="800000"/>
            <a:headEnd/>
            <a:tailEnd/>
          </a:ln>
        </p:spPr>
      </p:pic>
      <p:sp>
        <p:nvSpPr>
          <p:cNvPr id="37893" name="Text Box 4"/>
          <p:cNvSpPr txBox="1">
            <a:spLocks noChangeArrowheads="1"/>
          </p:cNvSpPr>
          <p:nvPr/>
        </p:nvSpPr>
        <p:spPr bwMode="auto">
          <a:xfrm>
            <a:off x="228600" y="2209800"/>
            <a:ext cx="619125" cy="342900"/>
          </a:xfrm>
          <a:prstGeom prst="rect">
            <a:avLst/>
          </a:prstGeom>
          <a:noFill/>
          <a:ln w="9525">
            <a:noFill/>
            <a:miter lim="800000"/>
            <a:headEnd/>
            <a:tailEnd/>
          </a:ln>
        </p:spPr>
        <p:txBody>
          <a:bodyPr wrap="none">
            <a:spAutoFit/>
          </a:bodyPr>
          <a:lstStyle/>
          <a:p>
            <a:r>
              <a:rPr lang="en-US" sz="1400"/>
              <a:t>Vela</a:t>
            </a:r>
          </a:p>
        </p:txBody>
      </p:sp>
      <p:pic>
        <p:nvPicPr>
          <p:cNvPr id="116741" name="psr0329+54.au">
            <a:hlinkClick r:id="" action="ppaction://media"/>
          </p:cNvPr>
          <p:cNvPicPr>
            <a:picLocks noRot="1" noChangeAspect="1" noChangeArrowheads="1"/>
          </p:cNvPicPr>
          <p:nvPr>
            <a:audioFile r:link="rId2"/>
          </p:nvPr>
        </p:nvPicPr>
        <p:blipFill>
          <a:blip r:embed="rId6"/>
          <a:srcRect/>
          <a:stretch>
            <a:fillRect/>
          </a:stretch>
        </p:blipFill>
        <p:spPr bwMode="auto">
          <a:xfrm>
            <a:off x="381000" y="609600"/>
            <a:ext cx="304800" cy="304800"/>
          </a:xfrm>
          <a:prstGeom prst="rect">
            <a:avLst/>
          </a:prstGeom>
          <a:noFill/>
          <a:ln w="9525">
            <a:noFill/>
            <a:miter lim="800000"/>
            <a:headEnd/>
            <a:tailEnd/>
          </a:ln>
        </p:spPr>
      </p:pic>
      <p:sp>
        <p:nvSpPr>
          <p:cNvPr id="37895" name="Text Box 6"/>
          <p:cNvSpPr txBox="1">
            <a:spLocks noChangeArrowheads="1"/>
          </p:cNvSpPr>
          <p:nvPr/>
        </p:nvSpPr>
        <p:spPr bwMode="auto">
          <a:xfrm>
            <a:off x="0" y="990600"/>
            <a:ext cx="1012825" cy="342900"/>
          </a:xfrm>
          <a:prstGeom prst="rect">
            <a:avLst/>
          </a:prstGeom>
          <a:noFill/>
          <a:ln w="9525">
            <a:noFill/>
            <a:miter lim="800000"/>
            <a:headEnd/>
            <a:tailEnd/>
          </a:ln>
        </p:spPr>
        <p:txBody>
          <a:bodyPr wrap="none">
            <a:spAutoFit/>
          </a:bodyPr>
          <a:lstStyle/>
          <a:p>
            <a:r>
              <a:rPr lang="en-US" sz="1400"/>
              <a:t>0329+54</a:t>
            </a:r>
          </a:p>
        </p:txBody>
      </p:sp>
      <p:pic>
        <p:nvPicPr>
          <p:cNvPr id="116743" name="psr0531+21.au">
            <a:hlinkClick r:id="" action="ppaction://media"/>
          </p:cNvPr>
          <p:cNvPicPr>
            <a:picLocks noRot="1" noChangeAspect="1" noChangeArrowheads="1"/>
          </p:cNvPicPr>
          <p:nvPr>
            <a:audioFile r:link="rId3"/>
          </p:nvPr>
        </p:nvPicPr>
        <p:blipFill>
          <a:blip r:embed="rId6"/>
          <a:srcRect/>
          <a:stretch>
            <a:fillRect/>
          </a:stretch>
        </p:blipFill>
        <p:spPr bwMode="auto">
          <a:xfrm>
            <a:off x="381000" y="2895600"/>
            <a:ext cx="304800" cy="304800"/>
          </a:xfrm>
          <a:prstGeom prst="rect">
            <a:avLst/>
          </a:prstGeom>
          <a:noFill/>
          <a:ln w="9525">
            <a:noFill/>
            <a:miter lim="800000"/>
            <a:headEnd/>
            <a:tailEnd/>
          </a:ln>
        </p:spPr>
      </p:pic>
      <p:sp>
        <p:nvSpPr>
          <p:cNvPr id="37897" name="Text Box 8"/>
          <p:cNvSpPr txBox="1">
            <a:spLocks noChangeArrowheads="1"/>
          </p:cNvSpPr>
          <p:nvPr/>
        </p:nvSpPr>
        <p:spPr bwMode="auto">
          <a:xfrm>
            <a:off x="0" y="3276600"/>
            <a:ext cx="1012825" cy="342900"/>
          </a:xfrm>
          <a:prstGeom prst="rect">
            <a:avLst/>
          </a:prstGeom>
          <a:noFill/>
          <a:ln w="9525">
            <a:noFill/>
            <a:miter lim="800000"/>
            <a:headEnd/>
            <a:tailEnd/>
          </a:ln>
        </p:spPr>
        <p:txBody>
          <a:bodyPr wrap="none">
            <a:spAutoFit/>
          </a:bodyPr>
          <a:lstStyle/>
          <a:p>
            <a:r>
              <a:rPr lang="en-US" sz="1400"/>
              <a:t>0531+21</a:t>
            </a:r>
          </a:p>
        </p:txBody>
      </p:sp>
      <p:pic>
        <p:nvPicPr>
          <p:cNvPr id="11" name="Picture 10" descr="C:\MainFiles\talks\gbttalks\side6_pulsar.gif"/>
          <p:cNvPicPr>
            <a:picLocks noChangeAspect="1" noChangeArrowheads="1" noCrop="1"/>
          </p:cNvPicPr>
          <p:nvPr/>
        </p:nvPicPr>
        <p:blipFill>
          <a:blip r:embed="rId7"/>
          <a:srcRect/>
          <a:stretch>
            <a:fillRect/>
          </a:stretch>
        </p:blipFill>
        <p:spPr bwMode="auto">
          <a:xfrm>
            <a:off x="1857375" y="1258293"/>
            <a:ext cx="5067300" cy="38004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1167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6739"/>
                                        </p:tgtEl>
                                      </p:cBhvr>
                                    </p:cmd>
                                  </p:childTnLst>
                                </p:cTn>
                              </p:par>
                            </p:childTnLst>
                          </p:cTn>
                        </p:par>
                      </p:childTnLst>
                    </p:cTn>
                  </p:par>
                </p:childTnLst>
              </p:cTn>
              <p:nextCondLst>
                <p:cond evt="onClick" delay="0">
                  <p:tgtEl>
                    <p:spTgt spid="116739"/>
                  </p:tgtEl>
                </p:cond>
              </p:nextCondLst>
            </p:seq>
            <p:audio>
              <p:cMediaNode vol="100000">
                <p:cTn id="7" fill="hold" display="0">
                  <p:stCondLst>
                    <p:cond delay="indefinite"/>
                  </p:stCondLst>
                  <p:endCondLst>
                    <p:cond evt="onPrev" delay="0">
                      <p:tgtEl>
                        <p:sldTgt/>
                      </p:tgtEl>
                    </p:cond>
                    <p:cond evt="onStopAudio" delay="0">
                      <p:tgtEl>
                        <p:sldTgt/>
                      </p:tgtEl>
                    </p:cond>
                  </p:endCondLst>
                </p:cTn>
                <p:tgtEl>
                  <p:spTgt spid="116739"/>
                </p:tgtEl>
              </p:cMediaNode>
            </p:audio>
            <p:seq concurrent="1" nextAc="seek">
              <p:cTn id="8" restart="whenNotActive" fill="hold" evtFilter="cancelBubble" nodeType="interactiveSeq">
                <p:stCondLst>
                  <p:cond evt="onClick" delay="0">
                    <p:tgtEl>
                      <p:spTgt spid="11674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527" fill="hold"/>
                                        <p:tgtEl>
                                          <p:spTgt spid="116741"/>
                                        </p:tgtEl>
                                      </p:cBhvr>
                                    </p:cmd>
                                  </p:childTnLst>
                                </p:cTn>
                              </p:par>
                            </p:childTnLst>
                          </p:cTn>
                        </p:par>
                      </p:childTnLst>
                    </p:cTn>
                  </p:par>
                </p:childTnLst>
              </p:cTn>
              <p:nextCondLst>
                <p:cond evt="onClick" delay="0">
                  <p:tgtEl>
                    <p:spTgt spid="116741"/>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6741"/>
                </p:tgtEl>
              </p:cMediaNode>
            </p:audio>
            <p:seq concurrent="1" nextAc="seek">
              <p:cTn id="14" restart="whenNotActive" fill="hold" evtFilter="cancelBubble" nodeType="interactiveSeq">
                <p:stCondLst>
                  <p:cond evt="onClick" delay="0">
                    <p:tgtEl>
                      <p:spTgt spid="11674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96" fill="hold"/>
                                        <p:tgtEl>
                                          <p:spTgt spid="116743"/>
                                        </p:tgtEl>
                                      </p:cBhvr>
                                    </p:cmd>
                                  </p:childTnLst>
                                </p:cTn>
                              </p:par>
                            </p:childTnLst>
                          </p:cTn>
                        </p:par>
                      </p:childTnLst>
                    </p:cTn>
                  </p:par>
                </p:childTnLst>
              </p:cTn>
              <p:nextCondLst>
                <p:cond evt="onClick" delay="0">
                  <p:tgtEl>
                    <p:spTgt spid="116743"/>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674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914" name="Footer Placeholder 2"/>
          <p:cNvSpPr>
            <a:spLocks noGrp="1"/>
          </p:cNvSpPr>
          <p:nvPr>
            <p:ph type="ftr" sz="quarter" idx="11"/>
          </p:nvPr>
        </p:nvSpPr>
        <p:spPr>
          <a:noFill/>
        </p:spPr>
        <p:txBody>
          <a:bodyPr/>
          <a:lstStyle/>
          <a:p>
            <a:r>
              <a:rPr lang="en-US" smtClean="0"/>
              <a:t>NRAO/AUI/NSF</a:t>
            </a:r>
          </a:p>
        </p:txBody>
      </p:sp>
      <p:sp>
        <p:nvSpPr>
          <p:cNvPr id="38915" name="Slide Number Placeholder 3"/>
          <p:cNvSpPr>
            <a:spLocks noGrp="1"/>
          </p:cNvSpPr>
          <p:nvPr>
            <p:ph type="sldNum" sz="quarter" idx="12"/>
          </p:nvPr>
        </p:nvSpPr>
        <p:spPr>
          <a:noFill/>
        </p:spPr>
        <p:txBody>
          <a:bodyPr/>
          <a:lstStyle/>
          <a:p>
            <a:fld id="{6AC5428A-7F9A-457D-9C88-CE9DF1E34804}" type="slidenum">
              <a:rPr lang="en-US" smtClean="0"/>
              <a:pPr/>
              <a:t>37</a:t>
            </a:fld>
            <a:endParaRPr lang="en-US" smtClean="0"/>
          </a:p>
        </p:txBody>
      </p:sp>
      <p:pic>
        <p:nvPicPr>
          <p:cNvPr id="38919" name="Picture 7" descr="CygA-Color_lo"/>
          <p:cNvPicPr>
            <a:picLocks noChangeAspect="1" noChangeArrowheads="1"/>
          </p:cNvPicPr>
          <p:nvPr/>
        </p:nvPicPr>
        <p:blipFill>
          <a:blip r:embed="rId3"/>
          <a:srcRect/>
          <a:stretch>
            <a:fillRect/>
          </a:stretch>
        </p:blipFill>
        <p:spPr bwMode="auto">
          <a:xfrm>
            <a:off x="0" y="903288"/>
            <a:ext cx="9296400" cy="5313362"/>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2"/>
          <p:cNvSpPr>
            <a:spLocks noGrp="1"/>
          </p:cNvSpPr>
          <p:nvPr>
            <p:ph type="ftr" sz="quarter" idx="11"/>
          </p:nvPr>
        </p:nvSpPr>
        <p:spPr>
          <a:noFill/>
        </p:spPr>
        <p:txBody>
          <a:bodyPr/>
          <a:lstStyle/>
          <a:p>
            <a:r>
              <a:rPr lang="en-US" smtClean="0"/>
              <a:t>NRAO/AUI/NSF</a:t>
            </a:r>
          </a:p>
        </p:txBody>
      </p:sp>
      <p:sp>
        <p:nvSpPr>
          <p:cNvPr id="39939" name="Slide Number Placeholder 3"/>
          <p:cNvSpPr>
            <a:spLocks noGrp="1"/>
          </p:cNvSpPr>
          <p:nvPr>
            <p:ph type="sldNum" sz="quarter" idx="12"/>
          </p:nvPr>
        </p:nvSpPr>
        <p:spPr>
          <a:noFill/>
        </p:spPr>
        <p:txBody>
          <a:bodyPr/>
          <a:lstStyle/>
          <a:p>
            <a:fld id="{F7A0AB06-AEC6-4022-BC23-B573473FFE7C}" type="slidenum">
              <a:rPr lang="en-US" smtClean="0"/>
              <a:pPr/>
              <a:t>38</a:t>
            </a:fld>
            <a:endParaRPr lang="en-US" smtClean="0"/>
          </a:p>
        </p:txBody>
      </p:sp>
      <p:pic>
        <p:nvPicPr>
          <p:cNvPr id="39940" name="Picture 2" descr="3c219"/>
          <p:cNvPicPr>
            <a:picLocks noChangeAspect="1" noChangeArrowheads="1"/>
          </p:cNvPicPr>
          <p:nvPr/>
        </p:nvPicPr>
        <p:blipFill>
          <a:blip r:embed="rId3">
            <a:lum contrast="12000"/>
          </a:blip>
          <a:srcRect/>
          <a:stretch>
            <a:fillRect/>
          </a:stretch>
        </p:blipFill>
        <p:spPr bwMode="auto">
          <a:xfrm>
            <a:off x="1133475" y="201613"/>
            <a:ext cx="7010400" cy="66563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2"/>
          <p:cNvSpPr>
            <a:spLocks noGrp="1"/>
          </p:cNvSpPr>
          <p:nvPr>
            <p:ph type="ftr" sz="quarter" idx="11"/>
          </p:nvPr>
        </p:nvSpPr>
        <p:spPr>
          <a:noFill/>
        </p:spPr>
        <p:txBody>
          <a:bodyPr/>
          <a:lstStyle/>
          <a:p>
            <a:r>
              <a:rPr lang="en-US" smtClean="0"/>
              <a:t>NRAO/AUI/NSF</a:t>
            </a:r>
          </a:p>
        </p:txBody>
      </p:sp>
      <p:sp>
        <p:nvSpPr>
          <p:cNvPr id="40963" name="Slide Number Placeholder 3"/>
          <p:cNvSpPr>
            <a:spLocks noGrp="1"/>
          </p:cNvSpPr>
          <p:nvPr>
            <p:ph type="sldNum" sz="quarter" idx="12"/>
          </p:nvPr>
        </p:nvSpPr>
        <p:spPr>
          <a:noFill/>
        </p:spPr>
        <p:txBody>
          <a:bodyPr/>
          <a:lstStyle/>
          <a:p>
            <a:fld id="{2942B86D-B674-4F84-A8FD-2165D3EDB88F}" type="slidenum">
              <a:rPr lang="en-US" smtClean="0"/>
              <a:pPr/>
              <a:t>39</a:t>
            </a:fld>
            <a:endParaRPr lang="en-US" smtClean="0"/>
          </a:p>
        </p:txBody>
      </p:sp>
      <p:pic>
        <p:nvPicPr>
          <p:cNvPr id="40964" name="Picture 2" descr="llel"/>
          <p:cNvPicPr>
            <a:picLocks noChangeAspect="1" noChangeArrowheads="1"/>
          </p:cNvPicPr>
          <p:nvPr/>
        </p:nvPicPr>
        <p:blipFill>
          <a:blip r:embed="rId3"/>
          <a:srcRect t="1352"/>
          <a:stretch>
            <a:fillRect/>
          </a:stretch>
        </p:blipFill>
        <p:spPr bwMode="auto">
          <a:xfrm>
            <a:off x="838200" y="52388"/>
            <a:ext cx="7467600" cy="68056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866775" y="0"/>
            <a:ext cx="8077200" cy="1143000"/>
          </a:xfrm>
        </p:spPr>
        <p:txBody>
          <a:bodyPr/>
          <a:lstStyle/>
          <a:p>
            <a:pPr>
              <a:defRPr/>
            </a:pPr>
            <a:r>
              <a:rPr lang="en-US" sz="3600" dirty="0">
                <a:solidFill>
                  <a:schemeClr val="tx1"/>
                </a:solidFill>
                <a:effectLst>
                  <a:outerShdw blurRad="38100" dist="38100" dir="2700000" algn="tl">
                    <a:srgbClr val="000000"/>
                  </a:outerShdw>
                </a:effectLst>
              </a:rPr>
              <a:t>Very Long Baseline Array (VLBA)</a:t>
            </a:r>
            <a:r>
              <a:rPr lang="en-US" sz="3600" dirty="0">
                <a:solidFill>
                  <a:schemeClr val="tx1"/>
                </a:solidFill>
              </a:rPr>
              <a:t> </a:t>
            </a:r>
          </a:p>
        </p:txBody>
      </p:sp>
      <p:pic>
        <p:nvPicPr>
          <p:cNvPr id="2050" name="Picture 2" descr="http://www.cv.nrao.edu/course/astr534/images/VLBAmont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885824"/>
            <a:ext cx="6686753" cy="50118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47675" y="6038849"/>
            <a:ext cx="8229600" cy="680085"/>
          </a:xfrm>
        </p:spPr>
        <p:txBody>
          <a:bodyPr>
            <a:normAutofit fontScale="92500" lnSpcReduction="20000"/>
          </a:bodyPr>
          <a:lstStyle/>
          <a:p>
            <a:pPr marL="137160" indent="0">
              <a:lnSpc>
                <a:spcPct val="90000"/>
              </a:lnSpc>
              <a:buClr>
                <a:schemeClr val="tx1"/>
              </a:buClr>
              <a:buNone/>
              <a:defRPr/>
            </a:pPr>
            <a:r>
              <a:rPr lang="en-US" dirty="0">
                <a:effectLst>
                  <a:outerShdw blurRad="38100" dist="38100" dir="2700000" algn="tl">
                    <a:srgbClr val="000000"/>
                  </a:outerShdw>
                </a:effectLst>
              </a:rPr>
              <a:t>1993 </a:t>
            </a:r>
            <a:r>
              <a:rPr lang="en-US" dirty="0" smtClean="0">
                <a:effectLst>
                  <a:outerShdw blurRad="38100" dist="38100" dir="2700000" algn="tl">
                    <a:srgbClr val="000000"/>
                  </a:outerShdw>
                </a:effectLst>
              </a:rPr>
              <a:t>dedication. Ten </a:t>
            </a:r>
            <a:r>
              <a:rPr lang="en-US" dirty="0">
                <a:effectLst>
                  <a:outerShdw blurRad="38100" dist="38100" dir="2700000" algn="tl">
                    <a:srgbClr val="000000"/>
                  </a:outerShdw>
                </a:effectLst>
              </a:rPr>
              <a:t>25-m antennas spread across </a:t>
            </a:r>
            <a:r>
              <a:rPr lang="en-US" dirty="0" smtClean="0">
                <a:effectLst>
                  <a:outerShdw blurRad="38100" dist="38100" dir="2700000" algn="tl">
                    <a:srgbClr val="000000"/>
                  </a:outerShdw>
                </a:effectLst>
              </a:rPr>
              <a:t>US. Highest </a:t>
            </a:r>
            <a:r>
              <a:rPr lang="en-US" dirty="0">
                <a:effectLst>
                  <a:outerShdw blurRad="38100" dist="38100" dir="2700000" algn="tl">
                    <a:srgbClr val="000000"/>
                  </a:outerShdw>
                </a:effectLst>
              </a:rPr>
              <a:t>resolution imager in </a:t>
            </a:r>
            <a:r>
              <a:rPr lang="en-US" dirty="0" smtClean="0">
                <a:effectLst>
                  <a:outerShdw blurRad="38100" dist="38100" dir="2700000" algn="tl">
                    <a:srgbClr val="000000"/>
                  </a:outerShdw>
                </a:effectLst>
              </a:rPr>
              <a:t>astronomy!</a:t>
            </a:r>
            <a:endParaRPr lang="en-US" dirty="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a:defRPr/>
            </a:pPr>
            <a:r>
              <a:rPr lang="en-US" sz="7200" smtClean="0">
                <a:effectLst>
                  <a:outerShdw blurRad="38100" dist="38100" dir="2700000" algn="tl">
                    <a:srgbClr val="000000"/>
                  </a:outerShdw>
                </a:effectLst>
              </a:rPr>
              <a:t>Big Point:</a:t>
            </a:r>
            <a:r>
              <a:rPr lang="en-US" smtClean="0"/>
              <a:t>  </a:t>
            </a:r>
          </a:p>
        </p:txBody>
      </p:sp>
      <p:sp>
        <p:nvSpPr>
          <p:cNvPr id="8195" name="Rectangle 3"/>
          <p:cNvSpPr>
            <a:spLocks noGrp="1" noChangeArrowheads="1"/>
          </p:cNvSpPr>
          <p:nvPr>
            <p:ph idx="1"/>
          </p:nvPr>
        </p:nvSpPr>
        <p:spPr>
          <a:xfrm>
            <a:off x="685800" y="3200400"/>
            <a:ext cx="7772400" cy="1676400"/>
          </a:xfrm>
        </p:spPr>
        <p:txBody>
          <a:bodyPr/>
          <a:lstStyle/>
          <a:p>
            <a:pPr>
              <a:buFontTx/>
              <a:buNone/>
              <a:defRPr/>
            </a:pPr>
            <a:r>
              <a:rPr lang="en-US" sz="3600" smtClean="0">
                <a:effectLst>
                  <a:outerShdw blurRad="38100" dist="38100" dir="2700000" algn="tl">
                    <a:srgbClr val="000000"/>
                  </a:outerShdw>
                </a:effectLst>
              </a:rPr>
              <a:t>Any accelerating charge emits radio waves!</a:t>
            </a:r>
          </a:p>
          <a:p>
            <a:pPr>
              <a:buFontTx/>
              <a:buNone/>
              <a:defRPr/>
            </a:pPr>
            <a:endParaRPr lang="en-US" sz="3600" smtClean="0">
              <a:effectLst>
                <a:outerShdw blurRad="38100" dist="38100" dir="2700000" algn="tl">
                  <a:srgbClr val="000000"/>
                </a:outerShdw>
              </a:effectLst>
            </a:endParaRPr>
          </a:p>
        </p:txBody>
      </p:sp>
      <p:sp>
        <p:nvSpPr>
          <p:cNvPr id="41986" name="Footer Placeholder 4"/>
          <p:cNvSpPr>
            <a:spLocks noGrp="1"/>
          </p:cNvSpPr>
          <p:nvPr>
            <p:ph type="ftr" sz="quarter" idx="11"/>
          </p:nvPr>
        </p:nvSpPr>
        <p:spPr>
          <a:noFill/>
        </p:spPr>
        <p:txBody>
          <a:bodyPr/>
          <a:lstStyle/>
          <a:p>
            <a:r>
              <a:rPr lang="en-US" smtClean="0"/>
              <a:t>NRAO/AUI/NSF</a:t>
            </a:r>
          </a:p>
        </p:txBody>
      </p:sp>
      <p:sp>
        <p:nvSpPr>
          <p:cNvPr id="41987" name="Slide Number Placeholder 5"/>
          <p:cNvSpPr>
            <a:spLocks noGrp="1"/>
          </p:cNvSpPr>
          <p:nvPr>
            <p:ph type="sldNum" sz="quarter" idx="12"/>
          </p:nvPr>
        </p:nvSpPr>
        <p:spPr>
          <a:noFill/>
        </p:spPr>
        <p:txBody>
          <a:bodyPr/>
          <a:lstStyle/>
          <a:p>
            <a:fld id="{1AA53180-39D4-46D7-8DC2-FB5C8A6C2EFC}" type="slidenum">
              <a:rPr lang="en-US" smtClean="0"/>
              <a:pPr/>
              <a:t>40</a:t>
            </a:fld>
            <a:endParaRPr lang="en-US" smtClean="0"/>
          </a:p>
        </p:txBody>
      </p:sp>
      <p:sp>
        <p:nvSpPr>
          <p:cNvPr id="41990" name="Line 4"/>
          <p:cNvSpPr>
            <a:spLocks noChangeShapeType="1"/>
          </p:cNvSpPr>
          <p:nvPr/>
        </p:nvSpPr>
        <p:spPr bwMode="auto">
          <a:xfrm>
            <a:off x="838200" y="2209800"/>
            <a:ext cx="7391400" cy="0"/>
          </a:xfrm>
          <a:prstGeom prst="line">
            <a:avLst/>
          </a:prstGeom>
          <a:noFill/>
          <a:ln w="57150">
            <a:solidFill>
              <a:schemeClr val="hlink"/>
            </a:solidFill>
            <a:round/>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a:defRPr/>
            </a:pPr>
            <a:r>
              <a:rPr lang="en-US" sz="7200" smtClean="0">
                <a:effectLst>
                  <a:outerShdw blurRad="38100" dist="38100" dir="2700000" algn="tl">
                    <a:srgbClr val="000000"/>
                  </a:outerShdw>
                </a:effectLst>
              </a:rPr>
              <a:t>Big Point # 2:</a:t>
            </a:r>
            <a:r>
              <a:rPr lang="en-US" smtClean="0"/>
              <a:t> </a:t>
            </a:r>
          </a:p>
        </p:txBody>
      </p:sp>
      <p:sp>
        <p:nvSpPr>
          <p:cNvPr id="9219" name="Rectangle 3"/>
          <p:cNvSpPr>
            <a:spLocks noGrp="1" noChangeArrowheads="1"/>
          </p:cNvSpPr>
          <p:nvPr>
            <p:ph idx="1"/>
          </p:nvPr>
        </p:nvSpPr>
        <p:spPr>
          <a:xfrm>
            <a:off x="685800" y="2590800"/>
            <a:ext cx="7772400" cy="1143000"/>
          </a:xfrm>
        </p:spPr>
        <p:txBody>
          <a:bodyPr/>
          <a:lstStyle/>
          <a:p>
            <a:pPr>
              <a:buFont typeface="Arial" panose="020B0604020202020204" pitchFamily="34" charset="0"/>
              <a:buChar char="•"/>
              <a:defRPr/>
            </a:pPr>
            <a:r>
              <a:rPr lang="en-US" dirty="0" smtClean="0">
                <a:effectLst>
                  <a:outerShdw blurRad="38100" dist="38100" dir="2700000" algn="tl">
                    <a:srgbClr val="000000"/>
                  </a:outerShdw>
                </a:effectLst>
                <a:latin typeface="Arial" panose="020B0604020202020204" pitchFamily="34" charset="0"/>
                <a:cs typeface="Arial" panose="020B0604020202020204" pitchFamily="34" charset="0"/>
              </a:rPr>
              <a:t>Celestial Objects at Enormous Distances Appear “dim”</a:t>
            </a:r>
            <a:endParaRPr lang="en-US" dirty="0" smtClean="0">
              <a:latin typeface="Arial" panose="020B0604020202020204" pitchFamily="34" charset="0"/>
              <a:cs typeface="Arial" panose="020B0604020202020204" pitchFamily="34" charset="0"/>
            </a:endParaRPr>
          </a:p>
        </p:txBody>
      </p:sp>
      <p:sp>
        <p:nvSpPr>
          <p:cNvPr id="43010" name="Footer Placeholder 4"/>
          <p:cNvSpPr>
            <a:spLocks noGrp="1"/>
          </p:cNvSpPr>
          <p:nvPr>
            <p:ph type="ftr" sz="quarter" idx="11"/>
          </p:nvPr>
        </p:nvSpPr>
        <p:spPr>
          <a:noFill/>
        </p:spPr>
        <p:txBody>
          <a:bodyPr/>
          <a:lstStyle/>
          <a:p>
            <a:r>
              <a:rPr lang="en-US" smtClean="0"/>
              <a:t>NRAO/AUI/NSF</a:t>
            </a:r>
          </a:p>
        </p:txBody>
      </p:sp>
      <p:sp>
        <p:nvSpPr>
          <p:cNvPr id="43011" name="Slide Number Placeholder 5"/>
          <p:cNvSpPr>
            <a:spLocks noGrp="1"/>
          </p:cNvSpPr>
          <p:nvPr>
            <p:ph type="sldNum" sz="quarter" idx="12"/>
          </p:nvPr>
        </p:nvSpPr>
        <p:spPr>
          <a:noFill/>
        </p:spPr>
        <p:txBody>
          <a:bodyPr/>
          <a:lstStyle/>
          <a:p>
            <a:fld id="{6066F0F5-5E58-42B8-9665-EE45F5A0AEEC}" type="slidenum">
              <a:rPr lang="en-US" smtClean="0"/>
              <a:pPr/>
              <a:t>41</a:t>
            </a:fld>
            <a:endParaRPr lang="en-US" smtClean="0"/>
          </a:p>
        </p:txBody>
      </p:sp>
      <p:sp>
        <p:nvSpPr>
          <p:cNvPr id="43014" name="Line 4"/>
          <p:cNvSpPr>
            <a:spLocks noChangeShapeType="1"/>
          </p:cNvSpPr>
          <p:nvPr/>
        </p:nvSpPr>
        <p:spPr bwMode="auto">
          <a:xfrm>
            <a:off x="838200" y="2057400"/>
            <a:ext cx="7391400" cy="0"/>
          </a:xfrm>
          <a:prstGeom prst="line">
            <a:avLst/>
          </a:prstGeom>
          <a:noFill/>
          <a:ln w="57150">
            <a:solidFill>
              <a:schemeClr val="hlink"/>
            </a:solidFill>
            <a:round/>
            <a:headEnd/>
            <a:tailEnd/>
          </a:ln>
        </p:spPr>
        <p:txBody>
          <a:bodyPr wrap="none" anchor="ctr"/>
          <a:lstStyle/>
          <a:p>
            <a:endParaRPr lang="en-US"/>
          </a:p>
        </p:txBody>
      </p:sp>
      <p:sp>
        <p:nvSpPr>
          <p:cNvPr id="9222" name="Text Box 6"/>
          <p:cNvSpPr txBox="1">
            <a:spLocks noChangeArrowheads="1"/>
          </p:cNvSpPr>
          <p:nvPr/>
        </p:nvSpPr>
        <p:spPr bwMode="auto">
          <a:xfrm>
            <a:off x="609600" y="4191000"/>
            <a:ext cx="7178675" cy="617538"/>
          </a:xfrm>
          <a:prstGeom prst="rect">
            <a:avLst/>
          </a:prstGeom>
          <a:noFill/>
          <a:ln w="9525">
            <a:noFill/>
            <a:miter lim="800000"/>
            <a:headEnd/>
            <a:tailEnd/>
          </a:ln>
          <a:effectLst/>
        </p:spPr>
        <p:txBody>
          <a:bodyPr>
            <a:spAutoFit/>
          </a:bodyPr>
          <a:lstStyle/>
          <a:p>
            <a:pPr>
              <a:spcBef>
                <a:spcPts val="1200"/>
              </a:spcBef>
              <a:spcAft>
                <a:spcPts val="300"/>
              </a:spcAft>
              <a:buFontTx/>
              <a:buChar char="•"/>
              <a:defRPr/>
            </a:pPr>
            <a:r>
              <a:rPr lang="en-US" sz="3200" b="1" i="1">
                <a:effectLst>
                  <a:outerShdw blurRad="38100" dist="38100" dir="2700000" algn="tl">
                    <a:srgbClr val="000000"/>
                  </a:outerShdw>
                </a:effectLst>
                <a:latin typeface="Arial" charset="0"/>
              </a:rPr>
              <a:t> 0.00000000000000000000000001</a:t>
            </a:r>
            <a:endParaRPr lang="en-US"/>
          </a:p>
        </p:txBody>
      </p:sp>
      <p:sp>
        <p:nvSpPr>
          <p:cNvPr id="9223" name="Text Box 7"/>
          <p:cNvSpPr txBox="1">
            <a:spLocks noChangeArrowheads="1"/>
          </p:cNvSpPr>
          <p:nvPr/>
        </p:nvSpPr>
        <p:spPr bwMode="auto">
          <a:xfrm>
            <a:off x="898525" y="4587875"/>
            <a:ext cx="2613025" cy="1262063"/>
          </a:xfrm>
          <a:prstGeom prst="rect">
            <a:avLst/>
          </a:prstGeom>
          <a:noFill/>
          <a:ln w="9525">
            <a:noFill/>
            <a:miter lim="800000"/>
            <a:headEnd/>
            <a:tailEnd/>
          </a:ln>
          <a:effectLst/>
        </p:spPr>
        <p:txBody>
          <a:bodyPr wrap="none">
            <a:spAutoFit/>
          </a:bodyPr>
          <a:lstStyle/>
          <a:p>
            <a:pPr>
              <a:spcBef>
                <a:spcPts val="1200"/>
              </a:spcBef>
              <a:spcAft>
                <a:spcPts val="300"/>
              </a:spcAft>
              <a:defRPr/>
            </a:pPr>
            <a:r>
              <a:rPr lang="en-US" sz="3200" b="1" i="1">
                <a:effectLst>
                  <a:outerShdw blurRad="38100" dist="38100" dir="2700000" algn="tl">
                    <a:srgbClr val="000000"/>
                  </a:outerShdw>
                </a:effectLst>
                <a:latin typeface="Arial" charset="0"/>
              </a:rPr>
              <a:t>watt/m</a:t>
            </a:r>
            <a:r>
              <a:rPr lang="en-US" sz="3200" b="1" i="1" baseline="30000">
                <a:effectLst>
                  <a:outerShdw blurRad="38100" dist="38100" dir="2700000" algn="tl">
                    <a:srgbClr val="000000"/>
                  </a:outerShdw>
                </a:effectLst>
                <a:latin typeface="Arial" charset="0"/>
              </a:rPr>
              <a:t>2</a:t>
            </a:r>
            <a:r>
              <a:rPr lang="en-US" sz="3200" b="1" i="1">
                <a:effectLst>
                  <a:outerShdw blurRad="38100" dist="38100" dir="2700000" algn="tl">
                    <a:srgbClr val="000000"/>
                  </a:outerShdw>
                </a:effectLst>
                <a:latin typeface="Arial" charset="0"/>
              </a:rPr>
              <a:t>/Hz !!</a:t>
            </a:r>
          </a:p>
          <a:p>
            <a:pP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223"/>
                                        </p:tgtEl>
                                        <p:attrNameLst>
                                          <p:attrName>style.visibility</p:attrName>
                                        </p:attrNameLst>
                                      </p:cBhvr>
                                      <p:to>
                                        <p:strVal val="visible"/>
                                      </p:to>
                                    </p:set>
                                    <p:anim calcmode="lin" valueType="num">
                                      <p:cBhvr additive="base">
                                        <p:cTn id="11" dur="500" fill="hold"/>
                                        <p:tgtEl>
                                          <p:spTgt spid="9223"/>
                                        </p:tgtEl>
                                        <p:attrNameLst>
                                          <p:attrName>ppt_x</p:attrName>
                                        </p:attrNameLst>
                                      </p:cBhvr>
                                      <p:tavLst>
                                        <p:tav tm="0">
                                          <p:val>
                                            <p:strVal val="0-#ppt_w/2"/>
                                          </p:val>
                                        </p:tav>
                                        <p:tav tm="100000">
                                          <p:val>
                                            <p:strVal val="#ppt_x"/>
                                          </p:val>
                                        </p:tav>
                                      </p:tavLst>
                                    </p:anim>
                                    <p:anim calcmode="lin" valueType="num">
                                      <p:cBhvr additive="base">
                                        <p:cTn id="12" dur="500" fill="hold"/>
                                        <p:tgtEl>
                                          <p:spTgt spid="9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6725" y="493713"/>
            <a:ext cx="8229600" cy="1143000"/>
          </a:xfrm>
        </p:spPr>
        <p:txBody>
          <a:bodyPr>
            <a:normAutofit fontScale="90000"/>
          </a:bodyPr>
          <a:lstStyle/>
          <a:p>
            <a:pPr>
              <a:defRPr/>
            </a:pPr>
            <a:r>
              <a:rPr lang="en-US" sz="7200" dirty="0" smtClean="0">
                <a:solidFill>
                  <a:schemeClr val="tx1"/>
                </a:solidFill>
                <a:effectLst>
                  <a:outerShdw blurRad="38100" dist="38100" dir="2700000" algn="tl">
                    <a:srgbClr val="000000"/>
                  </a:outerShdw>
                </a:effectLst>
              </a:rPr>
              <a:t>The Rest of the Story:</a:t>
            </a:r>
            <a:r>
              <a:rPr lang="en-US" sz="7200" dirty="0" smtClean="0">
                <a:solidFill>
                  <a:schemeClr val="tx1"/>
                </a:solidFill>
              </a:rPr>
              <a:t>  </a:t>
            </a:r>
          </a:p>
        </p:txBody>
      </p:sp>
      <p:sp>
        <p:nvSpPr>
          <p:cNvPr id="11267" name="Rectangle 3"/>
          <p:cNvSpPr>
            <a:spLocks noGrp="1" noChangeArrowheads="1"/>
          </p:cNvSpPr>
          <p:nvPr>
            <p:ph idx="1"/>
          </p:nvPr>
        </p:nvSpPr>
        <p:spPr>
          <a:xfrm>
            <a:off x="838200" y="3429000"/>
            <a:ext cx="8001000" cy="3124200"/>
          </a:xfrm>
        </p:spPr>
        <p:txBody>
          <a:bodyPr/>
          <a:lstStyle/>
          <a:p>
            <a:pPr>
              <a:defRPr/>
            </a:pPr>
            <a:endParaRPr lang="en-US" sz="5400" smtClean="0"/>
          </a:p>
          <a:p>
            <a:pPr>
              <a:buFontTx/>
              <a:buNone/>
              <a:defRPr/>
            </a:pPr>
            <a:r>
              <a:rPr lang="en-US" sz="5400" smtClean="0">
                <a:effectLst>
                  <a:outerShdw blurRad="38100" dist="38100" dir="2700000" algn="tl">
                    <a:srgbClr val="000000"/>
                  </a:outerShdw>
                </a:effectLst>
              </a:rPr>
              <a:t>What else emits radio waves?</a:t>
            </a:r>
          </a:p>
        </p:txBody>
      </p:sp>
      <p:sp>
        <p:nvSpPr>
          <p:cNvPr id="45058" name="Footer Placeholder 4"/>
          <p:cNvSpPr>
            <a:spLocks noGrp="1"/>
          </p:cNvSpPr>
          <p:nvPr>
            <p:ph type="ftr" sz="quarter" idx="11"/>
          </p:nvPr>
        </p:nvSpPr>
        <p:spPr>
          <a:noFill/>
        </p:spPr>
        <p:txBody>
          <a:bodyPr/>
          <a:lstStyle/>
          <a:p>
            <a:r>
              <a:rPr lang="en-US" smtClean="0"/>
              <a:t>NRAO/AUI/NSF</a:t>
            </a:r>
          </a:p>
        </p:txBody>
      </p:sp>
      <p:sp>
        <p:nvSpPr>
          <p:cNvPr id="45059" name="Slide Number Placeholder 5"/>
          <p:cNvSpPr>
            <a:spLocks noGrp="1"/>
          </p:cNvSpPr>
          <p:nvPr>
            <p:ph type="sldNum" sz="quarter" idx="12"/>
          </p:nvPr>
        </p:nvSpPr>
        <p:spPr>
          <a:noFill/>
        </p:spPr>
        <p:txBody>
          <a:bodyPr/>
          <a:lstStyle/>
          <a:p>
            <a:fld id="{24FDFEF9-688A-4565-BA9F-2AD8C9B605CE}" type="slidenum">
              <a:rPr lang="en-US" smtClean="0"/>
              <a:pPr/>
              <a:t>42</a:t>
            </a:fld>
            <a:endParaRPr lang="en-US" smtClean="0"/>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p:spPr>
        <p:txBody>
          <a:bodyPr/>
          <a:lstStyle/>
          <a:p>
            <a:r>
              <a:rPr lang="en-US" smtClean="0"/>
              <a:t>NRAO/AUI/NSF</a:t>
            </a:r>
          </a:p>
        </p:txBody>
      </p:sp>
      <p:sp>
        <p:nvSpPr>
          <p:cNvPr id="46083" name="Slide Number Placeholder 5"/>
          <p:cNvSpPr>
            <a:spLocks noGrp="1"/>
          </p:cNvSpPr>
          <p:nvPr>
            <p:ph type="sldNum" sz="quarter" idx="12"/>
          </p:nvPr>
        </p:nvSpPr>
        <p:spPr>
          <a:noFill/>
        </p:spPr>
        <p:txBody>
          <a:bodyPr/>
          <a:lstStyle/>
          <a:p>
            <a:fld id="{353D00A9-EA3F-4AFD-BE89-8958AD3B58AB}" type="slidenum">
              <a:rPr lang="en-US" smtClean="0"/>
              <a:pPr/>
              <a:t>43</a:t>
            </a:fld>
            <a:endParaRPr lang="en-US" smtClean="0"/>
          </a:p>
        </p:txBody>
      </p:sp>
      <p:sp>
        <p:nvSpPr>
          <p:cNvPr id="76805" name="Text Box 5"/>
          <p:cNvSpPr txBox="1">
            <a:spLocks noChangeArrowheads="1"/>
          </p:cNvSpPr>
          <p:nvPr/>
        </p:nvSpPr>
        <p:spPr bwMode="auto">
          <a:xfrm>
            <a:off x="2286000" y="2590800"/>
            <a:ext cx="4640263" cy="1058863"/>
          </a:xfrm>
          <a:prstGeom prst="rect">
            <a:avLst/>
          </a:prstGeom>
          <a:noFill/>
          <a:ln w="9525">
            <a:noFill/>
            <a:miter lim="800000"/>
            <a:headEnd/>
            <a:tailEnd/>
          </a:ln>
          <a:effectLst/>
        </p:spPr>
        <p:txBody>
          <a:bodyPr wrap="none">
            <a:spAutoFit/>
          </a:bodyPr>
          <a:lstStyle/>
          <a:p>
            <a:pPr>
              <a:defRPr/>
            </a:pPr>
            <a:r>
              <a:rPr lang="en-US" sz="5400">
                <a:solidFill>
                  <a:srgbClr val="FFFF00"/>
                </a:solidFill>
                <a:effectLst>
                  <a:outerShdw blurRad="38100" dist="38100" dir="2700000" algn="tl">
                    <a:srgbClr val="000000"/>
                  </a:outerShdw>
                </a:effectLst>
              </a:rPr>
              <a:t>Everything!!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500" fill="hold"/>
                                        <p:tgtEl>
                                          <p:spTgt spid="76805"/>
                                        </p:tgtEl>
                                        <p:attrNameLst>
                                          <p:attrName>ppt_x</p:attrName>
                                        </p:attrNameLst>
                                      </p:cBhvr>
                                      <p:tavLst>
                                        <p:tav tm="0">
                                          <p:val>
                                            <p:strVal val="1+#ppt_w/2"/>
                                          </p:val>
                                        </p:tav>
                                        <p:tav tm="100000">
                                          <p:val>
                                            <p:strVal val="#ppt_x"/>
                                          </p:val>
                                        </p:tav>
                                      </p:tavLst>
                                    </p:anim>
                                    <p:anim calcmode="lin" valueType="num">
                                      <p:cBhvr additive="base">
                                        <p:cTn id="8" dur="500" fill="hold"/>
                                        <p:tgtEl>
                                          <p:spTgt spid="768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p>
            <a:r>
              <a:rPr lang="en-US" smtClean="0"/>
              <a:t>NRAO/AUI/NSF</a:t>
            </a:r>
          </a:p>
        </p:txBody>
      </p:sp>
      <p:sp>
        <p:nvSpPr>
          <p:cNvPr id="47107" name="Slide Number Placeholder 5"/>
          <p:cNvSpPr>
            <a:spLocks noGrp="1"/>
          </p:cNvSpPr>
          <p:nvPr>
            <p:ph type="sldNum" sz="quarter" idx="12"/>
          </p:nvPr>
        </p:nvSpPr>
        <p:spPr>
          <a:noFill/>
        </p:spPr>
        <p:txBody>
          <a:bodyPr/>
          <a:lstStyle/>
          <a:p>
            <a:fld id="{C522D149-B478-4BDB-9D50-86DDF8FC2A88}" type="slidenum">
              <a:rPr lang="en-US" smtClean="0"/>
              <a:pPr/>
              <a:t>44</a:t>
            </a:fld>
            <a:endParaRPr lang="en-US" smtClean="0"/>
          </a:p>
        </p:txBody>
      </p:sp>
      <p:pic>
        <p:nvPicPr>
          <p:cNvPr id="47108" name="Picture 6" descr="lights_namerica"/>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
        <p:nvSpPr>
          <p:cNvPr id="47109" name="Text Box 7"/>
          <p:cNvSpPr txBox="1">
            <a:spLocks noChangeArrowheads="1"/>
          </p:cNvSpPr>
          <p:nvPr/>
        </p:nvSpPr>
        <p:spPr bwMode="auto">
          <a:xfrm>
            <a:off x="228600" y="6400800"/>
            <a:ext cx="5486400" cy="457200"/>
          </a:xfrm>
          <a:prstGeom prst="rect">
            <a:avLst/>
          </a:prstGeom>
          <a:noFill/>
          <a:ln w="9525">
            <a:noFill/>
            <a:miter lim="800000"/>
            <a:headEnd/>
            <a:tailEnd/>
          </a:ln>
        </p:spPr>
        <p:txBody>
          <a:bodyPr>
            <a:spAutoFit/>
          </a:bodyPr>
          <a:lstStyle/>
          <a:p>
            <a:pPr>
              <a:spcBef>
                <a:spcPct val="50000"/>
              </a:spcBef>
            </a:pPr>
            <a:r>
              <a:rPr lang="en-US" sz="2400">
                <a:latin typeface="Arial" charset="0"/>
              </a:rPr>
              <a:t>http://svs.gsfc.nasa.gov/index.html</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p:spPr>
        <p:txBody>
          <a:bodyPr/>
          <a:lstStyle/>
          <a:p>
            <a:r>
              <a:rPr lang="en-US" smtClean="0"/>
              <a:t>NRAO/AUI/NSF</a:t>
            </a:r>
          </a:p>
        </p:txBody>
      </p:sp>
      <p:sp>
        <p:nvSpPr>
          <p:cNvPr id="48131" name="Slide Number Placeholder 5"/>
          <p:cNvSpPr>
            <a:spLocks noGrp="1"/>
          </p:cNvSpPr>
          <p:nvPr>
            <p:ph type="sldNum" sz="quarter" idx="12"/>
          </p:nvPr>
        </p:nvSpPr>
        <p:spPr>
          <a:noFill/>
        </p:spPr>
        <p:txBody>
          <a:bodyPr/>
          <a:lstStyle/>
          <a:p>
            <a:fld id="{8E17FE26-F7FB-4608-A430-34029F86F279}" type="slidenum">
              <a:rPr lang="en-US" smtClean="0"/>
              <a:pPr/>
              <a:t>45</a:t>
            </a:fld>
            <a:endParaRPr lang="en-US" smtClean="0"/>
          </a:p>
        </p:txBody>
      </p:sp>
      <p:pic>
        <p:nvPicPr>
          <p:cNvPr id="48132" name="Picture 4" descr="allocation"/>
          <p:cNvPicPr>
            <a:picLocks noChangeAspect="1" noChangeArrowheads="1"/>
          </p:cNvPicPr>
          <p:nvPr/>
        </p:nvPicPr>
        <p:blipFill>
          <a:blip r:embed="rId3"/>
          <a:srcRect/>
          <a:stretch>
            <a:fillRect/>
          </a:stretch>
        </p:blipFill>
        <p:spPr bwMode="auto">
          <a:xfrm>
            <a:off x="0" y="-762000"/>
            <a:ext cx="9144000" cy="7620000"/>
          </a:xfrm>
          <a:prstGeom prst="rect">
            <a:avLst/>
          </a:prstGeom>
          <a:noFill/>
          <a:ln w="9525">
            <a:noFill/>
            <a:miter lim="800000"/>
            <a:headEnd/>
            <a:tailEnd/>
          </a:ln>
        </p:spPr>
      </p:pic>
      <p:sp>
        <p:nvSpPr>
          <p:cNvPr id="48133" name="Text Box 5"/>
          <p:cNvSpPr txBox="1">
            <a:spLocks noChangeArrowheads="1"/>
          </p:cNvSpPr>
          <p:nvPr/>
        </p:nvSpPr>
        <p:spPr bwMode="auto">
          <a:xfrm>
            <a:off x="1600200" y="6324600"/>
            <a:ext cx="6096000" cy="366713"/>
          </a:xfrm>
          <a:prstGeom prst="rect">
            <a:avLst/>
          </a:prstGeom>
          <a:noFill/>
          <a:ln w="9525">
            <a:noFill/>
            <a:miter lim="800000"/>
            <a:headEnd/>
            <a:tailEnd/>
          </a:ln>
        </p:spPr>
        <p:txBody>
          <a:bodyPr>
            <a:spAutoFit/>
          </a:bodyPr>
          <a:lstStyle/>
          <a:p>
            <a:pPr algn="ctr">
              <a:spcBef>
                <a:spcPct val="30000"/>
              </a:spcBef>
            </a:pPr>
            <a:r>
              <a:rPr lang="en-US" sz="1800">
                <a:latin typeface="Arial" charset="0"/>
              </a:rPr>
              <a:t>http://www.ntia.doc.gov/osmhome/allochrt.html</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p:spPr>
        <p:txBody>
          <a:bodyPr/>
          <a:lstStyle/>
          <a:p>
            <a:r>
              <a:rPr lang="en-US" smtClean="0"/>
              <a:t>NRAO/AUI/NSF</a:t>
            </a:r>
          </a:p>
        </p:txBody>
      </p:sp>
      <p:sp>
        <p:nvSpPr>
          <p:cNvPr id="49155" name="Slide Number Placeholder 5"/>
          <p:cNvSpPr>
            <a:spLocks noGrp="1"/>
          </p:cNvSpPr>
          <p:nvPr>
            <p:ph type="sldNum" sz="quarter" idx="12"/>
          </p:nvPr>
        </p:nvSpPr>
        <p:spPr>
          <a:noFill/>
        </p:spPr>
        <p:txBody>
          <a:bodyPr/>
          <a:lstStyle/>
          <a:p>
            <a:fld id="{E91A7EBD-35C2-4750-BB36-C73F98A33514}" type="slidenum">
              <a:rPr lang="en-US" smtClean="0"/>
              <a:pPr/>
              <a:t>46</a:t>
            </a:fld>
            <a:endParaRPr lang="en-US" smtClean="0"/>
          </a:p>
        </p:txBody>
      </p:sp>
      <p:pic>
        <p:nvPicPr>
          <p:cNvPr id="49156" name="Picture 2" descr="P1010086"/>
          <p:cNvPicPr>
            <a:picLocks noChangeAspect="1" noChangeArrowheads="1"/>
          </p:cNvPicPr>
          <p:nvPr/>
        </p:nvPicPr>
        <p:blipFill>
          <a:blip r:embed="rId3">
            <a:lum bright="24000"/>
          </a:blip>
          <a:srcRect t="10063" b="14465"/>
          <a:stretch>
            <a:fillRect/>
          </a:stretch>
        </p:blipFill>
        <p:spPr bwMode="auto">
          <a:xfrm>
            <a:off x="533400" y="457200"/>
            <a:ext cx="4038600" cy="2286000"/>
          </a:xfrm>
          <a:prstGeom prst="rect">
            <a:avLst/>
          </a:prstGeom>
          <a:noFill/>
          <a:ln w="19050">
            <a:solidFill>
              <a:srgbClr val="000000"/>
            </a:solidFill>
            <a:miter lim="800000"/>
            <a:headEnd/>
            <a:tailEnd/>
          </a:ln>
        </p:spPr>
      </p:pic>
      <p:pic>
        <p:nvPicPr>
          <p:cNvPr id="49157" name="Picture 4" descr="P1010068"/>
          <p:cNvPicPr>
            <a:picLocks noChangeAspect="1" noChangeArrowheads="1"/>
          </p:cNvPicPr>
          <p:nvPr/>
        </p:nvPicPr>
        <p:blipFill>
          <a:blip r:embed="rId4">
            <a:lum bright="12000" contrast="12000"/>
          </a:blip>
          <a:srcRect b="14000"/>
          <a:stretch>
            <a:fillRect/>
          </a:stretch>
        </p:blipFill>
        <p:spPr bwMode="auto">
          <a:xfrm>
            <a:off x="5715000" y="2286000"/>
            <a:ext cx="2859088" cy="3276600"/>
          </a:xfrm>
          <a:prstGeom prst="rect">
            <a:avLst/>
          </a:prstGeom>
          <a:noFill/>
          <a:ln w="19050">
            <a:solidFill>
              <a:srgbClr val="000000"/>
            </a:solidFill>
            <a:miter lim="800000"/>
            <a:headEnd/>
            <a:tailEnd/>
          </a:ln>
        </p:spPr>
      </p:pic>
      <p:pic>
        <p:nvPicPr>
          <p:cNvPr id="49158" name="Picture 5" descr="P1010064"/>
          <p:cNvPicPr>
            <a:picLocks noChangeAspect="1" noChangeArrowheads="1"/>
          </p:cNvPicPr>
          <p:nvPr/>
        </p:nvPicPr>
        <p:blipFill>
          <a:blip r:embed="rId5">
            <a:lum bright="12000" contrast="18000"/>
          </a:blip>
          <a:srcRect/>
          <a:stretch>
            <a:fillRect/>
          </a:stretch>
        </p:blipFill>
        <p:spPr bwMode="auto">
          <a:xfrm>
            <a:off x="762000" y="3352800"/>
            <a:ext cx="3505200" cy="2630488"/>
          </a:xfrm>
          <a:prstGeom prst="rect">
            <a:avLst/>
          </a:prstGeom>
          <a:noFill/>
          <a:ln w="19050">
            <a:solidFill>
              <a:srgbClr val="000000"/>
            </a:solidFill>
            <a:miter lim="800000"/>
            <a:headEnd/>
            <a:tailEnd/>
          </a:ln>
        </p:spPr>
      </p:pic>
      <p:sp>
        <p:nvSpPr>
          <p:cNvPr id="49159" name="Text Box 7"/>
          <p:cNvSpPr txBox="1">
            <a:spLocks noChangeArrowheads="1"/>
          </p:cNvSpPr>
          <p:nvPr/>
        </p:nvSpPr>
        <p:spPr bwMode="auto">
          <a:xfrm>
            <a:off x="6096000" y="5562600"/>
            <a:ext cx="2144713" cy="519113"/>
          </a:xfrm>
          <a:prstGeom prst="rect">
            <a:avLst/>
          </a:prstGeom>
          <a:noFill/>
          <a:ln w="9525">
            <a:noFill/>
            <a:miter lim="800000"/>
            <a:headEnd/>
            <a:tailEnd/>
          </a:ln>
        </p:spPr>
        <p:txBody>
          <a:bodyPr wrap="none">
            <a:spAutoFit/>
          </a:bodyPr>
          <a:lstStyle/>
          <a:p>
            <a:pPr algn="ctr"/>
            <a:r>
              <a:rPr lang="en-US" sz="2800" b="1">
                <a:latin typeface="Arial" charset="0"/>
              </a:rPr>
              <a:t>Power Line</a:t>
            </a:r>
            <a:r>
              <a:rPr lang="en-US" sz="1800" b="1">
                <a:latin typeface="Arial" charset="0"/>
              </a:rPr>
              <a:t> </a:t>
            </a:r>
          </a:p>
        </p:txBody>
      </p:sp>
      <p:sp>
        <p:nvSpPr>
          <p:cNvPr id="49160" name="Text Box 8"/>
          <p:cNvSpPr txBox="1">
            <a:spLocks noChangeArrowheads="1"/>
          </p:cNvSpPr>
          <p:nvPr/>
        </p:nvSpPr>
        <p:spPr bwMode="auto">
          <a:xfrm>
            <a:off x="762000" y="2895600"/>
            <a:ext cx="3505200" cy="519113"/>
          </a:xfrm>
          <a:prstGeom prst="rect">
            <a:avLst/>
          </a:prstGeom>
          <a:noFill/>
          <a:ln w="9525">
            <a:noFill/>
            <a:miter lim="800000"/>
            <a:headEnd/>
            <a:tailEnd/>
          </a:ln>
        </p:spPr>
        <p:txBody>
          <a:bodyPr>
            <a:spAutoFit/>
          </a:bodyPr>
          <a:lstStyle/>
          <a:p>
            <a:pPr algn="ctr">
              <a:spcBef>
                <a:spcPct val="50000"/>
              </a:spcBef>
            </a:pPr>
            <a:r>
              <a:rPr lang="en-US" sz="2800" b="1">
                <a:latin typeface="Arial" charset="0"/>
              </a:rPr>
              <a:t>TV Cable </a:t>
            </a:r>
          </a:p>
        </p:txBody>
      </p:sp>
      <p:sp>
        <p:nvSpPr>
          <p:cNvPr id="150537" name="Text Box 9"/>
          <p:cNvSpPr txBox="1">
            <a:spLocks noChangeArrowheads="1"/>
          </p:cNvSpPr>
          <p:nvPr/>
        </p:nvSpPr>
        <p:spPr bwMode="auto">
          <a:xfrm>
            <a:off x="5410200" y="381000"/>
            <a:ext cx="3505200" cy="1311275"/>
          </a:xfrm>
          <a:prstGeom prst="rect">
            <a:avLst/>
          </a:prstGeom>
          <a:noFill/>
          <a:ln w="9525">
            <a:noFill/>
            <a:miter lim="800000"/>
            <a:headEnd/>
            <a:tailEnd/>
          </a:ln>
          <a:effectLst/>
        </p:spPr>
        <p:txBody>
          <a:bodyPr>
            <a:spAutoFit/>
          </a:bodyPr>
          <a:lstStyle/>
          <a:p>
            <a:pPr algn="ctr">
              <a:spcBef>
                <a:spcPct val="50000"/>
              </a:spcBef>
              <a:defRPr/>
            </a:pPr>
            <a:r>
              <a:rPr lang="en-US" sz="3200" b="1">
                <a:effectLst>
                  <a:outerShdw blurRad="38100" dist="38100" dir="2700000" algn="tl">
                    <a:srgbClr val="000000"/>
                  </a:outerShdw>
                </a:effectLst>
                <a:latin typeface="Arial" charset="0"/>
              </a:rPr>
              <a:t>Unintentional</a:t>
            </a:r>
          </a:p>
          <a:p>
            <a:pPr algn="ctr">
              <a:spcBef>
                <a:spcPct val="50000"/>
              </a:spcBef>
              <a:defRPr/>
            </a:pPr>
            <a:r>
              <a:rPr lang="en-US" sz="3200" b="1">
                <a:effectLst>
                  <a:outerShdw blurRad="38100" dist="38100" dir="2700000" algn="tl">
                    <a:srgbClr val="000000"/>
                  </a:outerShdw>
                </a:effectLst>
                <a:latin typeface="Arial" charset="0"/>
              </a:rPr>
              <a:t>Emitters </a:t>
            </a:r>
          </a:p>
        </p:txBody>
      </p:sp>
      <p:sp>
        <p:nvSpPr>
          <p:cNvPr id="49162" name="Text Box 10"/>
          <p:cNvSpPr txBox="1">
            <a:spLocks noChangeArrowheads="1"/>
          </p:cNvSpPr>
          <p:nvPr/>
        </p:nvSpPr>
        <p:spPr bwMode="auto">
          <a:xfrm>
            <a:off x="762000" y="0"/>
            <a:ext cx="3505200" cy="519113"/>
          </a:xfrm>
          <a:prstGeom prst="rect">
            <a:avLst/>
          </a:prstGeom>
          <a:noFill/>
          <a:ln w="9525">
            <a:noFill/>
            <a:miter lim="800000"/>
            <a:headEnd/>
            <a:tailEnd/>
          </a:ln>
        </p:spPr>
        <p:txBody>
          <a:bodyPr>
            <a:spAutoFit/>
          </a:bodyPr>
          <a:lstStyle/>
          <a:p>
            <a:pPr algn="ctr">
              <a:spcBef>
                <a:spcPct val="50000"/>
              </a:spcBef>
            </a:pPr>
            <a:r>
              <a:rPr lang="en-US" sz="2800" b="1">
                <a:latin typeface="Arial" charset="0"/>
              </a:rPr>
              <a:t>PCs </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p:spPr>
        <p:txBody>
          <a:bodyPr/>
          <a:lstStyle/>
          <a:p>
            <a:r>
              <a:rPr lang="en-US" smtClean="0"/>
              <a:t>NRAO/AUI/NSF</a:t>
            </a:r>
          </a:p>
        </p:txBody>
      </p:sp>
      <p:sp>
        <p:nvSpPr>
          <p:cNvPr id="50179" name="Slide Number Placeholder 5"/>
          <p:cNvSpPr>
            <a:spLocks noGrp="1"/>
          </p:cNvSpPr>
          <p:nvPr>
            <p:ph type="sldNum" sz="quarter" idx="12"/>
          </p:nvPr>
        </p:nvSpPr>
        <p:spPr>
          <a:noFill/>
        </p:spPr>
        <p:txBody>
          <a:bodyPr/>
          <a:lstStyle/>
          <a:p>
            <a:fld id="{0D8D0965-51C2-45E9-A5B6-21A8C1957743}" type="slidenum">
              <a:rPr lang="en-US" smtClean="0"/>
              <a:pPr/>
              <a:t>47</a:t>
            </a:fld>
            <a:endParaRPr lang="en-US" smtClean="0"/>
          </a:p>
        </p:txBody>
      </p:sp>
      <p:pic>
        <p:nvPicPr>
          <p:cNvPr id="50180" name="Picture 3" descr="P1010104"/>
          <p:cNvPicPr>
            <a:picLocks noChangeAspect="1" noChangeArrowheads="1"/>
          </p:cNvPicPr>
          <p:nvPr/>
        </p:nvPicPr>
        <p:blipFill>
          <a:blip r:embed="rId3"/>
          <a:srcRect/>
          <a:stretch>
            <a:fillRect/>
          </a:stretch>
        </p:blipFill>
        <p:spPr bwMode="auto">
          <a:xfrm>
            <a:off x="4648200" y="914400"/>
            <a:ext cx="3962400" cy="2971800"/>
          </a:xfrm>
          <a:prstGeom prst="rect">
            <a:avLst/>
          </a:prstGeom>
          <a:noFill/>
          <a:ln w="19050">
            <a:solidFill>
              <a:srgbClr val="000000"/>
            </a:solidFill>
            <a:miter lim="800000"/>
            <a:headEnd/>
            <a:tailEnd/>
          </a:ln>
        </p:spPr>
      </p:pic>
      <p:pic>
        <p:nvPicPr>
          <p:cNvPr id="50181" name="Picture 11" descr="cellphone"/>
          <p:cNvPicPr>
            <a:picLocks noChangeAspect="1" noChangeArrowheads="1"/>
          </p:cNvPicPr>
          <p:nvPr/>
        </p:nvPicPr>
        <p:blipFill>
          <a:blip r:embed="rId4"/>
          <a:srcRect/>
          <a:stretch>
            <a:fillRect/>
          </a:stretch>
        </p:blipFill>
        <p:spPr bwMode="auto">
          <a:xfrm>
            <a:off x="152400" y="2971800"/>
            <a:ext cx="4876800" cy="3657600"/>
          </a:xfrm>
          <a:prstGeom prst="rect">
            <a:avLst/>
          </a:prstGeom>
          <a:noFill/>
          <a:ln w="19050">
            <a:solidFill>
              <a:srgbClr val="000000"/>
            </a:solidFill>
            <a:miter lim="800000"/>
            <a:headEnd/>
            <a:tailEnd/>
          </a:ln>
        </p:spPr>
      </p:pic>
      <p:sp>
        <p:nvSpPr>
          <p:cNvPr id="50182" name="Text Box 12"/>
          <p:cNvSpPr txBox="1">
            <a:spLocks noChangeArrowheads="1"/>
          </p:cNvSpPr>
          <p:nvPr/>
        </p:nvSpPr>
        <p:spPr bwMode="auto">
          <a:xfrm>
            <a:off x="228600" y="1371600"/>
            <a:ext cx="4267200" cy="2501900"/>
          </a:xfrm>
          <a:prstGeom prst="rect">
            <a:avLst/>
          </a:prstGeom>
          <a:noFill/>
          <a:ln w="9525">
            <a:noFill/>
            <a:miter lim="800000"/>
            <a:headEnd/>
            <a:tailEnd/>
          </a:ln>
        </p:spPr>
        <p:txBody>
          <a:bodyPr>
            <a:spAutoFit/>
          </a:bodyPr>
          <a:lstStyle/>
          <a:p>
            <a:pPr algn="ctr"/>
            <a:r>
              <a:rPr lang="en-US" sz="2800" b="1">
                <a:latin typeface="Arial" charset="0"/>
              </a:rPr>
              <a:t>Broadcast  TV</a:t>
            </a:r>
          </a:p>
          <a:p>
            <a:pPr algn="ctr"/>
            <a:r>
              <a:rPr lang="en-US" sz="2800" b="1">
                <a:latin typeface="Arial" charset="0"/>
              </a:rPr>
              <a:t>Cell Phone Service</a:t>
            </a:r>
          </a:p>
          <a:p>
            <a:pPr algn="ctr"/>
            <a:r>
              <a:rPr lang="en-US" sz="2800" b="1">
                <a:latin typeface="Arial" charset="0"/>
              </a:rPr>
              <a:t>Radar</a:t>
            </a:r>
          </a:p>
          <a:p>
            <a:pPr algn="ctr"/>
            <a:endParaRPr lang="en-US" sz="2800" b="1">
              <a:latin typeface="Arial" charset="0"/>
            </a:endParaRPr>
          </a:p>
          <a:p>
            <a:pPr algn="ctr"/>
            <a:endParaRPr lang="en-US" sz="2800" b="1">
              <a:latin typeface="Arial" charset="0"/>
            </a:endParaRPr>
          </a:p>
          <a:p>
            <a:pPr algn="ctr"/>
            <a:endParaRPr lang="en-US" sz="1800" b="1">
              <a:latin typeface="Arial" charset="0"/>
            </a:endParaRPr>
          </a:p>
        </p:txBody>
      </p:sp>
      <p:sp>
        <p:nvSpPr>
          <p:cNvPr id="146445" name="Rectangle 13"/>
          <p:cNvSpPr>
            <a:spLocks noChangeArrowheads="1"/>
          </p:cNvSpPr>
          <p:nvPr/>
        </p:nvSpPr>
        <p:spPr bwMode="auto">
          <a:xfrm>
            <a:off x="3276600" y="6096000"/>
            <a:ext cx="1555750" cy="366713"/>
          </a:xfrm>
          <a:prstGeom prst="rect">
            <a:avLst/>
          </a:prstGeom>
          <a:noFill/>
          <a:ln w="9525">
            <a:noFill/>
            <a:miter lim="800000"/>
            <a:headEnd/>
            <a:tailEnd/>
          </a:ln>
          <a:effectLst/>
        </p:spPr>
        <p:txBody>
          <a:bodyPr wrap="none">
            <a:spAutoFit/>
          </a:bodyPr>
          <a:lstStyle/>
          <a:p>
            <a:pPr>
              <a:defRPr/>
            </a:pPr>
            <a:r>
              <a:rPr lang="en-US" sz="1800">
                <a:effectLst>
                  <a:outerShdw blurRad="38100" dist="38100" dir="2700000" algn="tl">
                    <a:srgbClr val="000000"/>
                  </a:outerShdw>
                </a:effectLst>
                <a:latin typeface="Arial" charset="0"/>
              </a:rPr>
              <a:t>824-849 MHz</a:t>
            </a:r>
          </a:p>
        </p:txBody>
      </p:sp>
      <p:sp>
        <p:nvSpPr>
          <p:cNvPr id="146446" name="Rectangle 14"/>
          <p:cNvSpPr>
            <a:spLocks noChangeArrowheads="1"/>
          </p:cNvSpPr>
          <p:nvPr/>
        </p:nvSpPr>
        <p:spPr bwMode="auto">
          <a:xfrm>
            <a:off x="304800" y="152400"/>
            <a:ext cx="8534400" cy="641350"/>
          </a:xfrm>
          <a:prstGeom prst="rect">
            <a:avLst/>
          </a:prstGeom>
          <a:noFill/>
          <a:ln w="9525">
            <a:noFill/>
            <a:miter lim="800000"/>
            <a:headEnd/>
            <a:tailEnd/>
          </a:ln>
          <a:effectLst/>
        </p:spPr>
        <p:txBody>
          <a:bodyPr>
            <a:spAutoFit/>
          </a:bodyPr>
          <a:lstStyle/>
          <a:p>
            <a:pPr algn="ctr">
              <a:defRPr/>
            </a:pPr>
            <a:r>
              <a:rPr lang="en-US" b="1">
                <a:effectLst>
                  <a:outerShdw blurRad="38100" dist="38100" dir="2700000" algn="tl">
                    <a:srgbClr val="000000"/>
                  </a:outerShdw>
                </a:effectLst>
                <a:latin typeface="Arial" charset="0"/>
              </a:rPr>
              <a:t>Intentional Emitters</a:t>
            </a:r>
          </a:p>
        </p:txBody>
      </p:sp>
      <p:sp>
        <p:nvSpPr>
          <p:cNvPr id="50185" name="Text Box 15"/>
          <p:cNvSpPr txBox="1">
            <a:spLocks noChangeArrowheads="1"/>
          </p:cNvSpPr>
          <p:nvPr/>
        </p:nvSpPr>
        <p:spPr bwMode="auto">
          <a:xfrm>
            <a:off x="7391400" y="5638800"/>
            <a:ext cx="1404938" cy="641350"/>
          </a:xfrm>
          <a:prstGeom prst="rect">
            <a:avLst/>
          </a:prstGeom>
          <a:noFill/>
          <a:ln w="9525">
            <a:noFill/>
            <a:miter lim="800000"/>
            <a:headEnd/>
            <a:tailEnd/>
          </a:ln>
        </p:spPr>
        <p:txBody>
          <a:bodyPr wrap="none">
            <a:spAutoFit/>
          </a:bodyPr>
          <a:lstStyle/>
          <a:p>
            <a:r>
              <a:rPr lang="en-US">
                <a:latin typeface="Arial" charset="0"/>
              </a:rPr>
              <a:t>and…</a:t>
            </a: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02" name="Footer Placeholder 2"/>
          <p:cNvSpPr>
            <a:spLocks noGrp="1"/>
          </p:cNvSpPr>
          <p:nvPr>
            <p:ph type="ftr" sz="quarter" idx="11"/>
          </p:nvPr>
        </p:nvSpPr>
        <p:spPr>
          <a:noFill/>
        </p:spPr>
        <p:txBody>
          <a:bodyPr/>
          <a:lstStyle/>
          <a:p>
            <a:r>
              <a:rPr lang="en-US" smtClean="0"/>
              <a:t>NRAO/AUI/NSF</a:t>
            </a:r>
          </a:p>
        </p:txBody>
      </p:sp>
      <p:sp>
        <p:nvSpPr>
          <p:cNvPr id="51203" name="Slide Number Placeholder 3"/>
          <p:cNvSpPr>
            <a:spLocks noGrp="1"/>
          </p:cNvSpPr>
          <p:nvPr>
            <p:ph type="sldNum" sz="quarter" idx="12"/>
          </p:nvPr>
        </p:nvSpPr>
        <p:spPr>
          <a:noFill/>
        </p:spPr>
        <p:txBody>
          <a:bodyPr/>
          <a:lstStyle/>
          <a:p>
            <a:fld id="{074B7848-D81A-4024-A113-81D4B27D3764}" type="slidenum">
              <a:rPr lang="en-US" smtClean="0"/>
              <a:pPr/>
              <a:t>48</a:t>
            </a:fld>
            <a:endParaRPr lang="en-US" smtClean="0"/>
          </a:p>
        </p:txBody>
      </p:sp>
      <p:pic>
        <p:nvPicPr>
          <p:cNvPr id="51204" name="Picture 3" descr="gps1"/>
          <p:cNvPicPr>
            <a:picLocks noChangeAspect="1" noChangeArrowheads="1"/>
          </p:cNvPicPr>
          <p:nvPr/>
        </p:nvPicPr>
        <p:blipFill>
          <a:blip r:embed="rId3"/>
          <a:srcRect/>
          <a:stretch>
            <a:fillRect/>
          </a:stretch>
        </p:blipFill>
        <p:spPr bwMode="auto">
          <a:xfrm>
            <a:off x="1676400" y="685800"/>
            <a:ext cx="5943600" cy="5157788"/>
          </a:xfrm>
          <a:prstGeom prst="rect">
            <a:avLst/>
          </a:prstGeom>
          <a:noFill/>
          <a:ln w="9525">
            <a:solidFill>
              <a:srgbClr val="000000"/>
            </a:solidFill>
            <a:miter lim="800000"/>
            <a:headEnd/>
            <a:tailEnd/>
          </a:ln>
        </p:spPr>
      </p:pic>
      <p:sp>
        <p:nvSpPr>
          <p:cNvPr id="33796" name="Text Box 4"/>
          <p:cNvSpPr txBox="1">
            <a:spLocks noChangeArrowheads="1"/>
          </p:cNvSpPr>
          <p:nvPr/>
        </p:nvSpPr>
        <p:spPr bwMode="auto">
          <a:xfrm>
            <a:off x="152400" y="5867400"/>
            <a:ext cx="8991600" cy="366713"/>
          </a:xfrm>
          <a:prstGeom prst="rect">
            <a:avLst/>
          </a:prstGeom>
          <a:noFill/>
          <a:ln w="9525">
            <a:noFill/>
            <a:miter lim="800000"/>
            <a:headEnd/>
            <a:tailEnd/>
          </a:ln>
          <a:effectLst/>
        </p:spPr>
        <p:txBody>
          <a:bodyPr>
            <a:spAutoFit/>
          </a:bodyPr>
          <a:lstStyle/>
          <a:p>
            <a:pPr algn="ctr">
              <a:spcBef>
                <a:spcPct val="50000"/>
              </a:spcBef>
              <a:defRPr/>
            </a:pPr>
            <a:r>
              <a:rPr lang="en-US" sz="1800">
                <a:effectLst>
                  <a:outerShdw blurRad="38100" dist="38100" dir="2700000" algn="tl">
                    <a:srgbClr val="000000"/>
                  </a:outerShdw>
                </a:effectLst>
                <a:latin typeface="Arial" charset="0"/>
              </a:rPr>
              <a:t>GPS (and GLONASS) 1.22-1.25 GHz</a:t>
            </a:r>
          </a:p>
        </p:txBody>
      </p:sp>
      <p:sp>
        <p:nvSpPr>
          <p:cNvPr id="33797" name="Text Box 5"/>
          <p:cNvSpPr txBox="1">
            <a:spLocks noChangeArrowheads="1"/>
          </p:cNvSpPr>
          <p:nvPr/>
        </p:nvSpPr>
        <p:spPr bwMode="auto">
          <a:xfrm>
            <a:off x="0" y="0"/>
            <a:ext cx="9144000" cy="641350"/>
          </a:xfrm>
          <a:prstGeom prst="rect">
            <a:avLst/>
          </a:prstGeom>
          <a:noFill/>
          <a:ln w="9525">
            <a:noFill/>
            <a:miter lim="800000"/>
            <a:headEnd/>
            <a:tailEnd/>
          </a:ln>
          <a:effectLst/>
        </p:spPr>
        <p:txBody>
          <a:bodyPr>
            <a:spAutoFit/>
          </a:bodyPr>
          <a:lstStyle/>
          <a:p>
            <a:pPr algn="ctr">
              <a:defRPr/>
            </a:pPr>
            <a:r>
              <a:rPr lang="en-US" b="1">
                <a:effectLst>
                  <a:outerShdw blurRad="38100" dist="38100" dir="2700000" algn="tl">
                    <a:srgbClr val="000000"/>
                  </a:outerShdw>
                </a:effectLst>
                <a:latin typeface="Arial" charset="0"/>
              </a:rPr>
              <a:t>Satellites!</a:t>
            </a: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Footer Placeholder 2"/>
          <p:cNvSpPr>
            <a:spLocks noGrp="1"/>
          </p:cNvSpPr>
          <p:nvPr>
            <p:ph type="ftr" sz="quarter" idx="11"/>
          </p:nvPr>
        </p:nvSpPr>
        <p:spPr>
          <a:noFill/>
        </p:spPr>
        <p:txBody>
          <a:bodyPr/>
          <a:lstStyle/>
          <a:p>
            <a:r>
              <a:rPr lang="en-US" smtClean="0"/>
              <a:t>NRAO/AUI/NSF</a:t>
            </a:r>
          </a:p>
        </p:txBody>
      </p:sp>
      <p:sp>
        <p:nvSpPr>
          <p:cNvPr id="52227" name="Slide Number Placeholder 3"/>
          <p:cNvSpPr>
            <a:spLocks noGrp="1"/>
          </p:cNvSpPr>
          <p:nvPr>
            <p:ph type="sldNum" sz="quarter" idx="12"/>
          </p:nvPr>
        </p:nvSpPr>
        <p:spPr>
          <a:noFill/>
        </p:spPr>
        <p:txBody>
          <a:bodyPr/>
          <a:lstStyle/>
          <a:p>
            <a:fld id="{23F4A5D1-7971-4A14-B34A-DC0736EBE4A1}" type="slidenum">
              <a:rPr lang="en-US" smtClean="0"/>
              <a:pPr/>
              <a:t>49</a:t>
            </a:fld>
            <a:endParaRPr lang="en-US" smtClean="0"/>
          </a:p>
        </p:txBody>
      </p:sp>
      <p:pic>
        <p:nvPicPr>
          <p:cNvPr id="52228" name="Picture 5" descr="plot"/>
          <p:cNvPicPr>
            <a:picLocks noChangeAspect="1" noChangeArrowheads="1"/>
          </p:cNvPicPr>
          <p:nvPr/>
        </p:nvPicPr>
        <p:blipFill>
          <a:blip r:embed="rId3"/>
          <a:srcRect/>
          <a:stretch>
            <a:fillRect/>
          </a:stretch>
        </p:blipFill>
        <p:spPr bwMode="auto">
          <a:xfrm>
            <a:off x="2197100" y="827088"/>
            <a:ext cx="6746875" cy="4767262"/>
          </a:xfrm>
          <a:prstGeom prst="rect">
            <a:avLst/>
          </a:prstGeom>
          <a:noFill/>
          <a:ln w="12700">
            <a:solidFill>
              <a:srgbClr val="000000"/>
            </a:solidFill>
            <a:miter lim="800000"/>
            <a:headEnd/>
            <a:tailEnd/>
          </a:ln>
        </p:spPr>
      </p:pic>
      <p:sp>
        <p:nvSpPr>
          <p:cNvPr id="200710" name="Text Box 6"/>
          <p:cNvSpPr txBox="1">
            <a:spLocks noChangeArrowheads="1"/>
          </p:cNvSpPr>
          <p:nvPr/>
        </p:nvSpPr>
        <p:spPr bwMode="auto">
          <a:xfrm>
            <a:off x="0" y="1928813"/>
            <a:ext cx="2203450" cy="366712"/>
          </a:xfrm>
          <a:prstGeom prst="rect">
            <a:avLst/>
          </a:prstGeom>
          <a:noFill/>
          <a:ln w="9525">
            <a:noFill/>
            <a:miter lim="800000"/>
            <a:headEnd/>
            <a:tailEnd/>
          </a:ln>
          <a:effectLst/>
        </p:spPr>
        <p:txBody>
          <a:bodyPr>
            <a:spAutoFit/>
          </a:bodyPr>
          <a:lstStyle/>
          <a:p>
            <a:pPr>
              <a:spcBef>
                <a:spcPct val="50000"/>
              </a:spcBef>
              <a:defRPr/>
            </a:pPr>
            <a:r>
              <a:rPr lang="en-US" sz="1800">
                <a:solidFill>
                  <a:srgbClr val="000000"/>
                </a:solidFill>
                <a:effectLst>
                  <a:outerShdw blurRad="38100" dist="38100" dir="2700000" algn="tl">
                    <a:srgbClr val="FFFFFF"/>
                  </a:outerShdw>
                </a:effectLst>
              </a:rPr>
              <a:t>Radar altimeter</a:t>
            </a:r>
          </a:p>
        </p:txBody>
      </p:sp>
      <p:sp>
        <p:nvSpPr>
          <p:cNvPr id="52230" name="Line 7"/>
          <p:cNvSpPr>
            <a:spLocks noChangeShapeType="1"/>
          </p:cNvSpPr>
          <p:nvPr/>
        </p:nvSpPr>
        <p:spPr bwMode="auto">
          <a:xfrm>
            <a:off x="2430463" y="2293938"/>
            <a:ext cx="1020762" cy="166687"/>
          </a:xfrm>
          <a:prstGeom prst="line">
            <a:avLst/>
          </a:prstGeom>
          <a:noFill/>
          <a:ln w="9525">
            <a:noFill/>
            <a:round/>
            <a:headEnd/>
            <a:tailEnd type="triangle" w="med" len="med"/>
          </a:ln>
        </p:spPr>
        <p:txBody>
          <a:bodyPr/>
          <a:lstStyle/>
          <a:p>
            <a:endParaRPr lang="en-US"/>
          </a:p>
        </p:txBody>
      </p:sp>
      <p:sp>
        <p:nvSpPr>
          <p:cNvPr id="52231" name="Line 8"/>
          <p:cNvSpPr>
            <a:spLocks noChangeShapeType="1"/>
          </p:cNvSpPr>
          <p:nvPr/>
        </p:nvSpPr>
        <p:spPr bwMode="auto">
          <a:xfrm flipH="1">
            <a:off x="1951038" y="2354263"/>
            <a:ext cx="958850" cy="334962"/>
          </a:xfrm>
          <a:prstGeom prst="line">
            <a:avLst/>
          </a:prstGeom>
          <a:noFill/>
          <a:ln w="9525">
            <a:noFill/>
            <a:round/>
            <a:headEnd/>
            <a:tailEnd type="triangle" w="med" len="med"/>
          </a:ln>
        </p:spPr>
        <p:txBody>
          <a:bodyPr/>
          <a:lstStyle/>
          <a:p>
            <a:endParaRPr lang="en-US"/>
          </a:p>
        </p:txBody>
      </p:sp>
      <p:sp>
        <p:nvSpPr>
          <p:cNvPr id="52232" name="Line 10"/>
          <p:cNvSpPr>
            <a:spLocks noChangeShapeType="1"/>
          </p:cNvSpPr>
          <p:nvPr/>
        </p:nvSpPr>
        <p:spPr bwMode="auto">
          <a:xfrm>
            <a:off x="2065338" y="2100263"/>
            <a:ext cx="1692275" cy="1074737"/>
          </a:xfrm>
          <a:prstGeom prst="line">
            <a:avLst/>
          </a:prstGeom>
          <a:noFill/>
          <a:ln w="9525">
            <a:solidFill>
              <a:srgbClr val="000000"/>
            </a:solidFill>
            <a:round/>
            <a:headEnd/>
            <a:tailEnd type="triangle" w="med" len="med"/>
          </a:ln>
        </p:spPr>
        <p:txBody>
          <a:bodyPr/>
          <a:lstStyle/>
          <a:p>
            <a:endParaRPr lang="en-US"/>
          </a:p>
        </p:txBody>
      </p:sp>
      <p:sp>
        <p:nvSpPr>
          <p:cNvPr id="200716" name="Text Box 12"/>
          <p:cNvSpPr txBox="1">
            <a:spLocks noChangeArrowheads="1"/>
          </p:cNvSpPr>
          <p:nvPr/>
        </p:nvSpPr>
        <p:spPr bwMode="auto">
          <a:xfrm>
            <a:off x="92075" y="2941638"/>
            <a:ext cx="1082675" cy="366712"/>
          </a:xfrm>
          <a:prstGeom prst="rect">
            <a:avLst/>
          </a:prstGeom>
          <a:noFill/>
          <a:ln w="9525">
            <a:noFill/>
            <a:miter lim="800000"/>
            <a:headEnd/>
            <a:tailEnd/>
          </a:ln>
          <a:effectLst/>
        </p:spPr>
        <p:txBody>
          <a:bodyPr>
            <a:spAutoFit/>
          </a:bodyPr>
          <a:lstStyle/>
          <a:p>
            <a:pPr>
              <a:spcBef>
                <a:spcPct val="50000"/>
              </a:spcBef>
              <a:defRPr/>
            </a:pPr>
            <a:r>
              <a:rPr lang="en-US" sz="1800">
                <a:solidFill>
                  <a:srgbClr val="000000"/>
                </a:solidFill>
                <a:effectLst>
                  <a:outerShdw blurRad="38100" dist="38100" dir="2700000" algn="tl">
                    <a:srgbClr val="FFFFFF"/>
                  </a:outerShdw>
                </a:effectLst>
              </a:rPr>
              <a:t>GPS</a:t>
            </a:r>
          </a:p>
        </p:txBody>
      </p:sp>
      <p:sp>
        <p:nvSpPr>
          <p:cNvPr id="52234" name="Line 14"/>
          <p:cNvSpPr>
            <a:spLocks noChangeShapeType="1"/>
          </p:cNvSpPr>
          <p:nvPr/>
        </p:nvSpPr>
        <p:spPr bwMode="auto">
          <a:xfrm>
            <a:off x="1608138" y="2835275"/>
            <a:ext cx="2003425" cy="463550"/>
          </a:xfrm>
          <a:prstGeom prst="line">
            <a:avLst/>
          </a:prstGeom>
          <a:noFill/>
          <a:ln w="9525">
            <a:noFill/>
            <a:round/>
            <a:headEnd/>
            <a:tailEnd type="triangle" w="med" len="med"/>
          </a:ln>
        </p:spPr>
        <p:txBody>
          <a:bodyPr/>
          <a:lstStyle/>
          <a:p>
            <a:endParaRPr lang="en-US"/>
          </a:p>
        </p:txBody>
      </p:sp>
      <p:sp>
        <p:nvSpPr>
          <p:cNvPr id="52235" name="Line 20"/>
          <p:cNvSpPr>
            <a:spLocks noChangeShapeType="1"/>
          </p:cNvSpPr>
          <p:nvPr/>
        </p:nvSpPr>
        <p:spPr bwMode="auto">
          <a:xfrm flipH="1">
            <a:off x="671513" y="2943225"/>
            <a:ext cx="609600" cy="266700"/>
          </a:xfrm>
          <a:prstGeom prst="line">
            <a:avLst/>
          </a:prstGeom>
          <a:noFill/>
          <a:ln w="9525">
            <a:noFill/>
            <a:round/>
            <a:headEnd/>
            <a:tailEnd type="triangle" w="med" len="med"/>
          </a:ln>
        </p:spPr>
        <p:txBody>
          <a:bodyPr/>
          <a:lstStyle/>
          <a:p>
            <a:endParaRPr lang="en-US"/>
          </a:p>
        </p:txBody>
      </p:sp>
      <p:sp>
        <p:nvSpPr>
          <p:cNvPr id="52236" name="Line 25"/>
          <p:cNvSpPr>
            <a:spLocks noChangeShapeType="1"/>
          </p:cNvSpPr>
          <p:nvPr/>
        </p:nvSpPr>
        <p:spPr bwMode="auto">
          <a:xfrm>
            <a:off x="800100" y="3095625"/>
            <a:ext cx="3236913" cy="338138"/>
          </a:xfrm>
          <a:prstGeom prst="line">
            <a:avLst/>
          </a:prstGeom>
          <a:noFill/>
          <a:ln w="9525">
            <a:solidFill>
              <a:srgbClr val="000000"/>
            </a:solidFill>
            <a:round/>
            <a:headEnd/>
            <a:tailEnd type="triangle" w="med" len="med"/>
          </a:ln>
        </p:spPr>
        <p:txBody>
          <a:bodyPr/>
          <a:lstStyle/>
          <a:p>
            <a:endParaRPr lang="en-US"/>
          </a:p>
        </p:txBody>
      </p:sp>
      <p:sp>
        <p:nvSpPr>
          <p:cNvPr id="52237" name="Line 31"/>
          <p:cNvSpPr>
            <a:spLocks noChangeShapeType="1"/>
          </p:cNvSpPr>
          <p:nvPr/>
        </p:nvSpPr>
        <p:spPr bwMode="auto">
          <a:xfrm>
            <a:off x="2079625" y="2087563"/>
            <a:ext cx="1425575" cy="525462"/>
          </a:xfrm>
          <a:prstGeom prst="line">
            <a:avLst/>
          </a:prstGeom>
          <a:noFill/>
          <a:ln w="9525">
            <a:solidFill>
              <a:srgbClr val="000000"/>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685800" y="133350"/>
            <a:ext cx="7772400" cy="1143000"/>
          </a:xfrm>
        </p:spPr>
        <p:txBody>
          <a:bodyPr/>
          <a:lstStyle/>
          <a:p>
            <a:pPr>
              <a:defRPr/>
            </a:pPr>
            <a:r>
              <a:rPr lang="en-US" sz="3600" dirty="0">
                <a:solidFill>
                  <a:schemeClr val="tx1"/>
                </a:solidFill>
                <a:effectLst>
                  <a:outerShdw blurRad="38100" dist="38100" dir="2700000" algn="tl">
                    <a:srgbClr val="000000"/>
                  </a:outerShdw>
                </a:effectLst>
              </a:rPr>
              <a:t>Atacama Large Millimeter Array</a:t>
            </a:r>
          </a:p>
        </p:txBody>
      </p:sp>
      <p:sp>
        <p:nvSpPr>
          <p:cNvPr id="239621" name="Text Box 5"/>
          <p:cNvSpPr txBox="1">
            <a:spLocks noChangeArrowheads="1"/>
          </p:cNvSpPr>
          <p:nvPr/>
        </p:nvSpPr>
        <p:spPr bwMode="auto">
          <a:xfrm>
            <a:off x="342900" y="1571625"/>
            <a:ext cx="2447925" cy="2585323"/>
          </a:xfrm>
          <a:prstGeom prst="rect">
            <a:avLst/>
          </a:prstGeom>
          <a:noFill/>
          <a:ln w="12700">
            <a:noFill/>
            <a:miter lim="800000"/>
            <a:headEnd/>
            <a:tailEnd/>
          </a:ln>
          <a:effectLst/>
        </p:spPr>
        <p:txBody>
          <a:bodyPr wrap="square">
            <a:spAutoFit/>
          </a:bodyPr>
          <a:lstStyle/>
          <a:p>
            <a:pPr>
              <a:buClr>
                <a:schemeClr val="tx1"/>
              </a:buClr>
              <a:buFont typeface="Arial" pitchFamily="34" charset="0"/>
              <a:buChar char="•"/>
              <a:defRPr/>
            </a:pPr>
            <a:r>
              <a:rPr lang="en-US" sz="1800" dirty="0">
                <a:effectLst>
                  <a:outerShdw blurRad="38100" dist="38100" dir="2700000" algn="tl">
                    <a:srgbClr val="000000"/>
                  </a:outerShdw>
                </a:effectLst>
                <a:latin typeface="Arial" charset="0"/>
              </a:rPr>
              <a:t> 64 12-meter diameter dishes for millimeter and sub-millimeter-wave imaging.</a:t>
            </a:r>
          </a:p>
          <a:p>
            <a:pPr>
              <a:buClr>
                <a:schemeClr val="tx1"/>
              </a:buClr>
              <a:buFont typeface="Arial" pitchFamily="34" charset="0"/>
              <a:buChar char="•"/>
              <a:defRPr/>
            </a:pPr>
            <a:endParaRPr lang="en-US" sz="1800" dirty="0">
              <a:effectLst>
                <a:outerShdw blurRad="38100" dist="38100" dir="2700000" algn="tl">
                  <a:srgbClr val="000000"/>
                </a:outerShdw>
              </a:effectLst>
              <a:latin typeface="Arial" charset="0"/>
            </a:endParaRPr>
          </a:p>
          <a:p>
            <a:pPr>
              <a:buClr>
                <a:schemeClr val="tx1"/>
              </a:buClr>
              <a:buFont typeface="Arial" pitchFamily="34" charset="0"/>
              <a:buChar char="•"/>
              <a:defRPr/>
            </a:pPr>
            <a:r>
              <a:rPr lang="en-US" sz="1800" dirty="0">
                <a:effectLst>
                  <a:outerShdw blurRad="38100" dist="38100" dir="2700000" algn="tl">
                    <a:srgbClr val="000000"/>
                  </a:outerShdw>
                </a:effectLst>
                <a:latin typeface="Arial" charset="0"/>
              </a:rPr>
              <a:t> </a:t>
            </a:r>
            <a:r>
              <a:rPr lang="en-US" sz="1800" dirty="0" smtClean="0">
                <a:effectLst>
                  <a:outerShdw blurRad="38100" dist="38100" dir="2700000" algn="tl">
                    <a:srgbClr val="000000"/>
                  </a:outerShdw>
                </a:effectLst>
                <a:latin typeface="Arial" charset="0"/>
              </a:rPr>
              <a:t>Nearing Completion in Chile</a:t>
            </a:r>
            <a:r>
              <a:rPr lang="en-US" sz="1800" dirty="0">
                <a:effectLst>
                  <a:outerShdw blurRad="38100" dist="38100" dir="2700000" algn="tl">
                    <a:srgbClr val="000000"/>
                  </a:outerShdw>
                </a:effectLst>
                <a:latin typeface="Arial" charset="0"/>
              </a:rPr>
              <a:t>. Early Science </a:t>
            </a:r>
            <a:r>
              <a:rPr lang="en-US" sz="1800" dirty="0" smtClean="0">
                <a:effectLst>
                  <a:outerShdw blurRad="38100" dist="38100" dir="2700000" algn="tl">
                    <a:srgbClr val="000000"/>
                  </a:outerShdw>
                </a:effectLst>
                <a:latin typeface="Arial" charset="0"/>
              </a:rPr>
              <a:t>underway.</a:t>
            </a:r>
            <a:endParaRPr lang="en-US" sz="1800" dirty="0">
              <a:effectLst>
                <a:outerShdw blurRad="38100" dist="38100" dir="2700000" algn="tl">
                  <a:srgbClr val="000000"/>
                </a:outerShdw>
              </a:effectLst>
              <a:latin typeface="Arial" charset="0"/>
            </a:endParaRPr>
          </a:p>
        </p:txBody>
      </p:sp>
      <p:pic>
        <p:nvPicPr>
          <p:cNvPr id="3074" name="Picture 2" descr="http://almaobservatory.org/gallery2/main.php?g2_view=core.DownloadItem&amp;g2_itemId=4641&amp;g2_serialNumb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1428751"/>
            <a:ext cx="6375400" cy="4239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304800"/>
            <a:ext cx="7772400" cy="1143000"/>
          </a:xfrm>
        </p:spPr>
        <p:txBody>
          <a:bodyPr>
            <a:normAutofit fontScale="90000"/>
          </a:bodyPr>
          <a:lstStyle/>
          <a:p>
            <a:pPr>
              <a:defRPr/>
            </a:pPr>
            <a:r>
              <a:rPr lang="en-US" sz="6000" smtClean="0">
                <a:effectLst>
                  <a:outerShdw blurRad="38100" dist="38100" dir="2700000" algn="tl">
                    <a:srgbClr val="000000"/>
                  </a:outerShdw>
                </a:effectLst>
              </a:rPr>
              <a:t>What to do?</a:t>
            </a:r>
            <a:r>
              <a:rPr lang="en-US" sz="7200" smtClean="0"/>
              <a:t>  </a:t>
            </a:r>
          </a:p>
        </p:txBody>
      </p:sp>
      <p:sp>
        <p:nvSpPr>
          <p:cNvPr id="152579" name="Rectangle 3"/>
          <p:cNvSpPr>
            <a:spLocks noGrp="1" noChangeArrowheads="1"/>
          </p:cNvSpPr>
          <p:nvPr>
            <p:ph idx="1"/>
          </p:nvPr>
        </p:nvSpPr>
        <p:spPr>
          <a:xfrm>
            <a:off x="533400" y="5410200"/>
            <a:ext cx="8001000" cy="1219200"/>
          </a:xfrm>
          <a:effectLst>
            <a:outerShdw dist="35921" dir="2700000" algn="ctr" rotWithShape="0">
              <a:srgbClr val="000000"/>
            </a:outerShdw>
          </a:effectLst>
        </p:spPr>
        <p:txBody>
          <a:bodyPr/>
          <a:lstStyle/>
          <a:p>
            <a:pPr algn="ctr">
              <a:buFontTx/>
              <a:buNone/>
              <a:defRPr/>
            </a:pPr>
            <a:r>
              <a:rPr lang="en-US" sz="5400" smtClean="0">
                <a:effectLst>
                  <a:outerShdw blurRad="38100" dist="38100" dir="2700000" algn="tl">
                    <a:srgbClr val="000000"/>
                  </a:outerShdw>
                </a:effectLst>
              </a:rPr>
              <a:t>Build the GBT! </a:t>
            </a:r>
          </a:p>
        </p:txBody>
      </p:sp>
      <p:sp>
        <p:nvSpPr>
          <p:cNvPr id="53250" name="Footer Placeholder 4"/>
          <p:cNvSpPr>
            <a:spLocks noGrp="1"/>
          </p:cNvSpPr>
          <p:nvPr>
            <p:ph type="ftr" sz="quarter" idx="11"/>
          </p:nvPr>
        </p:nvSpPr>
        <p:spPr>
          <a:noFill/>
        </p:spPr>
        <p:txBody>
          <a:bodyPr/>
          <a:lstStyle/>
          <a:p>
            <a:r>
              <a:rPr lang="en-US" smtClean="0"/>
              <a:t>NRAO/AUI/NSF</a:t>
            </a:r>
          </a:p>
        </p:txBody>
      </p:sp>
      <p:sp>
        <p:nvSpPr>
          <p:cNvPr id="53251" name="Slide Number Placeholder 5"/>
          <p:cNvSpPr>
            <a:spLocks noGrp="1"/>
          </p:cNvSpPr>
          <p:nvPr>
            <p:ph type="sldNum" sz="quarter" idx="12"/>
          </p:nvPr>
        </p:nvSpPr>
        <p:spPr>
          <a:noFill/>
        </p:spPr>
        <p:txBody>
          <a:bodyPr/>
          <a:lstStyle/>
          <a:p>
            <a:fld id="{D3F67F4C-5F86-47C1-B220-8C796F98ADB3}" type="slidenum">
              <a:rPr lang="en-US" smtClean="0"/>
              <a:pPr/>
              <a:t>50</a:t>
            </a:fld>
            <a:endParaRPr lang="en-US"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 calcmode="lin" valueType="num">
                                      <p:cBhvr additive="base">
                                        <p:cTn id="7" dur="1000" fill="hold"/>
                                        <p:tgtEl>
                                          <p:spTgt spid="15257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525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2"/>
          <p:cNvSpPr>
            <a:spLocks noGrp="1"/>
          </p:cNvSpPr>
          <p:nvPr>
            <p:ph type="ftr" sz="quarter" idx="11"/>
          </p:nvPr>
        </p:nvSpPr>
        <p:spPr>
          <a:noFill/>
        </p:spPr>
        <p:txBody>
          <a:bodyPr/>
          <a:lstStyle/>
          <a:p>
            <a:r>
              <a:rPr lang="en-US" smtClean="0"/>
              <a:t>NRAO/AUI/NSF</a:t>
            </a:r>
          </a:p>
        </p:txBody>
      </p:sp>
      <p:sp>
        <p:nvSpPr>
          <p:cNvPr id="59395" name="Slide Number Placeholder 3"/>
          <p:cNvSpPr>
            <a:spLocks noGrp="1"/>
          </p:cNvSpPr>
          <p:nvPr>
            <p:ph type="sldNum" sz="quarter" idx="12"/>
          </p:nvPr>
        </p:nvSpPr>
        <p:spPr>
          <a:noFill/>
        </p:spPr>
        <p:txBody>
          <a:bodyPr/>
          <a:lstStyle/>
          <a:p>
            <a:fld id="{31041E66-1C66-4B05-B594-48EAF112707D}" type="slidenum">
              <a:rPr lang="en-US" smtClean="0"/>
              <a:pPr/>
              <a:t>51</a:t>
            </a:fld>
            <a:endParaRPr lang="en-US" smtClean="0"/>
          </a:p>
        </p:txBody>
      </p:sp>
      <p:pic>
        <p:nvPicPr>
          <p:cNvPr id="2" name="GB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09825" y="1760934"/>
            <a:ext cx="4591050" cy="2582466"/>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4"/>
          <p:cNvPicPr>
            <a:picLocks noGrp="1" noChangeAspect="1" noChangeArrowheads="1"/>
          </p:cNvPicPr>
          <p:nvPr>
            <p:ph/>
          </p:nvPr>
        </p:nvPicPr>
        <p:blipFill>
          <a:blip r:embed="rId2"/>
          <a:srcRect/>
          <a:stretch>
            <a:fillRect/>
          </a:stretch>
        </p:blipFill>
        <p:spPr>
          <a:xfrm>
            <a:off x="768350" y="471488"/>
            <a:ext cx="7623175" cy="5621337"/>
          </a:xfrm>
          <a:noFill/>
          <a:ln w="12700">
            <a:solidFill>
              <a:srgbClr val="000000"/>
            </a:solidFill>
          </a:ln>
        </p:spPr>
      </p:pic>
      <p:sp>
        <p:nvSpPr>
          <p:cNvPr id="44034" name="Footer Placeholder 3"/>
          <p:cNvSpPr>
            <a:spLocks noGrp="1"/>
          </p:cNvSpPr>
          <p:nvPr>
            <p:ph type="ftr" sz="quarter" idx="11"/>
          </p:nvPr>
        </p:nvSpPr>
        <p:spPr>
          <a:noFill/>
        </p:spPr>
        <p:txBody>
          <a:bodyPr/>
          <a:lstStyle/>
          <a:p>
            <a:r>
              <a:rPr lang="en-US" smtClean="0"/>
              <a:t>NRAO/AUI/NSF</a:t>
            </a:r>
          </a:p>
        </p:txBody>
      </p:sp>
      <p:sp>
        <p:nvSpPr>
          <p:cNvPr id="44035" name="Slide Number Placeholder 4"/>
          <p:cNvSpPr>
            <a:spLocks noGrp="1"/>
          </p:cNvSpPr>
          <p:nvPr>
            <p:ph type="sldNum" sz="quarter" idx="12"/>
          </p:nvPr>
        </p:nvSpPr>
        <p:spPr>
          <a:noFill/>
        </p:spPr>
        <p:txBody>
          <a:bodyPr/>
          <a:lstStyle/>
          <a:p>
            <a:fld id="{D261A9FC-7529-4C0C-B8C8-F4D2FDAEBBA7}" type="slidenum">
              <a:rPr lang="en-US" smtClean="0"/>
              <a:pPr/>
              <a:t>52</a:t>
            </a:fld>
            <a:endParaRPr lang="en-US" smtClean="0"/>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274" name="Footer Placeholder 2"/>
          <p:cNvSpPr>
            <a:spLocks noGrp="1"/>
          </p:cNvSpPr>
          <p:nvPr>
            <p:ph type="ftr" sz="quarter" idx="11"/>
          </p:nvPr>
        </p:nvSpPr>
        <p:spPr>
          <a:noFill/>
        </p:spPr>
        <p:txBody>
          <a:bodyPr/>
          <a:lstStyle/>
          <a:p>
            <a:r>
              <a:rPr lang="en-US" smtClean="0"/>
              <a:t>NRAO/AUI/NSF</a:t>
            </a:r>
          </a:p>
        </p:txBody>
      </p:sp>
      <p:sp>
        <p:nvSpPr>
          <p:cNvPr id="54275" name="Slide Number Placeholder 3"/>
          <p:cNvSpPr>
            <a:spLocks noGrp="1"/>
          </p:cNvSpPr>
          <p:nvPr>
            <p:ph type="sldNum" sz="quarter" idx="12"/>
          </p:nvPr>
        </p:nvSpPr>
        <p:spPr>
          <a:noFill/>
        </p:spPr>
        <p:txBody>
          <a:bodyPr/>
          <a:lstStyle/>
          <a:p>
            <a:fld id="{1A8A4800-DA5B-4170-9532-F8B4BE7D468A}" type="slidenum">
              <a:rPr lang="en-US" smtClean="0"/>
              <a:pPr/>
              <a:t>53</a:t>
            </a:fld>
            <a:endParaRPr lang="en-US" smtClean="0"/>
          </a:p>
        </p:txBody>
      </p:sp>
      <p:pic>
        <p:nvPicPr>
          <p:cNvPr id="54276" name="Picture 2" descr="z140"/>
          <p:cNvPicPr>
            <a:picLocks noChangeAspect="1" noChangeArrowheads="1"/>
          </p:cNvPicPr>
          <p:nvPr/>
        </p:nvPicPr>
        <p:blipFill>
          <a:blip r:embed="rId3"/>
          <a:srcRect/>
          <a:stretch>
            <a:fillRect/>
          </a:stretch>
        </p:blipFill>
        <p:spPr bwMode="auto">
          <a:xfrm>
            <a:off x="2362200" y="914400"/>
            <a:ext cx="4154488" cy="5257800"/>
          </a:xfrm>
          <a:prstGeom prst="rect">
            <a:avLst/>
          </a:prstGeom>
          <a:noFill/>
          <a:ln w="9525">
            <a:noFill/>
            <a:miter lim="800000"/>
            <a:headEnd/>
            <a:tailEnd/>
          </a:ln>
        </p:spPr>
      </p:pic>
      <p:sp>
        <p:nvSpPr>
          <p:cNvPr id="54277" name="Line 4"/>
          <p:cNvSpPr>
            <a:spLocks noChangeShapeType="1"/>
          </p:cNvSpPr>
          <p:nvPr/>
        </p:nvSpPr>
        <p:spPr bwMode="auto">
          <a:xfrm flipH="1" flipV="1">
            <a:off x="3352800" y="1371600"/>
            <a:ext cx="990600" cy="762000"/>
          </a:xfrm>
          <a:prstGeom prst="line">
            <a:avLst/>
          </a:prstGeom>
          <a:noFill/>
          <a:ln w="57150">
            <a:solidFill>
              <a:schemeClr val="tx1"/>
            </a:solidFill>
            <a:round/>
            <a:headEnd/>
            <a:tailEnd type="triangle" w="med" len="med"/>
          </a:ln>
        </p:spPr>
        <p:txBody>
          <a:bodyPr wrap="none" anchor="ctr"/>
          <a:lstStyle/>
          <a:p>
            <a:endParaRPr lang="en-US"/>
          </a:p>
        </p:txBody>
      </p:sp>
      <p:sp>
        <p:nvSpPr>
          <p:cNvPr id="54278" name="Line 5"/>
          <p:cNvSpPr>
            <a:spLocks noChangeShapeType="1"/>
          </p:cNvSpPr>
          <p:nvPr/>
        </p:nvSpPr>
        <p:spPr bwMode="auto">
          <a:xfrm flipV="1">
            <a:off x="5638800" y="1752600"/>
            <a:ext cx="1676400" cy="685800"/>
          </a:xfrm>
          <a:prstGeom prst="line">
            <a:avLst/>
          </a:prstGeom>
          <a:noFill/>
          <a:ln w="57150">
            <a:solidFill>
              <a:schemeClr val="tx1"/>
            </a:solidFill>
            <a:round/>
            <a:headEnd/>
            <a:tailEnd/>
          </a:ln>
        </p:spPr>
        <p:txBody>
          <a:bodyPr wrap="none" anchor="ctr"/>
          <a:lstStyle/>
          <a:p>
            <a:endParaRPr lang="en-US"/>
          </a:p>
        </p:txBody>
      </p:sp>
      <p:sp>
        <p:nvSpPr>
          <p:cNvPr id="54279" name="Line 6"/>
          <p:cNvSpPr>
            <a:spLocks noChangeShapeType="1"/>
          </p:cNvSpPr>
          <p:nvPr/>
        </p:nvSpPr>
        <p:spPr bwMode="auto">
          <a:xfrm flipH="1">
            <a:off x="5334000" y="2438400"/>
            <a:ext cx="304800" cy="609600"/>
          </a:xfrm>
          <a:prstGeom prst="line">
            <a:avLst/>
          </a:prstGeom>
          <a:noFill/>
          <a:ln w="57150">
            <a:solidFill>
              <a:schemeClr val="tx1"/>
            </a:solidFill>
            <a:round/>
            <a:headEnd/>
            <a:tailEnd/>
          </a:ln>
        </p:spPr>
        <p:txBody>
          <a:bodyPr wrap="none" anchor="ctr"/>
          <a:lstStyle/>
          <a:p>
            <a:endParaRPr lang="en-US"/>
          </a:p>
        </p:txBody>
      </p:sp>
      <p:sp>
        <p:nvSpPr>
          <p:cNvPr id="54280" name="Line 7"/>
          <p:cNvSpPr>
            <a:spLocks noChangeShapeType="1"/>
          </p:cNvSpPr>
          <p:nvPr/>
        </p:nvSpPr>
        <p:spPr bwMode="auto">
          <a:xfrm flipV="1">
            <a:off x="5334000" y="1752600"/>
            <a:ext cx="76200" cy="1295400"/>
          </a:xfrm>
          <a:prstGeom prst="line">
            <a:avLst/>
          </a:prstGeom>
          <a:noFill/>
          <a:ln w="57150">
            <a:solidFill>
              <a:schemeClr val="tx1"/>
            </a:solidFill>
            <a:round/>
            <a:headEnd/>
            <a:tailEnd type="triangle" w="med" len="med"/>
          </a:ln>
        </p:spPr>
        <p:txBody>
          <a:bodyPr wrap="none" anchor="ctr"/>
          <a:lstStyle/>
          <a:p>
            <a:endParaRPr lang="en-US"/>
          </a:p>
        </p:txBody>
      </p:sp>
      <p:pic>
        <p:nvPicPr>
          <p:cNvPr id="54281" name="Picture 8" descr="space7"/>
          <p:cNvPicPr>
            <a:picLocks noChangeAspect="1" noChangeArrowheads="1"/>
          </p:cNvPicPr>
          <p:nvPr/>
        </p:nvPicPr>
        <p:blipFill>
          <a:blip r:embed="rId4"/>
          <a:srcRect/>
          <a:stretch>
            <a:fillRect/>
          </a:stretch>
        </p:blipFill>
        <p:spPr bwMode="auto">
          <a:xfrm>
            <a:off x="7315200" y="1143000"/>
            <a:ext cx="990600" cy="946150"/>
          </a:xfrm>
          <a:prstGeom prst="rect">
            <a:avLst/>
          </a:prstGeom>
          <a:noFill/>
          <a:ln w="9525">
            <a:noFill/>
            <a:miter lim="800000"/>
            <a:headEnd/>
            <a:tailEnd/>
          </a:ln>
        </p:spPr>
      </p:pic>
      <p:pic>
        <p:nvPicPr>
          <p:cNvPr id="54282" name="Picture 9" descr="dat1125"/>
          <p:cNvPicPr>
            <a:picLocks noChangeAspect="1" noChangeArrowheads="1"/>
          </p:cNvPicPr>
          <p:nvPr/>
        </p:nvPicPr>
        <p:blipFill>
          <a:blip r:embed="rId5"/>
          <a:srcRect/>
          <a:stretch>
            <a:fillRect/>
          </a:stretch>
        </p:blipFill>
        <p:spPr bwMode="auto">
          <a:xfrm rot="693034">
            <a:off x="5181600" y="0"/>
            <a:ext cx="1219200" cy="752475"/>
          </a:xfrm>
          <a:prstGeom prst="rect">
            <a:avLst/>
          </a:prstGeom>
          <a:noFill/>
          <a:ln w="9525">
            <a:noFill/>
            <a:miter lim="800000"/>
            <a:headEnd/>
            <a:tailEnd/>
          </a:ln>
        </p:spPr>
      </p:pic>
      <p:sp>
        <p:nvSpPr>
          <p:cNvPr id="54283" name="Line 3"/>
          <p:cNvSpPr>
            <a:spLocks noChangeShapeType="1"/>
          </p:cNvSpPr>
          <p:nvPr/>
        </p:nvSpPr>
        <p:spPr bwMode="auto">
          <a:xfrm flipH="1">
            <a:off x="4343400" y="533400"/>
            <a:ext cx="1447800" cy="1600200"/>
          </a:xfrm>
          <a:prstGeom prst="line">
            <a:avLst/>
          </a:prstGeom>
          <a:noFill/>
          <a:ln w="57150">
            <a:solidFill>
              <a:schemeClr val="tx1"/>
            </a:solidFill>
            <a:round/>
            <a:headEnd/>
            <a:tailEn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23"/>
          <p:cNvPicPr>
            <a:picLocks noChangeAspect="1" noChangeArrowheads="1"/>
          </p:cNvPicPr>
          <p:nvPr/>
        </p:nvPicPr>
        <p:blipFill>
          <a:blip r:embed="rId3"/>
          <a:srcRect/>
          <a:stretch>
            <a:fillRect/>
          </a:stretch>
        </p:blipFill>
        <p:spPr bwMode="auto">
          <a:xfrm>
            <a:off x="228600" y="174625"/>
            <a:ext cx="8763000" cy="65643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p:spPr>
        <p:txBody>
          <a:bodyPr/>
          <a:lstStyle/>
          <a:p>
            <a:r>
              <a:rPr lang="en-US" smtClean="0"/>
              <a:t>NRAO/AUI/NSF</a:t>
            </a:r>
          </a:p>
        </p:txBody>
      </p:sp>
      <p:sp>
        <p:nvSpPr>
          <p:cNvPr id="57347" name="Slide Number Placeholder 5"/>
          <p:cNvSpPr>
            <a:spLocks noGrp="1"/>
          </p:cNvSpPr>
          <p:nvPr>
            <p:ph type="sldNum" sz="quarter" idx="12"/>
          </p:nvPr>
        </p:nvSpPr>
        <p:spPr>
          <a:noFill/>
        </p:spPr>
        <p:txBody>
          <a:bodyPr/>
          <a:lstStyle/>
          <a:p>
            <a:fld id="{0977D05F-88CE-43CA-8B9B-12F13B2F0104}" type="slidenum">
              <a:rPr lang="en-US" smtClean="0"/>
              <a:pPr/>
              <a:t>55</a:t>
            </a:fld>
            <a:endParaRPr lang="en-US" smtClean="0"/>
          </a:p>
        </p:txBody>
      </p:sp>
      <p:pic>
        <p:nvPicPr>
          <p:cNvPr id="57348" name="Picture 5" descr="parent parab"/>
          <p:cNvPicPr>
            <a:picLocks noChangeAspect="1" noChangeArrowheads="1"/>
          </p:cNvPicPr>
          <p:nvPr/>
        </p:nvPicPr>
        <p:blipFill>
          <a:blip r:embed="rId3"/>
          <a:srcRect/>
          <a:stretch>
            <a:fillRect/>
          </a:stretch>
        </p:blipFill>
        <p:spPr bwMode="auto">
          <a:xfrm>
            <a:off x="1676400" y="228600"/>
            <a:ext cx="5630863" cy="640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2"/>
          <p:cNvSpPr>
            <a:spLocks noGrp="1"/>
          </p:cNvSpPr>
          <p:nvPr>
            <p:ph type="ftr" sz="quarter" idx="11"/>
          </p:nvPr>
        </p:nvSpPr>
        <p:spPr>
          <a:noFill/>
        </p:spPr>
        <p:txBody>
          <a:bodyPr/>
          <a:lstStyle/>
          <a:p>
            <a:r>
              <a:rPr lang="en-US" smtClean="0"/>
              <a:t>NRAO/AUI/NSF</a:t>
            </a:r>
          </a:p>
        </p:txBody>
      </p:sp>
      <p:sp>
        <p:nvSpPr>
          <p:cNvPr id="58371" name="Slide Number Placeholder 3"/>
          <p:cNvSpPr>
            <a:spLocks noGrp="1"/>
          </p:cNvSpPr>
          <p:nvPr>
            <p:ph type="sldNum" sz="quarter" idx="12"/>
          </p:nvPr>
        </p:nvSpPr>
        <p:spPr>
          <a:noFill/>
        </p:spPr>
        <p:txBody>
          <a:bodyPr/>
          <a:lstStyle/>
          <a:p>
            <a:fld id="{A1FB069F-0E10-4107-844C-82C9472FD198}" type="slidenum">
              <a:rPr lang="en-US" smtClean="0"/>
              <a:pPr/>
              <a:t>56</a:t>
            </a:fld>
            <a:endParaRPr lang="en-US" smtClean="0"/>
          </a:p>
        </p:txBody>
      </p:sp>
      <p:pic>
        <p:nvPicPr>
          <p:cNvPr id="58372" name="Picture 2" descr="feedarm"/>
          <p:cNvPicPr>
            <a:picLocks noChangeAspect="1" noChangeArrowheads="1"/>
          </p:cNvPicPr>
          <p:nvPr/>
        </p:nvPicPr>
        <p:blipFill>
          <a:blip r:embed="rId3"/>
          <a:srcRect/>
          <a:stretch>
            <a:fillRect/>
          </a:stretch>
        </p:blipFill>
        <p:spPr bwMode="auto">
          <a:xfrm>
            <a:off x="476250" y="228600"/>
            <a:ext cx="4800600" cy="6400800"/>
          </a:xfrm>
          <a:prstGeom prst="rect">
            <a:avLst/>
          </a:prstGeom>
          <a:noFill/>
          <a:ln w="9525">
            <a:solidFill>
              <a:srgbClr val="000000"/>
            </a:solidFill>
            <a:miter lim="800000"/>
            <a:headEnd/>
            <a:tailEnd/>
          </a:ln>
        </p:spPr>
      </p:pic>
      <p:sp>
        <p:nvSpPr>
          <p:cNvPr id="173059" name="Text Box 3"/>
          <p:cNvSpPr txBox="1">
            <a:spLocks noChangeArrowheads="1"/>
          </p:cNvSpPr>
          <p:nvPr/>
        </p:nvSpPr>
        <p:spPr bwMode="auto">
          <a:xfrm>
            <a:off x="5394325" y="241300"/>
            <a:ext cx="3390900" cy="665163"/>
          </a:xfrm>
          <a:prstGeom prst="rect">
            <a:avLst/>
          </a:prstGeom>
          <a:noFill/>
          <a:ln w="9525">
            <a:noFill/>
            <a:miter lim="800000"/>
            <a:headEnd/>
            <a:tailEnd/>
          </a:ln>
          <a:effectLst>
            <a:outerShdw dist="76199" dir="2700000" algn="ctr" rotWithShape="0">
              <a:srgbClr val="808080"/>
            </a:outerShdw>
          </a:effectLst>
        </p:spPr>
        <p:txBody>
          <a:bodyPr wrap="none">
            <a:spAutoFit/>
          </a:bodyPr>
          <a:lstStyle/>
          <a:p>
            <a:pPr>
              <a:defRPr/>
            </a:pPr>
            <a:r>
              <a:rPr lang="en-US" sz="3200"/>
              <a:t>GBT Feed Arm</a:t>
            </a:r>
            <a:endParaRPr lang="en-US" sz="2400"/>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2"/>
          <p:cNvSpPr>
            <a:spLocks noGrp="1"/>
          </p:cNvSpPr>
          <p:nvPr>
            <p:ph type="ftr" sz="quarter" idx="11"/>
          </p:nvPr>
        </p:nvSpPr>
        <p:spPr>
          <a:noFill/>
        </p:spPr>
        <p:txBody>
          <a:bodyPr/>
          <a:lstStyle/>
          <a:p>
            <a:r>
              <a:rPr lang="en-US" smtClean="0"/>
              <a:t>NRAO/AUI/NSF</a:t>
            </a:r>
          </a:p>
        </p:txBody>
      </p:sp>
      <p:sp>
        <p:nvSpPr>
          <p:cNvPr id="60419" name="Slide Number Placeholder 3"/>
          <p:cNvSpPr>
            <a:spLocks noGrp="1"/>
          </p:cNvSpPr>
          <p:nvPr>
            <p:ph type="sldNum" sz="quarter" idx="12"/>
          </p:nvPr>
        </p:nvSpPr>
        <p:spPr>
          <a:noFill/>
        </p:spPr>
        <p:txBody>
          <a:bodyPr/>
          <a:lstStyle/>
          <a:p>
            <a:fld id="{013391C0-7A63-438A-89F6-09EEC9C82A31}" type="slidenum">
              <a:rPr lang="en-US" smtClean="0"/>
              <a:pPr/>
              <a:t>57</a:t>
            </a:fld>
            <a:endParaRPr lang="en-US" smtClean="0"/>
          </a:p>
        </p:txBody>
      </p:sp>
      <p:pic>
        <p:nvPicPr>
          <p:cNvPr id="60420" name="Picture 2" descr="actuators"/>
          <p:cNvPicPr>
            <a:picLocks noChangeAspect="1" noChangeArrowheads="1"/>
          </p:cNvPicPr>
          <p:nvPr/>
        </p:nvPicPr>
        <p:blipFill>
          <a:blip r:embed="rId3"/>
          <a:srcRect t="20908" b="20711"/>
          <a:stretch>
            <a:fillRect/>
          </a:stretch>
        </p:blipFill>
        <p:spPr bwMode="auto">
          <a:xfrm>
            <a:off x="838200" y="381000"/>
            <a:ext cx="7467600" cy="5643563"/>
          </a:xfrm>
          <a:prstGeom prst="rect">
            <a:avLst/>
          </a:prstGeom>
          <a:noFill/>
          <a:ln w="9525">
            <a:solidFill>
              <a:srgbClr val="000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2"/>
          <p:cNvSpPr>
            <a:spLocks noGrp="1"/>
          </p:cNvSpPr>
          <p:nvPr>
            <p:ph type="ftr" sz="quarter" idx="11"/>
          </p:nvPr>
        </p:nvSpPr>
        <p:spPr>
          <a:noFill/>
        </p:spPr>
        <p:txBody>
          <a:bodyPr/>
          <a:lstStyle/>
          <a:p>
            <a:r>
              <a:rPr lang="en-US" smtClean="0"/>
              <a:t>NRAO/AUI/NSF</a:t>
            </a:r>
          </a:p>
        </p:txBody>
      </p:sp>
      <p:sp>
        <p:nvSpPr>
          <p:cNvPr id="61443" name="Slide Number Placeholder 3"/>
          <p:cNvSpPr>
            <a:spLocks noGrp="1"/>
          </p:cNvSpPr>
          <p:nvPr>
            <p:ph type="sldNum" sz="quarter" idx="12"/>
          </p:nvPr>
        </p:nvSpPr>
        <p:spPr>
          <a:noFill/>
        </p:spPr>
        <p:txBody>
          <a:bodyPr/>
          <a:lstStyle/>
          <a:p>
            <a:fld id="{5C8DD79F-95CD-4B9F-AC7B-3B7CD4F7F01E}" type="slidenum">
              <a:rPr lang="en-US" smtClean="0"/>
              <a:pPr/>
              <a:t>58</a:t>
            </a:fld>
            <a:endParaRPr lang="en-US" smtClean="0"/>
          </a:p>
        </p:txBody>
      </p:sp>
      <p:pic>
        <p:nvPicPr>
          <p:cNvPr id="61444" name="Picture 2" descr="retros"/>
          <p:cNvPicPr>
            <a:picLocks noChangeAspect="1" noChangeArrowheads="1"/>
          </p:cNvPicPr>
          <p:nvPr/>
        </p:nvPicPr>
        <p:blipFill>
          <a:blip r:embed="rId3"/>
          <a:srcRect/>
          <a:stretch>
            <a:fillRect/>
          </a:stretch>
        </p:blipFill>
        <p:spPr bwMode="auto">
          <a:xfrm>
            <a:off x="11113" y="4763"/>
            <a:ext cx="9121775" cy="68468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466" name="Footer Placeholder 2"/>
          <p:cNvSpPr>
            <a:spLocks noGrp="1"/>
          </p:cNvSpPr>
          <p:nvPr>
            <p:ph type="ftr" sz="quarter" idx="11"/>
          </p:nvPr>
        </p:nvSpPr>
        <p:spPr>
          <a:noFill/>
        </p:spPr>
        <p:txBody>
          <a:bodyPr/>
          <a:lstStyle/>
          <a:p>
            <a:r>
              <a:rPr lang="en-US" smtClean="0"/>
              <a:t>NRAO/AUI/NSF</a:t>
            </a:r>
          </a:p>
        </p:txBody>
      </p:sp>
      <p:sp>
        <p:nvSpPr>
          <p:cNvPr id="62467" name="Slide Number Placeholder 3"/>
          <p:cNvSpPr>
            <a:spLocks noGrp="1"/>
          </p:cNvSpPr>
          <p:nvPr>
            <p:ph type="sldNum" sz="quarter" idx="12"/>
          </p:nvPr>
        </p:nvSpPr>
        <p:spPr>
          <a:noFill/>
        </p:spPr>
        <p:txBody>
          <a:bodyPr/>
          <a:lstStyle/>
          <a:p>
            <a:fld id="{861B252E-77E5-41E0-8C05-5677286BAD35}" type="slidenum">
              <a:rPr lang="en-US" smtClean="0"/>
              <a:pPr/>
              <a:t>59</a:t>
            </a:fld>
            <a:endParaRPr lang="en-US" smtClean="0"/>
          </a:p>
        </p:txBody>
      </p:sp>
      <p:sp>
        <p:nvSpPr>
          <p:cNvPr id="2" name="TextBox 1"/>
          <p:cNvSpPr txBox="1"/>
          <p:nvPr/>
        </p:nvSpPr>
        <p:spPr>
          <a:xfrm>
            <a:off x="0" y="152400"/>
            <a:ext cx="9144000" cy="584775"/>
          </a:xfrm>
          <a:prstGeom prst="rect">
            <a:avLst/>
          </a:prstGeom>
          <a:noFill/>
        </p:spPr>
        <p:txBody>
          <a:bodyPr wrap="square" rtlCol="0">
            <a:spAutoFit/>
          </a:bodyPr>
          <a:lstStyle/>
          <a:p>
            <a:pPr algn="ctr"/>
            <a:r>
              <a:rPr lang="en-US" sz="3200" dirty="0" smtClean="0">
                <a:latin typeface="+mj-lt"/>
              </a:rPr>
              <a:t>The Green Bank Site</a:t>
            </a:r>
            <a:endParaRPr lang="en-US" sz="3200" dirty="0">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1366838"/>
            <a:ext cx="567055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1308100" y="152400"/>
            <a:ext cx="7835900" cy="838200"/>
          </a:xfrm>
        </p:spPr>
        <p:txBody>
          <a:bodyPr>
            <a:normAutofit fontScale="90000"/>
          </a:bodyPr>
          <a:lstStyle/>
          <a:p>
            <a:r>
              <a:rPr lang="en-US" sz="3600" smtClean="0"/>
              <a:t/>
            </a:r>
            <a:br>
              <a:rPr lang="en-US" sz="3600" smtClean="0"/>
            </a:br>
            <a:endParaRPr lang="en-US" smtClean="0"/>
          </a:p>
        </p:txBody>
      </p:sp>
      <p:sp>
        <p:nvSpPr>
          <p:cNvPr id="236548" name="Rectangle 4"/>
          <p:cNvSpPr>
            <a:spLocks noGrp="1" noChangeArrowheads="1"/>
          </p:cNvSpPr>
          <p:nvPr>
            <p:ph idx="1"/>
          </p:nvPr>
        </p:nvSpPr>
        <p:spPr>
          <a:xfrm>
            <a:off x="200025" y="1219200"/>
            <a:ext cx="2628900" cy="4114800"/>
          </a:xfrm>
        </p:spPr>
        <p:txBody>
          <a:bodyPr>
            <a:normAutofit/>
          </a:bodyPr>
          <a:lstStyle/>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2000 dedication.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100 x 110m, novel offset design.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Most versatile telescope: 100 MHz-100 GHz.</a:t>
            </a:r>
          </a:p>
        </p:txBody>
      </p:sp>
      <p:sp>
        <p:nvSpPr>
          <p:cNvPr id="236550" name="Text Box 6"/>
          <p:cNvSpPr txBox="1">
            <a:spLocks noChangeArrowheads="1"/>
          </p:cNvSpPr>
          <p:nvPr/>
        </p:nvSpPr>
        <p:spPr bwMode="auto">
          <a:xfrm>
            <a:off x="914400" y="228600"/>
            <a:ext cx="7924800" cy="579438"/>
          </a:xfrm>
          <a:prstGeom prst="rect">
            <a:avLst/>
          </a:prstGeom>
          <a:noFill/>
          <a:ln w="12700">
            <a:noFill/>
            <a:miter lim="800000"/>
            <a:headEnd/>
            <a:tailEnd/>
          </a:ln>
          <a:effectLst/>
        </p:spPr>
        <p:txBody>
          <a:bodyPr>
            <a:spAutoFit/>
          </a:bodyPr>
          <a:lstStyle/>
          <a:p>
            <a:pPr>
              <a:spcBef>
                <a:spcPct val="50000"/>
              </a:spcBef>
              <a:defRPr/>
            </a:pPr>
            <a:r>
              <a:rPr lang="en-US" sz="3200" dirty="0">
                <a:effectLst>
                  <a:outerShdw blurRad="38100" dist="38100" dir="2700000" algn="tl">
                    <a:srgbClr val="000000"/>
                  </a:outerShdw>
                </a:effectLst>
                <a:latin typeface="Arial" charset="0"/>
              </a:rPr>
              <a:t>Robert C. Byrd Green Bank Telescope</a:t>
            </a:r>
          </a:p>
        </p:txBody>
      </p:sp>
      <p:pic>
        <p:nvPicPr>
          <p:cNvPr id="7173" name="Picture 7" descr="gbt3d"/>
          <p:cNvPicPr>
            <a:picLocks noChangeAspect="1" noChangeArrowheads="1" noCrop="1"/>
          </p:cNvPicPr>
          <p:nvPr/>
        </p:nvPicPr>
        <p:blipFill>
          <a:blip r:embed="rId2"/>
          <a:srcRect/>
          <a:stretch>
            <a:fillRect/>
          </a:stretch>
        </p:blipFill>
        <p:spPr bwMode="auto">
          <a:xfrm>
            <a:off x="2838450" y="1143000"/>
            <a:ext cx="6096000" cy="4572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2"/>
          <p:cNvSpPr>
            <a:spLocks noGrp="1"/>
          </p:cNvSpPr>
          <p:nvPr>
            <p:ph type="ftr" sz="quarter" idx="11"/>
          </p:nvPr>
        </p:nvSpPr>
        <p:spPr>
          <a:noFill/>
        </p:spPr>
        <p:txBody>
          <a:bodyPr/>
          <a:lstStyle/>
          <a:p>
            <a:r>
              <a:rPr lang="en-US" smtClean="0"/>
              <a:t>NRAO/AUI/NSF</a:t>
            </a:r>
          </a:p>
        </p:txBody>
      </p:sp>
      <p:sp>
        <p:nvSpPr>
          <p:cNvPr id="63491" name="Slide Number Placeholder 3"/>
          <p:cNvSpPr>
            <a:spLocks noGrp="1"/>
          </p:cNvSpPr>
          <p:nvPr>
            <p:ph type="sldNum" sz="quarter" idx="12"/>
          </p:nvPr>
        </p:nvSpPr>
        <p:spPr>
          <a:noFill/>
        </p:spPr>
        <p:txBody>
          <a:bodyPr/>
          <a:lstStyle/>
          <a:p>
            <a:fld id="{0EDAB4BA-86FB-4A80-86CF-21AFC754E290}" type="slidenum">
              <a:rPr lang="en-US" smtClean="0"/>
              <a:pPr/>
              <a:t>60</a:t>
            </a:fld>
            <a:endParaRPr lang="en-US" smtClean="0"/>
          </a:p>
        </p:txBody>
      </p:sp>
      <p:pic>
        <p:nvPicPr>
          <p:cNvPr id="63492" name="Picture 3" descr="quietzone"/>
          <p:cNvPicPr>
            <a:picLocks noChangeAspect="1" noChangeArrowheads="1"/>
          </p:cNvPicPr>
          <p:nvPr/>
        </p:nvPicPr>
        <p:blipFill>
          <a:blip r:embed="rId3"/>
          <a:srcRect/>
          <a:stretch>
            <a:fillRect/>
          </a:stretch>
        </p:blipFill>
        <p:spPr bwMode="auto">
          <a:xfrm>
            <a:off x="0" y="214313"/>
            <a:ext cx="9144000" cy="64293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685800" y="304800"/>
            <a:ext cx="7772400" cy="1143000"/>
          </a:xfrm>
        </p:spPr>
        <p:txBody>
          <a:bodyPr>
            <a:normAutofit fontScale="90000"/>
          </a:bodyPr>
          <a:lstStyle/>
          <a:p>
            <a:pPr>
              <a:defRPr/>
            </a:pPr>
            <a:r>
              <a:rPr lang="en-US" sz="6000" dirty="0" smtClean="0">
                <a:effectLst>
                  <a:outerShdw blurRad="38100" dist="38100" dir="2700000" algn="tl">
                    <a:srgbClr val="000000"/>
                  </a:outerShdw>
                </a:effectLst>
              </a:rPr>
              <a:t>Whew!</a:t>
            </a:r>
            <a:br>
              <a:rPr lang="en-US" sz="6000" dirty="0" smtClean="0">
                <a:effectLst>
                  <a:outerShdw blurRad="38100" dist="38100" dir="2700000" algn="tl">
                    <a:srgbClr val="000000"/>
                  </a:outerShdw>
                </a:effectLst>
              </a:rPr>
            </a:br>
            <a:r>
              <a:rPr lang="en-US" sz="6000" dirty="0" smtClean="0">
                <a:effectLst>
                  <a:outerShdw blurRad="38100" dist="38100" dir="2700000" algn="tl">
                    <a:srgbClr val="000000"/>
                  </a:outerShdw>
                </a:effectLst>
              </a:rPr>
              <a:t>What do we get?</a:t>
            </a:r>
            <a:r>
              <a:rPr lang="en-US" sz="7200" dirty="0" smtClean="0"/>
              <a:t>  </a:t>
            </a:r>
          </a:p>
        </p:txBody>
      </p:sp>
      <p:sp>
        <p:nvSpPr>
          <p:cNvPr id="64514" name="Footer Placeholder 4"/>
          <p:cNvSpPr>
            <a:spLocks noGrp="1"/>
          </p:cNvSpPr>
          <p:nvPr>
            <p:ph type="ftr" sz="quarter" idx="11"/>
          </p:nvPr>
        </p:nvSpPr>
        <p:spPr>
          <a:noFill/>
        </p:spPr>
        <p:txBody>
          <a:bodyPr/>
          <a:lstStyle/>
          <a:p>
            <a:r>
              <a:rPr lang="en-US" smtClean="0"/>
              <a:t>NRAO/AUI/NSF</a:t>
            </a:r>
          </a:p>
        </p:txBody>
      </p:sp>
      <p:sp>
        <p:nvSpPr>
          <p:cNvPr id="64515" name="Slide Number Placeholder 5"/>
          <p:cNvSpPr>
            <a:spLocks noGrp="1"/>
          </p:cNvSpPr>
          <p:nvPr>
            <p:ph type="sldNum" sz="quarter" idx="12"/>
          </p:nvPr>
        </p:nvSpPr>
        <p:spPr>
          <a:noFill/>
        </p:spPr>
        <p:txBody>
          <a:bodyPr/>
          <a:lstStyle/>
          <a:p>
            <a:fld id="{9FAD148A-0672-44F7-81B9-84D087811C87}" type="slidenum">
              <a:rPr lang="en-US" smtClean="0"/>
              <a:pPr/>
              <a:t>61</a:t>
            </a:fld>
            <a:endParaRPr lang="en-US" smtClean="0"/>
          </a:p>
        </p:txBody>
      </p:sp>
      <p:sp>
        <p:nvSpPr>
          <p:cNvPr id="2" name="TextBox 1"/>
          <p:cNvSpPr txBox="1"/>
          <p:nvPr/>
        </p:nvSpPr>
        <p:spPr>
          <a:xfrm>
            <a:off x="116399" y="3323540"/>
            <a:ext cx="8903775" cy="646331"/>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j-lt"/>
              </a:rPr>
              <a:t>Answers to fundamental questions</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j-lt"/>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p:spPr>
        <p:txBody>
          <a:bodyPr/>
          <a:lstStyle/>
          <a:p>
            <a:r>
              <a:rPr lang="en-US" smtClean="0"/>
              <a:t>NRAO/AUI/NSF</a:t>
            </a:r>
          </a:p>
        </p:txBody>
      </p:sp>
      <p:sp>
        <p:nvSpPr>
          <p:cNvPr id="69635" name="Slide Number Placeholder 5"/>
          <p:cNvSpPr>
            <a:spLocks noGrp="1"/>
          </p:cNvSpPr>
          <p:nvPr>
            <p:ph type="sldNum" sz="quarter" idx="12"/>
          </p:nvPr>
        </p:nvSpPr>
        <p:spPr>
          <a:noFill/>
        </p:spPr>
        <p:txBody>
          <a:bodyPr/>
          <a:lstStyle/>
          <a:p>
            <a:fld id="{3FD8BC7C-73FC-44F7-A9ED-E102CDDBD89C}" type="slidenum">
              <a:rPr lang="en-US" smtClean="0"/>
              <a:pPr/>
              <a:t>62</a:t>
            </a:fld>
            <a:endParaRPr lang="en-US" smtClean="0"/>
          </a:p>
        </p:txBody>
      </p:sp>
      <p:pic>
        <p:nvPicPr>
          <p:cNvPr id="69636" name="Picture 6" descr="m31_rb"/>
          <p:cNvPicPr>
            <a:picLocks noChangeAspect="1" noChangeArrowheads="1"/>
          </p:cNvPicPr>
          <p:nvPr/>
        </p:nvPicPr>
        <p:blipFill>
          <a:blip r:embed="rId3"/>
          <a:srcRect/>
          <a:stretch>
            <a:fillRect/>
          </a:stretch>
        </p:blipFill>
        <p:spPr bwMode="auto">
          <a:xfrm>
            <a:off x="1752600" y="228600"/>
            <a:ext cx="5614988" cy="6402388"/>
          </a:xfrm>
          <a:prstGeom prst="rect">
            <a:avLst/>
          </a:prstGeom>
          <a:noFill/>
          <a:ln w="9525">
            <a:noFill/>
            <a:miter lim="800000"/>
            <a:headEnd/>
            <a:tailEnd/>
          </a:ln>
        </p:spPr>
      </p:pic>
      <p:sp>
        <p:nvSpPr>
          <p:cNvPr id="69637" name="Rectangle 7"/>
          <p:cNvSpPr>
            <a:spLocks noChangeArrowheads="1"/>
          </p:cNvSpPr>
          <p:nvPr/>
        </p:nvSpPr>
        <p:spPr bwMode="auto">
          <a:xfrm>
            <a:off x="1482725" y="263525"/>
            <a:ext cx="184150" cy="736600"/>
          </a:xfrm>
          <a:prstGeom prst="rect">
            <a:avLst/>
          </a:prstGeom>
          <a:noFill/>
          <a:ln w="9525">
            <a:noFill/>
            <a:miter lim="800000"/>
            <a:headEnd/>
            <a:tailEnd/>
          </a:ln>
        </p:spPr>
        <p:txBody>
          <a:bodyPr wrap="none">
            <a:spAutoFit/>
          </a:bodyPr>
          <a:lstStyle/>
          <a:p>
            <a:endParaRPr lang="en-US"/>
          </a:p>
        </p:txBody>
      </p:sp>
      <p:sp>
        <p:nvSpPr>
          <p:cNvPr id="69638" name="Rectangle 8"/>
          <p:cNvSpPr>
            <a:spLocks noChangeArrowheads="1"/>
          </p:cNvSpPr>
          <p:nvPr/>
        </p:nvSpPr>
        <p:spPr bwMode="auto">
          <a:xfrm>
            <a:off x="296863" y="1109663"/>
            <a:ext cx="5799137" cy="736600"/>
          </a:xfrm>
          <a:prstGeom prst="rect">
            <a:avLst/>
          </a:prstGeom>
          <a:noFill/>
          <a:ln w="9525">
            <a:noFill/>
            <a:miter lim="800000"/>
            <a:headEnd/>
            <a:tailEnd/>
          </a:ln>
        </p:spPr>
        <p:txBody>
          <a:bodyPr>
            <a:spAutoFit/>
          </a:bodyPr>
          <a:lstStyle/>
          <a:p>
            <a:endParaRPr lang="en-US"/>
          </a:p>
        </p:txBody>
      </p:sp>
      <p:sp>
        <p:nvSpPr>
          <p:cNvPr id="8" name="Rectangle 2"/>
          <p:cNvSpPr>
            <a:spLocks noGrp="1" noChangeArrowheads="1"/>
          </p:cNvSpPr>
          <p:nvPr>
            <p:ph type="title"/>
          </p:nvPr>
        </p:nvSpPr>
        <p:spPr>
          <a:xfrm>
            <a:off x="381000" y="304800"/>
            <a:ext cx="7772400" cy="685800"/>
          </a:xfrm>
        </p:spPr>
        <p:txBody>
          <a:bodyPr>
            <a:normAutofit fontScale="90000"/>
          </a:bodyPr>
          <a:lstStyle/>
          <a:p>
            <a:r>
              <a:rPr lang="en-US" sz="4000" dirty="0" smtClean="0"/>
              <a:t>How Galaxies Form</a:t>
            </a: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3"/>
          <p:cNvSpPr>
            <a:spLocks noGrp="1"/>
          </p:cNvSpPr>
          <p:nvPr>
            <p:ph type="ftr" sz="quarter" idx="11"/>
          </p:nvPr>
        </p:nvSpPr>
        <p:spPr>
          <a:noFill/>
        </p:spPr>
        <p:txBody>
          <a:bodyPr/>
          <a:lstStyle/>
          <a:p>
            <a:r>
              <a:rPr lang="en-US" smtClean="0"/>
              <a:t>NRAO/AUI/NSF</a:t>
            </a:r>
          </a:p>
        </p:txBody>
      </p:sp>
      <p:sp>
        <p:nvSpPr>
          <p:cNvPr id="66563" name="Slide Number Placeholder 4"/>
          <p:cNvSpPr>
            <a:spLocks noGrp="1"/>
          </p:cNvSpPr>
          <p:nvPr>
            <p:ph type="sldNum" sz="quarter" idx="12"/>
          </p:nvPr>
        </p:nvSpPr>
        <p:spPr>
          <a:noFill/>
        </p:spPr>
        <p:txBody>
          <a:bodyPr/>
          <a:lstStyle/>
          <a:p>
            <a:fld id="{D3BBFDFA-A897-47BF-90BD-D734F73BA295}" type="slidenum">
              <a:rPr lang="en-US" smtClean="0"/>
              <a:pPr/>
              <a:t>63</a:t>
            </a:fld>
            <a:endParaRPr lang="en-US" smtClean="0"/>
          </a:p>
        </p:txBody>
      </p:sp>
      <p:pic>
        <p:nvPicPr>
          <p:cNvPr id="66564" name="Picture 2" descr="Bubble"/>
          <p:cNvPicPr>
            <a:picLocks noChangeAspect="1" noChangeArrowheads="1"/>
          </p:cNvPicPr>
          <p:nvPr/>
        </p:nvPicPr>
        <p:blipFill>
          <a:blip r:embed="rId3"/>
          <a:srcRect/>
          <a:stretch>
            <a:fillRect/>
          </a:stretch>
        </p:blipFill>
        <p:spPr bwMode="auto">
          <a:xfrm>
            <a:off x="0" y="295275"/>
            <a:ext cx="7848600" cy="6278563"/>
          </a:xfrm>
          <a:prstGeom prst="rect">
            <a:avLst/>
          </a:prstGeom>
          <a:noFill/>
          <a:ln w="9525">
            <a:noFill/>
            <a:miter lim="800000"/>
            <a:headEnd/>
            <a:tailEnd/>
          </a:ln>
        </p:spPr>
      </p:pic>
      <p:sp>
        <p:nvSpPr>
          <p:cNvPr id="66565" name="Text Box 3"/>
          <p:cNvSpPr txBox="1">
            <a:spLocks noChangeArrowheads="1"/>
          </p:cNvSpPr>
          <p:nvPr/>
        </p:nvSpPr>
        <p:spPr bwMode="auto">
          <a:xfrm>
            <a:off x="127000" y="144463"/>
            <a:ext cx="5054589" cy="646331"/>
          </a:xfrm>
          <a:prstGeom prst="rect">
            <a:avLst/>
          </a:prstGeom>
          <a:noFill/>
          <a:ln w="9525">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latin typeface="+mj-lt"/>
              </a:rPr>
              <a:t>Galactic Super Bubble</a:t>
            </a:r>
          </a:p>
        </p:txBody>
      </p:sp>
      <p:pic>
        <p:nvPicPr>
          <p:cNvPr id="66566" name="Picture 4" descr="milkyway_hal"/>
          <p:cNvPicPr>
            <a:picLocks noChangeAspect="1" noChangeArrowheads="1"/>
          </p:cNvPicPr>
          <p:nvPr/>
        </p:nvPicPr>
        <p:blipFill>
          <a:blip r:embed="rId4"/>
          <a:srcRect/>
          <a:stretch>
            <a:fillRect/>
          </a:stretch>
        </p:blipFill>
        <p:spPr bwMode="auto">
          <a:xfrm>
            <a:off x="5360988" y="3981450"/>
            <a:ext cx="3783012" cy="272415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p:cNvSpPr>
          <p:nvPr>
            <p:ph type="title" idx="4294967295"/>
          </p:nvPr>
        </p:nvSpPr>
        <p:spPr/>
        <p:txBody>
          <a:bodyPr>
            <a:normAutofit fontScale="90000"/>
          </a:bodyPr>
          <a:lstStyle/>
          <a:p>
            <a:pPr>
              <a:defRPr/>
            </a:pPr>
            <a:r>
              <a:rPr lang="en-US" dirty="0" smtClean="0">
                <a:solidFill>
                  <a:schemeClr val="accent2">
                    <a:lumMod val="60000"/>
                    <a:lumOff val="40000"/>
                  </a:schemeClr>
                </a:solidFill>
                <a:cs typeface="GillSans" pitchFamily="48" charset="0"/>
              </a:rPr>
              <a:t>Fundamental physics</a:t>
            </a:r>
            <a:br>
              <a:rPr lang="en-US" dirty="0" smtClean="0">
                <a:solidFill>
                  <a:schemeClr val="accent2">
                    <a:lumMod val="60000"/>
                    <a:lumOff val="40000"/>
                  </a:schemeClr>
                </a:solidFill>
                <a:cs typeface="GillSans" pitchFamily="48" charset="0"/>
              </a:rPr>
            </a:br>
            <a:r>
              <a:rPr lang="en-US" sz="2000" dirty="0" smtClean="0">
                <a:solidFill>
                  <a:schemeClr val="accent2">
                    <a:lumMod val="60000"/>
                    <a:lumOff val="40000"/>
                  </a:schemeClr>
                </a:solidFill>
                <a:cs typeface="GillSans" pitchFamily="48" charset="0"/>
              </a:rPr>
              <a:t>Testing matter at extreme densities</a:t>
            </a:r>
            <a:r>
              <a:rPr lang="en-US" dirty="0" smtClean="0">
                <a:solidFill>
                  <a:schemeClr val="accent2">
                    <a:lumMod val="60000"/>
                    <a:lumOff val="40000"/>
                  </a:schemeClr>
                </a:solidFill>
                <a:cs typeface="GillSans" pitchFamily="48" charset="0"/>
              </a:rPr>
              <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64</a:t>
            </a:fld>
            <a:endParaRPr lang="en-US" dirty="0" smtClean="0">
              <a:latin typeface="Gill Sans" pitchFamily="17" charset="0"/>
              <a:ea typeface="ＭＳ Ｐゴシック" pitchFamily="48" charset="-128"/>
            </a:endParaRPr>
          </a:p>
        </p:txBody>
      </p:sp>
      <p:sp>
        <p:nvSpPr>
          <p:cNvPr id="15" name="Rectangle 7"/>
          <p:cNvSpPr txBox="1">
            <a:spLocks/>
          </p:cNvSpPr>
          <p:nvPr/>
        </p:nvSpPr>
        <p:spPr bwMode="auto">
          <a:xfrm>
            <a:off x="4017168" y="1567265"/>
            <a:ext cx="5072063" cy="12003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R="0" lvl="0" defTabSz="457200" rtl="0" eaLnBrk="0" fontAlgn="base" latinLnBrk="0" hangingPunct="0">
              <a:lnSpc>
                <a:spcPct val="100000"/>
              </a:lnSpc>
              <a:spcBef>
                <a:spcPct val="20000"/>
              </a:spcBef>
              <a:spcAft>
                <a:spcPct val="0"/>
              </a:spcAft>
              <a:buClrTx/>
              <a:buSzTx/>
              <a:buFont typeface="Arial" charset="0"/>
              <a:buNone/>
              <a:tabLst/>
              <a:defRPr/>
            </a:pPr>
            <a:r>
              <a:rPr kumimoji="0" lang="en-US" i="0" u="none" strike="noStrike" kern="1200" cap="none" spc="0" normalizeH="0" baseline="0" noProof="0" dirty="0" smtClean="0">
                <a:ln>
                  <a:noFill/>
                </a:ln>
                <a:effectLst/>
                <a:uLnTx/>
                <a:uFillTx/>
                <a:latin typeface="Gill Sans MT" pitchFamily="34" charset="0"/>
                <a:ea typeface="ＭＳ Ｐゴシック" pitchFamily="48" charset="-128"/>
                <a:cs typeface="Gill Sans" pitchFamily="17" charset="0"/>
              </a:rPr>
              <a:t>Recalibrate the Cosmic </a:t>
            </a:r>
            <a:r>
              <a:rPr lang="en-US" dirty="0" smtClean="0">
                <a:latin typeface="Gill Sans MT" pitchFamily="34" charset="0"/>
                <a:cs typeface="Gill Sans" pitchFamily="17" charset="0"/>
              </a:rPr>
              <a:t>D</a:t>
            </a:r>
            <a:r>
              <a:rPr kumimoji="0" lang="en-US" i="0" u="none" strike="noStrike" kern="1200" cap="none" spc="0" normalizeH="0" baseline="0" noProof="0" dirty="0" err="1" smtClean="0">
                <a:ln>
                  <a:noFill/>
                </a:ln>
                <a:effectLst/>
                <a:uLnTx/>
                <a:uFillTx/>
                <a:latin typeface="Gill Sans MT" pitchFamily="34" charset="0"/>
                <a:ea typeface="ＭＳ Ｐゴシック" pitchFamily="48" charset="-128"/>
                <a:cs typeface="Gill Sans" pitchFamily="17" charset="0"/>
              </a:rPr>
              <a:t>istance</a:t>
            </a:r>
            <a:r>
              <a:rPr kumimoji="0" lang="en-US" i="0" u="none" strike="noStrike" kern="1200" cap="none" spc="0" normalizeH="0" baseline="0" noProof="0" dirty="0" smtClean="0">
                <a:ln>
                  <a:noFill/>
                </a:ln>
                <a:effectLst/>
                <a:uLnTx/>
                <a:uFillTx/>
                <a:latin typeface="Gill Sans MT" pitchFamily="34" charset="0"/>
                <a:ea typeface="ＭＳ Ｐゴシック" pitchFamily="48" charset="-128"/>
                <a:cs typeface="Gill Sans" pitchFamily="17" charset="0"/>
              </a:rPr>
              <a:t> Scale</a:t>
            </a:r>
            <a:endParaRPr kumimoji="0" lang="en-US" i="0" u="none" strike="noStrike" kern="1200" cap="none" spc="0" normalizeH="0" baseline="-25000" noProof="0" dirty="0" smtClean="0">
              <a:ln>
                <a:noFill/>
              </a:ln>
              <a:effectLst/>
              <a:uLnTx/>
              <a:uFillTx/>
              <a:latin typeface="Gill Sans MT" pitchFamily="34" charset="0"/>
              <a:ea typeface="ＭＳ Ｐゴシック" pitchFamily="48" charset="-128"/>
              <a:cs typeface="Gill Sans" pitchFamily="17" charset="0"/>
            </a:endParaRPr>
          </a:p>
        </p:txBody>
      </p:sp>
      <p:pic>
        <p:nvPicPr>
          <p:cNvPr id="123906" name="Picture 2" descr="http://www.spacetoday.org/images/Chandra/SagittariusA_Chandra.jpg"/>
          <p:cNvPicPr>
            <a:picLocks noChangeAspect="1" noChangeArrowheads="1"/>
          </p:cNvPicPr>
          <p:nvPr/>
        </p:nvPicPr>
        <p:blipFill>
          <a:blip r:embed="rId3"/>
          <a:srcRect/>
          <a:stretch>
            <a:fillRect/>
          </a:stretch>
        </p:blipFill>
        <p:spPr bwMode="auto">
          <a:xfrm>
            <a:off x="457200" y="1715335"/>
            <a:ext cx="2760495" cy="2760495"/>
          </a:xfrm>
          <a:prstGeom prst="rect">
            <a:avLst/>
          </a:prstGeom>
          <a:noFill/>
        </p:spPr>
      </p:pic>
      <p:pic>
        <p:nvPicPr>
          <p:cNvPr id="123908" name="Picture 4" descr="http://www.nrao.edu/pr/2004/sagastar/sgraW1ly.jpg"/>
          <p:cNvPicPr>
            <a:picLocks noChangeAspect="1" noChangeArrowheads="1"/>
          </p:cNvPicPr>
          <p:nvPr/>
        </p:nvPicPr>
        <p:blipFill>
          <a:blip r:embed="rId4"/>
          <a:srcRect/>
          <a:stretch>
            <a:fillRect/>
          </a:stretch>
        </p:blipFill>
        <p:spPr bwMode="auto">
          <a:xfrm>
            <a:off x="2137812" y="4036869"/>
            <a:ext cx="1801605" cy="2194561"/>
          </a:xfrm>
          <a:prstGeom prst="rect">
            <a:avLst/>
          </a:prstGeom>
          <a:noFill/>
        </p:spPr>
      </p:pic>
      <p:sp>
        <p:nvSpPr>
          <p:cNvPr id="2" name="TextBox 1"/>
          <p:cNvSpPr txBox="1"/>
          <p:nvPr/>
        </p:nvSpPr>
        <p:spPr>
          <a:xfrm>
            <a:off x="4914900" y="2796169"/>
            <a:ext cx="3752850" cy="3557897"/>
          </a:xfrm>
          <a:prstGeom prst="rect">
            <a:avLst/>
          </a:prstGeom>
          <a:noFill/>
        </p:spPr>
        <p:txBody>
          <a:bodyPr wrap="square" rtlCol="0">
            <a:spAutoFit/>
          </a:bodyPr>
          <a:lstStyle/>
          <a:p>
            <a:pPr lvl="0">
              <a:spcBef>
                <a:spcPct val="20000"/>
              </a:spcBef>
              <a:defRPr/>
            </a:pPr>
            <a:r>
              <a:rPr lang="en-US" sz="1800" dirty="0">
                <a:latin typeface="Gill Sans MT" pitchFamily="34" charset="0"/>
              </a:rPr>
              <a:t>Obtaining a geometric distance to Galactic Center to better than 4% uncertainty*:</a:t>
            </a:r>
          </a:p>
          <a:p>
            <a:pPr marL="342900" lvl="0" indent="-342900">
              <a:spcBef>
                <a:spcPct val="20000"/>
              </a:spcBef>
              <a:defRPr/>
            </a:pPr>
            <a:endParaRPr lang="en-US" sz="1800" b="1" dirty="0">
              <a:latin typeface="Arial"/>
              <a:cs typeface="Arial"/>
            </a:endParaRPr>
          </a:p>
          <a:p>
            <a:pPr marL="342900" lvl="0" indent="-342900">
              <a:spcBef>
                <a:spcPct val="20000"/>
              </a:spcBef>
              <a:defRPr/>
            </a:pPr>
            <a:r>
              <a:rPr lang="en-US" sz="1800" b="1" dirty="0">
                <a:latin typeface="Arial"/>
                <a:cs typeface="Arial"/>
              </a:rPr>
              <a:t>→ </a:t>
            </a:r>
            <a:r>
              <a:rPr lang="en-US" sz="1600" dirty="0">
                <a:latin typeface="Gill Sans MT" pitchFamily="34" charset="0"/>
              </a:rPr>
              <a:t>Recalibrate the cosmic distance ladder;</a:t>
            </a:r>
          </a:p>
          <a:p>
            <a:pPr marL="342900" lvl="0" indent="-342900">
              <a:spcBef>
                <a:spcPct val="20000"/>
              </a:spcBef>
              <a:defRPr/>
            </a:pPr>
            <a:r>
              <a:rPr lang="en-US" sz="1600" b="1" dirty="0">
                <a:latin typeface="Arial"/>
                <a:cs typeface="Arial"/>
              </a:rPr>
              <a:t>→ </a:t>
            </a:r>
            <a:r>
              <a:rPr lang="en-US" sz="1600" dirty="0">
                <a:latin typeface="Gill Sans MT" pitchFamily="34" charset="0"/>
              </a:rPr>
              <a:t>Re-estimate distances/masses in Milky Way;</a:t>
            </a:r>
          </a:p>
          <a:p>
            <a:pPr marL="342900" lvl="0" indent="-342900">
              <a:spcBef>
                <a:spcPct val="20000"/>
              </a:spcBef>
              <a:defRPr/>
            </a:pPr>
            <a:r>
              <a:rPr lang="en-US" sz="1600" b="1" dirty="0">
                <a:latin typeface="Arial"/>
                <a:cs typeface="Arial"/>
              </a:rPr>
              <a:t>→ </a:t>
            </a:r>
            <a:r>
              <a:rPr lang="en-US" sz="1600" dirty="0">
                <a:latin typeface="Gill Sans MT" pitchFamily="34" charset="0"/>
                <a:cs typeface="Gill Sans" pitchFamily="17" charset="0"/>
              </a:rPr>
              <a:t>Refine mass of  Milky Way’s  black hole.</a:t>
            </a:r>
          </a:p>
          <a:p>
            <a:pPr marL="342900" lvl="0" indent="-342900" algn="ctr">
              <a:spcBef>
                <a:spcPct val="20000"/>
              </a:spcBef>
              <a:defRPr/>
            </a:pPr>
            <a:endParaRPr lang="en-US" sz="1600" dirty="0">
              <a:latin typeface="Gill Sans MT" pitchFamily="34" charset="0"/>
              <a:cs typeface="Gill Sans" pitchFamily="17" charset="0"/>
            </a:endParaRPr>
          </a:p>
          <a:p>
            <a:pPr marL="342900" lvl="0" indent="-342900" algn="ctr">
              <a:spcBef>
                <a:spcPct val="20000"/>
              </a:spcBef>
              <a:defRPr/>
            </a:pPr>
            <a:endParaRPr lang="en-US" sz="1600" dirty="0">
              <a:latin typeface="Gill Sans MT" pitchFamily="34" charset="0"/>
              <a:cs typeface="Gill Sans" pitchFamily="17" charset="0"/>
            </a:endParaRPr>
          </a:p>
          <a:p>
            <a:pPr marL="342900" lvl="0" indent="-342900" algn="ctr">
              <a:spcBef>
                <a:spcPct val="20000"/>
              </a:spcBef>
              <a:defRPr/>
            </a:pPr>
            <a:r>
              <a:rPr lang="en-US" sz="1600" dirty="0">
                <a:latin typeface="Gill Sans MT" pitchFamily="34" charset="0"/>
                <a:cs typeface="Gill Sans" pitchFamily="17" charset="0"/>
              </a:rPr>
              <a:t>  *GBT+VLBA</a:t>
            </a:r>
          </a:p>
          <a:p>
            <a:endParaRPr lang="en-US" sz="1600" dirty="0"/>
          </a:p>
        </p:txBody>
      </p:sp>
    </p:spTree>
    <p:extLst>
      <p:ext uri="{BB962C8B-B14F-4D97-AF65-F5344CB8AC3E}">
        <p14:creationId xmlns:p14="http://schemas.microsoft.com/office/powerpoint/2010/main" val="2047418153"/>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type="title"/>
          </p:nvPr>
        </p:nvSpPr>
        <p:spPr>
          <a:xfrm>
            <a:off x="666750" y="190500"/>
            <a:ext cx="7772400" cy="831850"/>
          </a:xfrm>
        </p:spPr>
        <p:txBody>
          <a:bodyPr/>
          <a:lstStyle/>
          <a:p>
            <a:r>
              <a:rPr lang="en-US" sz="4000" dirty="0" smtClean="0"/>
              <a:t>Gravitational Wave Detection</a:t>
            </a:r>
          </a:p>
        </p:txBody>
      </p:sp>
      <p:sp>
        <p:nvSpPr>
          <p:cNvPr id="65538" name="Footer Placeholder 4"/>
          <p:cNvSpPr>
            <a:spLocks noGrp="1"/>
          </p:cNvSpPr>
          <p:nvPr>
            <p:ph type="ftr" sz="quarter" idx="11"/>
          </p:nvPr>
        </p:nvSpPr>
        <p:spPr>
          <a:noFill/>
        </p:spPr>
        <p:txBody>
          <a:bodyPr/>
          <a:lstStyle/>
          <a:p>
            <a:r>
              <a:rPr lang="en-US" smtClean="0"/>
              <a:t>NRAO/AUI/NSF</a:t>
            </a:r>
          </a:p>
        </p:txBody>
      </p:sp>
      <p:sp>
        <p:nvSpPr>
          <p:cNvPr id="65539" name="Slide Number Placeholder 5"/>
          <p:cNvSpPr>
            <a:spLocks noGrp="1"/>
          </p:cNvSpPr>
          <p:nvPr>
            <p:ph type="sldNum" sz="quarter" idx="12"/>
          </p:nvPr>
        </p:nvSpPr>
        <p:spPr>
          <a:noFill/>
        </p:spPr>
        <p:txBody>
          <a:bodyPr/>
          <a:lstStyle/>
          <a:p>
            <a:fld id="{9BAA12E8-1F2B-4D55-AC03-08AEE86FBA5E}" type="slidenum">
              <a:rPr lang="en-US" smtClean="0"/>
              <a:pPr/>
              <a:t>65</a:t>
            </a:fld>
            <a:endParaRPr lang="en-US" smtClean="0"/>
          </a:p>
        </p:txBody>
      </p:sp>
      <p:pic>
        <p:nvPicPr>
          <p:cNvPr id="3" name="wd_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499" y="1733548"/>
            <a:ext cx="5243513" cy="3495675"/>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a:xfrm>
            <a:off x="381000" y="304800"/>
            <a:ext cx="7772400" cy="685800"/>
          </a:xfrm>
        </p:spPr>
        <p:txBody>
          <a:bodyPr>
            <a:normAutofit fontScale="90000"/>
          </a:bodyPr>
          <a:lstStyle/>
          <a:p>
            <a:r>
              <a:rPr lang="en-US" sz="4000" dirty="0" smtClean="0"/>
              <a:t>Understanding Dark Energy</a:t>
            </a:r>
          </a:p>
        </p:txBody>
      </p:sp>
      <p:sp>
        <p:nvSpPr>
          <p:cNvPr id="70661" name="Rectangle 3"/>
          <p:cNvSpPr>
            <a:spLocks noGrp="1" noChangeArrowheads="1"/>
          </p:cNvSpPr>
          <p:nvPr>
            <p:ph idx="1"/>
          </p:nvPr>
        </p:nvSpPr>
        <p:spPr>
          <a:xfrm>
            <a:off x="4343400" y="1066800"/>
            <a:ext cx="4648200" cy="2514600"/>
          </a:xfrm>
        </p:spPr>
        <p:txBody>
          <a:bodyPr/>
          <a:lstStyle/>
          <a:p>
            <a:pPr>
              <a:lnSpc>
                <a:spcPct val="90000"/>
              </a:lnSpc>
              <a:buFontTx/>
              <a:buNone/>
            </a:pPr>
            <a:r>
              <a:rPr lang="en-US" sz="2000" b="0" smtClean="0"/>
              <a:t>Goal:</a:t>
            </a:r>
          </a:p>
          <a:p>
            <a:pPr lvl="1">
              <a:lnSpc>
                <a:spcPct val="90000"/>
              </a:lnSpc>
              <a:buFont typeface="Times" pitchFamily="18" charset="0"/>
              <a:buChar char="•"/>
            </a:pPr>
            <a:r>
              <a:rPr lang="en-US" sz="2000" b="1" smtClean="0"/>
              <a:t>10+ distances to obtain H</a:t>
            </a:r>
            <a:r>
              <a:rPr lang="en-US" sz="2000" b="1" baseline="-25000" smtClean="0"/>
              <a:t>0</a:t>
            </a:r>
            <a:r>
              <a:rPr lang="en-US" sz="2000" b="1" smtClean="0"/>
              <a:t> with better than 3% uncertainty</a:t>
            </a:r>
          </a:p>
          <a:p>
            <a:pPr>
              <a:lnSpc>
                <a:spcPct val="90000"/>
              </a:lnSpc>
              <a:buFontTx/>
              <a:buNone/>
            </a:pPr>
            <a:endParaRPr lang="en-US" sz="2000" b="0" smtClean="0"/>
          </a:p>
        </p:txBody>
      </p:sp>
      <p:sp>
        <p:nvSpPr>
          <p:cNvPr id="70658" name="Footer Placeholder 4"/>
          <p:cNvSpPr>
            <a:spLocks noGrp="1"/>
          </p:cNvSpPr>
          <p:nvPr>
            <p:ph type="ftr" sz="quarter" idx="11"/>
          </p:nvPr>
        </p:nvSpPr>
        <p:spPr>
          <a:noFill/>
        </p:spPr>
        <p:txBody>
          <a:bodyPr/>
          <a:lstStyle/>
          <a:p>
            <a:r>
              <a:rPr lang="en-US" smtClean="0"/>
              <a:t>NRAO/AUI/NSF</a:t>
            </a:r>
          </a:p>
        </p:txBody>
      </p:sp>
      <p:sp>
        <p:nvSpPr>
          <p:cNvPr id="70659" name="Slide Number Placeholder 5"/>
          <p:cNvSpPr>
            <a:spLocks noGrp="1"/>
          </p:cNvSpPr>
          <p:nvPr>
            <p:ph type="sldNum" sz="quarter" idx="12"/>
          </p:nvPr>
        </p:nvSpPr>
        <p:spPr>
          <a:noFill/>
        </p:spPr>
        <p:txBody>
          <a:bodyPr/>
          <a:lstStyle/>
          <a:p>
            <a:fld id="{AB250E24-6CB9-445C-B5C2-D67344E0F0CF}" type="slidenum">
              <a:rPr lang="en-US" smtClean="0"/>
              <a:pPr/>
              <a:t>66</a:t>
            </a:fld>
            <a:endParaRPr lang="en-US" smtClean="0"/>
          </a:p>
        </p:txBody>
      </p:sp>
      <p:pic>
        <p:nvPicPr>
          <p:cNvPr id="70662" name="Picture 4" descr="n4258"/>
          <p:cNvPicPr>
            <a:picLocks noChangeAspect="1" noChangeArrowheads="1"/>
          </p:cNvPicPr>
          <p:nvPr/>
        </p:nvPicPr>
        <p:blipFill>
          <a:blip r:embed="rId3"/>
          <a:srcRect/>
          <a:stretch>
            <a:fillRect/>
          </a:stretch>
        </p:blipFill>
        <p:spPr bwMode="auto">
          <a:xfrm>
            <a:off x="152400" y="1143000"/>
            <a:ext cx="3962400" cy="3711575"/>
          </a:xfrm>
          <a:prstGeom prst="rect">
            <a:avLst/>
          </a:prstGeom>
          <a:noFill/>
          <a:ln w="9525">
            <a:noFill/>
            <a:miter lim="800000"/>
            <a:headEnd/>
            <a:tailEnd/>
          </a:ln>
        </p:spPr>
      </p:pic>
      <p:sp>
        <p:nvSpPr>
          <p:cNvPr id="70664" name="Text Box 6"/>
          <p:cNvSpPr txBox="1">
            <a:spLocks noChangeArrowheads="1"/>
          </p:cNvSpPr>
          <p:nvPr/>
        </p:nvSpPr>
        <p:spPr bwMode="auto">
          <a:xfrm>
            <a:off x="1447800" y="5486400"/>
            <a:ext cx="1263650" cy="366713"/>
          </a:xfrm>
          <a:prstGeom prst="rect">
            <a:avLst/>
          </a:prstGeom>
          <a:noFill/>
          <a:ln w="9525">
            <a:noFill/>
            <a:miter lim="800000"/>
            <a:headEnd/>
            <a:tailEnd/>
          </a:ln>
        </p:spPr>
        <p:txBody>
          <a:bodyPr wrap="none">
            <a:spAutoFit/>
          </a:bodyPr>
          <a:lstStyle/>
          <a:p>
            <a:r>
              <a:rPr lang="en-US" sz="1800" b="1" i="1">
                <a:latin typeface="Arial" charset="0"/>
                <a:ea typeface="ＭＳ Ｐゴシック" pitchFamily="48" charset="-128"/>
              </a:rPr>
              <a:t>NGC 4258</a:t>
            </a:r>
          </a:p>
        </p:txBody>
      </p:sp>
      <p:pic>
        <p:nvPicPr>
          <p:cNvPr id="9" name="Picture 2" descr="http://www.nrao.edu/~jbraatz/MaserCount.png"/>
          <p:cNvPicPr>
            <a:picLocks noChangeAspect="1" noChangeArrowheads="1"/>
          </p:cNvPicPr>
          <p:nvPr/>
        </p:nvPicPr>
        <p:blipFill>
          <a:blip r:embed="rId4"/>
          <a:srcRect/>
          <a:stretch>
            <a:fillRect/>
          </a:stretch>
        </p:blipFill>
        <p:spPr bwMode="auto">
          <a:xfrm>
            <a:off x="4572000" y="2379044"/>
            <a:ext cx="4306268" cy="3290712"/>
          </a:xfrm>
          <a:prstGeom prst="rect">
            <a:avLst/>
          </a:prstGeom>
          <a:noFill/>
        </p:spPr>
      </p:pic>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Origin of Life</a:t>
            </a:r>
            <a:br>
              <a:rPr lang="en-US" dirty="0" smtClean="0">
                <a:solidFill>
                  <a:schemeClr val="accent2">
                    <a:lumMod val="60000"/>
                    <a:lumOff val="40000"/>
                  </a:schemeClr>
                </a:solidFill>
                <a:cs typeface="GillSans" pitchFamily="48" charset="0"/>
              </a:rPr>
            </a:br>
            <a:r>
              <a:rPr lang="en-US" sz="2000" dirty="0" smtClean="0">
                <a:solidFill>
                  <a:schemeClr val="accent2">
                    <a:lumMod val="60000"/>
                    <a:lumOff val="40000"/>
                  </a:schemeClr>
                </a:solidFill>
                <a:cs typeface="GillSans" pitchFamily="48" charset="0"/>
              </a:rPr>
              <a:t>How did the planets form?</a:t>
            </a: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67</a:t>
            </a:fld>
            <a:endParaRPr lang="en-US" smtClean="0">
              <a:latin typeface="Gill Sans" pitchFamily="17" charset="0"/>
              <a:ea typeface="ＭＳ Ｐゴシック" pitchFamily="48" charset="-128"/>
            </a:endParaRPr>
          </a:p>
        </p:txBody>
      </p:sp>
      <p:sp>
        <p:nvSpPr>
          <p:cNvPr id="11" name="Rectangle 6"/>
          <p:cNvSpPr>
            <a:spLocks/>
          </p:cNvSpPr>
          <p:nvPr/>
        </p:nvSpPr>
        <p:spPr bwMode="auto">
          <a:xfrm>
            <a:off x="6810375" y="6356350"/>
            <a:ext cx="2124075" cy="365125"/>
          </a:xfrm>
          <a:prstGeom prst="rect">
            <a:avLst/>
          </a:prstGeom>
          <a:solidFill>
            <a:schemeClr val="tx1">
              <a:alpha val="50195"/>
            </a:schemeClr>
          </a:solidFill>
          <a:ln w="12700">
            <a:noFill/>
            <a:miter lim="800000"/>
            <a:headEnd/>
            <a:tailEnd/>
          </a:ln>
        </p:spPr>
        <p:txBody>
          <a:bodyPr lIns="0" tIns="0" rIns="0" bIns="0" anchor="ctr"/>
          <a:lstStyle/>
          <a:p>
            <a:pPr algn="ctr" defTabSz="642938"/>
            <a:r>
              <a:rPr lang="en-US" sz="1500">
                <a:solidFill>
                  <a:prstClr val="white"/>
                </a:solidFill>
                <a:latin typeface="Gill Sans MT" pitchFamily="34" charset="0"/>
                <a:cs typeface="Arial" charset="0"/>
                <a:sym typeface="Arial" charset="0"/>
              </a:rPr>
              <a:t>Campbell &amp; Campbell 2008</a:t>
            </a:r>
            <a:r>
              <a:rPr lang="en-US" sz="1400" i="1">
                <a:solidFill>
                  <a:prstClr val="white"/>
                </a:solidFill>
                <a:latin typeface="Gill Sans MT" pitchFamily="34" charset="0"/>
                <a:cs typeface="Arial" charset="0"/>
                <a:sym typeface="Arial" charset="0"/>
              </a:rPr>
              <a:t> </a:t>
            </a:r>
          </a:p>
        </p:txBody>
      </p:sp>
      <p:pic>
        <p:nvPicPr>
          <p:cNvPr id="12" name="Picture 5"/>
          <p:cNvPicPr>
            <a:picLocks noChangeAspect="1" noChangeArrowheads="1"/>
          </p:cNvPicPr>
          <p:nvPr/>
        </p:nvPicPr>
        <p:blipFill>
          <a:blip r:embed="rId4"/>
          <a:srcRect/>
          <a:stretch>
            <a:fillRect/>
          </a:stretch>
        </p:blipFill>
        <p:spPr bwMode="auto">
          <a:xfrm>
            <a:off x="157163" y="1323975"/>
            <a:ext cx="2914650" cy="3924300"/>
          </a:xfrm>
          <a:prstGeom prst="rect">
            <a:avLst/>
          </a:prstGeom>
          <a:noFill/>
          <a:ln w="12700">
            <a:noFill/>
            <a:miter lim="800000"/>
            <a:headEnd/>
            <a:tailEnd/>
          </a:ln>
        </p:spPr>
      </p:pic>
      <p:grpSp>
        <p:nvGrpSpPr>
          <p:cNvPr id="14" name="Group 22"/>
          <p:cNvGrpSpPr>
            <a:grpSpLocks/>
          </p:cNvGrpSpPr>
          <p:nvPr/>
        </p:nvGrpSpPr>
        <p:grpSpPr bwMode="auto">
          <a:xfrm>
            <a:off x="457200" y="4611688"/>
            <a:ext cx="3662362" cy="2246312"/>
            <a:chOff x="1240802" y="4611687"/>
            <a:chExt cx="3662022" cy="2246313"/>
          </a:xfrm>
        </p:grpSpPr>
        <p:pic>
          <p:nvPicPr>
            <p:cNvPr id="15" name="Picture 3"/>
            <p:cNvPicPr>
              <a:picLocks noChangeAspect="1" noChangeArrowheads="1"/>
            </p:cNvPicPr>
            <p:nvPr/>
          </p:nvPicPr>
          <p:blipFill>
            <a:blip r:embed="rId5"/>
            <a:srcRect/>
            <a:stretch>
              <a:fillRect/>
            </a:stretch>
          </p:blipFill>
          <p:spPr bwMode="auto">
            <a:xfrm>
              <a:off x="1240802" y="4611687"/>
              <a:ext cx="3662022" cy="2246313"/>
            </a:xfrm>
            <a:prstGeom prst="rect">
              <a:avLst/>
            </a:prstGeom>
            <a:noFill/>
            <a:ln w="12700">
              <a:noFill/>
              <a:miter lim="800000"/>
              <a:headEnd/>
              <a:tailEnd/>
            </a:ln>
          </p:spPr>
        </p:pic>
        <p:sp>
          <p:nvSpPr>
            <p:cNvPr id="16" name="Rectangle 6"/>
            <p:cNvSpPr>
              <a:spLocks/>
            </p:cNvSpPr>
            <p:nvPr/>
          </p:nvSpPr>
          <p:spPr bwMode="auto">
            <a:xfrm>
              <a:off x="1857999" y="6169025"/>
              <a:ext cx="3044825" cy="688975"/>
            </a:xfrm>
            <a:prstGeom prst="rect">
              <a:avLst/>
            </a:prstGeom>
            <a:noFill/>
            <a:ln w="12700">
              <a:noFill/>
              <a:miter lim="800000"/>
              <a:headEnd/>
              <a:tailEnd/>
            </a:ln>
          </p:spPr>
          <p:txBody>
            <a:bodyPr lIns="0" tIns="0" rIns="0" bIns="0" anchor="ctr"/>
            <a:lstStyle/>
            <a:p>
              <a:pPr algn="ctr" defTabSz="642938"/>
              <a:r>
                <a:rPr lang="en-US" sz="1500">
                  <a:solidFill>
                    <a:prstClr val="white"/>
                  </a:solidFill>
                  <a:latin typeface="Gill Sans MT" pitchFamily="34" charset="0"/>
                  <a:cs typeface="Arial" charset="0"/>
                  <a:sym typeface="Arial" charset="0"/>
                </a:rPr>
                <a:t>“Large Longitude Libration of </a:t>
              </a:r>
            </a:p>
            <a:p>
              <a:pPr algn="ctr" defTabSz="642938"/>
              <a:r>
                <a:rPr lang="en-US" sz="1500">
                  <a:solidFill>
                    <a:prstClr val="white"/>
                  </a:solidFill>
                  <a:latin typeface="Gill Sans MT" pitchFamily="34" charset="0"/>
                  <a:cs typeface="Arial" charset="0"/>
                  <a:sym typeface="Arial" charset="0"/>
                </a:rPr>
                <a:t>Mercury Reveals a Molten Core”</a:t>
              </a:r>
            </a:p>
            <a:p>
              <a:pPr algn="ctr" defTabSz="642938"/>
              <a:r>
                <a:rPr lang="en-US" sz="1400" i="1">
                  <a:solidFill>
                    <a:prstClr val="white"/>
                  </a:solidFill>
                  <a:latin typeface="Gill Sans MT" pitchFamily="34" charset="0"/>
                  <a:cs typeface="Arial" charset="0"/>
                  <a:sym typeface="Arial" charset="0"/>
                </a:rPr>
                <a:t>Margot et al. 2007 Science </a:t>
              </a:r>
            </a:p>
          </p:txBody>
        </p:sp>
      </p:grpSp>
      <p:pic>
        <p:nvPicPr>
          <p:cNvPr id="18" name="moon_hidef3.mpg">
            <a:hlinkClick r:id="" action="ppaction://media"/>
          </p:cNvPr>
          <p:cNvPicPr>
            <a:picLocks noRot="1" noChangeAspect="1"/>
          </p:cNvPicPr>
          <p:nvPr>
            <a:videoFile r:link="rId1"/>
          </p:nvPr>
        </p:nvPicPr>
        <p:blipFill>
          <a:blip r:embed="rId6"/>
          <a:stretch>
            <a:fillRect/>
          </a:stretch>
        </p:blipFill>
        <p:spPr>
          <a:xfrm>
            <a:off x="4876800" y="3144129"/>
            <a:ext cx="3352800" cy="2286000"/>
          </a:xfrm>
          <a:prstGeom prst="rect">
            <a:avLst/>
          </a:prstGeom>
        </p:spPr>
      </p:pic>
    </p:spTree>
    <p:extLst>
      <p:ext uri="{BB962C8B-B14F-4D97-AF65-F5344CB8AC3E}">
        <p14:creationId xmlns:p14="http://schemas.microsoft.com/office/powerpoint/2010/main" val="2133693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2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p:cTn id="12" fill="hold" display="0">
                  <p:stCondLst>
                    <p:cond delay="indefinite"/>
                  </p:stCondLst>
                  <p:endCondLst>
                    <p:cond evt="onNext" delay="0">
                      <p:tgtEl>
                        <p:sldTgt/>
                      </p:tgtEl>
                    </p:cond>
                    <p:cond evt="onPrev" delay="0">
                      <p:tgtEl>
                        <p:sldTgt/>
                      </p:tgtEl>
                    </p:cond>
                  </p:endCondLst>
                </p:cTn>
                <p:tgtEl>
                  <p:spTgt spid="18"/>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68</a:t>
            </a:fld>
            <a:endParaRPr lang="en-US" smtClean="0">
              <a:latin typeface="Gill Sans" pitchFamily="17" charset="0"/>
              <a:ea typeface="ＭＳ Ｐゴシック" pitchFamily="48" charset="-128"/>
            </a:endParaRPr>
          </a:p>
        </p:txBody>
      </p:sp>
      <p:sp>
        <p:nvSpPr>
          <p:cNvPr id="8" name="Rectangle 7"/>
          <p:cNvSpPr txBox="1">
            <a:spLocks/>
          </p:cNvSpPr>
          <p:nvPr/>
        </p:nvSpPr>
        <p:spPr bwMode="auto">
          <a:xfrm>
            <a:off x="155575" y="1336433"/>
            <a:ext cx="4098020"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457200" rtl="0" eaLnBrk="0" fontAlgn="base" latinLnBrk="0" hangingPunct="0">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smtClean="0">
                <a:ln>
                  <a:noFill/>
                </a:ln>
                <a:solidFill>
                  <a:schemeClr val="bg1"/>
                </a:solidFill>
                <a:effectLst/>
                <a:uLnTx/>
                <a:uFillTx/>
                <a:latin typeface="Gill Sans MT" pitchFamily="34" charset="0"/>
                <a:ea typeface="ＭＳ Ｐゴシック" pitchFamily="48" charset="-128"/>
                <a:cs typeface="Gill Sans" pitchFamily="17" charset="0"/>
              </a:rPr>
              <a:t>	Connect Organic</a:t>
            </a:r>
            <a:r>
              <a:rPr kumimoji="0" lang="en-US" sz="2400" b="0" i="0" u="none" strike="noStrike" kern="1200" cap="none" spc="0" normalizeH="0" noProof="0" dirty="0" smtClean="0">
                <a:ln>
                  <a:noFill/>
                </a:ln>
                <a:solidFill>
                  <a:schemeClr val="bg1"/>
                </a:solidFill>
                <a:effectLst/>
                <a:uLnTx/>
                <a:uFillTx/>
                <a:latin typeface="Gill Sans MT" pitchFamily="34" charset="0"/>
                <a:ea typeface="ＭＳ Ｐゴシック" pitchFamily="48" charset="-128"/>
                <a:cs typeface="Gill Sans" pitchFamily="17" charset="0"/>
              </a:rPr>
              <a:t> Chemistry in Space with Life on Earth</a:t>
            </a:r>
            <a:endParaRPr kumimoji="0" lang="en-US" sz="2400" b="0" i="0" u="none" strike="noStrike" kern="1200" cap="none" spc="0" normalizeH="0" baseline="-25000" noProof="0" dirty="0" smtClean="0">
              <a:ln>
                <a:noFill/>
              </a:ln>
              <a:solidFill>
                <a:schemeClr val="bg1"/>
              </a:solidFill>
              <a:effectLst/>
              <a:uLnTx/>
              <a:uFillTx/>
              <a:latin typeface="Gill Sans MT" pitchFamily="34" charset="0"/>
              <a:ea typeface="ＭＳ Ｐゴシック" pitchFamily="48" charset="-128"/>
              <a:cs typeface="Gill Sans" pitchFamily="17" charset="0"/>
            </a:endParaRPr>
          </a:p>
        </p:txBody>
      </p:sp>
      <p:sp>
        <p:nvSpPr>
          <p:cNvPr id="13" name="Rectangle 7"/>
          <p:cNvSpPr txBox="1">
            <a:spLocks/>
          </p:cNvSpPr>
          <p:nvPr/>
        </p:nvSpPr>
        <p:spPr bwMode="auto">
          <a:xfrm>
            <a:off x="211590" y="2344693"/>
            <a:ext cx="3872937" cy="16312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lvl="0" indent="-342900" algn="r" eaLnBrk="0" hangingPunct="0">
              <a:spcBef>
                <a:spcPct val="20000"/>
              </a:spcBef>
            </a:pPr>
            <a:r>
              <a:rPr lang="en-US" sz="2000" dirty="0" smtClean="0">
                <a:solidFill>
                  <a:schemeClr val="accent1">
                    <a:lumMod val="40000"/>
                    <a:lumOff val="60000"/>
                  </a:schemeClr>
                </a:solidFill>
                <a:latin typeface="Gill Sans MT" pitchFamily="34" charset="0"/>
                <a:cs typeface="Gill Sans" pitchFamily="17" charset="0"/>
              </a:rPr>
              <a:t>Measure interstellar chemical processes to determine the characteristics of pre-biotic chemistry in star-forming regions</a:t>
            </a:r>
            <a:endParaRPr kumimoji="0" lang="en-US" sz="2000" b="0" i="0" u="none" strike="noStrike" kern="1200" cap="none" spc="0" normalizeH="0" noProof="0" dirty="0" smtClean="0">
              <a:ln>
                <a:noFill/>
              </a:ln>
              <a:solidFill>
                <a:schemeClr val="accent1">
                  <a:lumMod val="40000"/>
                  <a:lumOff val="60000"/>
                </a:schemeClr>
              </a:solidFill>
              <a:effectLst/>
              <a:uLnTx/>
              <a:uFillTx/>
              <a:latin typeface="Gill Sans MT" pitchFamily="34" charset="0"/>
              <a:ea typeface="ＭＳ Ｐゴシック" pitchFamily="48" charset="-128"/>
              <a:cs typeface="Gill Sans" pitchFamily="17" charset="0"/>
            </a:endParaRPr>
          </a:p>
        </p:txBody>
      </p:sp>
      <p:pic>
        <p:nvPicPr>
          <p:cNvPr id="14" name="Picture 7"/>
          <p:cNvPicPr>
            <a:picLocks noChangeAspect="1" noChangeArrowheads="1"/>
          </p:cNvPicPr>
          <p:nvPr/>
        </p:nvPicPr>
        <p:blipFill>
          <a:blip r:embed="rId3"/>
          <a:srcRect/>
          <a:stretch>
            <a:fillRect/>
          </a:stretch>
        </p:blipFill>
        <p:spPr bwMode="auto">
          <a:xfrm>
            <a:off x="4253595" y="1078816"/>
            <a:ext cx="4778375" cy="4778375"/>
          </a:xfrm>
          <a:prstGeom prst="rect">
            <a:avLst/>
          </a:prstGeom>
          <a:noFill/>
          <a:ln w="9525">
            <a:noFill/>
            <a:miter lim="800000"/>
            <a:headEnd/>
            <a:tailEnd/>
          </a:ln>
        </p:spPr>
      </p:pic>
      <p:pic>
        <p:nvPicPr>
          <p:cNvPr id="2051" name="Picture 3" descr="C:\MainFiles\talks\gbttalks\molec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8769" y="146368"/>
            <a:ext cx="1135626" cy="12712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MainFiles\talks\gbttalks\GBT_Molecu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9549"/>
            <a:ext cx="4090697" cy="271874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Origin of Life</a:t>
            </a:r>
            <a:br>
              <a:rPr lang="en-US" dirty="0" smtClean="0">
                <a:solidFill>
                  <a:schemeClr val="accent2">
                    <a:lumMod val="60000"/>
                    <a:lumOff val="40000"/>
                  </a:schemeClr>
                </a:solidFill>
                <a:cs typeface="GillSans" pitchFamily="48" charset="0"/>
              </a:rPr>
            </a:br>
            <a:r>
              <a:rPr lang="en-US" sz="2000" dirty="0" smtClean="0">
                <a:solidFill>
                  <a:schemeClr val="accent2">
                    <a:lumMod val="60000"/>
                    <a:lumOff val="40000"/>
                  </a:schemeClr>
                </a:solidFill>
                <a:cs typeface="GillSans" pitchFamily="48" charset="0"/>
              </a:rPr>
              <a:t>How did life arrive on Earth?</a:t>
            </a:r>
          </a:p>
        </p:txBody>
      </p:sp>
    </p:spTree>
    <p:extLst>
      <p:ext uri="{BB962C8B-B14F-4D97-AF65-F5344CB8AC3E}">
        <p14:creationId xmlns:p14="http://schemas.microsoft.com/office/powerpoint/2010/main" val="1333858981"/>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69</a:t>
            </a:fld>
            <a:endParaRPr lang="en-US" smtClean="0">
              <a:latin typeface="Gill Sans" pitchFamily="17" charset="0"/>
              <a:ea typeface="ＭＳ Ｐゴシック" pitchFamily="48" charset="-128"/>
            </a:endParaRPr>
          </a:p>
        </p:txBody>
      </p:sp>
      <p:pic>
        <p:nvPicPr>
          <p:cNvPr id="136193" name="Picture 1"/>
          <p:cNvPicPr>
            <a:picLocks noChangeAspect="1" noChangeArrowheads="1"/>
          </p:cNvPicPr>
          <p:nvPr/>
        </p:nvPicPr>
        <p:blipFill>
          <a:blip r:embed="rId3"/>
          <a:srcRect/>
          <a:stretch>
            <a:fillRect/>
          </a:stretch>
        </p:blipFill>
        <p:spPr bwMode="auto">
          <a:xfrm>
            <a:off x="5176910" y="4244484"/>
            <a:ext cx="3727391" cy="2351706"/>
          </a:xfrm>
          <a:prstGeom prst="rect">
            <a:avLst/>
          </a:prstGeom>
          <a:noFill/>
          <a:ln w="9525">
            <a:noFill/>
            <a:miter lim="800000"/>
            <a:headEnd/>
            <a:tailEnd/>
          </a:ln>
        </p:spPr>
      </p:pic>
      <p:pic>
        <p:nvPicPr>
          <p:cNvPr id="136195" name="Picture 3" descr="http://www.astro.sunysb.edu/fwalter/AST101/images/meteor.jpg"/>
          <p:cNvPicPr>
            <a:picLocks noChangeAspect="1" noChangeArrowheads="1"/>
          </p:cNvPicPr>
          <p:nvPr/>
        </p:nvPicPr>
        <p:blipFill>
          <a:blip r:embed="rId4"/>
          <a:srcRect/>
          <a:stretch>
            <a:fillRect/>
          </a:stretch>
        </p:blipFill>
        <p:spPr bwMode="auto">
          <a:xfrm>
            <a:off x="5260086" y="1337585"/>
            <a:ext cx="3426714" cy="2570037"/>
          </a:xfrm>
          <a:prstGeom prst="rect">
            <a:avLst/>
          </a:prstGeom>
          <a:noFill/>
        </p:spPr>
      </p:pic>
      <p:sp>
        <p:nvSpPr>
          <p:cNvPr id="9" name="Rectangle 7"/>
          <p:cNvSpPr txBox="1">
            <a:spLocks/>
          </p:cNvSpPr>
          <p:nvPr/>
        </p:nvSpPr>
        <p:spPr bwMode="auto">
          <a:xfrm>
            <a:off x="319234" y="5426639"/>
            <a:ext cx="4857675" cy="1169551"/>
          </a:xfrm>
          <a:prstGeom prst="rect">
            <a:avLst/>
          </a:prstGeom>
          <a:solidFill>
            <a:schemeClr val="tx1"/>
          </a:solidFill>
          <a:ln w="9525">
            <a:noFill/>
            <a:miter lim="800000"/>
            <a:headEnd/>
            <a:tailEnd/>
          </a:ln>
        </p:spPr>
        <p:txBody>
          <a:bodyPr wrap="square">
            <a:spAutoFit/>
          </a:bodyPr>
          <a:lstStyle/>
          <a:p>
            <a:pPr algn="r" eaLnBrk="0" hangingPunct="0">
              <a:spcBef>
                <a:spcPct val="20000"/>
              </a:spcBef>
              <a:buFont typeface="Arial" charset="0"/>
              <a:buNone/>
              <a:tabLst>
                <a:tab pos="0" algn="l"/>
              </a:tabLst>
              <a:defRPr/>
            </a:pPr>
            <a:endParaRPr lang="en-US" sz="1400" dirty="0" smtClean="0">
              <a:solidFill>
                <a:schemeClr val="bg1"/>
              </a:solidFill>
              <a:cs typeface="Gill Sans" pitchFamily="17" charset="0"/>
            </a:endParaRPr>
          </a:p>
          <a:p>
            <a:pPr algn="r" eaLnBrk="0" hangingPunct="0">
              <a:spcBef>
                <a:spcPct val="20000"/>
              </a:spcBef>
              <a:buFont typeface="Arial" charset="0"/>
              <a:buNone/>
              <a:tabLst>
                <a:tab pos="0" algn="l"/>
              </a:tabLst>
              <a:defRPr/>
            </a:pPr>
            <a:r>
              <a:rPr lang="en-US" sz="1400" dirty="0" smtClean="0">
                <a:solidFill>
                  <a:schemeClr val="bg1"/>
                </a:solidFill>
                <a:cs typeface="Gill Sans" pitchFamily="17" charset="0"/>
              </a:rPr>
              <a:t>HCN and HCO+ image of Hale-Bopp with WFPA footprint</a:t>
            </a:r>
            <a:endParaRPr lang="en-US" sz="1400" dirty="0" smtClean="0">
              <a:solidFill>
                <a:schemeClr val="bg1"/>
              </a:solidFill>
              <a:latin typeface="Gill Sans MT" pitchFamily="34" charset="0"/>
              <a:cs typeface="Gill Sans" pitchFamily="17" charset="0"/>
            </a:endParaRPr>
          </a:p>
          <a:p>
            <a:pPr marL="2743200" indent="509588" algn="r" eaLnBrk="0" hangingPunct="0">
              <a:spcBef>
                <a:spcPct val="20000"/>
              </a:spcBef>
              <a:buFont typeface="Arial" charset="0"/>
              <a:buNone/>
              <a:tabLst>
                <a:tab pos="0" algn="l"/>
              </a:tabLst>
              <a:defRPr/>
            </a:pPr>
            <a:r>
              <a:rPr lang="en-US" sz="1400" i="1" dirty="0" smtClean="0">
                <a:solidFill>
                  <a:schemeClr val="bg1"/>
                </a:solidFill>
                <a:latin typeface="Gill Sans MT" pitchFamily="34" charset="0"/>
                <a:cs typeface="Gill Sans" pitchFamily="17" charset="0"/>
              </a:rPr>
              <a:t>Courtesy A. Lowell</a:t>
            </a:r>
          </a:p>
          <a:p>
            <a:pPr marL="2743200" indent="509588" algn="r" eaLnBrk="0" hangingPunct="0">
              <a:spcBef>
                <a:spcPct val="20000"/>
              </a:spcBef>
              <a:buFont typeface="Arial" charset="0"/>
              <a:buNone/>
              <a:tabLst>
                <a:tab pos="0" algn="l"/>
              </a:tabLst>
              <a:defRPr/>
            </a:pPr>
            <a:endParaRPr lang="en-US" sz="1400" i="1" baseline="-6000" dirty="0" smtClean="0">
              <a:solidFill>
                <a:schemeClr val="bg1"/>
              </a:solidFill>
              <a:latin typeface="Gill Sans MT" pitchFamily="34" charset="0"/>
              <a:cs typeface="Gill Sans" pitchFamily="17" charset="0"/>
            </a:endParaRPr>
          </a:p>
          <a:p>
            <a:pPr marL="2743200" indent="509588" algn="r" eaLnBrk="0" hangingPunct="0">
              <a:spcBef>
                <a:spcPct val="20000"/>
              </a:spcBef>
              <a:buFont typeface="Arial" charset="0"/>
              <a:buNone/>
              <a:tabLst>
                <a:tab pos="0" algn="l"/>
              </a:tabLst>
              <a:defRPr/>
            </a:pPr>
            <a:endParaRPr lang="en-US" sz="1400" i="1" baseline="-6000" dirty="0">
              <a:solidFill>
                <a:schemeClr val="bg1"/>
              </a:solidFill>
              <a:cs typeface="Gill Sans" pitchFamily="17" charset="0"/>
            </a:endParaRPr>
          </a:p>
        </p:txBody>
      </p:sp>
      <p:sp>
        <p:nvSpPr>
          <p:cNvPr id="13" name="Rectangle 7"/>
          <p:cNvSpPr txBox="1">
            <a:spLocks/>
          </p:cNvSpPr>
          <p:nvPr/>
        </p:nvSpPr>
        <p:spPr bwMode="auto">
          <a:xfrm>
            <a:off x="319235" y="1907878"/>
            <a:ext cx="4269545" cy="304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lvl="0" indent="-342900" algn="ctr" eaLnBrk="0" hangingPunct="0">
              <a:spcBef>
                <a:spcPct val="20000"/>
              </a:spcBef>
            </a:pPr>
            <a:r>
              <a:rPr lang="en-US" sz="2000" dirty="0" smtClean="0">
                <a:solidFill>
                  <a:schemeClr val="accent1">
                    <a:lumMod val="40000"/>
                    <a:lumOff val="60000"/>
                  </a:schemeClr>
                </a:solidFill>
                <a:latin typeface="Gill Sans MT" pitchFamily="34" charset="0"/>
                <a:cs typeface="Gill Sans" pitchFamily="17" charset="0"/>
              </a:rPr>
              <a:t>Rapid imaging of </a:t>
            </a:r>
            <a:r>
              <a:rPr lang="en-US" sz="2000" dirty="0" err="1" smtClean="0">
                <a:solidFill>
                  <a:schemeClr val="accent1">
                    <a:lumMod val="40000"/>
                    <a:lumOff val="60000"/>
                  </a:schemeClr>
                </a:solidFill>
                <a:latin typeface="Gill Sans MT" pitchFamily="34" charset="0"/>
                <a:cs typeface="Gill Sans" pitchFamily="17" charset="0"/>
              </a:rPr>
              <a:t>cometary</a:t>
            </a:r>
            <a:r>
              <a:rPr lang="en-US" sz="2000" dirty="0" smtClean="0">
                <a:solidFill>
                  <a:schemeClr val="accent1">
                    <a:lumMod val="40000"/>
                    <a:lumOff val="60000"/>
                  </a:schemeClr>
                </a:solidFill>
                <a:latin typeface="Gill Sans MT" pitchFamily="34" charset="0"/>
                <a:cs typeface="Gill Sans" pitchFamily="17" charset="0"/>
              </a:rPr>
              <a:t> molecules sets boundary conditions on solar system chemistry</a:t>
            </a:r>
          </a:p>
          <a:p>
            <a:pPr marL="342900" lvl="0" indent="-342900" algn="ctr" eaLnBrk="0" hangingPunct="0">
              <a:spcBef>
                <a:spcPct val="20000"/>
              </a:spcBef>
            </a:pPr>
            <a:endParaRPr kumimoji="0" lang="en-US" sz="2000" b="0" i="0" u="none" strike="noStrike" kern="1200" cap="none" spc="0" normalizeH="0" noProof="0" dirty="0" smtClean="0">
              <a:ln>
                <a:noFill/>
              </a:ln>
              <a:solidFill>
                <a:schemeClr val="accent1">
                  <a:lumMod val="40000"/>
                  <a:lumOff val="60000"/>
                </a:schemeClr>
              </a:solidFill>
              <a:effectLst/>
              <a:uLnTx/>
              <a:uFillTx/>
              <a:latin typeface="Gill Sans MT" pitchFamily="34" charset="0"/>
              <a:ea typeface="ＭＳ Ｐゴシック" pitchFamily="48" charset="-128"/>
              <a:cs typeface="Gill Sans" pitchFamily="17" charset="0"/>
            </a:endParaRPr>
          </a:p>
          <a:p>
            <a:pPr marL="342900" indent="-342900" algn="ctr" eaLnBrk="0" hangingPunct="0">
              <a:spcBef>
                <a:spcPct val="20000"/>
              </a:spcBef>
            </a:pPr>
            <a:r>
              <a:rPr lang="en-US" sz="2000" dirty="0" smtClean="0">
                <a:solidFill>
                  <a:schemeClr val="accent3">
                    <a:lumMod val="60000"/>
                    <a:lumOff val="40000"/>
                  </a:schemeClr>
                </a:solidFill>
                <a:latin typeface="Gill Sans MT" pitchFamily="34" charset="0"/>
                <a:cs typeface="Gill Sans" pitchFamily="17" charset="0"/>
              </a:rPr>
              <a:t>The GBT is the only telescope in the world which can provide the needed instantaneous sensitivity, resolution, and sky coverage</a:t>
            </a:r>
          </a:p>
          <a:p>
            <a:pPr marL="342900" lvl="0" indent="-342900" algn="ctr" eaLnBrk="0" hangingPunct="0">
              <a:spcBef>
                <a:spcPct val="20000"/>
              </a:spcBef>
            </a:pPr>
            <a:endParaRPr kumimoji="0" lang="en-US" sz="2000" b="0" i="0" u="none" strike="noStrike" kern="1200" cap="none" spc="0" normalizeH="0" noProof="0" dirty="0" smtClean="0">
              <a:ln>
                <a:noFill/>
              </a:ln>
              <a:solidFill>
                <a:schemeClr val="accent3">
                  <a:lumMod val="60000"/>
                  <a:lumOff val="40000"/>
                </a:schemeClr>
              </a:solidFill>
              <a:effectLst/>
              <a:uLnTx/>
              <a:uFillTx/>
              <a:latin typeface="Gill Sans MT" pitchFamily="34" charset="0"/>
              <a:ea typeface="ＭＳ Ｐゴシック" pitchFamily="48" charset="-128"/>
              <a:cs typeface="Gill Sans" pitchFamily="17" charset="0"/>
            </a:endParaRPr>
          </a:p>
        </p:txBody>
      </p:sp>
      <p:sp>
        <p:nvSpPr>
          <p:cNvPr id="26626"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Origin of Life</a:t>
            </a:r>
            <a:br>
              <a:rPr lang="en-US" dirty="0" smtClean="0">
                <a:solidFill>
                  <a:schemeClr val="accent2">
                    <a:lumMod val="60000"/>
                    <a:lumOff val="40000"/>
                  </a:schemeClr>
                </a:solidFill>
                <a:cs typeface="GillSans" pitchFamily="48" charset="0"/>
              </a:rPr>
            </a:br>
            <a:r>
              <a:rPr lang="en-US" sz="2000" dirty="0" smtClean="0">
                <a:solidFill>
                  <a:schemeClr val="accent2">
                    <a:lumMod val="60000"/>
                    <a:lumOff val="40000"/>
                  </a:schemeClr>
                </a:solidFill>
                <a:cs typeface="GillSans" pitchFamily="48" charset="0"/>
              </a:rPr>
              <a:t>How did life arrive on Earth?</a:t>
            </a:r>
          </a:p>
        </p:txBody>
      </p:sp>
    </p:spTree>
    <p:extLst>
      <p:ext uri="{BB962C8B-B14F-4D97-AF65-F5344CB8AC3E}">
        <p14:creationId xmlns:p14="http://schemas.microsoft.com/office/powerpoint/2010/main" val="104816908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47650" y="285750"/>
            <a:ext cx="8648700" cy="1143000"/>
          </a:xfrm>
        </p:spPr>
        <p:txBody>
          <a:bodyPr>
            <a:normAutofit fontScale="90000"/>
          </a:bodyPr>
          <a:lstStyle/>
          <a:p>
            <a:pPr>
              <a:defRPr/>
            </a:pPr>
            <a:r>
              <a:rPr lang="en-US" sz="4000">
                <a:solidFill>
                  <a:schemeClr val="tx1"/>
                </a:solidFill>
                <a:effectLst>
                  <a:outerShdw blurRad="38100" dist="38100" dir="2700000" algn="tl">
                    <a:srgbClr val="808080"/>
                  </a:outerShdw>
                </a:effectLst>
              </a:rPr>
              <a:t>What is the Radio Universe Like?</a:t>
            </a:r>
          </a:p>
        </p:txBody>
      </p:sp>
      <p:sp>
        <p:nvSpPr>
          <p:cNvPr id="8194" name="Footer Placeholder 4"/>
          <p:cNvSpPr>
            <a:spLocks noGrp="1"/>
          </p:cNvSpPr>
          <p:nvPr>
            <p:ph type="ftr" sz="quarter" idx="11"/>
          </p:nvPr>
        </p:nvSpPr>
        <p:spPr>
          <a:noFill/>
        </p:spPr>
        <p:txBody>
          <a:bodyPr/>
          <a:lstStyle/>
          <a:p>
            <a:r>
              <a:rPr lang="en-US" smtClean="0"/>
              <a:t>NRAO/AUI/NSF</a:t>
            </a:r>
          </a:p>
        </p:txBody>
      </p:sp>
      <p:sp>
        <p:nvSpPr>
          <p:cNvPr id="8195" name="Slide Number Placeholder 5"/>
          <p:cNvSpPr>
            <a:spLocks noGrp="1"/>
          </p:cNvSpPr>
          <p:nvPr>
            <p:ph type="sldNum" sz="quarter" idx="12"/>
          </p:nvPr>
        </p:nvSpPr>
        <p:spPr>
          <a:noFill/>
        </p:spPr>
        <p:txBody>
          <a:bodyPr/>
          <a:lstStyle/>
          <a:p>
            <a:fld id="{06377E0B-C5ED-491B-BD7B-283D3D16741A}" type="slidenum">
              <a:rPr lang="en-US" smtClean="0"/>
              <a:pPr/>
              <a:t>7</a:t>
            </a:fld>
            <a:endParaRPr lang="en-US" smtClean="0"/>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Footer Placeholder 2"/>
          <p:cNvSpPr>
            <a:spLocks noGrp="1"/>
          </p:cNvSpPr>
          <p:nvPr>
            <p:ph type="ftr" sz="quarter" idx="11"/>
          </p:nvPr>
        </p:nvSpPr>
        <p:spPr>
          <a:noFill/>
        </p:spPr>
        <p:txBody>
          <a:bodyPr/>
          <a:lstStyle/>
          <a:p>
            <a:r>
              <a:rPr lang="en-US" smtClean="0"/>
              <a:t>NRAO/AUI/NSF</a:t>
            </a:r>
          </a:p>
        </p:txBody>
      </p:sp>
      <p:sp>
        <p:nvSpPr>
          <p:cNvPr id="71683" name="Slide Number Placeholder 3"/>
          <p:cNvSpPr>
            <a:spLocks noGrp="1"/>
          </p:cNvSpPr>
          <p:nvPr>
            <p:ph type="sldNum" sz="quarter" idx="12"/>
          </p:nvPr>
        </p:nvSpPr>
        <p:spPr>
          <a:noFill/>
        </p:spPr>
        <p:txBody>
          <a:bodyPr/>
          <a:lstStyle/>
          <a:p>
            <a:fld id="{DCBA24D4-D9BF-41D5-A9CF-80FD18FE54FB}" type="slidenum">
              <a:rPr lang="en-US" smtClean="0"/>
              <a:pPr/>
              <a:t>70</a:t>
            </a:fld>
            <a:endParaRPr lang="en-US" smtClean="0"/>
          </a:p>
        </p:txBody>
      </p:sp>
      <p:pic>
        <p:nvPicPr>
          <p:cNvPr id="71684" name="Picture 2" descr="nrao_star"/>
          <p:cNvPicPr>
            <a:picLocks noChangeAspect="1" noChangeArrowheads="1"/>
          </p:cNvPicPr>
          <p:nvPr/>
        </p:nvPicPr>
        <p:blipFill>
          <a:blip r:embed="rId3"/>
          <a:srcRect/>
          <a:stretch>
            <a:fillRect/>
          </a:stretch>
        </p:blipFill>
        <p:spPr bwMode="auto">
          <a:xfrm>
            <a:off x="2133600" y="152400"/>
            <a:ext cx="4953000" cy="4887913"/>
          </a:xfrm>
          <a:prstGeom prst="rect">
            <a:avLst/>
          </a:prstGeom>
          <a:noFill/>
          <a:ln w="9525">
            <a:noFill/>
            <a:miter lim="800000"/>
            <a:headEnd/>
            <a:tailEnd/>
          </a:ln>
        </p:spPr>
      </p:pic>
      <p:sp>
        <p:nvSpPr>
          <p:cNvPr id="192515" name="Text Box 3"/>
          <p:cNvSpPr txBox="1">
            <a:spLocks noChangeArrowheads="1"/>
          </p:cNvSpPr>
          <p:nvPr/>
        </p:nvSpPr>
        <p:spPr bwMode="auto">
          <a:xfrm>
            <a:off x="0" y="6019800"/>
            <a:ext cx="9144000" cy="457200"/>
          </a:xfrm>
          <a:prstGeom prst="rect">
            <a:avLst/>
          </a:prstGeom>
          <a:noFill/>
          <a:ln w="9525">
            <a:noFill/>
            <a:miter lim="800000"/>
            <a:headEnd/>
            <a:tailEnd/>
          </a:ln>
          <a:effectLst>
            <a:outerShdw dist="50800" dir="2700000" algn="ctr" rotWithShape="0">
              <a:schemeClr val="bg2"/>
            </a:outerShdw>
          </a:effectLst>
        </p:spPr>
        <p:txBody>
          <a:bodyPr>
            <a:spAutoFit/>
          </a:bodyPr>
          <a:lstStyle/>
          <a:p>
            <a:pPr algn="ctr" eaLnBrk="1" hangingPunct="1">
              <a:spcBef>
                <a:spcPct val="50000"/>
              </a:spcBef>
              <a:defRPr/>
            </a:pPr>
            <a:r>
              <a:rPr lang="en-US" sz="2400" b="1">
                <a:solidFill>
                  <a:srgbClr val="FF0000"/>
                </a:solidFill>
                <a:latin typeface="Arial" charset="0"/>
              </a:rPr>
              <a:t>National Radio Astronomy Observatory, Green Bank, WV</a:t>
            </a:r>
            <a:endParaRPr lang="en-US" sz="2400" b="1">
              <a:solidFill>
                <a:srgbClr val="003399"/>
              </a:solidFill>
              <a:latin typeface="Arial" charset="0"/>
            </a:endParaRPr>
          </a:p>
        </p:txBody>
      </p:sp>
      <p:sp>
        <p:nvSpPr>
          <p:cNvPr id="192516" name="Rectangle 4"/>
          <p:cNvSpPr>
            <a:spLocks noChangeArrowheads="1"/>
          </p:cNvSpPr>
          <p:nvPr/>
        </p:nvSpPr>
        <p:spPr bwMode="auto">
          <a:xfrm>
            <a:off x="0" y="5334000"/>
            <a:ext cx="9144000" cy="6413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US" b="1">
                <a:solidFill>
                  <a:srgbClr val="333399"/>
                </a:solidFill>
                <a:effectLst>
                  <a:outerShdw blurRad="38100" dist="38100" dir="2700000" algn="tl">
                    <a:srgbClr val="C0C0C0"/>
                  </a:outerShdw>
                </a:effectLst>
                <a:latin typeface="Arial" charset="0"/>
              </a:rPr>
              <a:t>www.gb.nrao.edu</a:t>
            </a: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18" name="Footer Placeholder 2"/>
          <p:cNvSpPr>
            <a:spLocks noGrp="1"/>
          </p:cNvSpPr>
          <p:nvPr>
            <p:ph type="ftr" sz="quarter" idx="11"/>
          </p:nvPr>
        </p:nvSpPr>
        <p:spPr>
          <a:noFill/>
        </p:spPr>
        <p:txBody>
          <a:bodyPr/>
          <a:lstStyle/>
          <a:p>
            <a:r>
              <a:rPr lang="en-US" smtClean="0"/>
              <a:t>NRAO/AUI/NSF</a:t>
            </a:r>
          </a:p>
        </p:txBody>
      </p:sp>
      <p:sp>
        <p:nvSpPr>
          <p:cNvPr id="9219" name="Slide Number Placeholder 3"/>
          <p:cNvSpPr>
            <a:spLocks noGrp="1"/>
          </p:cNvSpPr>
          <p:nvPr>
            <p:ph type="sldNum" sz="quarter" idx="12"/>
          </p:nvPr>
        </p:nvSpPr>
        <p:spPr>
          <a:noFill/>
        </p:spPr>
        <p:txBody>
          <a:bodyPr/>
          <a:lstStyle/>
          <a:p>
            <a:fld id="{4D513591-38C4-4727-BEBF-EC1C7B788A09}" type="slidenum">
              <a:rPr lang="en-US" smtClean="0"/>
              <a:pPr/>
              <a:t>8</a:t>
            </a:fld>
            <a:endParaRPr lang="en-US" smtClean="0"/>
          </a:p>
        </p:txBody>
      </p:sp>
      <p:pic>
        <p:nvPicPr>
          <p:cNvPr id="9220" name="Picture 3" descr="sagitar"/>
          <p:cNvPicPr>
            <a:picLocks noChangeAspect="1" noChangeArrowheads="1"/>
          </p:cNvPicPr>
          <p:nvPr/>
        </p:nvPicPr>
        <p:blipFill>
          <a:blip r:embed="rId3"/>
          <a:srcRect/>
          <a:stretch>
            <a:fillRect/>
          </a:stretch>
        </p:blipFill>
        <p:spPr bwMode="auto">
          <a:xfrm>
            <a:off x="152400" y="838200"/>
            <a:ext cx="8991600" cy="5748338"/>
          </a:xfrm>
          <a:prstGeom prst="rect">
            <a:avLst/>
          </a:prstGeom>
          <a:noFill/>
          <a:ln w="9525">
            <a:noFill/>
            <a:miter lim="800000"/>
            <a:headEnd/>
            <a:tailEnd/>
          </a:ln>
        </p:spPr>
      </p:pic>
      <p:sp>
        <p:nvSpPr>
          <p:cNvPr id="9221" name="Text Box 4"/>
          <p:cNvSpPr txBox="1">
            <a:spLocks noChangeArrowheads="1"/>
          </p:cNvSpPr>
          <p:nvPr/>
        </p:nvSpPr>
        <p:spPr bwMode="auto">
          <a:xfrm>
            <a:off x="1828800" y="152400"/>
            <a:ext cx="5568950" cy="519113"/>
          </a:xfrm>
          <a:prstGeom prst="rect">
            <a:avLst/>
          </a:prstGeom>
          <a:noFill/>
          <a:ln w="9525">
            <a:noFill/>
            <a:miter lim="800000"/>
            <a:headEnd/>
            <a:tailEnd/>
          </a:ln>
        </p:spPr>
        <p:txBody>
          <a:bodyPr wrap="none">
            <a:spAutoFit/>
          </a:bodyPr>
          <a:lstStyle/>
          <a:p>
            <a:pPr algn="ctr"/>
            <a:r>
              <a:rPr lang="en-US" sz="2800" b="1">
                <a:latin typeface="Times New Roman" pitchFamily="18" charset="0"/>
              </a:rPr>
              <a:t>The Visible Sky, Sagittarius Region</a:t>
            </a:r>
            <a:endParaRPr lang="en-US" sz="2400">
              <a:latin typeface="Times New Roman" pitchFamily="18" charset="0"/>
            </a:endParaRP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Footer Placeholder 2"/>
          <p:cNvSpPr>
            <a:spLocks noGrp="1"/>
          </p:cNvSpPr>
          <p:nvPr>
            <p:ph type="ftr" sz="quarter" idx="11"/>
          </p:nvPr>
        </p:nvSpPr>
        <p:spPr>
          <a:noFill/>
        </p:spPr>
        <p:txBody>
          <a:bodyPr/>
          <a:lstStyle/>
          <a:p>
            <a:r>
              <a:rPr lang="en-US" smtClean="0"/>
              <a:t>NRAO/AUI/NSF</a:t>
            </a:r>
          </a:p>
        </p:txBody>
      </p:sp>
      <p:sp>
        <p:nvSpPr>
          <p:cNvPr id="10243" name="Slide Number Placeholder 3"/>
          <p:cNvSpPr>
            <a:spLocks noGrp="1"/>
          </p:cNvSpPr>
          <p:nvPr>
            <p:ph type="sldNum" sz="quarter" idx="12"/>
          </p:nvPr>
        </p:nvSpPr>
        <p:spPr>
          <a:noFill/>
        </p:spPr>
        <p:txBody>
          <a:bodyPr/>
          <a:lstStyle/>
          <a:p>
            <a:fld id="{F32BBB48-280D-411D-82A9-DB22C14A1F8A}" type="slidenum">
              <a:rPr lang="en-US" smtClean="0"/>
              <a:pPr/>
              <a:t>9</a:t>
            </a:fld>
            <a:endParaRPr lang="en-US" smtClean="0"/>
          </a:p>
        </p:txBody>
      </p:sp>
      <p:sp>
        <p:nvSpPr>
          <p:cNvPr id="10244" name="Line 3"/>
          <p:cNvSpPr>
            <a:spLocks noChangeShapeType="1"/>
          </p:cNvSpPr>
          <p:nvPr/>
        </p:nvSpPr>
        <p:spPr bwMode="auto">
          <a:xfrm>
            <a:off x="1905000" y="228600"/>
            <a:ext cx="1981200" cy="0"/>
          </a:xfrm>
          <a:prstGeom prst="line">
            <a:avLst/>
          </a:prstGeom>
          <a:noFill/>
          <a:ln w="9525">
            <a:solidFill>
              <a:srgbClr val="000000"/>
            </a:solidFill>
            <a:round/>
            <a:headEnd/>
            <a:tailEnd/>
          </a:ln>
        </p:spPr>
        <p:txBody>
          <a:bodyPr wrap="none" anchor="ctr"/>
          <a:lstStyle/>
          <a:p>
            <a:endParaRPr lang="en-US"/>
          </a:p>
        </p:txBody>
      </p:sp>
      <p:sp>
        <p:nvSpPr>
          <p:cNvPr id="10245" name="Line 4"/>
          <p:cNvSpPr>
            <a:spLocks noChangeShapeType="1"/>
          </p:cNvSpPr>
          <p:nvPr/>
        </p:nvSpPr>
        <p:spPr bwMode="auto">
          <a:xfrm>
            <a:off x="1981200" y="228600"/>
            <a:ext cx="3810000" cy="0"/>
          </a:xfrm>
          <a:prstGeom prst="line">
            <a:avLst/>
          </a:prstGeom>
          <a:noFill/>
          <a:ln w="76200">
            <a:solidFill>
              <a:srgbClr val="000000"/>
            </a:solidFill>
            <a:round/>
            <a:headEnd/>
            <a:tailEnd/>
          </a:ln>
        </p:spPr>
        <p:txBody>
          <a:bodyPr wrap="none" anchor="ctr"/>
          <a:lstStyle/>
          <a:p>
            <a:endParaRPr lang="en-US"/>
          </a:p>
        </p:txBody>
      </p:sp>
      <p:sp>
        <p:nvSpPr>
          <p:cNvPr id="10246" name="Text Box 5"/>
          <p:cNvSpPr txBox="1">
            <a:spLocks noChangeArrowheads="1"/>
          </p:cNvSpPr>
          <p:nvPr/>
        </p:nvSpPr>
        <p:spPr bwMode="auto">
          <a:xfrm>
            <a:off x="136525" y="654050"/>
            <a:ext cx="1695450" cy="1739900"/>
          </a:xfrm>
          <a:prstGeom prst="rect">
            <a:avLst/>
          </a:prstGeom>
          <a:noFill/>
          <a:ln w="9525">
            <a:noFill/>
            <a:miter lim="800000"/>
            <a:headEnd/>
            <a:tailEnd/>
          </a:ln>
        </p:spPr>
        <p:txBody>
          <a:bodyPr wrap="none">
            <a:spAutoFit/>
          </a:bodyPr>
          <a:lstStyle/>
          <a:p>
            <a:r>
              <a:rPr lang="en-US">
                <a:latin typeface="Times New Roman" pitchFamily="18" charset="0"/>
              </a:rPr>
              <a:t>The</a:t>
            </a:r>
          </a:p>
          <a:p>
            <a:r>
              <a:rPr lang="en-US">
                <a:latin typeface="Times New Roman" pitchFamily="18" charset="0"/>
              </a:rPr>
              <a:t>   Radio</a:t>
            </a:r>
          </a:p>
          <a:p>
            <a:r>
              <a:rPr lang="en-US">
                <a:latin typeface="Times New Roman" pitchFamily="18" charset="0"/>
              </a:rPr>
              <a:t>       Sky</a:t>
            </a:r>
            <a:endParaRPr lang="en-US" sz="2400">
              <a:latin typeface="Times New Roman" pitchFamily="18" charset="0"/>
            </a:endParaRPr>
          </a:p>
        </p:txBody>
      </p:sp>
      <p:pic>
        <p:nvPicPr>
          <p:cNvPr id="10247" name="Picture 8" descr="llel"/>
          <p:cNvPicPr>
            <a:picLocks noChangeAspect="1" noChangeArrowheads="1"/>
          </p:cNvPicPr>
          <p:nvPr/>
        </p:nvPicPr>
        <p:blipFill>
          <a:blip r:embed="rId3"/>
          <a:srcRect t="1352"/>
          <a:stretch>
            <a:fillRect/>
          </a:stretch>
        </p:blipFill>
        <p:spPr bwMode="auto">
          <a:xfrm>
            <a:off x="1981200" y="152400"/>
            <a:ext cx="7162800" cy="6527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8&quot;/&gt;&lt;property id=&quot;20307&quot; value=&quot;286&quot;/&gt;&lt;/object&gt;&lt;object type=&quot;3&quot; unique_id=&quot;10007&quot;&gt;&lt;property id=&quot;20148&quot; value=&quot;5&quot;/&gt;&lt;property id=&quot;20300&quot; value=&quot;Slide 9&quot;/&gt;&lt;property id=&quot;20307&quot; value=&quot;274&quot;/&gt;&lt;/object&gt;&lt;object type=&quot;3&quot; unique_id=&quot;10008&quot;&gt;&lt;property id=&quot;20148&quot; value=&quot;5&quot;/&gt;&lt;property id=&quot;20300&quot; value=&quot;Slide 10 - &amp;quot;Electromagnetic radiation&amp;quot;&quot;/&gt;&lt;property id=&quot;20307&quot; value=&quot;354&quot;/&gt;&lt;/object&gt;&lt;object type=&quot;3&quot; unique_id=&quot;10009&quot;&gt;&lt;property id=&quot;20148&quot; value=&quot;5&quot;/&gt;&lt;property id=&quot;20300&quot; value=&quot;Slide 11 - &amp;quot;A light wave is a light wave,  no matter how long...&amp;#x0D;&amp;#x0A;&amp;quot;&quot;/&gt;&lt;property id=&quot;20307&quot; value=&quot;355&quot;/&gt;&lt;/object&gt;&lt;object type=&quot;3&quot; unique_id=&quot;10010&quot;&gt;&lt;property id=&quot;20148&quot; value=&quot;5&quot;/&gt;&lt;property id=&quot;20300&quot; value=&quot;Slide 12&quot;/&gt;&lt;property id=&quot;20307&quot; value=&quot;356&quot;/&gt;&lt;/object&gt;&lt;object type=&quot;3&quot; unique_id=&quot;10011&quot;&gt;&lt;property id=&quot;20148&quot; value=&quot;5&quot;/&gt;&lt;property id=&quot;20300&quot; value=&quot;Slide 13&quot;/&gt;&lt;property id=&quot;20307&quot; value=&quot;310&quot;/&gt;&lt;/object&gt;&lt;object type=&quot;3&quot; unique_id=&quot;10012&quot;&gt;&lt;property id=&quot;20148&quot; value=&quot;5&quot;/&gt;&lt;property id=&quot;20300&quot; value=&quot;Slide 14&quot;/&gt;&lt;property id=&quot;20307&quot; value=&quot;342&quot;/&gt;&lt;/object&gt;&lt;object type=&quot;3&quot; unique_id=&quot;10013&quot;&gt;&lt;property id=&quot;20148&quot; value=&quot;5&quot;/&gt;&lt;property id=&quot;20300&quot; value=&quot;Slide 15&quot;/&gt;&lt;property id=&quot;20307&quot; value=&quot;358&quot;/&gt;&lt;/object&gt;&lt;object type=&quot;3&quot; unique_id=&quot;10016&quot;&gt;&lt;property id=&quot;20148&quot; value=&quot;5&quot;/&gt;&lt;property id=&quot;20300&quot; value=&quot;Slide 16 - &amp;quot;What emits radio waves?&amp;quot;&quot;/&gt;&lt;property id=&quot;20307&quot; value=&quot;259&quot;/&gt;&lt;/object&gt;&lt;object type=&quot;3&quot; unique_id=&quot;10017&quot;&gt;&lt;property id=&quot;20148&quot; value=&quot;5&quot;/&gt;&lt;property id=&quot;20300&quot; value=&quot;Slide 17&quot;/&gt;&lt;property id=&quot;20307&quot; value=&quot;322&quot;/&gt;&lt;/object&gt;&lt;object type=&quot;3&quot; unique_id=&quot;10018&quot;&gt;&lt;property id=&quot;20148&quot; value=&quot;5&quot;/&gt;&lt;property id=&quot;20300&quot; value=&quot;Slide 18&quot;/&gt;&lt;property id=&quot;20307&quot; value=&quot;311&quot;/&gt;&lt;/object&gt;&lt;object type=&quot;3&quot; unique_id=&quot;10019&quot;&gt;&lt;property id=&quot;20148&quot; value=&quot;5&quot;/&gt;&lt;property id=&quot;20300&quot; value=&quot;Slide 21&quot;/&gt;&lt;property id=&quot;20307&quot; value=&quot;318&quot;/&gt;&lt;/object&gt;&lt;object type=&quot;3&quot; unique_id=&quot;10020&quot;&gt;&lt;property id=&quot;20148&quot; value=&quot;5&quot;/&gt;&lt;property id=&quot;20300&quot; value=&quot;Slide 22&quot;/&gt;&lt;property id=&quot;20307&quot; value=&quot;275&quot;/&gt;&lt;/object&gt;&lt;object type=&quot;3&quot; unique_id=&quot;10021&quot;&gt;&lt;property id=&quot;20148&quot; value=&quot;5&quot;/&gt;&lt;property id=&quot;20300&quot; value=&quot;Slide 23 - &amp;quot;Gas Spectra&amp;quot;&quot;/&gt;&lt;property id=&quot;20307&quot; value=&quot;346&quot;/&gt;&lt;/object&gt;&lt;object type=&quot;3&quot; unique_id=&quot;10023&quot;&gt;&lt;property id=&quot;20148&quot; value=&quot;5&quot;/&gt;&lt;property id=&quot;20300&quot; value=&quot;Slide 24&quot;/&gt;&lt;property id=&quot;20307&quot; value=&quot;312&quot;/&gt;&lt;/object&gt;&lt;object type=&quot;3&quot; unique_id=&quot;10024&quot;&gt;&lt;property id=&quot;20148&quot; value=&quot;5&quot;/&gt;&lt;property id=&quot;20300&quot; value=&quot;Slide 25&quot;/&gt;&lt;property id=&quot;20307&quot; value=&quot;279&quot;/&gt;&lt;/object&gt;&lt;object type=&quot;3&quot; unique_id=&quot;10025&quot;&gt;&lt;property id=&quot;20148&quot; value=&quot;5&quot;/&gt;&lt;property id=&quot;20300&quot; value=&quot;Slide 26&quot;/&gt;&lt;property id=&quot;20307&quot; value=&quot;280&quot;/&gt;&lt;/object&gt;&lt;object type=&quot;3&quot; unique_id=&quot;10026&quot;&gt;&lt;property id=&quot;20148&quot; value=&quot;5&quot;/&gt;&lt;property id=&quot;20300&quot; value=&quot;Slide 27 - &amp;quot;Doppler Shift&amp;quot;&quot;/&gt;&lt;property id=&quot;20307&quot; value=&quot;350&quot;/&gt;&lt;/object&gt;&lt;object type=&quot;3&quot; unique_id=&quot;10027&quot;&gt;&lt;property id=&quot;20148&quot; value=&quot;5&quot;/&gt;&lt;property id=&quot;20300&quot; value=&quot;Slide 28&quot;/&gt;&lt;property id=&quot;20307&quot; value=&quot;276&quot;/&gt;&lt;/object&gt;&lt;object type=&quot;3&quot; unique_id=&quot;10028&quot;&gt;&lt;property id=&quot;20148&quot; value=&quot;5&quot;/&gt;&lt;property id=&quot;20300&quot; value=&quot;Slide 29&quot;/&gt;&lt;property id=&quot;20307&quot; value=&quot;313&quot;/&gt;&lt;/object&gt;&lt;object type=&quot;3&quot; unique_id=&quot;10029&quot;&gt;&lt;property id=&quot;20148&quot; value=&quot;5&quot;/&gt;&lt;property id=&quot;20300&quot; value=&quot;Slide 30&quot;/&gt;&lt;property id=&quot;20307&quot; value=&quot;297&quot;/&gt;&lt;/object&gt;&lt;object type=&quot;3&quot; unique_id=&quot;10030&quot;&gt;&lt;property id=&quot;20148&quot; value=&quot;5&quot;/&gt;&lt;property id=&quot;20300&quot; value=&quot;Slide 31&quot;/&gt;&lt;property id=&quot;20307&quot; value=&quot;281&quot;/&gt;&lt;/object&gt;&lt;object type=&quot;3&quot; unique_id=&quot;10031&quot;&gt;&lt;property id=&quot;20148&quot; value=&quot;5&quot;/&gt;&lt;property id=&quot;20300&quot; value=&quot;Slide 32&quot;/&gt;&lt;property id=&quot;20307&quot; value=&quot;298&quot;/&gt;&lt;/object&gt;&lt;object type=&quot;3&quot; unique_id=&quot;10032&quot;&gt;&lt;property id=&quot;20148&quot; value=&quot;5&quot;/&gt;&lt;property id=&quot;20300&quot; value=&quot;Slide 33&quot;/&gt;&lt;property id=&quot;20307&quot; value=&quot;282&quot;/&gt;&lt;/object&gt;&lt;object type=&quot;3&quot; unique_id=&quot;10033&quot;&gt;&lt;property id=&quot;20148&quot; value=&quot;5&quot;/&gt;&lt;property id=&quot;20300&quot; value=&quot;Slide 19&quot;/&gt;&lt;property id=&quot;20307&quot; value=&quot;277&quot;/&gt;&lt;/object&gt;&lt;object type=&quot;3&quot; unique_id=&quot;10034&quot;&gt;&lt;property id=&quot;20148&quot; value=&quot;5&quot;/&gt;&lt;property id=&quot;20300&quot; value=&quot;Slide 20&quot;/&gt;&lt;property id=&quot;20307&quot; value=&quot;278&quot;/&gt;&lt;/object&gt;&lt;object type=&quot;3&quot; unique_id=&quot;10035&quot;&gt;&lt;property id=&quot;20148&quot; value=&quot;5&quot;/&gt;&lt;property id=&quot;20300&quot; value=&quot;Slide 34&quot;/&gt;&lt;property id=&quot;20307&quot; value=&quot;315&quot;/&gt;&lt;/object&gt;&lt;object type=&quot;3&quot; unique_id=&quot;10036&quot;&gt;&lt;property id=&quot;20148&quot; value=&quot;5&quot;/&gt;&lt;property id=&quot;20300&quot; value=&quot;Slide 35&quot;/&gt;&lt;property id=&quot;20307&quot; value=&quot;283&quot;/&gt;&lt;/object&gt;&lt;object type=&quot;3&quot; unique_id=&quot;10037&quot;&gt;&lt;property id=&quot;20148&quot; value=&quot;5&quot;/&gt;&lt;property id=&quot;20300&quot; value=&quot;Slide 36&quot;/&gt;&lt;property id=&quot;20307&quot; value=&quot;320&quot;/&gt;&lt;/object&gt;&lt;object type=&quot;3&quot; unique_id=&quot;10038&quot;&gt;&lt;property id=&quot;20148&quot; value=&quot;5&quot;/&gt;&lt;property id=&quot;20300&quot; value=&quot;Slide 37&quot;/&gt;&lt;property id=&quot;20307&quot; value=&quot;284&quot;/&gt;&lt;/object&gt;&lt;object type=&quot;3&quot; unique_id=&quot;10039&quot;&gt;&lt;property id=&quot;20148&quot; value=&quot;5&quot;/&gt;&lt;property id=&quot;20300&quot; value=&quot;Slide 38&quot;/&gt;&lt;property id=&quot;20307&quot; value=&quot;287&quot;/&gt;&lt;/object&gt;&lt;object type=&quot;3&quot; unique_id=&quot;10040&quot;&gt;&lt;property id=&quot;20148&quot; value=&quot;5&quot;/&gt;&lt;property id=&quot;20300&quot; value=&quot;Slide 39&quot;/&gt;&lt;property id=&quot;20307&quot; value=&quot;317&quot;/&gt;&lt;/object&gt;&lt;object type=&quot;3&quot; unique_id=&quot;10041&quot;&gt;&lt;property id=&quot;20148&quot; value=&quot;5&quot;/&gt;&lt;property id=&quot;20300&quot; value=&quot;Slide 40 - &amp;quot;Big Point:  &amp;quot;&quot;/&gt;&lt;property id=&quot;20307&quot; value=&quot;260&quot;/&gt;&lt;/object&gt;&lt;object type=&quot;3&quot; unique_id=&quot;10042&quot;&gt;&lt;property id=&quot;20148&quot; value=&quot;5&quot;/&gt;&lt;property id=&quot;20300&quot; value=&quot;Slide 41 - &amp;quot;Big Point # 2: &amp;quot;&quot;/&gt;&lt;property id=&quot;20307&quot; value=&quot;261&quot;/&gt;&lt;/object&gt;&lt;object type=&quot;3&quot; unique_id=&quot;10043&quot;&gt;&lt;property id=&quot;20148&quot; value=&quot;5&quot;/&gt;&lt;property id=&quot;20300&quot; value=&quot;Slide 42 - &amp;quot;The Rest of the Story:  &amp;quot;&quot;/&gt;&lt;property id=&quot;20307&quot; value=&quot;262&quot;/&gt;&lt;/object&gt;&lt;object type=&quot;3&quot; unique_id=&quot;10044&quot;&gt;&lt;property id=&quot;20148&quot; value=&quot;5&quot;/&gt;&lt;property id=&quot;20300&quot; value=&quot;Slide 43&quot;/&gt;&lt;property id=&quot;20307&quot; value=&quot;309&quot;/&gt;&lt;/object&gt;&lt;object type=&quot;3&quot; unique_id=&quot;10045&quot;&gt;&lt;property id=&quot;20148&quot; value=&quot;5&quot;/&gt;&lt;property id=&quot;20300&quot; value=&quot;Slide 44&quot;/&gt;&lt;property id=&quot;20307&quot; value=&quot;329&quot;/&gt;&lt;/object&gt;&lt;object type=&quot;3&quot; unique_id=&quot;10046&quot;&gt;&lt;property id=&quot;20148&quot; value=&quot;5&quot;/&gt;&lt;property id=&quot;20300&quot; value=&quot;Slide 45&quot;/&gt;&lt;property id=&quot;20307&quot; value=&quot;321&quot;/&gt;&lt;/object&gt;&lt;object type=&quot;3&quot; unique_id=&quot;10047&quot;&gt;&lt;property id=&quot;20148&quot; value=&quot;5&quot;/&gt;&lt;property id=&quot;20300&quot; value=&quot;Slide 46&quot;/&gt;&lt;property id=&quot;20307&quot; value=&quot;326&quot;/&gt;&lt;/object&gt;&lt;object type=&quot;3&quot; unique_id=&quot;10048&quot;&gt;&lt;property id=&quot;20148&quot; value=&quot;5&quot;/&gt;&lt;property id=&quot;20300&quot; value=&quot;Slide 47&quot;/&gt;&lt;property id=&quot;20307&quot; value=&quot;325&quot;/&gt;&lt;/object&gt;&lt;object type=&quot;3&quot; unique_id=&quot;10049&quot;&gt;&lt;property id=&quot;20148&quot; value=&quot;5&quot;/&gt;&lt;property id=&quot;20300&quot; value=&quot;Slide 48&quot;/&gt;&lt;property id=&quot;20307&quot; value=&quot;272&quot;/&gt;&lt;/object&gt;&lt;object type=&quot;3&quot; unique_id=&quot;10050&quot;&gt;&lt;property id=&quot;20148&quot; value=&quot;5&quot;/&gt;&lt;property id=&quot;20300&quot; value=&quot;Slide 49&quot;/&gt;&lt;property id=&quot;20307&quot; value=&quot;343&quot;/&gt;&lt;/object&gt;&lt;object type=&quot;3&quot; unique_id=&quot;10051&quot;&gt;&lt;property id=&quot;20148&quot; value=&quot;5&quot;/&gt;&lt;property id=&quot;20300&quot; value=&quot;Slide 50 - &amp;quot;What to do?  &amp;quot;&quot;/&gt;&lt;property id=&quot;20307&quot; value=&quot;327&quot;/&gt;&lt;/object&gt;&lt;object type=&quot;3&quot; unique_id=&quot;10052&quot;&gt;&lt;property id=&quot;20148&quot; value=&quot;5&quot;/&gt;&lt;property id=&quot;20300&quot; value=&quot;Slide 53&quot;/&gt;&lt;property id=&quot;20307&quot; value=&quot;330&quot;/&gt;&lt;/object&gt;&lt;object type=&quot;3&quot; unique_id=&quot;10053&quot;&gt;&lt;property id=&quot;20148&quot; value=&quot;5&quot;/&gt;&lt;property id=&quot;20300&quot; value=&quot;Slide 54&quot;/&gt;&lt;property id=&quot;20307&quot; value=&quot;328&quot;/&gt;&lt;/object&gt;&lt;object type=&quot;3&quot; unique_id=&quot;10054&quot;&gt;&lt;property id=&quot;20148&quot; value=&quot;5&quot;/&gt;&lt;property id=&quot;20300&quot; value=&quot;Slide 52&quot;/&gt;&lt;property id=&quot;20307&quot; value=&quot;349&quot;/&gt;&lt;/object&gt;&lt;object type=&quot;3&quot; unique_id=&quot;10058&quot;&gt;&lt;property id=&quot;20148&quot; value=&quot;5&quot;/&gt;&lt;property id=&quot;20300&quot; value=&quot;Slide 55&quot;/&gt;&lt;property id=&quot;20307&quot; value=&quot;341&quot;/&gt;&lt;/object&gt;&lt;object type=&quot;3&quot; unique_id=&quot;10059&quot;&gt;&lt;property id=&quot;20148&quot; value=&quot;5&quot;/&gt;&lt;property id=&quot;20300&quot; value=&quot;Slide 56&quot;/&gt;&lt;property id=&quot;20307&quot; value=&quot;331&quot;/&gt;&lt;/object&gt;&lt;object type=&quot;3&quot; unique_id=&quot;10060&quot;&gt;&lt;property id=&quot;20148&quot; value=&quot;5&quot;/&gt;&lt;property id=&quot;20300&quot; value=&quot;Slide 51&quot;/&gt;&lt;property id=&quot;20307&quot; value=&quot;332&quot;/&gt;&lt;/object&gt;&lt;object type=&quot;3&quot; unique_id=&quot;10061&quot;&gt;&lt;property id=&quot;20148&quot; value=&quot;5&quot;/&gt;&lt;property id=&quot;20300&quot; value=&quot;Slide 57&quot;/&gt;&lt;property id=&quot;20307&quot; value=&quot;335&quot;/&gt;&lt;/object&gt;&lt;object type=&quot;3&quot; unique_id=&quot;10062&quot;&gt;&lt;property id=&quot;20148&quot; value=&quot;5&quot;/&gt;&lt;property id=&quot;20300&quot; value=&quot;Slide 58&quot;/&gt;&lt;property id=&quot;20307&quot; value=&quot;336&quot;/&gt;&lt;/object&gt;&lt;object type=&quot;3&quot; unique_id=&quot;10063&quot;&gt;&lt;property id=&quot;20148&quot; value=&quot;5&quot;/&gt;&lt;property id=&quot;20300&quot; value=&quot;Slide 59&quot;/&gt;&lt;property id=&quot;20307&quot; value=&quot;289&quot;/&gt;&lt;/object&gt;&lt;object type=&quot;3&quot; unique_id=&quot;10064&quot;&gt;&lt;property id=&quot;20148&quot; value=&quot;5&quot;/&gt;&lt;property id=&quot;20300&quot; value=&quot;Slide 60&quot;/&gt;&lt;property id=&quot;20307&quot; value=&quot;270&quot;/&gt;&lt;/object&gt;&lt;object type=&quot;3&quot; unique_id=&quot;10065&quot;&gt;&lt;property id=&quot;20148&quot; value=&quot;5&quot;/&gt;&lt;property id=&quot;20300&quot; value=&quot;Slide 61 - &amp;quot;Whew!&amp;#x0D;&amp;#x0A;What do we get?  &amp;quot;&quot;/&gt;&lt;property id=&quot;20307&quot; value=&quot;348&quot;/&gt;&lt;/object&gt;&lt;object type=&quot;3&quot; unique_id=&quot;10066&quot;&gt;&lt;property id=&quot;20148&quot; value=&quot;5&quot;/&gt;&lt;property id=&quot;20300&quot; value=&quot;Slide 65 - &amp;quot;Gravitational Wave Detection&amp;quot;&quot;/&gt;&lt;property id=&quot;20307&quot; value=&quot;344&quot;/&gt;&lt;/object&gt;&lt;object type=&quot;3&quot; unique_id=&quot;10067&quot;&gt;&lt;property id=&quot;20148&quot; value=&quot;5&quot;/&gt;&lt;property id=&quot;20300&quot; value=&quot;Slide 63&quot;/&gt;&lt;property id=&quot;20307&quot; value=&quot;345&quot;/&gt;&lt;/object&gt;&lt;object type=&quot;3&quot; unique_id=&quot;10070&quot;&gt;&lt;property id=&quot;20148&quot; value=&quot;5&quot;/&gt;&lt;property id=&quot;20300&quot; value=&quot;Slide 62 - &amp;quot;How Galaxies Form&amp;quot;&quot;/&gt;&lt;property id=&quot;20307&quot; value=&quot;323&quot;/&gt;&lt;/object&gt;&lt;object type=&quot;3&quot; unique_id=&quot;10071&quot;&gt;&lt;property id=&quot;20148&quot; value=&quot;5&quot;/&gt;&lt;property id=&quot;20300&quot; value=&quot;Slide 66 - &amp;quot;Understanding Dark Energy&amp;quot;&quot;/&gt;&lt;property id=&quot;20307&quot; value=&quot;347&quot;/&gt;&lt;/object&gt;&lt;object type=&quot;3&quot; unique_id=&quot;10072&quot;&gt;&lt;property id=&quot;20148&quot; value=&quot;5&quot;/&gt;&lt;property id=&quot;20300&quot; value=&quot;Slide 70&quot;/&gt;&lt;property id=&quot;20307&quot; value=&quot;340&quot;/&gt;&lt;/object&gt;&lt;object type=&quot;3&quot; unique_id=&quot;10073&quot;&gt;&lt;property id=&quot;20148&quot; value=&quot;5&quot;/&gt;&lt;property id=&quot;20300&quot; value=&quot;Slide 1 - &amp;quot;Radio Astronomy and the NRAO&amp;quot;&quot;/&gt;&lt;property id=&quot;20307&quot; value=&quot;359&quot;/&gt;&lt;/object&gt;&lt;object type=&quot;3&quot; unique_id=&quot;10074&quot;&gt;&lt;property id=&quot;20148&quot; value=&quot;5&quot;/&gt;&lt;property id=&quot;20300&quot; value=&quot;Slide 2 - &amp;quot;What is the &amp;#x0D;&amp;#x0A;National Radio Astronomy Observatory?&amp;quot;&quot;/&gt;&lt;property id=&quot;20307&quot; value=&quot;367&quot;/&gt;&lt;/object&gt;&lt;object type=&quot;3&quot; unique_id=&quot;10075&quot;&gt;&lt;property id=&quot;20148&quot; value=&quot;5&quot;/&gt;&lt;property id=&quot;20300&quot; value=&quot;Slide 6 - &amp;quot;&amp;#x0D;&amp;#x0A;&amp;quot;&quot;/&gt;&lt;property id=&quot;20307&quot; value=&quot;368&quot;/&gt;&lt;/object&gt;&lt;object type=&quot;3&quot; unique_id=&quot;10076&quot;&gt;&lt;property id=&quot;20148&quot; value=&quot;5&quot;/&gt;&lt;property id=&quot;20300&quot; value=&quot;Slide 3 - &amp;quot;The Very Large Array (VLA) &amp;quot;&quot;/&gt;&lt;property id=&quot;20307&quot; value=&quot;369&quot;/&gt;&lt;/object&gt;&lt;object type=&quot;3&quot; unique_id=&quot;10077&quot;&gt;&lt;property id=&quot;20148&quot; value=&quot;5&quot;/&gt;&lt;property id=&quot;20300&quot; value=&quot;Slide 4 - &amp;quot;Very Long Baseline Array (VLBA) &amp;quot;&quot;/&gt;&lt;property id=&quot;20307&quot; value=&quot;370&quot;/&gt;&lt;/object&gt;&lt;object type=&quot;3&quot; unique_id=&quot;10078&quot;&gt;&lt;property id=&quot;20148&quot; value=&quot;5&quot;/&gt;&lt;property id=&quot;20300&quot; value=&quot;Slide 5 - &amp;quot;Atacama Large Millimeter Array&amp;quot;&quot;/&gt;&lt;property id=&quot;20307&quot; value=&quot;371&quot;/&gt;&lt;/object&gt;&lt;object type=&quot;3&quot; unique_id=&quot;10079&quot;&gt;&lt;property id=&quot;20148&quot; value=&quot;5&quot;/&gt;&lt;property id=&quot;20300&quot; value=&quot;Slide 7 - &amp;quot;What is the Radio Universe Like?&amp;quot;&quot;/&gt;&lt;property id=&quot;20307&quot; value=&quot;372&quot;/&gt;&lt;/object&gt;&lt;object type=&quot;3&quot; unique_id=&quot;11713&quot;&gt;&lt;property id=&quot;20148&quot; value=&quot;5&quot;/&gt;&lt;property id=&quot;20300&quot; value=&quot;Slide 64 - &amp;quot;Fundamental physics&amp;#x0D;&amp;#x0A;Testing matter at extreme densities&amp;#x0D;&amp;#x0A;&amp;quot;&quot;/&gt;&lt;property id=&quot;20307&quot; value=&quot;384&quot;/&gt;&lt;/object&gt;&lt;object type=&quot;3&quot; unique_id=&quot;11714&quot;&gt;&lt;property id=&quot;20148&quot; value=&quot;5&quot;/&gt;&lt;property id=&quot;20300&quot; value=&quot;Slide 67 - &amp;quot;Origin of Life&amp;#x0D;&amp;#x0A;How did the planets form?&amp;quot;&quot;/&gt;&lt;property id=&quot;20307&quot; value=&quot;381&quot;/&gt;&lt;/object&gt;&lt;object type=&quot;3&quot; unique_id=&quot;11715&quot;&gt;&lt;property id=&quot;20148&quot; value=&quot;5&quot;/&gt;&lt;property id=&quot;20300&quot; value=&quot;Slide 68 - &amp;quot;Origin of Life&amp;#x0D;&amp;#x0A;How did life arrive on Earth?&amp;quot;&quot;/&gt;&lt;property id=&quot;20307&quot; value=&quot;382&quot;/&gt;&lt;/object&gt;&lt;object type=&quot;3&quot; unique_id=&quot;11716&quot;&gt;&lt;property id=&quot;20148&quot; value=&quot;5&quot;/&gt;&lt;property id=&quot;20300&quot; value=&quot;Slide 69 - &amp;quot;Origin of Life&amp;#x0D;&amp;#x0A;How did life arrive on Earth?&amp;quot;&quot;/&gt;&lt;property id=&quot;20307&quot; value=&quot;38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7030</TotalTime>
  <Words>2852</Words>
  <Application>Microsoft Office PowerPoint</Application>
  <PresentationFormat>On-screen Show (4:3)</PresentationFormat>
  <Paragraphs>397</Paragraphs>
  <Slides>70</Slides>
  <Notes>62</Notes>
  <HiddenSlides>0</HiddenSlides>
  <MMClips>7</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Apex</vt:lpstr>
      <vt:lpstr>Radio Astronomy and the NRAO</vt:lpstr>
      <vt:lpstr>What is the  National Radio Astronomy Observatory?</vt:lpstr>
      <vt:lpstr>The Very Large Array (VLA) </vt:lpstr>
      <vt:lpstr>Very Long Baseline Array (VLBA) </vt:lpstr>
      <vt:lpstr>Atacama Large Millimeter Array</vt:lpstr>
      <vt:lpstr> </vt:lpstr>
      <vt:lpstr>What is the Radio Universe Like?</vt:lpstr>
      <vt:lpstr>PowerPoint Presentation</vt:lpstr>
      <vt:lpstr>PowerPoint Presentation</vt:lpstr>
      <vt:lpstr>Electromagnetic radiation</vt:lpstr>
      <vt:lpstr>A light wave is a light wave,  no matter how long... </vt:lpstr>
      <vt:lpstr>PowerPoint Presentation</vt:lpstr>
      <vt:lpstr>PowerPoint Presentation</vt:lpstr>
      <vt:lpstr>PowerPoint Presentation</vt:lpstr>
      <vt:lpstr>PowerPoint Presentation</vt:lpstr>
      <vt:lpstr>What emits radio waves?</vt:lpstr>
      <vt:lpstr>PowerPoint Presentation</vt:lpstr>
      <vt:lpstr>PowerPoint Presentation</vt:lpstr>
      <vt:lpstr>PowerPoint Presentation</vt:lpstr>
      <vt:lpstr>PowerPoint Presentation</vt:lpstr>
      <vt:lpstr>PowerPoint Presentation</vt:lpstr>
      <vt:lpstr>PowerPoint Presentation</vt:lpstr>
      <vt:lpstr>Gas Spectra</vt:lpstr>
      <vt:lpstr>PowerPoint Presentation</vt:lpstr>
      <vt:lpstr>PowerPoint Presentation</vt:lpstr>
      <vt:lpstr>PowerPoint Presentation</vt:lpstr>
      <vt:lpstr>Doppler Shift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Point:  </vt:lpstr>
      <vt:lpstr>Big Point # 2: </vt:lpstr>
      <vt:lpstr>The Rest of the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Whew! What do we get?  </vt:lpstr>
      <vt:lpstr>How Galaxies Form</vt:lpstr>
      <vt:lpstr>PowerPoint Presentation</vt:lpstr>
      <vt:lpstr>Fundamental physics Testing matter at extreme densities </vt:lpstr>
      <vt:lpstr>Gravitational Wave Detection</vt:lpstr>
      <vt:lpstr>Understanding Dark Energy</vt:lpstr>
      <vt:lpstr>Origin of Life How did the planets form?</vt:lpstr>
      <vt:lpstr>Origin of Life How did life arrive on Earth?</vt:lpstr>
      <vt:lpstr>Origin of Life How did life arrive on Earth?</vt:lpstr>
      <vt:lpstr>PowerPoint Presentation</vt:lpstr>
    </vt:vector>
  </TitlesOfParts>
  <Company>National Radio Astronomy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Green Bank Telescope</dc:title>
  <dc:creator>Sue Ann Heatherly</dc:creator>
  <cp:lastModifiedBy>sheather</cp:lastModifiedBy>
  <cp:revision>164</cp:revision>
  <cp:lastPrinted>1999-07-12T18:50:03Z</cp:lastPrinted>
  <dcterms:created xsi:type="dcterms:W3CDTF">1999-07-12T14:28:21Z</dcterms:created>
  <dcterms:modified xsi:type="dcterms:W3CDTF">2014-04-21T00:47:04Z</dcterms:modified>
</cp:coreProperties>
</file>