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0080625" cy="7559675"/>
  <p:notesSz cx="7010400" cy="9296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282" y="-12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504"/>
        <p:guide pos="20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a:effectLst/>
        </p:spPr>
        <p:txBody>
          <a:bodyPr wrap="none" lIns="81692" tIns="40846" rIns="81692" bIns="40846" anchor="ctr"/>
          <a:lstStyle/>
          <a:p>
            <a:endParaRPr lang="en-US"/>
          </a:p>
        </p:txBody>
      </p:sp>
      <p:sp>
        <p:nvSpPr>
          <p:cNvPr id="2050" name="AutoShape 2"/>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a:effectLst/>
        </p:spPr>
        <p:txBody>
          <a:bodyPr wrap="none" lIns="81692" tIns="40846" rIns="81692" bIns="40846" anchor="ctr"/>
          <a:lstStyle/>
          <a:p>
            <a:endParaRPr lang="en-US"/>
          </a:p>
        </p:txBody>
      </p:sp>
      <p:sp>
        <p:nvSpPr>
          <p:cNvPr id="2051" name="AutoShape 3"/>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a:effectLst/>
        </p:spPr>
        <p:txBody>
          <a:bodyPr wrap="none" lIns="81692" tIns="40846" rIns="81692" bIns="40846" anchor="ctr"/>
          <a:lstStyle/>
          <a:p>
            <a:endParaRPr lang="en-US"/>
          </a:p>
        </p:txBody>
      </p:sp>
      <p:sp>
        <p:nvSpPr>
          <p:cNvPr id="2052" name="AutoShape 4"/>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a:effectLst/>
        </p:spPr>
        <p:txBody>
          <a:bodyPr wrap="none" lIns="81692" tIns="40846" rIns="81692" bIns="40846" anchor="ctr"/>
          <a:lstStyle/>
          <a:p>
            <a:endParaRPr lang="en-US"/>
          </a:p>
        </p:txBody>
      </p:sp>
      <p:sp>
        <p:nvSpPr>
          <p:cNvPr id="2053" name="AutoShape 5"/>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a:effectLst/>
        </p:spPr>
        <p:txBody>
          <a:bodyPr wrap="none" lIns="81692" tIns="40846" rIns="81692" bIns="40846" anchor="ctr"/>
          <a:lstStyle/>
          <a:p>
            <a:endParaRPr lang="en-US"/>
          </a:p>
        </p:txBody>
      </p:sp>
      <p:sp>
        <p:nvSpPr>
          <p:cNvPr id="2054" name="Rectangle 6"/>
          <p:cNvSpPr>
            <a:spLocks noGrp="1" noChangeArrowheads="1"/>
          </p:cNvSpPr>
          <p:nvPr>
            <p:ph type="sldImg"/>
          </p:nvPr>
        </p:nvSpPr>
        <p:spPr bwMode="auto">
          <a:xfrm>
            <a:off x="1181100" y="706438"/>
            <a:ext cx="4637088" cy="3476625"/>
          </a:xfrm>
          <a:prstGeom prst="rect">
            <a:avLst/>
          </a:prstGeom>
          <a:noFill/>
          <a:ln w="9525">
            <a:noFill/>
            <a:round/>
            <a:headEnd/>
            <a:tailEnd/>
          </a:ln>
          <a:effectLst/>
        </p:spPr>
      </p:sp>
      <p:sp>
        <p:nvSpPr>
          <p:cNvPr id="2055" name="Rectangle 7"/>
          <p:cNvSpPr>
            <a:spLocks noGrp="1" noChangeArrowheads="1"/>
          </p:cNvSpPr>
          <p:nvPr>
            <p:ph type="body"/>
          </p:nvPr>
        </p:nvSpPr>
        <p:spPr bwMode="auto">
          <a:xfrm>
            <a:off x="700746" y="4415618"/>
            <a:ext cx="5600076" cy="41754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2056" name="Text Box 8"/>
          <p:cNvSpPr txBox="1">
            <a:spLocks noChangeArrowheads="1"/>
          </p:cNvSpPr>
          <p:nvPr/>
        </p:nvSpPr>
        <p:spPr bwMode="auto">
          <a:xfrm>
            <a:off x="0" y="0"/>
            <a:ext cx="3035583" cy="458263"/>
          </a:xfrm>
          <a:prstGeom prst="rect">
            <a:avLst/>
          </a:prstGeom>
          <a:noFill/>
          <a:ln w="9525">
            <a:noFill/>
            <a:round/>
            <a:headEnd/>
            <a:tailEnd/>
          </a:ln>
          <a:effectLst/>
        </p:spPr>
        <p:txBody>
          <a:bodyPr wrap="none" lIns="81692" tIns="40846" rIns="81692" bIns="40846" anchor="ctr"/>
          <a:lstStyle/>
          <a:p>
            <a:endParaRPr lang="en-US"/>
          </a:p>
        </p:txBody>
      </p:sp>
      <p:sp>
        <p:nvSpPr>
          <p:cNvPr id="2057" name="Text Box 9"/>
          <p:cNvSpPr txBox="1">
            <a:spLocks noChangeArrowheads="1"/>
          </p:cNvSpPr>
          <p:nvPr/>
        </p:nvSpPr>
        <p:spPr bwMode="auto">
          <a:xfrm>
            <a:off x="3967457" y="0"/>
            <a:ext cx="3035583" cy="458263"/>
          </a:xfrm>
          <a:prstGeom prst="rect">
            <a:avLst/>
          </a:prstGeom>
          <a:noFill/>
          <a:ln w="9525">
            <a:noFill/>
            <a:round/>
            <a:headEnd/>
            <a:tailEnd/>
          </a:ln>
          <a:effectLst/>
        </p:spPr>
        <p:txBody>
          <a:bodyPr wrap="none" lIns="81692" tIns="40846" rIns="81692" bIns="40846" anchor="ctr"/>
          <a:lstStyle/>
          <a:p>
            <a:endParaRPr lang="en-US"/>
          </a:p>
        </p:txBody>
      </p:sp>
      <p:sp>
        <p:nvSpPr>
          <p:cNvPr id="2058" name="Text Box 10"/>
          <p:cNvSpPr txBox="1">
            <a:spLocks noChangeArrowheads="1"/>
          </p:cNvSpPr>
          <p:nvPr/>
        </p:nvSpPr>
        <p:spPr bwMode="auto">
          <a:xfrm>
            <a:off x="0" y="8829855"/>
            <a:ext cx="3035583" cy="458263"/>
          </a:xfrm>
          <a:prstGeom prst="rect">
            <a:avLst/>
          </a:prstGeom>
          <a:noFill/>
          <a:ln w="9525">
            <a:noFill/>
            <a:round/>
            <a:headEnd/>
            <a:tailEnd/>
          </a:ln>
          <a:effectLst/>
        </p:spPr>
        <p:txBody>
          <a:bodyPr wrap="none" lIns="81692" tIns="40846" rIns="81692" bIns="40846" anchor="ctr"/>
          <a:lstStyle/>
          <a:p>
            <a:endParaRPr lang="en-US"/>
          </a:p>
        </p:txBody>
      </p:sp>
      <p:sp>
        <p:nvSpPr>
          <p:cNvPr id="2059" name="Rectangle 11"/>
          <p:cNvSpPr>
            <a:spLocks noGrp="1" noChangeArrowheads="1"/>
          </p:cNvSpPr>
          <p:nvPr>
            <p:ph type="sldNum"/>
          </p:nvPr>
        </p:nvSpPr>
        <p:spPr bwMode="auto">
          <a:xfrm>
            <a:off x="3967457" y="8829855"/>
            <a:ext cx="3034110" cy="45688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ClrTx/>
              <a:buFontTx/>
              <a:buNone/>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defRPr sz="1300">
                <a:solidFill>
                  <a:srgbClr val="000000"/>
                </a:solidFill>
                <a:latin typeface="Times New Roman" pitchFamily="16" charset="0"/>
              </a:defRPr>
            </a:lvl1pPr>
          </a:lstStyle>
          <a:p>
            <a:fld id="{7F80E946-78E8-4C90-9C85-667BBCC2CEA5}"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2E288A30-C2E6-4D34-BE51-0BD36B21BEF0}" type="slidenum">
              <a:rPr lang="en-US"/>
              <a:pPr/>
              <a:t>1</a:t>
            </a:fld>
            <a:endParaRPr lang="en-US"/>
          </a:p>
        </p:txBody>
      </p:sp>
      <p:sp>
        <p:nvSpPr>
          <p:cNvPr id="11265" name="Text Box 1"/>
          <p:cNvSpPr txBox="1">
            <a:spLocks noChangeArrowheads="1"/>
          </p:cNvSpPr>
          <p:nvPr/>
        </p:nvSpPr>
        <p:spPr bwMode="auto">
          <a:xfrm>
            <a:off x="3967457" y="8829855"/>
            <a:ext cx="3035583" cy="458263"/>
          </a:xfrm>
          <a:prstGeom prst="rect">
            <a:avLst/>
          </a:prstGeom>
          <a:noFill/>
          <a:ln w="9525">
            <a:noFill/>
            <a:round/>
            <a:headEnd/>
            <a:tailEnd/>
          </a:ln>
          <a:effectLst/>
        </p:spPr>
        <p:txBody>
          <a:bodyPr lIns="0" tIns="0" rIns="0" bIns="0" anchor="b"/>
          <a:lstStyle/>
          <a:p>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fld id="{31730964-ED47-42BE-82A0-0B9812AA9E9B}" type="slidenum">
              <a:rPr lang="en-US" sz="1300">
                <a:solidFill>
                  <a:srgbClr val="000000"/>
                </a:solidFill>
                <a:latin typeface="Times New Roman" pitchFamily="16" charset="0"/>
              </a:rPr>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t>1</a:t>
            </a:fld>
            <a:endParaRPr lang="en-US" sz="1300" dirty="0">
              <a:solidFill>
                <a:srgbClr val="000000"/>
              </a:solidFill>
              <a:latin typeface="Times New Roman" pitchFamily="16" charset="0"/>
            </a:endParaRPr>
          </a:p>
        </p:txBody>
      </p:sp>
      <p:sp>
        <p:nvSpPr>
          <p:cNvPr id="11266" name="Text Box 2"/>
          <p:cNvSpPr txBox="1">
            <a:spLocks noChangeArrowheads="1"/>
          </p:cNvSpPr>
          <p:nvPr/>
        </p:nvSpPr>
        <p:spPr bwMode="auto">
          <a:xfrm>
            <a:off x="1026092" y="706719"/>
            <a:ext cx="4956744" cy="3485288"/>
          </a:xfrm>
          <a:prstGeom prst="rect">
            <a:avLst/>
          </a:prstGeom>
          <a:solidFill>
            <a:srgbClr val="FFFFFF"/>
          </a:solidFill>
          <a:ln w="9360">
            <a:solidFill>
              <a:srgbClr val="000000"/>
            </a:solidFill>
            <a:miter lim="800000"/>
            <a:headEnd/>
            <a:tailEnd/>
          </a:ln>
          <a:effectLst/>
        </p:spPr>
        <p:txBody>
          <a:bodyPr wrap="none" lIns="81692" tIns="40846" rIns="81692" bIns="40846" anchor="ctr"/>
          <a:lstStyle/>
          <a:p>
            <a:endParaRPr lang="en-US"/>
          </a:p>
        </p:txBody>
      </p:sp>
      <p:sp>
        <p:nvSpPr>
          <p:cNvPr id="11267" name="Rectangle 3"/>
          <p:cNvSpPr txBox="1">
            <a:spLocks noChangeArrowheads="1"/>
          </p:cNvSpPr>
          <p:nvPr>
            <p:ph type="body"/>
          </p:nvPr>
        </p:nvSpPr>
        <p:spPr bwMode="auto">
          <a:xfrm>
            <a:off x="700746" y="4415618"/>
            <a:ext cx="5603020" cy="4178203"/>
          </a:xfrm>
          <a:prstGeom prst="rect">
            <a:avLst/>
          </a:prstGeom>
          <a:noFill/>
          <a:ln>
            <a:round/>
            <a:headEnd/>
            <a:tailEnd/>
          </a:ln>
        </p:spPr>
        <p:txBody>
          <a:bodyPr wrap="none" lIns="81692" tIns="40846" rIns="81692" bIns="40846"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588F0F4F-09D2-4DFB-B4E7-AE93863C9B75}" type="slidenum">
              <a:rPr lang="en-US"/>
              <a:pPr/>
              <a:t>2</a:t>
            </a:fld>
            <a:endParaRPr lang="en-US"/>
          </a:p>
        </p:txBody>
      </p:sp>
      <p:sp>
        <p:nvSpPr>
          <p:cNvPr id="12289" name="Text Box 1"/>
          <p:cNvSpPr txBox="1">
            <a:spLocks noChangeArrowheads="1"/>
          </p:cNvSpPr>
          <p:nvPr/>
        </p:nvSpPr>
        <p:spPr bwMode="auto">
          <a:xfrm>
            <a:off x="3967457" y="8829855"/>
            <a:ext cx="3035583" cy="458263"/>
          </a:xfrm>
          <a:prstGeom prst="rect">
            <a:avLst/>
          </a:prstGeom>
          <a:noFill/>
          <a:ln w="9525">
            <a:noFill/>
            <a:round/>
            <a:headEnd/>
            <a:tailEnd/>
          </a:ln>
          <a:effectLst/>
        </p:spPr>
        <p:txBody>
          <a:bodyPr lIns="0" tIns="0" rIns="0" bIns="0" anchor="b"/>
          <a:lstStyle/>
          <a:p>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fld id="{96E773C5-CFE5-46AC-8B6B-20B359D09D09}" type="slidenum">
              <a:rPr lang="en-US" sz="1300">
                <a:solidFill>
                  <a:srgbClr val="000000"/>
                </a:solidFill>
                <a:latin typeface="Times New Roman" pitchFamily="16" charset="0"/>
              </a:rPr>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t>2</a:t>
            </a:fld>
            <a:endParaRPr lang="en-US" sz="1300" dirty="0">
              <a:solidFill>
                <a:srgbClr val="000000"/>
              </a:solidFill>
              <a:latin typeface="Times New Roman" pitchFamily="16" charset="0"/>
            </a:endParaRPr>
          </a:p>
        </p:txBody>
      </p:sp>
      <p:sp>
        <p:nvSpPr>
          <p:cNvPr id="12290" name="Text Box 2"/>
          <p:cNvSpPr txBox="1">
            <a:spLocks noChangeArrowheads="1"/>
          </p:cNvSpPr>
          <p:nvPr/>
        </p:nvSpPr>
        <p:spPr bwMode="auto">
          <a:xfrm>
            <a:off x="1026093" y="706720"/>
            <a:ext cx="4955272" cy="3483907"/>
          </a:xfrm>
          <a:prstGeom prst="rect">
            <a:avLst/>
          </a:prstGeom>
          <a:solidFill>
            <a:srgbClr val="FFFFFF"/>
          </a:solidFill>
          <a:ln w="9360">
            <a:solidFill>
              <a:srgbClr val="000000"/>
            </a:solidFill>
            <a:miter lim="800000"/>
            <a:headEnd/>
            <a:tailEnd/>
          </a:ln>
          <a:effectLst/>
        </p:spPr>
        <p:txBody>
          <a:bodyPr wrap="none" lIns="81692" tIns="40846" rIns="81692" bIns="40846" anchor="ctr"/>
          <a:lstStyle/>
          <a:p>
            <a:endParaRPr lang="en-US"/>
          </a:p>
        </p:txBody>
      </p:sp>
      <p:sp>
        <p:nvSpPr>
          <p:cNvPr id="12291" name="Text Box 3"/>
          <p:cNvSpPr txBox="1">
            <a:spLocks noChangeArrowheads="1"/>
          </p:cNvSpPr>
          <p:nvPr>
            <p:ph type="body"/>
          </p:nvPr>
        </p:nvSpPr>
        <p:spPr bwMode="auto">
          <a:xfrm>
            <a:off x="700746" y="4415618"/>
            <a:ext cx="5603020" cy="4204430"/>
          </a:xfrm>
          <a:prstGeom prst="rect">
            <a:avLst/>
          </a:prstGeom>
          <a:noFill/>
          <a:ln>
            <a:round/>
            <a:headEnd/>
            <a:tailEnd/>
          </a:ln>
        </p:spPr>
        <p:txBody>
          <a:bodyPr lIns="0" tIns="0" rIns="0" bIns="0"/>
          <a:lstStyle/>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Recall that last week, we learned about three of the subplots: the average (or integrated) pulse profile, the time domain subplot, and the reduced chi-squared subplot.</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software (PRESTO) wants to find periodic, or repeating, signals in the data, but it doesn’t know what their periods are. For each pointing of the telescope, PRESTO guesses many different periods and chooses the thirty periods that look best and makes one of these plots.</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average pulse profile is created by “folding” the data at the guessed period, so that if there is a signal that repeats at that period, the signals from the whole observation will add together to create a stronger-looking signal that rises above the noise and looks like a pulse. The average pulse profile is plotted twice.</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time domain subplot shows at what part of the rotation we receive signal. Phase is on the x-axis, and time is on the y-axis. Phase is a measure of rotation, where 0 is the beginning of a rotation, 0.5 is 180 degrees of rotation from the starting point, and 1 is 360 degrees, or a full rotation. We want to see a vertical line, which means that we are receiving signal at the same point in the object’s rotation (in the case of a pulsar, this would mean that is when its magnetic pole is pointed toward us).</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reduced chi-squared subplot shows how much the data do or do not look like noise. When reduced chi-squared is 1, that means the data look exactly like noise. The higher RCS gets, the less it looks like noise. Since “fraction of observation”  is the other axis of this graph, as the observation gets further and further along, and our data is folded more and more, we want our signal to look less and less like noise, so we want the RCS to get larger.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BC417CFD-C452-4F03-BFAE-8FD84E6D0EDF}" type="slidenum">
              <a:rPr lang="en-US"/>
              <a:pPr/>
              <a:t>3</a:t>
            </a:fld>
            <a:endParaRPr lang="en-US"/>
          </a:p>
        </p:txBody>
      </p:sp>
      <p:sp>
        <p:nvSpPr>
          <p:cNvPr id="13313" name="Text Box 1"/>
          <p:cNvSpPr txBox="1">
            <a:spLocks noChangeArrowheads="1"/>
          </p:cNvSpPr>
          <p:nvPr/>
        </p:nvSpPr>
        <p:spPr bwMode="auto">
          <a:xfrm>
            <a:off x="3967457" y="8829855"/>
            <a:ext cx="3035583" cy="458263"/>
          </a:xfrm>
          <a:prstGeom prst="rect">
            <a:avLst/>
          </a:prstGeom>
          <a:noFill/>
          <a:ln w="9525">
            <a:noFill/>
            <a:round/>
            <a:headEnd/>
            <a:tailEnd/>
          </a:ln>
          <a:effectLst/>
        </p:spPr>
        <p:txBody>
          <a:bodyPr lIns="0" tIns="0" rIns="0" bIns="0" anchor="b"/>
          <a:lstStyle/>
          <a:p>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fld id="{F0BDFC77-F66A-4B50-ACC6-093FD312B948}" type="slidenum">
              <a:rPr lang="en-US" sz="1300">
                <a:solidFill>
                  <a:srgbClr val="000000"/>
                </a:solidFill>
                <a:latin typeface="Times New Roman" pitchFamily="16" charset="0"/>
              </a:rPr>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t>3</a:t>
            </a:fld>
            <a:endParaRPr lang="en-US" sz="1300" dirty="0">
              <a:solidFill>
                <a:srgbClr val="000000"/>
              </a:solidFill>
              <a:latin typeface="Times New Roman" pitchFamily="16" charset="0"/>
            </a:endParaRPr>
          </a:p>
        </p:txBody>
      </p:sp>
      <p:sp>
        <p:nvSpPr>
          <p:cNvPr id="13314" name="Text Box 2"/>
          <p:cNvSpPr txBox="1">
            <a:spLocks noChangeArrowheads="1"/>
          </p:cNvSpPr>
          <p:nvPr/>
        </p:nvSpPr>
        <p:spPr bwMode="auto">
          <a:xfrm>
            <a:off x="1026093" y="706720"/>
            <a:ext cx="4955272" cy="3483907"/>
          </a:xfrm>
          <a:prstGeom prst="rect">
            <a:avLst/>
          </a:prstGeom>
          <a:solidFill>
            <a:srgbClr val="FFFFFF"/>
          </a:solidFill>
          <a:ln w="9360">
            <a:solidFill>
              <a:srgbClr val="000000"/>
            </a:solidFill>
            <a:miter lim="800000"/>
            <a:headEnd/>
            <a:tailEnd/>
          </a:ln>
          <a:effectLst/>
        </p:spPr>
        <p:txBody>
          <a:bodyPr wrap="none" lIns="81692" tIns="40846" rIns="81692" bIns="40846" anchor="ctr"/>
          <a:lstStyle/>
          <a:p>
            <a:endParaRPr lang="en-US"/>
          </a:p>
        </p:txBody>
      </p:sp>
      <p:sp>
        <p:nvSpPr>
          <p:cNvPr id="13315" name="Text Box 3"/>
          <p:cNvSpPr txBox="1">
            <a:spLocks noChangeArrowheads="1"/>
          </p:cNvSpPr>
          <p:nvPr>
            <p:ph type="body"/>
          </p:nvPr>
        </p:nvSpPr>
        <p:spPr bwMode="auto">
          <a:xfrm>
            <a:off x="700746" y="4415618"/>
            <a:ext cx="5603020" cy="4178203"/>
          </a:xfrm>
          <a:prstGeom prst="rect">
            <a:avLst/>
          </a:prstGeom>
          <a:noFill/>
          <a:ln>
            <a:round/>
            <a:headEnd/>
            <a:tailEnd/>
          </a:ln>
        </p:spPr>
        <p:txBody>
          <a:bodyPr lIns="0" tIns="0" rIns="0" bIns="0"/>
          <a:lstStyle/>
          <a:p>
            <a:pPr>
              <a:spcBef>
                <a:spcPts val="402"/>
              </a:spcBef>
              <a:buFont typeface="Times New Roman" pitchFamily="16" charset="0"/>
              <a:buChar char="•"/>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How is a pulsar’s period measured?</a:t>
            </a:r>
          </a:p>
          <a:p>
            <a:pPr marL="660915" lvl="1" indent="-252453">
              <a:spcBef>
                <a:spcPts val="402"/>
              </a:spcBef>
              <a:buFont typeface="Times New Roman" pitchFamily="16" charset="0"/>
              <a:buChar char="–"/>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You can find the period of a pulsar by determining the time interval between the arrival of one pulse and the arrival of the next pulse. </a:t>
            </a:r>
          </a:p>
          <a:p>
            <a:pPr>
              <a:spcBef>
                <a:spcPts val="402"/>
              </a:spcBef>
              <a:buFont typeface="Times New Roman" pitchFamily="16" charset="0"/>
              <a:buChar char="•"/>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Does a pulsar’s </a:t>
            </a:r>
            <a:r>
              <a:rPr lang="en-US" b="1" dirty="0">
                <a:solidFill>
                  <a:srgbClr val="0099FF"/>
                </a:solidFill>
                <a:ea typeface="DejaVu LGC Sans" pitchFamily="32" charset="0"/>
                <a:cs typeface="DejaVu LGC Sans" pitchFamily="32" charset="0"/>
              </a:rPr>
              <a:t>period</a:t>
            </a:r>
            <a:r>
              <a:rPr lang="en-US" dirty="0">
                <a:ea typeface="DejaVu LGC Sans" pitchFamily="32" charset="0"/>
                <a:cs typeface="DejaVu LGC Sans" pitchFamily="32" charset="0"/>
              </a:rPr>
              <a:t> change if you observe at different frequencies?   </a:t>
            </a:r>
          </a:p>
          <a:p>
            <a:pPr marL="660915" lvl="1" indent="-252453">
              <a:spcBef>
                <a:spcPts val="402"/>
              </a:spcBef>
              <a:buFont typeface="Times New Roman" pitchFamily="16" charset="0"/>
              <a:buChar char="–"/>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period of a pulsar is independent of the frequency at which you observe. Pulsars are very stable objects with very reliable periods.</a:t>
            </a:r>
          </a:p>
          <a:p>
            <a:pPr>
              <a:spcBef>
                <a:spcPts val="402"/>
              </a:spcBef>
              <a:buFont typeface="Times New Roman" pitchFamily="16" charset="0"/>
              <a:buChar char="•"/>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Does the pulsar’s </a:t>
            </a:r>
            <a:r>
              <a:rPr lang="en-US" b="1" dirty="0">
                <a:solidFill>
                  <a:srgbClr val="7DA647"/>
                </a:solidFill>
                <a:ea typeface="DejaVu LGC Sans" pitchFamily="32" charset="0"/>
                <a:cs typeface="DejaVu LGC Sans" pitchFamily="32" charset="0"/>
              </a:rPr>
              <a:t>intensity</a:t>
            </a:r>
            <a:r>
              <a:rPr lang="en-US" dirty="0">
                <a:ea typeface="DejaVu LGC Sans" pitchFamily="32" charset="0"/>
                <a:cs typeface="DejaVu LGC Sans" pitchFamily="32" charset="0"/>
              </a:rPr>
              <a:t> change if you observe at different frequencies? </a:t>
            </a:r>
          </a:p>
          <a:p>
            <a:pPr marL="660915" lvl="1" indent="-252453">
              <a:spcBef>
                <a:spcPts val="402"/>
              </a:spcBef>
              <a:buFont typeface="Times New Roman" pitchFamily="16" charset="0"/>
              <a:buChar char="–"/>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A pulsar’s emission is stronger at lower frequencies. As you observe higher and higher frequencies, the pulsar becomes less and less intense. That’s why astronomers chose to do the GBT drift scan at 350 </a:t>
            </a:r>
            <a:r>
              <a:rPr lang="en-US" dirty="0" err="1">
                <a:ea typeface="DejaVu LGC Sans" pitchFamily="32" charset="0"/>
                <a:cs typeface="DejaVu LGC Sans" pitchFamily="32" charset="0"/>
              </a:rPr>
              <a:t>Mhz</a:t>
            </a:r>
            <a:r>
              <a:rPr lang="en-US" dirty="0">
                <a:ea typeface="DejaVu LGC Sans" pitchFamily="32" charset="0"/>
                <a:cs typeface="DejaVu LGC Sans" pitchFamily="32" charset="0"/>
              </a:rPr>
              <a:t>—so they could catch pulsars at their </a:t>
            </a:r>
            <a:r>
              <a:rPr lang="en-US" dirty="0" err="1">
                <a:ea typeface="DejaVu LGC Sans" pitchFamily="32" charset="0"/>
                <a:cs typeface="DejaVu LGC Sans" pitchFamily="32" charset="0"/>
              </a:rPr>
              <a:t>sbrightest</a:t>
            </a:r>
            <a:r>
              <a:rPr lang="en-US" dirty="0">
                <a:ea typeface="DejaVu LGC Sans" pitchFamily="32" charset="0"/>
                <a:cs typeface="DejaVu LGC Sans" pitchFamily="32" charset="0"/>
              </a:rPr>
              <a:t>.</a:t>
            </a:r>
          </a:p>
          <a:p>
            <a:pPr>
              <a:spcBef>
                <a:spcPts val="402"/>
              </a:spcBef>
              <a:buFont typeface="Times New Roman" pitchFamily="16" charset="0"/>
              <a:buChar char="•"/>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Does a pulse’s </a:t>
            </a:r>
            <a:r>
              <a:rPr lang="en-US" b="1" dirty="0">
                <a:solidFill>
                  <a:srgbClr val="660066"/>
                </a:solidFill>
                <a:ea typeface="DejaVu LGC Sans" pitchFamily="32" charset="0"/>
                <a:cs typeface="DejaVu LGC Sans" pitchFamily="32" charset="0"/>
              </a:rPr>
              <a:t>time of arrival</a:t>
            </a:r>
            <a:r>
              <a:rPr lang="en-US" dirty="0">
                <a:ea typeface="DejaVu LGC Sans" pitchFamily="32" charset="0"/>
                <a:cs typeface="DejaVu LGC Sans" pitchFamily="32" charset="0"/>
              </a:rPr>
              <a:t> change if you observe at different frequencies?</a:t>
            </a:r>
          </a:p>
          <a:p>
            <a:pPr marL="660915" lvl="1" indent="-252453">
              <a:spcBef>
                <a:spcPts val="402"/>
              </a:spcBef>
              <a:buFont typeface="Times New Roman" pitchFamily="16" charset="0"/>
              <a:buChar char="–"/>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lower the frequency, the later the pulse arrives at the telescope. If you look at the time a pulse arrives at 1400 MHz in CLEA, that time is considerably earlier than it does at 400 </a:t>
            </a:r>
            <a:r>
              <a:rPr lang="en-US" dirty="0" err="1">
                <a:ea typeface="DejaVu LGC Sans" pitchFamily="32" charset="0"/>
                <a:cs typeface="DejaVu LGC Sans" pitchFamily="32" charset="0"/>
              </a:rPr>
              <a:t>MHz.</a:t>
            </a:r>
            <a:r>
              <a:rPr lang="en-US" dirty="0">
                <a:ea typeface="DejaVu LGC Sans" pitchFamily="32" charset="0"/>
                <a:cs typeface="DejaVu LGC Sans" pitchFamily="32" charset="0"/>
              </a:rPr>
              <a:t> Even though the pulse leaves the pulsar all at once—as a distinct, sharp pulse across many frequencies— it does not arrive on Earth all at once, but over an amount of time.</a:t>
            </a:r>
          </a:p>
          <a:p>
            <a:pPr>
              <a:spcBef>
                <a:spcPts val="402"/>
              </a:spcBef>
              <a:buFont typeface="Times New Roman" pitchFamily="16" charset="0"/>
              <a:buChar char="•"/>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What is </a:t>
            </a:r>
            <a:r>
              <a:rPr lang="en-US" b="1" dirty="0">
                <a:solidFill>
                  <a:srgbClr val="B3B3B3"/>
                </a:solidFill>
                <a:ea typeface="DejaVu LGC Sans" pitchFamily="32" charset="0"/>
                <a:cs typeface="DejaVu LGC Sans" pitchFamily="32" charset="0"/>
              </a:rPr>
              <a:t>dispersion measure</a:t>
            </a:r>
            <a:r>
              <a:rPr lang="en-US" dirty="0">
                <a:ea typeface="DejaVu LGC Sans" pitchFamily="32" charset="0"/>
                <a:cs typeface="DejaVu LGC Sans" pitchFamily="32" charset="0"/>
              </a:rPr>
              <a:t>, and how does it relate to time of arrival?</a:t>
            </a:r>
          </a:p>
          <a:p>
            <a:pPr marL="660915" lvl="1" indent="-252453">
              <a:spcBef>
                <a:spcPts val="402"/>
              </a:spcBef>
              <a:buFont typeface="Times New Roman" pitchFamily="16" charset="0"/>
              <a:buChar char="–"/>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next slide covers dispersion measure in more detail, but, in short, it represents how much we have to correct for the effect described in the previous question.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C7967C35-F388-499E-BF44-E0B02605E522}" type="slidenum">
              <a:rPr lang="en-US"/>
              <a:pPr/>
              <a:t>4</a:t>
            </a:fld>
            <a:endParaRPr lang="en-US"/>
          </a:p>
        </p:txBody>
      </p:sp>
      <p:sp>
        <p:nvSpPr>
          <p:cNvPr id="14337" name="Text Box 1"/>
          <p:cNvSpPr txBox="1">
            <a:spLocks noChangeArrowheads="1"/>
          </p:cNvSpPr>
          <p:nvPr/>
        </p:nvSpPr>
        <p:spPr bwMode="auto">
          <a:xfrm>
            <a:off x="3967457" y="8829855"/>
            <a:ext cx="3035583" cy="458263"/>
          </a:xfrm>
          <a:prstGeom prst="rect">
            <a:avLst/>
          </a:prstGeom>
          <a:noFill/>
          <a:ln w="9525">
            <a:noFill/>
            <a:round/>
            <a:headEnd/>
            <a:tailEnd/>
          </a:ln>
          <a:effectLst/>
        </p:spPr>
        <p:txBody>
          <a:bodyPr lIns="0" tIns="0" rIns="0" bIns="0" anchor="b"/>
          <a:lstStyle/>
          <a:p>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fld id="{C8D6408E-D9AD-4A9B-A25E-A2251E24A545}" type="slidenum">
              <a:rPr lang="en-US" sz="1300">
                <a:solidFill>
                  <a:srgbClr val="000000"/>
                </a:solidFill>
                <a:latin typeface="Times New Roman" pitchFamily="16" charset="0"/>
              </a:rPr>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t>4</a:t>
            </a:fld>
            <a:endParaRPr lang="en-US" sz="1300" dirty="0">
              <a:solidFill>
                <a:srgbClr val="000000"/>
              </a:solidFill>
              <a:latin typeface="Times New Roman" pitchFamily="16" charset="0"/>
            </a:endParaRPr>
          </a:p>
        </p:txBody>
      </p:sp>
      <p:sp>
        <p:nvSpPr>
          <p:cNvPr id="14338" name="Text Box 2"/>
          <p:cNvSpPr txBox="1">
            <a:spLocks noChangeArrowheads="1"/>
          </p:cNvSpPr>
          <p:nvPr/>
        </p:nvSpPr>
        <p:spPr bwMode="auto">
          <a:xfrm>
            <a:off x="1026093" y="706720"/>
            <a:ext cx="4955272" cy="3483907"/>
          </a:xfrm>
          <a:prstGeom prst="rect">
            <a:avLst/>
          </a:prstGeom>
          <a:solidFill>
            <a:srgbClr val="FFFFFF"/>
          </a:solidFill>
          <a:ln w="9360">
            <a:solidFill>
              <a:srgbClr val="000000"/>
            </a:solidFill>
            <a:miter lim="800000"/>
            <a:headEnd/>
            <a:tailEnd/>
          </a:ln>
          <a:effectLst/>
        </p:spPr>
        <p:txBody>
          <a:bodyPr wrap="none" lIns="81692" tIns="40846" rIns="81692" bIns="40846" anchor="ctr"/>
          <a:lstStyle/>
          <a:p>
            <a:endParaRPr lang="en-US"/>
          </a:p>
        </p:txBody>
      </p:sp>
      <p:sp>
        <p:nvSpPr>
          <p:cNvPr id="14339" name="Text Box 3"/>
          <p:cNvSpPr txBox="1">
            <a:spLocks noChangeArrowheads="1"/>
          </p:cNvSpPr>
          <p:nvPr>
            <p:ph type="body"/>
          </p:nvPr>
        </p:nvSpPr>
        <p:spPr bwMode="auto">
          <a:xfrm>
            <a:off x="733134" y="4290009"/>
            <a:ext cx="5603020" cy="5016053"/>
          </a:xfrm>
          <a:prstGeom prst="rect">
            <a:avLst/>
          </a:prstGeom>
          <a:noFill/>
          <a:ln>
            <a:round/>
            <a:headEnd/>
            <a:tailEnd/>
          </a:ln>
        </p:spPr>
        <p:txBody>
          <a:bodyPr lIns="0" tIns="0" rIns="0" bIns="0"/>
          <a:lstStyle/>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sz="1300" dirty="0">
                <a:ea typeface="DejaVu LGC Sans" pitchFamily="32" charset="0"/>
                <a:cs typeface="DejaVu LGC Sans" pitchFamily="32" charset="0"/>
              </a:rPr>
              <a:t>As you know, pulsars are located far away from us, and their radio waves must travel through many light-years of space to get to us and our telescopes. That space, however, is not truly empty, though we tend to think of it that way. The space between stars—also known as the “interstellar medium” contains a lot of electrons. When radio waves, such as those from a pulsar, encounter these electrons, the two interact. This interaction causes the radio waves to be delayed. If all the radio waves were delayed by the exact same amount, that would not be a big deal. However, low-frequency waves are delayed </a:t>
            </a:r>
            <a:r>
              <a:rPr lang="en-US" sz="1300" i="1" dirty="0">
                <a:ea typeface="DejaVu LGC Sans" pitchFamily="32" charset="0"/>
                <a:cs typeface="DejaVu LGC Sans" pitchFamily="32" charset="0"/>
              </a:rPr>
              <a:t>more</a:t>
            </a:r>
            <a:r>
              <a:rPr lang="en-US" sz="1300" dirty="0">
                <a:ea typeface="DejaVu LGC Sans" pitchFamily="32" charset="0"/>
                <a:cs typeface="DejaVu LGC Sans" pitchFamily="32" charset="0"/>
              </a:rPr>
              <a:t> than high-frequency waves.</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sz="1300"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sz="1300" dirty="0">
                <a:ea typeface="DejaVu LGC Sans" pitchFamily="32" charset="0"/>
                <a:cs typeface="DejaVu LGC Sans" pitchFamily="32" charset="0"/>
              </a:rPr>
              <a:t>So all the frequencies of pulsar’s emission leave the pulsar itself</a:t>
            </a:r>
            <a:r>
              <a:rPr lang="en-US" sz="1300" i="1" dirty="0">
                <a:ea typeface="DejaVu LGC Sans" pitchFamily="32" charset="0"/>
                <a:cs typeface="DejaVu LGC Sans" pitchFamily="32" charset="0"/>
              </a:rPr>
              <a:t> at the same time</a:t>
            </a:r>
            <a:r>
              <a:rPr lang="en-US" sz="1300" dirty="0">
                <a:ea typeface="DejaVu LGC Sans" pitchFamily="32" charset="0"/>
                <a:cs typeface="DejaVu LGC Sans" pitchFamily="32" charset="0"/>
              </a:rPr>
              <a:t>, but they arrive on Earth at </a:t>
            </a:r>
            <a:r>
              <a:rPr lang="en-US" sz="1300" i="1" dirty="0">
                <a:ea typeface="DejaVu LGC Sans" pitchFamily="32" charset="0"/>
                <a:cs typeface="DejaVu LGC Sans" pitchFamily="32" charset="0"/>
              </a:rPr>
              <a:t>different times</a:t>
            </a:r>
            <a:r>
              <a:rPr lang="en-US" sz="1300" dirty="0">
                <a:ea typeface="DejaVu LGC Sans" pitchFamily="32" charset="0"/>
                <a:cs typeface="DejaVu LGC Sans" pitchFamily="32" charset="0"/>
              </a:rPr>
              <a:t>: the higher a wave’s frequency, the sooner it arrives on Earth. Because of this effect, the pulses we receive are “smeared” over a period of time, like the pulses in the picture above, instead of being straight lines. You can see that instead of getting signal from the pulsar all at once (which would result in a straight vertical line), we get signal from the higher frequencies first, and as time goes on, we get signal from the lower frequencies.</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sz="1300"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sz="1300" dirty="0">
                <a:ea typeface="DejaVu LGC Sans" pitchFamily="32" charset="0"/>
                <a:cs typeface="DejaVu LGC Sans" pitchFamily="32" charset="0"/>
              </a:rPr>
              <a:t>This smearing makes it more difficult to detect the pulses. But, if we know </a:t>
            </a:r>
            <a:r>
              <a:rPr lang="en-US" sz="1300" i="1" dirty="0">
                <a:ea typeface="DejaVu LGC Sans" pitchFamily="32" charset="0"/>
                <a:cs typeface="DejaVu LGC Sans" pitchFamily="32" charset="0"/>
              </a:rPr>
              <a:t>how smeared</a:t>
            </a:r>
            <a:r>
              <a:rPr lang="en-US" sz="1300" dirty="0">
                <a:ea typeface="DejaVu LGC Sans" pitchFamily="32" charset="0"/>
                <a:cs typeface="DejaVu LGC Sans" pitchFamily="32" charset="0"/>
              </a:rPr>
              <a:t> a pulse is, we can correct it and detect the pulse. Dispersion measure tells us how much correction we need to do to line the pulse back up. The higher the DM, the more the pulse was smeared. The more the pulse was smeared, the more interactions it had with electrons. From the amount it interacted with electrons and its RA/Dec, we can find out how far away it is. DM can be thought of as a measurement of distance—the higher the DM, the farther the pulse traveled—but that’s a rough estimate, because some parts of the galaxy have more electrons than others.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7C6A72DB-708D-4463-9713-E45C08E6AEAD}" type="slidenum">
              <a:rPr lang="en-US"/>
              <a:pPr/>
              <a:t>5</a:t>
            </a:fld>
            <a:endParaRPr lang="en-US"/>
          </a:p>
        </p:txBody>
      </p:sp>
      <p:sp>
        <p:nvSpPr>
          <p:cNvPr id="15361" name="Text Box 1"/>
          <p:cNvSpPr txBox="1">
            <a:spLocks noChangeArrowheads="1"/>
          </p:cNvSpPr>
          <p:nvPr/>
        </p:nvSpPr>
        <p:spPr bwMode="auto">
          <a:xfrm>
            <a:off x="3967457" y="8829855"/>
            <a:ext cx="3035583" cy="458263"/>
          </a:xfrm>
          <a:prstGeom prst="rect">
            <a:avLst/>
          </a:prstGeom>
          <a:noFill/>
          <a:ln w="9525">
            <a:noFill/>
            <a:round/>
            <a:headEnd/>
            <a:tailEnd/>
          </a:ln>
          <a:effectLst/>
        </p:spPr>
        <p:txBody>
          <a:bodyPr lIns="0" tIns="0" rIns="0" bIns="0" anchor="b"/>
          <a:lstStyle/>
          <a:p>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fld id="{48050CBC-85EB-4800-A30D-8F9687293C1E}" type="slidenum">
              <a:rPr lang="en-US" sz="1300">
                <a:solidFill>
                  <a:srgbClr val="000000"/>
                </a:solidFill>
                <a:latin typeface="Times New Roman" pitchFamily="16" charset="0"/>
              </a:rPr>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t>5</a:t>
            </a:fld>
            <a:endParaRPr lang="en-US" sz="1300" dirty="0">
              <a:solidFill>
                <a:srgbClr val="000000"/>
              </a:solidFill>
              <a:latin typeface="Times New Roman" pitchFamily="16" charset="0"/>
            </a:endParaRPr>
          </a:p>
        </p:txBody>
      </p:sp>
      <p:sp>
        <p:nvSpPr>
          <p:cNvPr id="15362" name="Text Box 2"/>
          <p:cNvSpPr txBox="1">
            <a:spLocks noChangeArrowheads="1"/>
          </p:cNvSpPr>
          <p:nvPr/>
        </p:nvSpPr>
        <p:spPr bwMode="auto">
          <a:xfrm>
            <a:off x="1026093" y="706720"/>
            <a:ext cx="4955272" cy="3483907"/>
          </a:xfrm>
          <a:prstGeom prst="rect">
            <a:avLst/>
          </a:prstGeom>
          <a:solidFill>
            <a:srgbClr val="FFFFFF"/>
          </a:solidFill>
          <a:ln w="9360">
            <a:solidFill>
              <a:srgbClr val="000000"/>
            </a:solidFill>
            <a:miter lim="800000"/>
            <a:headEnd/>
            <a:tailEnd/>
          </a:ln>
          <a:effectLst/>
        </p:spPr>
        <p:txBody>
          <a:bodyPr wrap="none" lIns="81692" tIns="40846" rIns="81692" bIns="40846" anchor="ctr"/>
          <a:lstStyle/>
          <a:p>
            <a:endParaRPr lang="en-US"/>
          </a:p>
        </p:txBody>
      </p:sp>
      <p:sp>
        <p:nvSpPr>
          <p:cNvPr id="15363" name="Text Box 3"/>
          <p:cNvSpPr txBox="1">
            <a:spLocks noChangeArrowheads="1"/>
          </p:cNvSpPr>
          <p:nvPr>
            <p:ph type="body"/>
          </p:nvPr>
        </p:nvSpPr>
        <p:spPr bwMode="auto">
          <a:xfrm>
            <a:off x="700746" y="4415618"/>
            <a:ext cx="5603020" cy="4659932"/>
          </a:xfrm>
          <a:prstGeom prst="rect">
            <a:avLst/>
          </a:prstGeom>
          <a:noFill/>
          <a:ln>
            <a:round/>
            <a:headEnd/>
            <a:tailEnd/>
          </a:ln>
        </p:spPr>
        <p:txBody>
          <a:bodyPr lIns="0" tIns="0" rIns="0" bIns="0"/>
          <a:lstStyle/>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If radio waves are coming from the same object in space, we expect them to have gone through the same parts of space, meaning that they would have interacted with the same number of electrons. For this reason, if a signal comes from a pulsar, we expect it to have a distinct DM.</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Like the PRESTO software guesses thousands of periods, it also guesses a bunch of DMs. It determines how well they fit the data—how well they un-smear the pulse.  The DM plot takes all the DMs that the PRESTO software guessed and tells you which is the most likely. The better a DM </a:t>
            </a:r>
            <a:r>
              <a:rPr lang="en-US" dirty="0" err="1">
                <a:ea typeface="DejaVu LGC Sans" pitchFamily="32" charset="0"/>
                <a:cs typeface="DejaVu LGC Sans" pitchFamily="32" charset="0"/>
              </a:rPr>
              <a:t>unsmears</a:t>
            </a:r>
            <a:r>
              <a:rPr lang="en-US" dirty="0">
                <a:ea typeface="DejaVu LGC Sans" pitchFamily="32" charset="0"/>
                <a:cs typeface="DejaVu LGC Sans" pitchFamily="32" charset="0"/>
              </a:rPr>
              <a:t> the data, the higher the reduced chi-squared. </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In the DM plot, we’re looking for a bell curve-like peak. The top of the peak represents the DM that best un-smears the data, and as you deviate farther (on each side) from the peak, the DM un-smears less and less well.</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A DM that peaks at 0 means the signal didn’t go through </a:t>
            </a:r>
            <a:r>
              <a:rPr lang="en-US" i="1" dirty="0">
                <a:ea typeface="DejaVu LGC Sans" pitchFamily="32" charset="0"/>
                <a:cs typeface="DejaVu LGC Sans" pitchFamily="32" charset="0"/>
              </a:rPr>
              <a:t>any</a:t>
            </a:r>
            <a:r>
              <a:rPr lang="en-US" dirty="0">
                <a:ea typeface="DejaVu LGC Sans" pitchFamily="32" charset="0"/>
                <a:cs typeface="DejaVu LGC Sans" pitchFamily="32" charset="0"/>
              </a:rPr>
              <a:t> electrons to get to the telescope, which means that the signal did not travel through space, which means it must have come from Earth.</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A DM subplot that does not have a peak means that the signal isn’t coming from a distinct point in space, which means it cannot be a pulsar.</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B09A35A0-1325-480B-A598-3FDA3F2A7212}" type="slidenum">
              <a:rPr lang="en-US"/>
              <a:pPr/>
              <a:t>6</a:t>
            </a:fld>
            <a:endParaRPr lang="en-US"/>
          </a:p>
        </p:txBody>
      </p:sp>
      <p:sp>
        <p:nvSpPr>
          <p:cNvPr id="16385" name="Text Box 1"/>
          <p:cNvSpPr txBox="1">
            <a:spLocks noChangeArrowheads="1"/>
          </p:cNvSpPr>
          <p:nvPr/>
        </p:nvSpPr>
        <p:spPr bwMode="auto">
          <a:xfrm>
            <a:off x="3967457" y="8829855"/>
            <a:ext cx="3035583" cy="458263"/>
          </a:xfrm>
          <a:prstGeom prst="rect">
            <a:avLst/>
          </a:prstGeom>
          <a:noFill/>
          <a:ln w="9525">
            <a:noFill/>
            <a:round/>
            <a:headEnd/>
            <a:tailEnd/>
          </a:ln>
          <a:effectLst/>
        </p:spPr>
        <p:txBody>
          <a:bodyPr lIns="0" tIns="0" rIns="0" bIns="0" anchor="b"/>
          <a:lstStyle/>
          <a:p>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fld id="{7DC867FA-774D-4E80-9F3A-62590E126571}" type="slidenum">
              <a:rPr lang="en-US" sz="1300">
                <a:solidFill>
                  <a:srgbClr val="000000"/>
                </a:solidFill>
                <a:latin typeface="Times New Roman" pitchFamily="16" charset="0"/>
              </a:rPr>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t>6</a:t>
            </a:fld>
            <a:endParaRPr lang="en-US" sz="1300" dirty="0">
              <a:solidFill>
                <a:srgbClr val="000000"/>
              </a:solidFill>
              <a:latin typeface="Times New Roman" pitchFamily="16" charset="0"/>
            </a:endParaRPr>
          </a:p>
        </p:txBody>
      </p:sp>
      <p:sp>
        <p:nvSpPr>
          <p:cNvPr id="16386" name="Text Box 2"/>
          <p:cNvSpPr txBox="1">
            <a:spLocks noChangeArrowheads="1"/>
          </p:cNvSpPr>
          <p:nvPr/>
        </p:nvSpPr>
        <p:spPr bwMode="auto">
          <a:xfrm>
            <a:off x="1026093" y="706720"/>
            <a:ext cx="4955272" cy="3483907"/>
          </a:xfrm>
          <a:prstGeom prst="rect">
            <a:avLst/>
          </a:prstGeom>
          <a:solidFill>
            <a:srgbClr val="FFFFFF"/>
          </a:solidFill>
          <a:ln w="9360">
            <a:solidFill>
              <a:srgbClr val="000000"/>
            </a:solidFill>
            <a:miter lim="800000"/>
            <a:headEnd/>
            <a:tailEnd/>
          </a:ln>
          <a:effectLst/>
        </p:spPr>
        <p:txBody>
          <a:bodyPr wrap="none" lIns="81692" tIns="40846" rIns="81692" bIns="40846" anchor="ctr"/>
          <a:lstStyle/>
          <a:p>
            <a:endParaRPr lang="en-US"/>
          </a:p>
        </p:txBody>
      </p:sp>
      <p:sp>
        <p:nvSpPr>
          <p:cNvPr id="16387" name="Text Box 3"/>
          <p:cNvSpPr txBox="1">
            <a:spLocks noChangeArrowheads="1"/>
          </p:cNvSpPr>
          <p:nvPr>
            <p:ph type="body"/>
          </p:nvPr>
        </p:nvSpPr>
        <p:spPr bwMode="auto">
          <a:xfrm>
            <a:off x="700746" y="4415618"/>
            <a:ext cx="5603020" cy="4178203"/>
          </a:xfrm>
          <a:prstGeom prst="rect">
            <a:avLst/>
          </a:prstGeom>
          <a:noFill/>
          <a:ln>
            <a:round/>
            <a:headEnd/>
            <a:tailEnd/>
          </a:ln>
        </p:spPr>
        <p:txBody>
          <a:bodyPr lIns="0" tIns="0" rIns="0" bIns="0"/>
          <a:lstStyle/>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“DM checker” on the website tells you whether or not the DM (the one in the header and at the peak of the DM subplot) is reasonable for a pulsar at the RA and Dec listed on the plot.</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Every direction from Earth into space—every pointing of the telescope—goes through a slightly different part of our galaxy, and all those different parts have different densities of electrons. Astronomers, however, have made measurements of the electron density in all directions in the Milky Way.</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When you put in the RA and Dec on your plot, the DM checker calculates where that is in the galaxy (in galactic coordinates) and finds out what the electron density is in that direction. You also put in the DM from your plot. You’re telling it where the telescope was pointed and how much un-smearing the pulses needed. Since it knows the electron density, it calculates how far a pulse would have had to go—in an interstellar medium what that electron density—to need that much un-smearing. That’s how it gets the “estimated distance to your source.” This distance needs to still put the pulsar inside the Milky Way.</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DM checker also gives you another piece of information: the maximum DM predicted. Since it knows how far away the edge of the galaxy is, and it knows how dense the electrons are, it can calculate the most un-smearing that a pulsar should need if it is located in this direction in the Milky Way. You want the DM listed on your plot to be below this maximum number.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DE1090BB-5895-42E1-ADCE-B1583AF3AC9A}" type="slidenum">
              <a:rPr lang="en-US"/>
              <a:pPr/>
              <a:t>7</a:t>
            </a:fld>
            <a:endParaRPr lang="en-US"/>
          </a:p>
        </p:txBody>
      </p:sp>
      <p:sp>
        <p:nvSpPr>
          <p:cNvPr id="17409" name="Text Box 1"/>
          <p:cNvSpPr txBox="1">
            <a:spLocks noChangeArrowheads="1"/>
          </p:cNvSpPr>
          <p:nvPr/>
        </p:nvSpPr>
        <p:spPr bwMode="auto">
          <a:xfrm>
            <a:off x="3967457" y="8829855"/>
            <a:ext cx="3035583" cy="458263"/>
          </a:xfrm>
          <a:prstGeom prst="rect">
            <a:avLst/>
          </a:prstGeom>
          <a:noFill/>
          <a:ln w="9525">
            <a:noFill/>
            <a:round/>
            <a:headEnd/>
            <a:tailEnd/>
          </a:ln>
          <a:effectLst/>
        </p:spPr>
        <p:txBody>
          <a:bodyPr lIns="0" tIns="0" rIns="0" bIns="0" anchor="b"/>
          <a:lstStyle/>
          <a:p>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fld id="{3CCCC8DF-1E32-41D3-BEB1-5268AD95AB59}" type="slidenum">
              <a:rPr lang="en-US" sz="1300">
                <a:solidFill>
                  <a:srgbClr val="000000"/>
                </a:solidFill>
                <a:latin typeface="Times New Roman" pitchFamily="16" charset="0"/>
              </a:rPr>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t>7</a:t>
            </a:fld>
            <a:endParaRPr lang="en-US" sz="1300" dirty="0">
              <a:solidFill>
                <a:srgbClr val="000000"/>
              </a:solidFill>
              <a:latin typeface="Times New Roman" pitchFamily="16" charset="0"/>
            </a:endParaRPr>
          </a:p>
        </p:txBody>
      </p:sp>
      <p:sp>
        <p:nvSpPr>
          <p:cNvPr id="17410" name="Text Box 2"/>
          <p:cNvSpPr txBox="1">
            <a:spLocks noChangeArrowheads="1"/>
          </p:cNvSpPr>
          <p:nvPr/>
        </p:nvSpPr>
        <p:spPr bwMode="auto">
          <a:xfrm>
            <a:off x="1026093" y="706720"/>
            <a:ext cx="4955272" cy="3483907"/>
          </a:xfrm>
          <a:prstGeom prst="rect">
            <a:avLst/>
          </a:prstGeom>
          <a:solidFill>
            <a:srgbClr val="FFFFFF"/>
          </a:solidFill>
          <a:ln w="9360">
            <a:solidFill>
              <a:srgbClr val="000000"/>
            </a:solidFill>
            <a:miter lim="800000"/>
            <a:headEnd/>
            <a:tailEnd/>
          </a:ln>
          <a:effectLst/>
        </p:spPr>
        <p:txBody>
          <a:bodyPr wrap="none" lIns="81692" tIns="40846" rIns="81692" bIns="40846" anchor="ctr"/>
          <a:lstStyle/>
          <a:p>
            <a:endParaRPr lang="en-US"/>
          </a:p>
        </p:txBody>
      </p:sp>
      <p:sp>
        <p:nvSpPr>
          <p:cNvPr id="17411" name="Text Box 3"/>
          <p:cNvSpPr txBox="1">
            <a:spLocks noChangeArrowheads="1"/>
          </p:cNvSpPr>
          <p:nvPr>
            <p:ph type="body"/>
          </p:nvPr>
        </p:nvSpPr>
        <p:spPr bwMode="auto">
          <a:xfrm>
            <a:off x="700746" y="4415618"/>
            <a:ext cx="5603020" cy="4178203"/>
          </a:xfrm>
          <a:prstGeom prst="rect">
            <a:avLst/>
          </a:prstGeom>
          <a:noFill/>
          <a:ln>
            <a:round/>
            <a:headEnd/>
            <a:tailEnd/>
          </a:ln>
        </p:spPr>
        <p:txBody>
          <a:bodyPr lIns="0" tIns="0" rIns="0" bIns="0"/>
          <a:lstStyle/>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Although we observe with the 350 MHz receiver, that is not the only frequency we detect. The receiver observes a range of frequencies at once, and 350 MHz is just the center frequency. The range of frequencies is called the receiver’s “bandwidth.”</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bandwidth is divided into 32 sub-bands. The sub-band plot shows how signal strength relates to frequency. As you learned from your homework, pulsars are stronger at lower frequencies, so intensity does vary depending on what frequency you observe. However, the frequency differences within a single receiver are not large enough for this effect to make a large difference, and we know that pulsars are always supposed to emit </a:t>
            </a:r>
            <a:r>
              <a:rPr lang="en-US" i="1" dirty="0">
                <a:ea typeface="DejaVu LGC Sans" pitchFamily="32" charset="0"/>
                <a:cs typeface="DejaVu LGC Sans" pitchFamily="32" charset="0"/>
              </a:rPr>
              <a:t>some </a:t>
            </a:r>
            <a:r>
              <a:rPr lang="en-US" dirty="0">
                <a:ea typeface="DejaVu LGC Sans" pitchFamily="32" charset="0"/>
                <a:cs typeface="DejaVu LGC Sans" pitchFamily="32" charset="0"/>
              </a:rPr>
              <a:t>signal across a broad range of frequencies.</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Thus, in this plot, we are looking to see if our candidate emits radio waves at all frequencies, or only at a few. If a signal appears in only one sub-band (which would appear as a horizontal line), that means the signal is RFI. This kind of signal is called “narrow-band.” Pulsars are “broad-band” and will show vertical lines in this plot.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4CEC01A6-1B3C-4C7E-9DDF-AF681587E641}" type="slidenum">
              <a:rPr lang="en-US"/>
              <a:pPr/>
              <a:t>8</a:t>
            </a:fld>
            <a:endParaRPr lang="en-US"/>
          </a:p>
        </p:txBody>
      </p:sp>
      <p:sp>
        <p:nvSpPr>
          <p:cNvPr id="18433" name="Text Box 1"/>
          <p:cNvSpPr txBox="1">
            <a:spLocks noChangeArrowheads="1"/>
          </p:cNvSpPr>
          <p:nvPr/>
        </p:nvSpPr>
        <p:spPr bwMode="auto">
          <a:xfrm>
            <a:off x="3967457" y="8829855"/>
            <a:ext cx="3035583" cy="458263"/>
          </a:xfrm>
          <a:prstGeom prst="rect">
            <a:avLst/>
          </a:prstGeom>
          <a:noFill/>
          <a:ln w="9525">
            <a:noFill/>
            <a:round/>
            <a:headEnd/>
            <a:tailEnd/>
          </a:ln>
          <a:effectLst/>
        </p:spPr>
        <p:txBody>
          <a:bodyPr lIns="0" tIns="0" rIns="0" bIns="0" anchor="b"/>
          <a:lstStyle/>
          <a:p>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fld id="{95109059-E6A0-44CF-9EB6-F6846C01D229}" type="slidenum">
              <a:rPr lang="en-US" sz="1300">
                <a:solidFill>
                  <a:srgbClr val="000000"/>
                </a:solidFill>
                <a:latin typeface="Times New Roman" pitchFamily="16" charset="0"/>
              </a:rPr>
              <a:pPr algn="r">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t>8</a:t>
            </a:fld>
            <a:endParaRPr lang="en-US" sz="1300" dirty="0">
              <a:solidFill>
                <a:srgbClr val="000000"/>
              </a:solidFill>
              <a:latin typeface="Times New Roman" pitchFamily="16" charset="0"/>
            </a:endParaRPr>
          </a:p>
        </p:txBody>
      </p:sp>
      <p:sp>
        <p:nvSpPr>
          <p:cNvPr id="18434" name="Text Box 2"/>
          <p:cNvSpPr txBox="1">
            <a:spLocks noChangeArrowheads="1"/>
          </p:cNvSpPr>
          <p:nvPr/>
        </p:nvSpPr>
        <p:spPr bwMode="auto">
          <a:xfrm>
            <a:off x="1026093" y="706720"/>
            <a:ext cx="4955272" cy="3483907"/>
          </a:xfrm>
          <a:prstGeom prst="rect">
            <a:avLst/>
          </a:prstGeom>
          <a:solidFill>
            <a:srgbClr val="FFFFFF"/>
          </a:solidFill>
          <a:ln w="9360">
            <a:solidFill>
              <a:srgbClr val="000000"/>
            </a:solidFill>
            <a:miter lim="800000"/>
            <a:headEnd/>
            <a:tailEnd/>
          </a:ln>
          <a:effectLst/>
        </p:spPr>
        <p:txBody>
          <a:bodyPr wrap="none" lIns="81692" tIns="40846" rIns="81692" bIns="40846" anchor="ctr"/>
          <a:lstStyle/>
          <a:p>
            <a:endParaRPr lang="en-US"/>
          </a:p>
        </p:txBody>
      </p:sp>
      <p:sp>
        <p:nvSpPr>
          <p:cNvPr id="18435" name="Text Box 3"/>
          <p:cNvSpPr txBox="1">
            <a:spLocks noChangeArrowheads="1"/>
          </p:cNvSpPr>
          <p:nvPr>
            <p:ph type="body"/>
          </p:nvPr>
        </p:nvSpPr>
        <p:spPr bwMode="auto">
          <a:xfrm>
            <a:off x="700746" y="4415618"/>
            <a:ext cx="5603020" cy="4178203"/>
          </a:xfrm>
          <a:prstGeom prst="rect">
            <a:avLst/>
          </a:prstGeom>
          <a:noFill/>
          <a:ln>
            <a:round/>
            <a:headEnd/>
            <a:tailEnd/>
          </a:ln>
        </p:spPr>
        <p:txBody>
          <a:bodyPr lIns="0" tIns="0" rIns="0" bIns="0"/>
          <a:lstStyle/>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This part of the plot is not very useful to us because the observations of each point in the sky are very short – only 150 seconds.  But just so you know: the top graph represents the slow down rate of the pulsar (p-dot) </a:t>
            </a:r>
            <a:r>
              <a:rPr lang="en-US" dirty="0" err="1">
                <a:ea typeface="DejaVu LGC Sans" pitchFamily="32" charset="0"/>
                <a:cs typeface="DejaVu LGC Sans" pitchFamily="32" charset="0"/>
              </a:rPr>
              <a:t>vs</a:t>
            </a:r>
            <a:r>
              <a:rPr lang="en-US" dirty="0">
                <a:ea typeface="DejaVu LGC Sans" pitchFamily="32" charset="0"/>
                <a:cs typeface="DejaVu LGC Sans" pitchFamily="32" charset="0"/>
              </a:rPr>
              <a:t> reduced Chi-squared, and the one below it plots  the period </a:t>
            </a:r>
            <a:r>
              <a:rPr lang="en-US" dirty="0" err="1">
                <a:ea typeface="DejaVu LGC Sans" pitchFamily="32" charset="0"/>
                <a:cs typeface="DejaVu LGC Sans" pitchFamily="32" charset="0"/>
              </a:rPr>
              <a:t>vs</a:t>
            </a:r>
            <a:r>
              <a:rPr lang="en-US" dirty="0">
                <a:ea typeface="DejaVu LGC Sans" pitchFamily="32" charset="0"/>
                <a:cs typeface="DejaVu LGC Sans" pitchFamily="32" charset="0"/>
              </a:rPr>
              <a:t> reduced Chi-squared.   These plots show how well we have measured the rate of change of the period and the period respectively.  You should see nice sharp peaks</a:t>
            </a: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endParaRPr lang="en-US" dirty="0">
              <a:ea typeface="DejaVu LGC Sans" pitchFamily="32" charset="0"/>
              <a:cs typeface="DejaVu LGC Sans" pitchFamily="32" charset="0"/>
            </a:endParaRPr>
          </a:p>
          <a:p>
            <a:pPr>
              <a:spcBef>
                <a:spcPts val="402"/>
              </a:spcBef>
              <a:buClrTx/>
              <a:tabLst>
                <a:tab pos="0" algn="l"/>
                <a:tab pos="408462" algn="l"/>
                <a:tab pos="816925" algn="l"/>
                <a:tab pos="1225387" algn="l"/>
                <a:tab pos="1633850" algn="l"/>
                <a:tab pos="2042312" algn="l"/>
                <a:tab pos="2450775" algn="l"/>
                <a:tab pos="2859237" algn="l"/>
                <a:tab pos="3267700" algn="l"/>
                <a:tab pos="3676162" algn="l"/>
                <a:tab pos="4084625" algn="l"/>
                <a:tab pos="4493087" algn="l"/>
                <a:tab pos="4901550" algn="l"/>
                <a:tab pos="5310012" algn="l"/>
                <a:tab pos="5718475" algn="l"/>
                <a:tab pos="6126937" algn="l"/>
                <a:tab pos="6535400" algn="l"/>
                <a:tab pos="6943862" algn="l"/>
                <a:tab pos="7352325" algn="l"/>
                <a:tab pos="7760787" algn="l"/>
                <a:tab pos="8169250" algn="l"/>
              </a:tabLst>
            </a:pPr>
            <a:r>
              <a:rPr lang="en-US" dirty="0">
                <a:ea typeface="DejaVu LGC Sans" pitchFamily="32" charset="0"/>
                <a:cs typeface="DejaVu LGC Sans" pitchFamily="32" charset="0"/>
              </a:rPr>
              <a:t>The color graph at the bottom plots both  of these properties together. </a:t>
            </a:r>
            <a:r>
              <a:rPr lang="en-US" dirty="0">
                <a:cs typeface="Arial Unicode MS" charset="0"/>
              </a:rPr>
              <a:t>The Period and Period-dot are on the x- and y-axes, and the Reduced Chi-squared is represented by the different colors.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D74DBE33-2024-430E-9988-93685BAC9C0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BDE1F8BE-8665-4AA0-89C2-A7FD6D684AC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588963"/>
            <a:ext cx="2157413" cy="5413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88963"/>
            <a:ext cx="6321425" cy="5413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FDD6FCAB-C5FA-4223-BB7F-6D4B1B657B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81E238D9-EA6D-4CB9-993A-C5021E5220A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71B18840-5917-4346-AFBE-C0F5130E3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2052638"/>
            <a:ext cx="4059237" cy="394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2052638"/>
            <a:ext cx="4059238" cy="394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9AE26103-2B21-408C-861D-FB8A3F4783F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80F55FBD-38A2-46CD-9536-2E7CD516795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5C817CE8-DAD1-4020-9AAC-A372D664564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0F760A57-FBEF-4847-B923-CAC8FBAEDFE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B6B942D9-9489-4A85-8B38-D33EB30EDF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4BA533A6-D324-4AB6-8F5F-63A649153AA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20725" y="588963"/>
            <a:ext cx="8631238" cy="1252537"/>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00113" y="2052638"/>
            <a:ext cx="8270875" cy="3949700"/>
          </a:xfrm>
          <a:prstGeom prst="rect">
            <a:avLst/>
          </a:prstGeom>
          <a:noFill/>
          <a:ln w="9525">
            <a:noFill/>
            <a:round/>
            <a:headEnd/>
            <a:tailEnd/>
          </a:ln>
          <a:effectLst/>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Text Box 3"/>
          <p:cNvSpPr txBox="1">
            <a:spLocks noChangeArrowheads="1"/>
          </p:cNvSpPr>
          <p:nvPr/>
        </p:nvSpPr>
        <p:spPr bwMode="auto">
          <a:xfrm>
            <a:off x="792163" y="6419850"/>
            <a:ext cx="2339975" cy="512763"/>
          </a:xfrm>
          <a:prstGeom prst="rect">
            <a:avLst/>
          </a:prstGeom>
          <a:noFill/>
          <a:ln w="9525">
            <a:noFill/>
            <a:round/>
            <a:headEnd/>
            <a:tailEnd/>
          </a:ln>
          <a:effectLst/>
        </p:spPr>
        <p:txBody>
          <a:bodyPr wrap="none" anchor="ctr"/>
          <a:lstStyle/>
          <a:p>
            <a:endParaRPr lang="en-US"/>
          </a:p>
        </p:txBody>
      </p:sp>
      <p:sp>
        <p:nvSpPr>
          <p:cNvPr id="1028" name="Text Box 4"/>
          <p:cNvSpPr txBox="1">
            <a:spLocks noChangeArrowheads="1"/>
          </p:cNvSpPr>
          <p:nvPr/>
        </p:nvSpPr>
        <p:spPr bwMode="auto">
          <a:xfrm>
            <a:off x="3482975" y="6419850"/>
            <a:ext cx="3187700" cy="512763"/>
          </a:xfrm>
          <a:prstGeom prst="rect">
            <a:avLst/>
          </a:prstGeom>
          <a:noFill/>
          <a:ln w="9525">
            <a:noFill/>
            <a:round/>
            <a:headEnd/>
            <a:tailEnd/>
          </a:ln>
          <a:effectLst/>
        </p:spPr>
        <p:txBody>
          <a:bodyPr wrap="none" anchor="ctr"/>
          <a:lstStyle/>
          <a:p>
            <a:endParaRPr lang="en-US"/>
          </a:p>
        </p:txBody>
      </p:sp>
      <p:sp>
        <p:nvSpPr>
          <p:cNvPr id="1029" name="Rectangle 5"/>
          <p:cNvSpPr>
            <a:spLocks noGrp="1" noChangeArrowheads="1"/>
          </p:cNvSpPr>
          <p:nvPr>
            <p:ph type="sldNum"/>
          </p:nvPr>
        </p:nvSpPr>
        <p:spPr bwMode="auto">
          <a:xfrm>
            <a:off x="7011988" y="6419850"/>
            <a:ext cx="2338387" cy="5111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defRPr>
            </a:lvl1pPr>
          </a:lstStyle>
          <a:p>
            <a:fld id="{02D71286-58B1-4B6B-88F8-8DDF136FF4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mj-lt"/>
          <a:ea typeface="+mj-ea"/>
          <a:cs typeface="+mj-cs"/>
        </a:defRPr>
      </a:lvl1pPr>
      <a:lvl2pPr marL="742950" indent="-28575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2pPr>
      <a:lvl3pPr marL="11430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3pPr>
      <a:lvl4pPr marL="16002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4pPr>
      <a:lvl5pPr marL="20574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5pPr>
      <a:lvl6pPr marL="25146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6pPr>
      <a:lvl7pPr marL="29718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7pPr>
      <a:lvl8pPr marL="34290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8pPr>
      <a:lvl9pPr marL="3886200" indent="-228600" algn="ctr" defTabSz="457200"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720725" y="515938"/>
            <a:ext cx="8637588" cy="1258887"/>
          </a:xfrm>
          <a:prstGeom prst="rect">
            <a:avLst/>
          </a:prstGeom>
          <a:noFill/>
          <a:ln w="9525">
            <a:noFill/>
            <a:round/>
            <a:headEnd/>
            <a:tailEnd/>
          </a:ln>
          <a:effectLst/>
        </p:spPr>
        <p:txBody>
          <a:bodyPr lIns="0" tIns="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solidFill>
                  <a:srgbClr val="996633"/>
                </a:solidFill>
                <a:latin typeface="Times New Roman" pitchFamily="16" charset="0"/>
              </a:rPr>
              <a:t>Session Three:</a:t>
            </a:r>
            <a:br>
              <a:rPr lang="en-US" sz="4000" b="1">
                <a:solidFill>
                  <a:srgbClr val="996633"/>
                </a:solidFill>
                <a:latin typeface="Times New Roman" pitchFamily="16" charset="0"/>
              </a:rPr>
            </a:br>
            <a:r>
              <a:rPr lang="en-US" sz="4000" b="1">
                <a:solidFill>
                  <a:srgbClr val="996633"/>
                </a:solidFill>
                <a:latin typeface="Times New Roman" pitchFamily="16" charset="0"/>
              </a:rPr>
              <a:t>Pulsar Data and Dispersion Measure</a:t>
            </a:r>
          </a:p>
        </p:txBody>
      </p:sp>
      <p:pic>
        <p:nvPicPr>
          <p:cNvPr id="3074" name="Picture 2"/>
          <p:cNvPicPr>
            <a:picLocks noChangeAspect="1" noChangeArrowheads="1"/>
          </p:cNvPicPr>
          <p:nvPr/>
        </p:nvPicPr>
        <p:blipFill>
          <a:blip r:embed="rId3" cstate="print"/>
          <a:srcRect/>
          <a:stretch>
            <a:fillRect/>
          </a:stretch>
        </p:blipFill>
        <p:spPr bwMode="auto">
          <a:xfrm>
            <a:off x="1106488" y="1698625"/>
            <a:ext cx="8037512" cy="5316538"/>
          </a:xfrm>
          <a:prstGeom prst="rect">
            <a:avLst/>
          </a:prstGeom>
          <a:noFill/>
          <a:ln w="9525">
            <a:noFill/>
            <a:round/>
            <a:headEnd/>
            <a:tailEnd/>
          </a:ln>
          <a:effectLst/>
        </p:spPr>
      </p:pic>
      <p:sp>
        <p:nvSpPr>
          <p:cNvPr id="3075" name="Text Box 3"/>
          <p:cNvSpPr txBox="1">
            <a:spLocks noChangeArrowheads="1"/>
          </p:cNvSpPr>
          <p:nvPr/>
        </p:nvSpPr>
        <p:spPr bwMode="auto">
          <a:xfrm>
            <a:off x="-223838" y="6099175"/>
            <a:ext cx="5448301" cy="1600200"/>
          </a:xfrm>
          <a:prstGeom prst="rect">
            <a:avLst/>
          </a:prstGeom>
          <a:noFill/>
          <a:ln w="9525">
            <a:noFill/>
            <a:round/>
            <a:headEnd/>
            <a:tailEnd/>
          </a:ln>
          <a:effectLst/>
        </p:spPr>
        <p:txBody>
          <a:bodyPr lIns="0" tIns="28080" rIns="0" bIns="0"/>
          <a:lstStyle/>
          <a:p>
            <a:pPr marL="342900" indent="-341313" algn="ctr">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solidFill>
                  <a:srgbClr val="000000"/>
                </a:solidFill>
                <a:latin typeface="Times New Roman" pitchFamily="16" charset="0"/>
              </a:rPr>
              <a:t>Sue Ann Heatherly</a:t>
            </a:r>
            <a:br>
              <a:rPr lang="en-US" sz="2000">
                <a:solidFill>
                  <a:srgbClr val="000000"/>
                </a:solidFill>
                <a:latin typeface="Times New Roman" pitchFamily="16" charset="0"/>
              </a:rPr>
            </a:br>
            <a:r>
              <a:rPr lang="en-US" sz="2000">
                <a:solidFill>
                  <a:srgbClr val="000000"/>
                </a:solidFill>
                <a:latin typeface="Times New Roman" pitchFamily="16" charset="0"/>
              </a:rPr>
              <a:t>and</a:t>
            </a:r>
            <a:br>
              <a:rPr lang="en-US" sz="2000">
                <a:solidFill>
                  <a:srgbClr val="000000"/>
                </a:solidFill>
                <a:latin typeface="Times New Roman" pitchFamily="16" charset="0"/>
              </a:rPr>
            </a:br>
            <a:r>
              <a:rPr lang="en-US" sz="2000">
                <a:solidFill>
                  <a:srgbClr val="000000"/>
                </a:solidFill>
                <a:latin typeface="Times New Roman" pitchFamily="16" charset="0"/>
              </a:rPr>
              <a:t>Sarah Scoles</a:t>
            </a:r>
          </a:p>
        </p:txBody>
      </p:sp>
      <p:pic>
        <p:nvPicPr>
          <p:cNvPr id="3076" name="Picture 4"/>
          <p:cNvPicPr>
            <a:picLocks noChangeAspect="1" noChangeArrowheads="1"/>
          </p:cNvPicPr>
          <p:nvPr/>
        </p:nvPicPr>
        <p:blipFill>
          <a:blip r:embed="rId4" cstate="print"/>
          <a:srcRect/>
          <a:stretch>
            <a:fillRect/>
          </a:stretch>
        </p:blipFill>
        <p:spPr bwMode="auto">
          <a:xfrm>
            <a:off x="7046913" y="6305550"/>
            <a:ext cx="1663700" cy="68580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720725" y="588963"/>
            <a:ext cx="8637588" cy="1258887"/>
          </a:xfrm>
          <a:prstGeom prst="rect">
            <a:avLst/>
          </a:prstGeom>
          <a:noFill/>
          <a:ln w="9525">
            <a:noFill/>
            <a:round/>
            <a:headEnd/>
            <a:tailEnd/>
          </a:ln>
          <a:effectLst/>
        </p:spPr>
        <p:txBody>
          <a:bodyPr lIns="0" tIns="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b="1">
                <a:solidFill>
                  <a:srgbClr val="996633"/>
                </a:solidFill>
                <a:latin typeface="Times New Roman" pitchFamily="16" charset="0"/>
              </a:rPr>
              <a:t>Plot Review</a:t>
            </a:r>
          </a:p>
        </p:txBody>
      </p:sp>
      <p:sp>
        <p:nvSpPr>
          <p:cNvPr id="4098" name="Text Box 2"/>
          <p:cNvSpPr txBox="1">
            <a:spLocks noChangeArrowheads="1"/>
          </p:cNvSpPr>
          <p:nvPr/>
        </p:nvSpPr>
        <p:spPr bwMode="auto">
          <a:xfrm>
            <a:off x="914400" y="1587500"/>
            <a:ext cx="4038600" cy="5045075"/>
          </a:xfrm>
          <a:prstGeom prst="rect">
            <a:avLst/>
          </a:prstGeom>
          <a:noFill/>
          <a:ln w="9525">
            <a:noFill/>
            <a:round/>
            <a:headEnd/>
            <a:tailEnd/>
          </a:ln>
          <a:effectLst/>
        </p:spPr>
        <p:txBody>
          <a:bodyPr lIns="0" tIns="28080" rIns="0" bIns="0"/>
          <a:lstStyle/>
          <a:p>
            <a:pPr marL="342900" indent="-341313">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000000"/>
                </a:solidFill>
                <a:latin typeface="Times New Roman" pitchFamily="16" charset="0"/>
              </a:rPr>
              <a:t>Average pulse profile</a:t>
            </a:r>
          </a:p>
          <a:p>
            <a:pPr marL="342900" indent="-341313">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000000"/>
              </a:solidFill>
              <a:latin typeface="Times New Roman" pitchFamily="16" charset="0"/>
            </a:endParaRPr>
          </a:p>
          <a:p>
            <a:pPr marL="342900" indent="-341313">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000000"/>
              </a:solidFill>
              <a:latin typeface="Times New Roman" pitchFamily="16" charset="0"/>
            </a:endParaRPr>
          </a:p>
          <a:p>
            <a:pPr marL="342900" indent="-341313">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000000"/>
              </a:solidFill>
              <a:latin typeface="Times New Roman" pitchFamily="16" charset="0"/>
            </a:endParaRPr>
          </a:p>
          <a:p>
            <a:pPr marL="342900" indent="-341313">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000000"/>
                </a:solidFill>
                <a:latin typeface="Times New Roman" pitchFamily="16" charset="0"/>
              </a:rPr>
              <a:t>Time domain</a:t>
            </a:r>
          </a:p>
          <a:p>
            <a:pPr marL="342900" indent="-341313">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000000"/>
              </a:solidFill>
              <a:latin typeface="Times New Roman" pitchFamily="16" charset="0"/>
            </a:endParaRPr>
          </a:p>
          <a:p>
            <a:pPr marL="342900" indent="-341313">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000000"/>
              </a:solidFill>
              <a:latin typeface="Times New Roman" pitchFamily="16" charset="0"/>
            </a:endParaRPr>
          </a:p>
          <a:p>
            <a:pPr marL="342900" indent="-341313">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800">
              <a:solidFill>
                <a:srgbClr val="000000"/>
              </a:solidFill>
              <a:latin typeface="Times New Roman" pitchFamily="16" charset="0"/>
            </a:endParaRPr>
          </a:p>
          <a:p>
            <a:pPr marL="342900" indent="-341313">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800">
                <a:solidFill>
                  <a:srgbClr val="000000"/>
                </a:solidFill>
                <a:latin typeface="Times New Roman" pitchFamily="16" charset="0"/>
              </a:rPr>
              <a:t>Reduced </a:t>
            </a:r>
            <a:r>
              <a:rPr lang="en-US" sz="2800">
                <a:solidFill>
                  <a:srgbClr val="000000"/>
                </a:solidFill>
                <a:latin typeface="DejaVu LGC Sans" pitchFamily="32" charset="0"/>
              </a:rPr>
              <a:t>χ</a:t>
            </a:r>
            <a:r>
              <a:rPr lang="en-US" sz="2800" baseline="33000">
                <a:solidFill>
                  <a:srgbClr val="000000"/>
                </a:solidFill>
                <a:latin typeface="Times New Roman" pitchFamily="16" charset="0"/>
              </a:rPr>
              <a:t>2</a:t>
            </a:r>
          </a:p>
        </p:txBody>
      </p:sp>
      <p:pic>
        <p:nvPicPr>
          <p:cNvPr id="4099" name="Picture 3"/>
          <p:cNvPicPr>
            <a:picLocks noChangeAspect="1" noChangeArrowheads="1"/>
          </p:cNvPicPr>
          <p:nvPr/>
        </p:nvPicPr>
        <p:blipFill>
          <a:blip r:embed="rId3" cstate="print"/>
          <a:srcRect/>
          <a:stretch>
            <a:fillRect/>
          </a:stretch>
        </p:blipFill>
        <p:spPr bwMode="auto">
          <a:xfrm>
            <a:off x="3200400" y="2070100"/>
            <a:ext cx="6208713" cy="4752975"/>
          </a:xfrm>
          <a:prstGeom prst="rect">
            <a:avLst/>
          </a:prstGeom>
          <a:noFill/>
          <a:ln w="9525">
            <a:noFill/>
            <a:round/>
            <a:headEnd/>
            <a:tailEnd/>
          </a:ln>
          <a:effectLst/>
        </p:spPr>
      </p:pic>
      <p:sp>
        <p:nvSpPr>
          <p:cNvPr id="4100" name="Freeform 4"/>
          <p:cNvSpPr>
            <a:spLocks noChangeArrowheads="1"/>
          </p:cNvSpPr>
          <p:nvPr/>
        </p:nvSpPr>
        <p:spPr bwMode="auto">
          <a:xfrm>
            <a:off x="2259013" y="4500563"/>
            <a:ext cx="685800" cy="685800"/>
          </a:xfrm>
          <a:custGeom>
            <a:avLst/>
            <a:gdLst>
              <a:gd name="T0" fmla="*/ 517 w 841"/>
              <a:gd name="T1" fmla="*/ 247 h 854"/>
              <a:gd name="T2" fmla="*/ 517 w 841"/>
              <a:gd name="T3" fmla="*/ 415 h 854"/>
              <a:gd name="T4" fmla="*/ 264 w 841"/>
              <a:gd name="T5" fmla="*/ 415 h 854"/>
              <a:gd name="T6" fmla="*/ 264 w 841"/>
              <a:gd name="T7" fmla="*/ 0 h 854"/>
              <a:gd name="T8" fmla="*/ 0 w 841"/>
              <a:gd name="T9" fmla="*/ 0 h 854"/>
              <a:gd name="T10" fmla="*/ 0 w 841"/>
              <a:gd name="T11" fmla="*/ 680 h 854"/>
              <a:gd name="T12" fmla="*/ 517 w 841"/>
              <a:gd name="T13" fmla="*/ 680 h 854"/>
              <a:gd name="T14" fmla="*/ 517 w 841"/>
              <a:gd name="T15" fmla="*/ 854 h 854"/>
              <a:gd name="T16" fmla="*/ 841 w 841"/>
              <a:gd name="T17" fmla="*/ 547 h 854"/>
              <a:gd name="T18" fmla="*/ 517 w 841"/>
              <a:gd name="T19" fmla="*/ 247 h 854"/>
              <a:gd name="T20" fmla="*/ 0 w 841"/>
              <a:gd name="T21" fmla="*/ 0 h 854"/>
              <a:gd name="T22" fmla="*/ 841 w 841"/>
              <a:gd name="T23" fmla="*/ 85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99CCFF"/>
          </a:solidFill>
          <a:ln w="9360">
            <a:solidFill>
              <a:srgbClr val="000000"/>
            </a:solidFill>
            <a:round/>
            <a:headEnd/>
            <a:tailEnd/>
          </a:ln>
          <a:effectLst/>
        </p:spPr>
        <p:txBody>
          <a:bodyPr wrap="none" anchor="ctr"/>
          <a:lstStyle/>
          <a:p>
            <a:endParaRPr lang="en-US"/>
          </a:p>
        </p:txBody>
      </p:sp>
      <p:sp>
        <p:nvSpPr>
          <p:cNvPr id="4101" name="Freeform 5"/>
          <p:cNvSpPr>
            <a:spLocks noChangeArrowheads="1"/>
          </p:cNvSpPr>
          <p:nvPr/>
        </p:nvSpPr>
        <p:spPr bwMode="auto">
          <a:xfrm>
            <a:off x="2971800" y="2165350"/>
            <a:ext cx="685800" cy="685800"/>
          </a:xfrm>
          <a:custGeom>
            <a:avLst/>
            <a:gdLst>
              <a:gd name="T0" fmla="*/ 517 w 841"/>
              <a:gd name="T1" fmla="*/ 247 h 854"/>
              <a:gd name="T2" fmla="*/ 517 w 841"/>
              <a:gd name="T3" fmla="*/ 415 h 854"/>
              <a:gd name="T4" fmla="*/ 264 w 841"/>
              <a:gd name="T5" fmla="*/ 415 h 854"/>
              <a:gd name="T6" fmla="*/ 264 w 841"/>
              <a:gd name="T7" fmla="*/ 0 h 854"/>
              <a:gd name="T8" fmla="*/ 0 w 841"/>
              <a:gd name="T9" fmla="*/ 0 h 854"/>
              <a:gd name="T10" fmla="*/ 0 w 841"/>
              <a:gd name="T11" fmla="*/ 680 h 854"/>
              <a:gd name="T12" fmla="*/ 517 w 841"/>
              <a:gd name="T13" fmla="*/ 680 h 854"/>
              <a:gd name="T14" fmla="*/ 517 w 841"/>
              <a:gd name="T15" fmla="*/ 854 h 854"/>
              <a:gd name="T16" fmla="*/ 841 w 841"/>
              <a:gd name="T17" fmla="*/ 547 h 854"/>
              <a:gd name="T18" fmla="*/ 517 w 841"/>
              <a:gd name="T19" fmla="*/ 247 h 854"/>
              <a:gd name="T20" fmla="*/ 0 w 841"/>
              <a:gd name="T21" fmla="*/ 0 h 854"/>
              <a:gd name="T22" fmla="*/ 841 w 841"/>
              <a:gd name="T23" fmla="*/ 85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99CCFF"/>
          </a:solidFill>
          <a:ln w="9360">
            <a:solidFill>
              <a:srgbClr val="000000"/>
            </a:solidFill>
            <a:round/>
            <a:headEnd/>
            <a:tailEnd/>
          </a:ln>
          <a:effectLst/>
        </p:spPr>
        <p:txBody>
          <a:bodyPr wrap="none" anchor="ctr"/>
          <a:lstStyle/>
          <a:p>
            <a:endParaRPr lang="en-US"/>
          </a:p>
        </p:txBody>
      </p:sp>
      <p:sp>
        <p:nvSpPr>
          <p:cNvPr id="4102" name="AutoShape 6"/>
          <p:cNvSpPr>
            <a:spLocks noChangeArrowheads="1"/>
          </p:cNvSpPr>
          <p:nvPr/>
        </p:nvSpPr>
        <p:spPr bwMode="auto">
          <a:xfrm>
            <a:off x="2851150" y="6208713"/>
            <a:ext cx="2116138" cy="457200"/>
          </a:xfrm>
          <a:prstGeom prst="rightArrow">
            <a:avLst>
              <a:gd name="adj1" fmla="val 50000"/>
              <a:gd name="adj2" fmla="val 115712"/>
            </a:avLst>
          </a:prstGeom>
          <a:solidFill>
            <a:srgbClr val="99CCFF"/>
          </a:solidFill>
          <a:ln w="9360">
            <a:solidFill>
              <a:srgbClr val="000000"/>
            </a:solidFill>
            <a:round/>
            <a:headEnd/>
            <a:tailEnd/>
          </a:ln>
          <a:effectLst/>
        </p:spPr>
        <p:txBody>
          <a:bodyPr wrap="none" anchor="ctr"/>
          <a:lstStyle/>
          <a:p>
            <a:endParaRPr lang="en-US"/>
          </a:p>
        </p:txBody>
      </p:sp>
      <p:sp>
        <p:nvSpPr>
          <p:cNvPr id="4103" name="AutoShape 7"/>
          <p:cNvSpPr>
            <a:spLocks noChangeArrowheads="1"/>
          </p:cNvSpPr>
          <p:nvPr/>
        </p:nvSpPr>
        <p:spPr bwMode="auto">
          <a:xfrm>
            <a:off x="5522913" y="3441700"/>
            <a:ext cx="3886200" cy="3236913"/>
          </a:xfrm>
          <a:prstGeom prst="roundRect">
            <a:avLst>
              <a:gd name="adj" fmla="val 46"/>
            </a:avLst>
          </a:prstGeom>
          <a:solidFill>
            <a:srgbClr val="99CCFF"/>
          </a:solidFill>
          <a:ln w="9000">
            <a:solidFill>
              <a:srgbClr val="00AE00"/>
            </a:solidFill>
            <a:miter lim="800000"/>
            <a:headEnd/>
            <a:tailEnd/>
          </a:ln>
          <a:effectLst/>
        </p:spPr>
        <p:txBody>
          <a:bodyPr wrap="none" anchor="ctr"/>
          <a:lstStyle/>
          <a:p>
            <a:endParaRPr 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720725" y="677863"/>
            <a:ext cx="8639175" cy="1169987"/>
          </a:xfrm>
          <a:prstGeom prst="rect">
            <a:avLst/>
          </a:prstGeom>
          <a:noFill/>
          <a:ln w="9525">
            <a:noFill/>
            <a:round/>
            <a:headEnd/>
            <a:tailEnd/>
          </a:ln>
          <a:effectLst/>
        </p:spPr>
        <p:txBody>
          <a:bodyPr lIns="0" tIns="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b="1">
                <a:solidFill>
                  <a:srgbClr val="996633"/>
                </a:solidFill>
                <a:latin typeface="Times New Roman" pitchFamily="16" charset="0"/>
              </a:rPr>
              <a:t>CLEA Homework: Questions</a:t>
            </a:r>
          </a:p>
        </p:txBody>
      </p:sp>
      <p:sp>
        <p:nvSpPr>
          <p:cNvPr id="5122" name="Text Box 2"/>
          <p:cNvSpPr txBox="1">
            <a:spLocks noChangeArrowheads="1"/>
          </p:cNvSpPr>
          <p:nvPr/>
        </p:nvSpPr>
        <p:spPr bwMode="auto">
          <a:xfrm>
            <a:off x="900113" y="1800225"/>
            <a:ext cx="8278812" cy="4830763"/>
          </a:xfrm>
          <a:prstGeom prst="rect">
            <a:avLst/>
          </a:prstGeom>
          <a:noFill/>
          <a:ln w="9525">
            <a:noFill/>
            <a:round/>
            <a:headEnd/>
            <a:tailEnd/>
          </a:ln>
          <a:effectLst/>
        </p:spPr>
        <p:txBody>
          <a:bodyPr lIns="0" tIns="28080" rIns="0" bIns="0"/>
          <a:lstStyle/>
          <a:p>
            <a:pPr marL="336550" indent="-336550">
              <a:spcAft>
                <a:spcPts val="1425"/>
              </a:spcAft>
              <a:buFont typeface="Times New Roman" pitchFamily="16" charset="0"/>
              <a:buAutoNum type="arabicPeriod"/>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solidFill>
                  <a:srgbClr val="000000"/>
                </a:solidFill>
                <a:latin typeface="Times New Roman" pitchFamily="16" charset="0"/>
              </a:rPr>
              <a:t>How is a pulsar’s period measured?</a:t>
            </a:r>
          </a:p>
          <a:p>
            <a:pPr marL="336550" indent="-336550">
              <a:spcAft>
                <a:spcPts val="1425"/>
              </a:spcAft>
              <a:buFont typeface="Times New Roman" pitchFamily="16" charset="0"/>
              <a:buAutoNum type="arabicPeriod"/>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solidFill>
                  <a:srgbClr val="000000"/>
                </a:solidFill>
                <a:latin typeface="Times New Roman" pitchFamily="16" charset="0"/>
              </a:rPr>
              <a:t>Does a pulsar’s </a:t>
            </a:r>
            <a:r>
              <a:rPr lang="en-US" sz="3200" b="1">
                <a:solidFill>
                  <a:srgbClr val="0099FF"/>
                </a:solidFill>
                <a:latin typeface="Times New Roman" pitchFamily="16" charset="0"/>
              </a:rPr>
              <a:t>period</a:t>
            </a:r>
            <a:r>
              <a:rPr lang="en-US" sz="3200">
                <a:solidFill>
                  <a:srgbClr val="000000"/>
                </a:solidFill>
                <a:latin typeface="Times New Roman" pitchFamily="16" charset="0"/>
              </a:rPr>
              <a:t> change if you observe at different frequencies?   </a:t>
            </a:r>
          </a:p>
          <a:p>
            <a:pPr marL="336550" indent="-336550">
              <a:spcAft>
                <a:spcPts val="1425"/>
              </a:spcAft>
              <a:buFont typeface="Times New Roman" pitchFamily="16" charset="0"/>
              <a:buAutoNum type="arabicPeriod"/>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solidFill>
                  <a:srgbClr val="000000"/>
                </a:solidFill>
                <a:latin typeface="Times New Roman" pitchFamily="16" charset="0"/>
              </a:rPr>
              <a:t>Does the pulsar’s </a:t>
            </a:r>
            <a:r>
              <a:rPr lang="en-US" sz="3200" b="1">
                <a:solidFill>
                  <a:srgbClr val="7DA647"/>
                </a:solidFill>
                <a:latin typeface="Times New Roman" pitchFamily="16" charset="0"/>
              </a:rPr>
              <a:t>intensity</a:t>
            </a:r>
            <a:r>
              <a:rPr lang="en-US" sz="3200">
                <a:solidFill>
                  <a:srgbClr val="000000"/>
                </a:solidFill>
                <a:latin typeface="Times New Roman" pitchFamily="16" charset="0"/>
              </a:rPr>
              <a:t> change if you observe at different frequencies? </a:t>
            </a:r>
          </a:p>
          <a:p>
            <a:pPr marL="336550" indent="-336550">
              <a:spcAft>
                <a:spcPts val="1425"/>
              </a:spcAft>
              <a:buFont typeface="Times New Roman" pitchFamily="16" charset="0"/>
              <a:buAutoNum type="arabicPeriod"/>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solidFill>
                  <a:srgbClr val="000000"/>
                </a:solidFill>
                <a:latin typeface="Times New Roman" pitchFamily="16" charset="0"/>
              </a:rPr>
              <a:t>Does a pulse’s </a:t>
            </a:r>
            <a:r>
              <a:rPr lang="en-US" sz="3200" b="1">
                <a:solidFill>
                  <a:srgbClr val="660066"/>
                </a:solidFill>
                <a:latin typeface="Times New Roman" pitchFamily="16" charset="0"/>
              </a:rPr>
              <a:t>time of arrival</a:t>
            </a:r>
            <a:r>
              <a:rPr lang="en-US" sz="3200">
                <a:solidFill>
                  <a:srgbClr val="000000"/>
                </a:solidFill>
                <a:latin typeface="Times New Roman" pitchFamily="16" charset="0"/>
              </a:rPr>
              <a:t> change if you observe at different frequencies?</a:t>
            </a:r>
          </a:p>
          <a:p>
            <a:pPr marL="336550" indent="-336550">
              <a:spcAft>
                <a:spcPts val="1425"/>
              </a:spcAft>
              <a:buFont typeface="Times New Roman" pitchFamily="16" charset="0"/>
              <a:buAutoNum type="arabicPeriod"/>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solidFill>
                  <a:srgbClr val="000000"/>
                </a:solidFill>
                <a:latin typeface="Times New Roman" pitchFamily="16" charset="0"/>
              </a:rPr>
              <a:t>What is </a:t>
            </a:r>
            <a:r>
              <a:rPr lang="en-US" sz="3200" b="1">
                <a:solidFill>
                  <a:srgbClr val="B3B3B3"/>
                </a:solidFill>
                <a:latin typeface="Times New Roman" pitchFamily="16" charset="0"/>
              </a:rPr>
              <a:t>dispersion measure</a:t>
            </a:r>
            <a:r>
              <a:rPr lang="en-US" sz="3200">
                <a:solidFill>
                  <a:srgbClr val="000000"/>
                </a:solidFill>
                <a:latin typeface="Times New Roman" pitchFamily="16" charset="0"/>
              </a:rPr>
              <a:t>, and how does it relate to time of arrival?</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720725" y="588963"/>
            <a:ext cx="8636000" cy="1258887"/>
          </a:xfrm>
          <a:prstGeom prst="rect">
            <a:avLst/>
          </a:prstGeom>
          <a:noFill/>
          <a:ln w="9525">
            <a:noFill/>
            <a:round/>
            <a:headEnd/>
            <a:tailEnd/>
          </a:ln>
          <a:effectLst/>
        </p:spPr>
        <p:txBody>
          <a:bodyPr lIns="0" tIns="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b="1">
                <a:solidFill>
                  <a:srgbClr val="996633"/>
                </a:solidFill>
                <a:latin typeface="Times New Roman" pitchFamily="16" charset="0"/>
              </a:rPr>
              <a:t>Dispersion Measure</a:t>
            </a:r>
          </a:p>
        </p:txBody>
      </p:sp>
      <p:sp>
        <p:nvSpPr>
          <p:cNvPr id="6146" name="Text Box 2"/>
          <p:cNvSpPr txBox="1">
            <a:spLocks noChangeArrowheads="1"/>
          </p:cNvSpPr>
          <p:nvPr/>
        </p:nvSpPr>
        <p:spPr bwMode="auto">
          <a:xfrm>
            <a:off x="5943600" y="2057400"/>
            <a:ext cx="3429000" cy="4440238"/>
          </a:xfrm>
          <a:prstGeom prst="rect">
            <a:avLst/>
          </a:prstGeom>
          <a:noFill/>
          <a:ln w="9525">
            <a:noFill/>
            <a:round/>
            <a:headEnd/>
            <a:tailEnd/>
          </a:ln>
          <a:effectLst/>
        </p:spPr>
        <p:txBody>
          <a:bodyPr lIns="0" tIns="28080" rIns="0" bIns="0"/>
          <a:lstStyle/>
          <a:p>
            <a:pPr marL="336550" indent="-336550">
              <a:spcAft>
                <a:spcPts val="1425"/>
              </a:spcAft>
              <a:buFont typeface="Times New Roman" pitchFamily="1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600">
                <a:solidFill>
                  <a:srgbClr val="000000"/>
                </a:solidFill>
                <a:latin typeface="Times New Roman" pitchFamily="16" charset="0"/>
              </a:rPr>
              <a:t>Low frequencies take longer to get here than high frequencies because of </a:t>
            </a:r>
            <a:r>
              <a:rPr lang="en-US" sz="2600" b="1">
                <a:solidFill>
                  <a:srgbClr val="00B8FF"/>
                </a:solidFill>
                <a:latin typeface="Times New Roman" pitchFamily="16" charset="0"/>
              </a:rPr>
              <a:t>interactions with electrons</a:t>
            </a:r>
          </a:p>
          <a:p>
            <a:pPr marL="336550" indent="-336550">
              <a:spcAft>
                <a:spcPts val="1425"/>
              </a:spcAft>
              <a:buFont typeface="Times New Roman" pitchFamily="1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600">
                <a:solidFill>
                  <a:srgbClr val="000000"/>
                </a:solidFill>
                <a:latin typeface="Times New Roman" pitchFamily="16" charset="0"/>
              </a:rPr>
              <a:t>The pulses appear smeared out over time</a:t>
            </a:r>
          </a:p>
          <a:p>
            <a:pPr marL="336550" indent="-336550">
              <a:spcAft>
                <a:spcPts val="1425"/>
              </a:spcAft>
              <a:buFont typeface="Times New Roman" pitchFamily="1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600">
                <a:solidFill>
                  <a:srgbClr val="000000"/>
                </a:solidFill>
                <a:latin typeface="Times New Roman" pitchFamily="16" charset="0"/>
              </a:rPr>
              <a:t>Dispersion measure tells us how “smeared” the pulse is</a:t>
            </a:r>
          </a:p>
        </p:txBody>
      </p:sp>
      <p:pic>
        <p:nvPicPr>
          <p:cNvPr id="6147" name="Picture 3"/>
          <p:cNvPicPr>
            <a:picLocks noChangeAspect="1" noChangeArrowheads="1"/>
          </p:cNvPicPr>
          <p:nvPr/>
        </p:nvPicPr>
        <p:blipFill>
          <a:blip r:embed="rId3" cstate="print"/>
          <a:srcRect/>
          <a:stretch>
            <a:fillRect/>
          </a:stretch>
        </p:blipFill>
        <p:spPr bwMode="auto">
          <a:xfrm>
            <a:off x="793750" y="2028825"/>
            <a:ext cx="5095875" cy="3998913"/>
          </a:xfrm>
          <a:prstGeom prst="rect">
            <a:avLst/>
          </a:prstGeom>
          <a:noFill/>
          <a:ln w="9525">
            <a:noFill/>
            <a:round/>
            <a:headEnd/>
            <a:tailEnd/>
          </a:ln>
          <a:effectLst/>
        </p:spPr>
      </p:pic>
      <p:sp>
        <p:nvSpPr>
          <p:cNvPr id="6148" name="Line 4"/>
          <p:cNvSpPr>
            <a:spLocks noChangeShapeType="1"/>
          </p:cNvSpPr>
          <p:nvPr/>
        </p:nvSpPr>
        <p:spPr bwMode="auto">
          <a:xfrm>
            <a:off x="1973263" y="2635250"/>
            <a:ext cx="1587" cy="2971800"/>
          </a:xfrm>
          <a:prstGeom prst="line">
            <a:avLst/>
          </a:prstGeom>
          <a:noFill/>
          <a:ln w="54720">
            <a:solidFill>
              <a:srgbClr val="E6FF00"/>
            </a:solidFill>
            <a:miter lim="800000"/>
            <a:headEnd/>
            <a:tailEnd/>
          </a:ln>
          <a:effectLst/>
        </p:spPr>
        <p:txBody>
          <a:bodyPr/>
          <a:lstStyle/>
          <a:p>
            <a:endParaRPr 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720725" y="481013"/>
            <a:ext cx="8636000" cy="1258887"/>
          </a:xfrm>
          <a:prstGeom prst="rect">
            <a:avLst/>
          </a:prstGeom>
          <a:noFill/>
          <a:ln w="9525">
            <a:noFill/>
            <a:round/>
            <a:headEnd/>
            <a:tailEnd/>
          </a:ln>
          <a:effectLst/>
        </p:spPr>
        <p:txBody>
          <a:bodyPr lIns="0" tIns="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000080"/>
                </a:solidFill>
                <a:latin typeface="Times New Roman" pitchFamily="16" charset="0"/>
              </a:rPr>
              <a:t>The </a:t>
            </a:r>
            <a:r>
              <a:rPr lang="en-US" sz="4400" u="sng">
                <a:solidFill>
                  <a:srgbClr val="000080"/>
                </a:solidFill>
                <a:latin typeface="Times New Roman" pitchFamily="16" charset="0"/>
              </a:rPr>
              <a:t>DM</a:t>
            </a:r>
            <a:r>
              <a:rPr lang="en-US" sz="4400">
                <a:solidFill>
                  <a:srgbClr val="000080"/>
                </a:solidFill>
                <a:latin typeface="Times New Roman" pitchFamily="16" charset="0"/>
              </a:rPr>
              <a:t> plot</a:t>
            </a:r>
          </a:p>
        </p:txBody>
      </p:sp>
      <p:sp>
        <p:nvSpPr>
          <p:cNvPr id="7170" name="Text Box 2"/>
          <p:cNvSpPr txBox="1">
            <a:spLocks noChangeArrowheads="1"/>
          </p:cNvSpPr>
          <p:nvPr/>
        </p:nvSpPr>
        <p:spPr bwMode="auto">
          <a:xfrm>
            <a:off x="5105400" y="1989138"/>
            <a:ext cx="4038600" cy="3954462"/>
          </a:xfrm>
          <a:prstGeom prst="rect">
            <a:avLst/>
          </a:prstGeom>
          <a:noFill/>
          <a:ln w="9525">
            <a:noFill/>
            <a:round/>
            <a:headEnd/>
            <a:tailEnd/>
          </a:ln>
          <a:effectLst/>
        </p:spPr>
        <p:txBody>
          <a:bodyPr wrap="none" anchor="ctr"/>
          <a:lstStyle/>
          <a:p>
            <a:endParaRPr lang="en-US"/>
          </a:p>
        </p:txBody>
      </p:sp>
      <p:pic>
        <p:nvPicPr>
          <p:cNvPr id="7171" name="Picture 3"/>
          <p:cNvPicPr>
            <a:picLocks noChangeAspect="1" noChangeArrowheads="1"/>
          </p:cNvPicPr>
          <p:nvPr/>
        </p:nvPicPr>
        <p:blipFill>
          <a:blip r:embed="rId3" cstate="print"/>
          <a:srcRect/>
          <a:stretch>
            <a:fillRect/>
          </a:stretch>
        </p:blipFill>
        <p:spPr bwMode="auto">
          <a:xfrm>
            <a:off x="1563688" y="1606550"/>
            <a:ext cx="7137400" cy="5335588"/>
          </a:xfrm>
          <a:prstGeom prst="rect">
            <a:avLst/>
          </a:prstGeom>
          <a:noFill/>
          <a:ln w="9525">
            <a:noFill/>
            <a:round/>
            <a:headEnd/>
            <a:tailEnd/>
          </a:ln>
          <a:effectLst/>
        </p:spPr>
      </p:pic>
      <p:sp>
        <p:nvSpPr>
          <p:cNvPr id="7172" name="AutoShape 4"/>
          <p:cNvSpPr>
            <a:spLocks noChangeArrowheads="1"/>
          </p:cNvSpPr>
          <p:nvPr/>
        </p:nvSpPr>
        <p:spPr bwMode="auto">
          <a:xfrm>
            <a:off x="4379913" y="5545138"/>
            <a:ext cx="2057400" cy="1408112"/>
          </a:xfrm>
          <a:prstGeom prst="roundRect">
            <a:avLst>
              <a:gd name="adj" fmla="val 111"/>
            </a:avLst>
          </a:prstGeom>
          <a:noFill/>
          <a:ln w="36720">
            <a:solidFill>
              <a:srgbClr val="0000FF"/>
            </a:solidFill>
            <a:miter lim="800000"/>
            <a:headEnd/>
            <a:tailEnd/>
          </a:ln>
          <a:effectLst/>
        </p:spPr>
        <p:txBody>
          <a:bodyPr wrap="none" anchor="ctr"/>
          <a:lstStyle/>
          <a:p>
            <a:endParaRPr 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720725" y="300038"/>
            <a:ext cx="8636000" cy="1258887"/>
          </a:xfrm>
          <a:prstGeom prst="rect">
            <a:avLst/>
          </a:prstGeom>
          <a:noFill/>
          <a:ln w="9525">
            <a:noFill/>
            <a:round/>
            <a:headEnd/>
            <a:tailEnd/>
          </a:ln>
          <a:effectLst/>
        </p:spPr>
        <p:txBody>
          <a:bodyPr lIns="0" tIns="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b="1">
                <a:solidFill>
                  <a:srgbClr val="996633"/>
                </a:solidFill>
                <a:latin typeface="Times New Roman" pitchFamily="16" charset="0"/>
              </a:rPr>
              <a:t>What makes a DM “reasonable”?</a:t>
            </a:r>
          </a:p>
        </p:txBody>
      </p:sp>
      <p:sp>
        <p:nvSpPr>
          <p:cNvPr id="8194" name="Text Box 2"/>
          <p:cNvSpPr txBox="1">
            <a:spLocks noChangeArrowheads="1"/>
          </p:cNvSpPr>
          <p:nvPr/>
        </p:nvSpPr>
        <p:spPr bwMode="auto">
          <a:xfrm>
            <a:off x="541338" y="5065713"/>
            <a:ext cx="7037387" cy="2062162"/>
          </a:xfrm>
          <a:prstGeom prst="rect">
            <a:avLst/>
          </a:prstGeom>
          <a:noFill/>
          <a:ln w="9525">
            <a:noFill/>
            <a:round/>
            <a:headEnd/>
            <a:tailEnd/>
          </a:ln>
          <a:effectLst/>
        </p:spPr>
        <p:txBody>
          <a:bodyPr lIns="0" tIns="28080" rIns="0" bIns="0"/>
          <a:lstStyle/>
          <a:p>
            <a:pPr marL="342900" indent="-341313" algn="ctr">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000000"/>
                </a:solidFill>
                <a:latin typeface="Times New Roman" pitchFamily="16" charset="0"/>
              </a:rPr>
              <a:t>    “For Galactic longitude 235.0 degrees and latitude 13.3 degrees, and a dispersion measure of 41.0 cm</a:t>
            </a:r>
            <a:r>
              <a:rPr lang="en-US" sz="2400" baseline="33000">
                <a:solidFill>
                  <a:srgbClr val="000000"/>
                </a:solidFill>
                <a:latin typeface="Times New Roman" pitchFamily="16" charset="0"/>
              </a:rPr>
              <a:t>-3</a:t>
            </a:r>
            <a:r>
              <a:rPr lang="en-US" sz="2400">
                <a:solidFill>
                  <a:srgbClr val="000000"/>
                </a:solidFill>
                <a:latin typeface="Times New Roman" pitchFamily="16" charset="0"/>
              </a:rPr>
              <a:t> pc, the estimated distance to your source is 2.0 kpc. </a:t>
            </a:r>
          </a:p>
          <a:p>
            <a:pPr marL="342900" indent="-341313" algn="ctr">
              <a:spcAft>
                <a:spcPts val="1425"/>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a:solidFill>
                  <a:srgbClr val="000000"/>
                </a:solidFill>
                <a:latin typeface="Times New Roman" pitchFamily="16" charset="0"/>
              </a:rPr>
              <a:t>The maximum DM predicted by the model for this direction is 97.7 cm</a:t>
            </a:r>
            <a:r>
              <a:rPr lang="en-US" sz="2400" baseline="33000">
                <a:solidFill>
                  <a:srgbClr val="000000"/>
                </a:solidFill>
                <a:latin typeface="Times New Roman" pitchFamily="16" charset="0"/>
              </a:rPr>
              <a:t>-3</a:t>
            </a:r>
            <a:r>
              <a:rPr lang="en-US" sz="2400">
                <a:solidFill>
                  <a:srgbClr val="000000"/>
                </a:solidFill>
                <a:latin typeface="Times New Roman" pitchFamily="16" charset="0"/>
              </a:rPr>
              <a:t> pc.”</a:t>
            </a:r>
          </a:p>
        </p:txBody>
      </p:sp>
      <p:sp>
        <p:nvSpPr>
          <p:cNvPr id="8195" name="AutoShape 3"/>
          <p:cNvSpPr>
            <a:spLocks noChangeArrowheads="1"/>
          </p:cNvSpPr>
          <p:nvPr/>
        </p:nvSpPr>
        <p:spPr bwMode="auto">
          <a:xfrm>
            <a:off x="712788" y="5029200"/>
            <a:ext cx="7059612" cy="2027238"/>
          </a:xfrm>
          <a:prstGeom prst="roundRect">
            <a:avLst>
              <a:gd name="adj" fmla="val 74"/>
            </a:avLst>
          </a:prstGeom>
          <a:noFill/>
          <a:ln w="36720">
            <a:solidFill>
              <a:srgbClr val="00AE00"/>
            </a:solidFill>
            <a:miter lim="800000"/>
            <a:headEnd/>
            <a:tailEnd/>
          </a:ln>
          <a:effectLst/>
        </p:spPr>
        <p:txBody>
          <a:bodyPr wrap="none" anchor="ctr"/>
          <a:lstStyle/>
          <a:p>
            <a:endParaRPr lang="en-US"/>
          </a:p>
        </p:txBody>
      </p:sp>
      <p:sp>
        <p:nvSpPr>
          <p:cNvPr id="8196" name="Text Box 4"/>
          <p:cNvSpPr txBox="1">
            <a:spLocks noChangeArrowheads="1"/>
          </p:cNvSpPr>
          <p:nvPr/>
        </p:nvSpPr>
        <p:spPr bwMode="auto">
          <a:xfrm>
            <a:off x="336550" y="4603750"/>
            <a:ext cx="5486400" cy="690563"/>
          </a:xfrm>
          <a:prstGeom prst="rect">
            <a:avLst/>
          </a:prstGeom>
          <a:noFill/>
          <a:ln w="9525">
            <a:noFill/>
            <a:round/>
            <a:headEnd/>
            <a:tailEnd/>
          </a:ln>
          <a:effectLst/>
        </p:spPr>
        <p:txBody>
          <a:bodyPr lIns="0" tIns="28080" rIns="0" bIns="0"/>
          <a:lstStyle/>
          <a:p>
            <a:pPr algn="ctr">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AE00"/>
                </a:solidFill>
                <a:latin typeface="Times New Roman" pitchFamily="16" charset="0"/>
              </a:rPr>
              <a:t>For the plot in the previous slide:</a:t>
            </a:r>
          </a:p>
        </p:txBody>
      </p:sp>
      <p:sp>
        <p:nvSpPr>
          <p:cNvPr id="8197" name="Text Box 5"/>
          <p:cNvSpPr txBox="1">
            <a:spLocks noChangeArrowheads="1"/>
          </p:cNvSpPr>
          <p:nvPr/>
        </p:nvSpPr>
        <p:spPr bwMode="auto">
          <a:xfrm>
            <a:off x="5626100" y="2020888"/>
            <a:ext cx="3746500" cy="2247900"/>
          </a:xfrm>
          <a:prstGeom prst="rect">
            <a:avLst/>
          </a:prstGeom>
          <a:noFill/>
          <a:ln w="9525">
            <a:noFill/>
            <a:round/>
            <a:headEnd/>
            <a:tailEnd/>
          </a:ln>
          <a:effectLst/>
        </p:spPr>
        <p:txBody>
          <a:bodyPr lIns="0" tIns="28080" rIns="0" bIns="0"/>
          <a:lstStyle/>
          <a:p>
            <a:pPr marL="681038" indent="-681038">
              <a:spcAft>
                <a:spcPts val="1425"/>
              </a:spcAft>
              <a:buFont typeface="Times New Roman" pitchFamily="16" charset="0"/>
              <a:buAutoNum type="arabicPeriod"/>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pPr>
            <a:r>
              <a:rPr lang="en-US" sz="2400">
                <a:solidFill>
                  <a:srgbClr val="000000"/>
                </a:solidFill>
                <a:latin typeface="Times New Roman" pitchFamily="16" charset="0"/>
              </a:rPr>
              <a:t>Not so large that the pulsar would be located outside the Milky Way</a:t>
            </a:r>
          </a:p>
          <a:p>
            <a:pPr marL="681038" indent="-681038">
              <a:spcAft>
                <a:spcPts val="1425"/>
              </a:spcAft>
              <a:buFont typeface="Times New Roman" pitchFamily="16" charset="0"/>
              <a:buAutoNum type="arabicPeriod"/>
              <a:tabLst>
                <a:tab pos="681038" algn="l"/>
                <a:tab pos="1138238" algn="l"/>
                <a:tab pos="1595438" algn="l"/>
                <a:tab pos="2052638" algn="l"/>
                <a:tab pos="2509838" algn="l"/>
                <a:tab pos="2967038" algn="l"/>
                <a:tab pos="3424238" algn="l"/>
                <a:tab pos="3881438" algn="l"/>
                <a:tab pos="4338638" algn="l"/>
                <a:tab pos="4795838" algn="l"/>
                <a:tab pos="5253038" algn="l"/>
                <a:tab pos="5710238" algn="l"/>
                <a:tab pos="6167438" algn="l"/>
                <a:tab pos="6624638" algn="l"/>
                <a:tab pos="7081838" algn="l"/>
                <a:tab pos="7539038" algn="l"/>
                <a:tab pos="7996238" algn="l"/>
                <a:tab pos="8453438" algn="l"/>
                <a:tab pos="8910638" algn="l"/>
                <a:tab pos="9367838" algn="l"/>
                <a:tab pos="9825038" algn="l"/>
              </a:tabLst>
            </a:pPr>
            <a:r>
              <a:rPr lang="en-US" sz="2400">
                <a:solidFill>
                  <a:srgbClr val="000000"/>
                </a:solidFill>
                <a:latin typeface="Times New Roman" pitchFamily="16" charset="0"/>
              </a:rPr>
              <a:t>Not so small that the pulsar would be located on Earth</a:t>
            </a:r>
          </a:p>
        </p:txBody>
      </p:sp>
      <p:pic>
        <p:nvPicPr>
          <p:cNvPr id="8198" name="Picture 6"/>
          <p:cNvPicPr>
            <a:picLocks noChangeAspect="1" noChangeArrowheads="1"/>
          </p:cNvPicPr>
          <p:nvPr/>
        </p:nvPicPr>
        <p:blipFill>
          <a:blip r:embed="rId3" cstate="print"/>
          <a:srcRect/>
          <a:stretch>
            <a:fillRect/>
          </a:stretch>
        </p:blipFill>
        <p:spPr bwMode="auto">
          <a:xfrm>
            <a:off x="960438" y="1300163"/>
            <a:ext cx="4525962" cy="3284537"/>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828675" y="471488"/>
            <a:ext cx="8639175" cy="1169987"/>
          </a:xfrm>
          <a:prstGeom prst="rect">
            <a:avLst/>
          </a:prstGeom>
          <a:noFill/>
          <a:ln w="9525">
            <a:noFill/>
            <a:round/>
            <a:headEnd/>
            <a:tailEnd/>
          </a:ln>
          <a:effectLst/>
        </p:spPr>
        <p:txBody>
          <a:bodyPr lIns="0" tIns="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000080"/>
                </a:solidFill>
                <a:latin typeface="Times New Roman" pitchFamily="16" charset="0"/>
              </a:rPr>
              <a:t>The </a:t>
            </a:r>
            <a:r>
              <a:rPr lang="en-US" sz="4400" u="sng">
                <a:solidFill>
                  <a:srgbClr val="000080"/>
                </a:solidFill>
                <a:latin typeface="Times New Roman" pitchFamily="16" charset="0"/>
              </a:rPr>
              <a:t>Sub-band</a:t>
            </a:r>
            <a:r>
              <a:rPr lang="en-US" sz="4400">
                <a:solidFill>
                  <a:srgbClr val="000080"/>
                </a:solidFill>
                <a:latin typeface="Times New Roman" pitchFamily="16" charset="0"/>
              </a:rPr>
              <a:t> plot</a:t>
            </a:r>
          </a:p>
        </p:txBody>
      </p:sp>
      <p:pic>
        <p:nvPicPr>
          <p:cNvPr id="9218" name="Picture 2"/>
          <p:cNvPicPr>
            <a:picLocks noChangeAspect="1" noChangeArrowheads="1"/>
          </p:cNvPicPr>
          <p:nvPr/>
        </p:nvPicPr>
        <p:blipFill>
          <a:blip r:embed="rId3" cstate="print"/>
          <a:srcRect/>
          <a:stretch>
            <a:fillRect/>
          </a:stretch>
        </p:blipFill>
        <p:spPr bwMode="auto">
          <a:xfrm>
            <a:off x="1770063" y="1504950"/>
            <a:ext cx="6770687" cy="5060950"/>
          </a:xfrm>
          <a:prstGeom prst="rect">
            <a:avLst/>
          </a:prstGeom>
          <a:noFill/>
          <a:ln w="9525">
            <a:noFill/>
            <a:round/>
            <a:headEnd/>
            <a:tailEnd/>
          </a:ln>
          <a:effectLst/>
        </p:spPr>
      </p:pic>
      <p:sp>
        <p:nvSpPr>
          <p:cNvPr id="9219" name="AutoShape 3"/>
          <p:cNvSpPr>
            <a:spLocks noChangeArrowheads="1"/>
          </p:cNvSpPr>
          <p:nvPr/>
        </p:nvSpPr>
        <p:spPr bwMode="auto">
          <a:xfrm>
            <a:off x="6508750" y="2971800"/>
            <a:ext cx="2514600" cy="3429000"/>
          </a:xfrm>
          <a:prstGeom prst="roundRect">
            <a:avLst>
              <a:gd name="adj" fmla="val 60"/>
            </a:avLst>
          </a:prstGeom>
          <a:solidFill>
            <a:srgbClr val="99CCFF"/>
          </a:solidFill>
          <a:ln w="9360">
            <a:solidFill>
              <a:srgbClr val="00AE00"/>
            </a:solidFill>
            <a:miter lim="800000"/>
            <a:headEnd/>
            <a:tailEnd/>
          </a:ln>
          <a:effectLst/>
        </p:spPr>
        <p:txBody>
          <a:bodyPr wrap="none" anchor="ctr"/>
          <a:lstStyle/>
          <a:p>
            <a:endParaRPr lang="en-US"/>
          </a:p>
        </p:txBody>
      </p:sp>
      <p:sp>
        <p:nvSpPr>
          <p:cNvPr id="9220" name="AutoShape 4"/>
          <p:cNvSpPr>
            <a:spLocks noChangeArrowheads="1"/>
          </p:cNvSpPr>
          <p:nvPr/>
        </p:nvSpPr>
        <p:spPr bwMode="auto">
          <a:xfrm>
            <a:off x="4379913" y="2755900"/>
            <a:ext cx="2057400" cy="2551113"/>
          </a:xfrm>
          <a:prstGeom prst="roundRect">
            <a:avLst>
              <a:gd name="adj" fmla="val 111"/>
            </a:avLst>
          </a:prstGeom>
          <a:noFill/>
          <a:ln w="36720">
            <a:solidFill>
              <a:srgbClr val="0000FF"/>
            </a:solidFill>
            <a:miter lim="800000"/>
            <a:headEnd/>
            <a:tailEnd/>
          </a:ln>
          <a:effectLst/>
        </p:spPr>
        <p:txBody>
          <a:bodyPr wrap="none" anchor="ctr"/>
          <a:lstStyle/>
          <a:p>
            <a:endParaRPr 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828675" y="471488"/>
            <a:ext cx="8639175" cy="1169987"/>
          </a:xfrm>
          <a:prstGeom prst="rect">
            <a:avLst/>
          </a:prstGeom>
          <a:noFill/>
          <a:ln w="9525">
            <a:noFill/>
            <a:round/>
            <a:headEnd/>
            <a:tailEnd/>
          </a:ln>
          <a:effectLst/>
        </p:spPr>
        <p:txBody>
          <a:bodyPr lIns="0" tIns="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000080"/>
                </a:solidFill>
                <a:latin typeface="Times New Roman" pitchFamily="16" charset="0"/>
              </a:rPr>
              <a:t>The P and P-dot plots</a:t>
            </a:r>
          </a:p>
        </p:txBody>
      </p:sp>
      <p:pic>
        <p:nvPicPr>
          <p:cNvPr id="10242" name="Picture 2"/>
          <p:cNvPicPr>
            <a:picLocks noChangeAspect="1" noChangeArrowheads="1"/>
          </p:cNvPicPr>
          <p:nvPr/>
        </p:nvPicPr>
        <p:blipFill>
          <a:blip r:embed="rId3" cstate="print"/>
          <a:srcRect/>
          <a:stretch>
            <a:fillRect/>
          </a:stretch>
        </p:blipFill>
        <p:spPr bwMode="auto">
          <a:xfrm>
            <a:off x="1770063" y="1504950"/>
            <a:ext cx="6770687" cy="5060950"/>
          </a:xfrm>
          <a:prstGeom prst="rect">
            <a:avLst/>
          </a:prstGeom>
          <a:noFill/>
          <a:ln w="9525">
            <a:noFill/>
            <a:round/>
            <a:headEnd/>
            <a:tailEnd/>
          </a:ln>
          <a:effectLst/>
        </p:spPr>
      </p:pic>
      <p:sp>
        <p:nvSpPr>
          <p:cNvPr id="10243" name="AutoShape 3"/>
          <p:cNvSpPr>
            <a:spLocks noChangeArrowheads="1"/>
          </p:cNvSpPr>
          <p:nvPr/>
        </p:nvSpPr>
        <p:spPr bwMode="auto">
          <a:xfrm>
            <a:off x="6411913" y="2789238"/>
            <a:ext cx="2057400" cy="3886200"/>
          </a:xfrm>
          <a:prstGeom prst="roundRect">
            <a:avLst>
              <a:gd name="adj" fmla="val 111"/>
            </a:avLst>
          </a:prstGeom>
          <a:noFill/>
          <a:ln w="36720">
            <a:solidFill>
              <a:srgbClr val="0000FF"/>
            </a:solidFill>
            <a:miter lim="800000"/>
            <a:headEnd/>
            <a:tailEnd/>
          </a:ln>
          <a:effectLst/>
        </p:spPr>
        <p:txBody>
          <a:bodyPr wrap="none" anchor="ctr"/>
          <a:lstStyle/>
          <a:p>
            <a:endParaRPr 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34494</TotalTime>
  <Words>2097</Words>
  <Application>Microsoft Office PowerPoint</Application>
  <PresentationFormat>Custom</PresentationFormat>
  <Paragraphs>96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Times New Roman</vt:lpstr>
      <vt:lpstr>Arial Unicode MS</vt:lpstr>
      <vt:lpstr>Arial</vt:lpstr>
      <vt:lpstr>DejaVu LGC Sans</vt: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Noise Paper</dc:title>
  <dc:description>Presentation Layout Template</dc:description>
  <cp:lastModifiedBy>sheather</cp:lastModifiedBy>
  <cp:revision>8</cp:revision>
  <cp:lastPrinted>1601-01-01T00:00:00Z</cp:lastPrinted>
  <dcterms:created xsi:type="dcterms:W3CDTF">2011-06-27T13:08:45Z</dcterms:created>
  <dcterms:modified xsi:type="dcterms:W3CDTF">2012-06-18T21:48:39Z</dcterms:modified>
</cp:coreProperties>
</file>