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73" r:id="rId1"/>
  </p:sldMasterIdLst>
  <p:notesMasterIdLst>
    <p:notesMasterId r:id="rId24"/>
  </p:notesMasterIdLst>
  <p:sldIdLst>
    <p:sldId id="256" r:id="rId2"/>
    <p:sldId id="260" r:id="rId3"/>
    <p:sldId id="258" r:id="rId4"/>
    <p:sldId id="261" r:id="rId5"/>
    <p:sldId id="265" r:id="rId6"/>
    <p:sldId id="259" r:id="rId7"/>
    <p:sldId id="262" r:id="rId8"/>
    <p:sldId id="263" r:id="rId9"/>
    <p:sldId id="264" r:id="rId10"/>
    <p:sldId id="280" r:id="rId11"/>
    <p:sldId id="266" r:id="rId12"/>
    <p:sldId id="267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7" autoAdjust="0"/>
  </p:normalViewPr>
  <p:slideViewPr>
    <p:cSldViewPr snapToObjects="1">
      <p:cViewPr>
        <p:scale>
          <a:sx n="110" d="100"/>
          <a:sy n="110" d="100"/>
        </p:scale>
        <p:origin x="-16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png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8E944-E085-BB4E-BEAD-C3EE392E3437}" type="datetimeFigureOut">
              <a:rPr lang="it-IT" smtClean="0"/>
              <a:pPr/>
              <a:t>14/09/2016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9C927-A93A-C140-BA06-EA9B942F1A3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9C927-A93A-C140-BA06-EA9B942F1A3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10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11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12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13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14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15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16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17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18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19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E1597-3791-274C-ADC7-6EA76D22B981}" type="slidenum">
              <a:rPr lang="it-IT"/>
              <a:pPr/>
              <a:t>2</a:t>
            </a:fld>
            <a:endParaRPr lang="it-IT"/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373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20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21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22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70E90-0FFF-A04D-971E-F4695D4430BD}" type="slidenum">
              <a:rPr lang="it-IT"/>
              <a:pPr/>
              <a:t>3</a:t>
            </a:fld>
            <a:endParaRPr lang="it-IT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70E90-0FFF-A04D-971E-F4695D4430BD}" type="slidenum">
              <a:rPr lang="it-IT"/>
              <a:pPr/>
              <a:t>4</a:t>
            </a:fld>
            <a:endParaRPr lang="it-IT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70E90-0FFF-A04D-971E-F4695D4430BD}" type="slidenum">
              <a:rPr lang="it-IT"/>
              <a:pPr/>
              <a:t>5</a:t>
            </a:fld>
            <a:endParaRPr lang="it-IT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6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7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8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39BE-312E-B447-A8F3-457B997EC2BA}" type="slidenum">
              <a:rPr lang="it-IT"/>
              <a:pPr/>
              <a:t>9</a:t>
            </a:fld>
            <a:endParaRPr lang="it-IT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71700" y="684213"/>
            <a:ext cx="25146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4813" cy="4117975"/>
          </a:xfrm>
          <a:noFill/>
          <a:ln/>
        </p:spPr>
        <p:txBody>
          <a:bodyPr wrap="none" lIns="22441" tIns="11220" rIns="22441" bIns="11220" anchor="ctr"/>
          <a:lstStyle/>
          <a:p>
            <a:pPr defTabSz="457200"/>
            <a:r>
              <a:rPr lang="it-IT"/>
              <a:t>Note</a:t>
            </a:r>
          </a:p>
          <a:p>
            <a:pPr defTabSz="457200"/>
            <a:r>
              <a:rPr lang="it-IT"/>
              <a:t>Note</a:t>
            </a:r>
          </a:p>
          <a:p>
            <a:pPr defTabSz="457200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it-IT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Sept, 27th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E8767-4E48-B44B-A649-C05941F42CC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Macintosh%20HD:Users:claudiopernechele:Desktop:SPIE%20Pernechele.doc!OLE_LINK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Macintosh%20HD:Users:claudiopernechele:Desktop:SPIE%20Pernechele.doc!OLE_LINK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Macintosh%20HD:Users:claudiopernechele:Desktop:SPIE%20Pernechele.doc!OLE_LINK2" TargetMode="External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.jpe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oleObject" Target="!OLE_LINK4" TargetMode="External"/><Relationship Id="rId4" Type="http://schemas.openxmlformats.org/officeDocument/2006/relationships/oleObject" Target="!OLE_LINK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oleObject" Target="!OLE_LINK5" TargetMode="External"/><Relationship Id="rId4" Type="http://schemas.openxmlformats.org/officeDocument/2006/relationships/oleObject" Target="!OLE_LINK6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!OLE_LINK9" TargetMode="External"/><Relationship Id="rId5" Type="http://schemas.openxmlformats.org/officeDocument/2006/relationships/oleObject" Target="!OLE_LINK8" TargetMode="External"/><Relationship Id="rId4" Type="http://schemas.openxmlformats.org/officeDocument/2006/relationships/oleObject" Target="!OLE_LINK7" TargetMode="External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oleObject" Target="Macintosh%20HD:Users:claudiopernechele:Desktop:SPIE%20Pernechele.doc!OLE_LINK11" TargetMode="External"/><Relationship Id="rId4" Type="http://schemas.openxmlformats.org/officeDocument/2006/relationships/oleObject" Target="Macintosh%20HD:Users:claudiopernechele:Desktop:SPIE%20Pernechele.doc!OLE_LINK1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34.jpeg"/><Relationship Id="rId4" Type="http://schemas.openxmlformats.org/officeDocument/2006/relationships/oleObject" Target="Macintosh%20HD:Users:claudiopernechele:Desktop:SPIE%20Pernechele.doc!OLE_LINK12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eg"/><Relationship Id="rId5" Type="http://schemas.openxmlformats.org/officeDocument/2006/relationships/oleObject" Target="Mediacom:prove%20noto:Relazione:Seeing.doc!OLE_LINK15" TargetMode="External"/><Relationship Id="rId4" Type="http://schemas.openxmlformats.org/officeDocument/2006/relationships/oleObject" Target="Mediacom:prove%20noto:Relazione:Seeing.doc!OLE_LINK1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!OLE_LINK1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Macintosh%20HD:Users:claudiopernechele:Desktop:SPIE%20Pernechele.doc!OLE_LINK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9487" y="304800"/>
            <a:ext cx="7556313" cy="9637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 control loop closure system for the Sardinia</a:t>
            </a:r>
            <a:r>
              <a:rPr lang="it-IT" sz="3200" dirty="0" smtClean="0"/>
              <a:t> Radio</a:t>
            </a:r>
            <a:r>
              <a:rPr lang="en-US" sz="3200" dirty="0" smtClean="0"/>
              <a:t> Telescope active surface</a:t>
            </a:r>
            <a:endParaRPr lang="it-IT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8475" y="1981200"/>
            <a:ext cx="5597525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it-IT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C.</a:t>
            </a:r>
            <a:r>
              <a:rPr lang="en-US" dirty="0" smtClean="0"/>
              <a:t> Pernechele</a:t>
            </a:r>
            <a:r>
              <a:rPr lang="it-IT" dirty="0" smtClean="0"/>
              <a:t>, 	</a:t>
            </a:r>
            <a:r>
              <a:rPr lang="it-IT" dirty="0" err="1" smtClean="0"/>
              <a:t>Coordinator</a:t>
            </a:r>
            <a:r>
              <a:rPr lang="it-IT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C. Barbieri,	CMOS camera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P.</a:t>
            </a:r>
            <a:r>
              <a:rPr lang="en-US" dirty="0" smtClean="0"/>
              <a:t> Bolli</a:t>
            </a:r>
            <a:r>
              <a:rPr lang="it-IT" dirty="0" smtClean="0"/>
              <a:t>,		</a:t>
            </a:r>
            <a:r>
              <a:rPr lang="it-IT" dirty="0" err="1" smtClean="0"/>
              <a:t>mw</a:t>
            </a:r>
            <a:r>
              <a:rPr lang="it-IT" dirty="0" smtClean="0"/>
              <a:t> holography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F.</a:t>
            </a:r>
            <a:r>
              <a:rPr lang="en-US" dirty="0" smtClean="0"/>
              <a:t> Buffa</a:t>
            </a:r>
            <a:r>
              <a:rPr lang="it-IT" dirty="0" smtClean="0"/>
              <a:t>,	photogrammetry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T. Pisanu,	FEM, temperature sensor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S. </a:t>
            </a:r>
            <a:r>
              <a:rPr lang="en-US" dirty="0" smtClean="0"/>
              <a:t>Poppi</a:t>
            </a:r>
            <a:r>
              <a:rPr lang="it-IT" dirty="0" smtClean="0"/>
              <a:t>,	pointing, star tracker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G. Serra,	mw holography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M. Morsiani,	mounts &amp; test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J. Roda,	mechanics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G. Zacchiroli,	mechanics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C. Nocita,	test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M. Paternò	test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INAF Astronomical Observatory of Cagliari 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          National Institute for radioastronomy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0" name="Immagine 9" descr="gb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72" y="1700808"/>
            <a:ext cx="4771728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SRT actuators closing loop strategy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Picture 10" descr="MainReflectorStrate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23" y="762000"/>
            <a:ext cx="7991177" cy="4648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3163" y="5562600"/>
            <a:ext cx="840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OOF Holography planned in collaboration with GBT (R. Prestage)</a:t>
            </a:r>
            <a:endParaRPr lang="it-IT" sz="2400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Immagine 16" descr="gb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General considerations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772098" name="Object 2"/>
          <p:cNvGraphicFramePr>
            <a:graphicFrameLocks noChangeAspect="1"/>
          </p:cNvGraphicFramePr>
          <p:nvPr/>
        </p:nvGraphicFramePr>
        <p:xfrm>
          <a:off x="573087" y="1825441"/>
          <a:ext cx="8175625" cy="2251259"/>
        </p:xfrm>
        <a:graphic>
          <a:graphicData uri="http://schemas.openxmlformats.org/presentationml/2006/ole">
            <p:oleObj spid="_x0000_s772098" name="Document" r:id="rId4" imgW="5257606" imgH="1447747" progId="Word.Document.8">
              <p:link updateAutomatic="1"/>
            </p:oleObj>
          </a:graphicData>
        </a:graphic>
      </p:graphicFrame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Immagine 13" descr="gb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The three tested systems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774147" name="Object 3"/>
          <p:cNvGraphicFramePr>
            <a:graphicFrameLocks noChangeAspect="1"/>
          </p:cNvGraphicFramePr>
          <p:nvPr/>
        </p:nvGraphicFramePr>
        <p:xfrm>
          <a:off x="2343150" y="838200"/>
          <a:ext cx="4457700" cy="5181600"/>
        </p:xfrm>
        <a:graphic>
          <a:graphicData uri="http://schemas.openxmlformats.org/presentationml/2006/ole">
            <p:oleObj spid="_x0000_s774147" name="Document" r:id="rId4" imgW="4457536" imgH="5181409" progId="Word.Document.8">
              <p:link updateAutomatic="1"/>
            </p:oleObj>
          </a:graphicData>
        </a:graphic>
      </p:graphicFrame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Immagine 13" descr="gb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308725"/>
            <a:ext cx="288925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General considerations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340475"/>
            <a:ext cx="2016125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371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SARDINIA  RADIO  </a:t>
            </a:r>
            <a:r>
              <a:rPr lang="en-GB" sz="1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TELESCOPE</a:t>
            </a:r>
          </a:p>
          <a:p>
            <a:pPr algn="ctr" defTabSz="125413">
              <a:lnSpc>
                <a:spcPct val="93000"/>
              </a:lnSpc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www.ca.astro/SRT</a:t>
            </a:r>
            <a:endParaRPr lang="en-GB" sz="1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graphicFrame>
        <p:nvGraphicFramePr>
          <p:cNvPr id="774147" name="Object 3"/>
          <p:cNvGraphicFramePr>
            <a:graphicFrameLocks noChangeAspect="1"/>
          </p:cNvGraphicFramePr>
          <p:nvPr/>
        </p:nvGraphicFramePr>
        <p:xfrm>
          <a:off x="381000" y="838200"/>
          <a:ext cx="4457700" cy="5181600"/>
        </p:xfrm>
        <a:graphic>
          <a:graphicData uri="http://schemas.openxmlformats.org/presentationml/2006/ole">
            <p:oleObj spid="_x0000_s807938" name="Document" r:id="rId6" imgW="4457536" imgH="5181409" progId="Word.Document.8">
              <p:link updateAutomatic="1"/>
            </p:oleObj>
          </a:graphicData>
        </a:graphic>
      </p:graphicFrame>
      <p:graphicFrame>
        <p:nvGraphicFramePr>
          <p:cNvPr id="776195" name="Object 3"/>
          <p:cNvGraphicFramePr>
            <a:graphicFrameLocks noChangeAspect="1"/>
          </p:cNvGraphicFramePr>
          <p:nvPr/>
        </p:nvGraphicFramePr>
        <p:xfrm>
          <a:off x="5715000" y="838200"/>
          <a:ext cx="1682750" cy="2009951"/>
        </p:xfrm>
        <a:graphic>
          <a:graphicData uri="http://schemas.openxmlformats.org/presentationml/2006/ole">
            <p:oleObj spid="_x0000_s807939" name="Equation" r:id="rId7" imgW="914400" imgH="1092200" progId="Equation.3">
              <p:embed/>
            </p:oleObj>
          </a:graphicData>
        </a:graphic>
      </p:graphicFrame>
      <p:graphicFrame>
        <p:nvGraphicFramePr>
          <p:cNvPr id="776196" name="Object 4"/>
          <p:cNvGraphicFramePr>
            <a:graphicFrameLocks noChangeAspect="1"/>
          </p:cNvGraphicFramePr>
          <p:nvPr/>
        </p:nvGraphicFramePr>
        <p:xfrm>
          <a:off x="5410090" y="3092450"/>
          <a:ext cx="3338623" cy="1993900"/>
        </p:xfrm>
        <a:graphic>
          <a:graphicData uri="http://schemas.openxmlformats.org/presentationml/2006/ole">
            <p:oleObj spid="_x0000_s807940" name="Equation" r:id="rId8" imgW="1828800" imgH="1092200" progId="Equation.3">
              <p:embed/>
            </p:oleObj>
          </a:graphicData>
        </a:graphic>
      </p:graphicFrame>
      <p:graphicFrame>
        <p:nvGraphicFramePr>
          <p:cNvPr id="776197" name="Object 5"/>
          <p:cNvGraphicFramePr>
            <a:graphicFrameLocks noChangeAspect="1"/>
          </p:cNvGraphicFramePr>
          <p:nvPr/>
        </p:nvGraphicFramePr>
        <p:xfrm>
          <a:off x="5715000" y="2848151"/>
          <a:ext cx="2092962" cy="1308101"/>
        </p:xfrm>
        <a:graphic>
          <a:graphicData uri="http://schemas.openxmlformats.org/presentationml/2006/ole">
            <p:oleObj spid="_x0000_s807941" name="Equation" r:id="rId9" imgW="1016000" imgH="635000" progId="Equation.3">
              <p:embed/>
            </p:oleObj>
          </a:graphicData>
        </a:graphic>
      </p:graphicFrame>
      <p:graphicFrame>
        <p:nvGraphicFramePr>
          <p:cNvPr id="776198" name="Object 6"/>
          <p:cNvGraphicFramePr>
            <a:graphicFrameLocks noChangeAspect="1"/>
          </p:cNvGraphicFramePr>
          <p:nvPr/>
        </p:nvGraphicFramePr>
        <p:xfrm>
          <a:off x="5541963" y="4464050"/>
          <a:ext cx="3206750" cy="641350"/>
        </p:xfrm>
        <a:graphic>
          <a:graphicData uri="http://schemas.openxmlformats.org/presentationml/2006/ole">
            <p:oleObj spid="_x0000_s807942" name="Equation" r:id="rId10" imgW="1841500" imgH="368300" progId="Equation.3">
              <p:embed/>
            </p:oleObj>
          </a:graphicData>
        </a:graphic>
      </p:graphicFrame>
      <p:sp>
        <p:nvSpPr>
          <p:cNvPr id="16" name="Left Brace 15"/>
          <p:cNvSpPr/>
          <p:nvPr/>
        </p:nvSpPr>
        <p:spPr>
          <a:xfrm>
            <a:off x="4902365" y="1371600"/>
            <a:ext cx="203090" cy="2209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Left Brace 16"/>
          <p:cNvSpPr/>
          <p:nvPr/>
        </p:nvSpPr>
        <p:spPr>
          <a:xfrm>
            <a:off x="4902365" y="3124200"/>
            <a:ext cx="203090" cy="2209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Segmented Profiles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778244" name="Object 4"/>
          <p:cNvGraphicFramePr>
            <a:graphicFrameLocks noChangeAspect="1"/>
          </p:cNvGraphicFramePr>
          <p:nvPr/>
        </p:nvGraphicFramePr>
        <p:xfrm>
          <a:off x="685800" y="1881608"/>
          <a:ext cx="3917791" cy="2766592"/>
        </p:xfrm>
        <a:graphic>
          <a:graphicData uri="http://schemas.openxmlformats.org/presentationml/2006/ole">
            <p:oleObj spid="_x0000_s778244" name="Document" r:id="rId4" imgW="2679601" imgH="1892230" progId="Word.Document.12">
              <p:link updateAutomatic="1"/>
            </p:oleObj>
          </a:graphicData>
        </a:graphic>
      </p:graphicFrame>
      <p:graphicFrame>
        <p:nvGraphicFramePr>
          <p:cNvPr id="778245" name="Object 5"/>
          <p:cNvGraphicFramePr>
            <a:graphicFrameLocks noChangeAspect="1"/>
          </p:cNvGraphicFramePr>
          <p:nvPr/>
        </p:nvGraphicFramePr>
        <p:xfrm>
          <a:off x="5023339" y="762000"/>
          <a:ext cx="3587261" cy="5181600"/>
        </p:xfrm>
        <a:graphic>
          <a:graphicData uri="http://schemas.openxmlformats.org/presentationml/2006/ole">
            <p:oleObj spid="_x0000_s778245" name="Document" r:id="rId5" imgW="1828733" imgH="2641503" progId="Word.Document.12">
              <p:link updateAutomatic="1"/>
            </p:oleObj>
          </a:graphicData>
        </a:graphic>
      </p:graphicFrame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Immagine 14" descr="gb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Segmented Profiles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780293" name="Object 5"/>
          <p:cNvGraphicFramePr>
            <a:graphicFrameLocks noChangeAspect="1"/>
          </p:cNvGraphicFramePr>
          <p:nvPr/>
        </p:nvGraphicFramePr>
        <p:xfrm>
          <a:off x="179388" y="838200"/>
          <a:ext cx="4800600" cy="3595163"/>
        </p:xfrm>
        <a:graphic>
          <a:graphicData uri="http://schemas.openxmlformats.org/presentationml/2006/ole">
            <p:oleObj spid="_x0000_s780293" name="Document" r:id="rId4" imgW="2882794" imgH="2158921" progId="Word.Document.12">
              <p:link updateAutomatic="1"/>
            </p:oleObj>
          </a:graphicData>
        </a:graphic>
      </p:graphicFrame>
      <p:graphicFrame>
        <p:nvGraphicFramePr>
          <p:cNvPr id="780294" name="Object 6"/>
          <p:cNvGraphicFramePr>
            <a:graphicFrameLocks noChangeAspect="1"/>
          </p:cNvGraphicFramePr>
          <p:nvPr/>
        </p:nvGraphicFramePr>
        <p:xfrm>
          <a:off x="5105400" y="3382963"/>
          <a:ext cx="3829050" cy="2484437"/>
        </p:xfrm>
        <a:graphic>
          <a:graphicData uri="http://schemas.openxmlformats.org/presentationml/2006/ole">
            <p:oleObj spid="_x0000_s780294" name="Document" r:id="rId5" imgW="2857395" imgH="1854132" progId="Word.Document.12">
              <p:link updateAutomatic="1"/>
            </p:oleObj>
          </a:graphicData>
        </a:graphic>
      </p:graphicFrame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Immagine 14" descr="gb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Segmented Profiles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782340" name="Object 4"/>
          <p:cNvGraphicFramePr>
            <a:graphicFrameLocks noChangeAspect="1"/>
          </p:cNvGraphicFramePr>
          <p:nvPr/>
        </p:nvGraphicFramePr>
        <p:xfrm>
          <a:off x="152400" y="762000"/>
          <a:ext cx="3036887" cy="4021823"/>
        </p:xfrm>
        <a:graphic>
          <a:graphicData uri="http://schemas.openxmlformats.org/presentationml/2006/ole">
            <p:oleObj spid="_x0000_s782340" name="Document" r:id="rId4" imgW="1879531" imgH="2489108" progId="Word.Document.12">
              <p:link updateAutomatic="1"/>
            </p:oleObj>
          </a:graphicData>
        </a:graphic>
      </p:graphicFrame>
      <p:graphicFrame>
        <p:nvGraphicFramePr>
          <p:cNvPr id="782341" name="Object 5"/>
          <p:cNvGraphicFramePr>
            <a:graphicFrameLocks noChangeAspect="1"/>
          </p:cNvGraphicFramePr>
          <p:nvPr/>
        </p:nvGraphicFramePr>
        <p:xfrm>
          <a:off x="3054114" y="2074177"/>
          <a:ext cx="3041886" cy="4021823"/>
        </p:xfrm>
        <a:graphic>
          <a:graphicData uri="http://schemas.openxmlformats.org/presentationml/2006/ole">
            <p:oleObj spid="_x0000_s782341" name="Document" r:id="rId5" imgW="1892230" imgH="2501808" progId="Word.Document.12">
              <p:link updateAutomatic="1"/>
            </p:oleObj>
          </a:graphicData>
        </a:graphic>
      </p:graphicFrame>
      <p:graphicFrame>
        <p:nvGraphicFramePr>
          <p:cNvPr id="782342" name="Object 6"/>
          <p:cNvGraphicFramePr>
            <a:graphicFrameLocks noChangeAspect="1"/>
          </p:cNvGraphicFramePr>
          <p:nvPr/>
        </p:nvGraphicFramePr>
        <p:xfrm>
          <a:off x="6186072" y="762000"/>
          <a:ext cx="2805528" cy="2108200"/>
        </p:xfrm>
        <a:graphic>
          <a:graphicData uri="http://schemas.openxmlformats.org/presentationml/2006/ole">
            <p:oleObj spid="_x0000_s782342" name="Document" r:id="rId6" imgW="2197019" imgH="1650939" progId="Word.Document.12">
              <p:link updateAutomatic="1"/>
            </p:oleObj>
          </a:graphicData>
        </a:graphic>
      </p:graphicFrame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Immagine 15" descr="gb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Segmented Profiles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784389" name="Object 5"/>
          <p:cNvGraphicFramePr>
            <a:graphicFrameLocks noChangeAspect="1"/>
          </p:cNvGraphicFramePr>
          <p:nvPr/>
        </p:nvGraphicFramePr>
        <p:xfrm>
          <a:off x="179388" y="762000"/>
          <a:ext cx="4371474" cy="3429000"/>
        </p:xfrm>
        <a:graphic>
          <a:graphicData uri="http://schemas.openxmlformats.org/presentationml/2006/ole">
            <p:oleObj spid="_x0000_s784389" name="Document" r:id="rId4" imgW="2768498" imgH="2171620" progId="Word.Document.12">
              <p:link updateAutomatic="1"/>
            </p:oleObj>
          </a:graphicData>
        </a:graphic>
      </p:graphicFrame>
      <p:graphicFrame>
        <p:nvGraphicFramePr>
          <p:cNvPr id="784390" name="Object 6"/>
          <p:cNvGraphicFramePr>
            <a:graphicFrameLocks noChangeAspect="1"/>
          </p:cNvGraphicFramePr>
          <p:nvPr/>
        </p:nvGraphicFramePr>
        <p:xfrm>
          <a:off x="4648200" y="2509308"/>
          <a:ext cx="4343400" cy="3358092"/>
        </p:xfrm>
        <a:graphic>
          <a:graphicData uri="http://schemas.openxmlformats.org/presentationml/2006/ole">
            <p:oleObj spid="_x0000_s784390" name="Document" r:id="rId5" imgW="2743099" imgH="2120822" progId="Word.Document.12">
              <p:link updateAutomatic="1"/>
            </p:oleObj>
          </a:graphicData>
        </a:graphic>
      </p:graphicFrame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Immagine 14" descr="gb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Hartmann like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786436" name="Object 4"/>
          <p:cNvGraphicFramePr>
            <a:graphicFrameLocks noChangeAspect="1"/>
          </p:cNvGraphicFramePr>
          <p:nvPr/>
        </p:nvGraphicFramePr>
        <p:xfrm>
          <a:off x="4343400" y="762000"/>
          <a:ext cx="4673599" cy="3505200"/>
        </p:xfrm>
        <a:graphic>
          <a:graphicData uri="http://schemas.openxmlformats.org/presentationml/2006/ole">
            <p:oleObj spid="_x0000_s786436" name="Document" r:id="rId4" imgW="2641503" imgH="1981127" progId="Word.Document.12">
              <p:link updateAutomatic="1"/>
            </p:oleObj>
          </a:graphicData>
        </a:graphic>
      </p:graphicFrame>
      <p:pic>
        <p:nvPicPr>
          <p:cNvPr id="14" name="Picture 13" descr="CIMG0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7" y="2609851"/>
            <a:ext cx="4648199" cy="3486149"/>
          </a:xfrm>
          <a:prstGeom prst="rect">
            <a:avLst/>
          </a:prstGeom>
        </p:spPr>
      </p:pic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Immagine 15" descr="gb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Hartmann like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788485" name="Object 5"/>
          <p:cNvGraphicFramePr>
            <a:graphicFrameLocks noChangeAspect="1"/>
          </p:cNvGraphicFramePr>
          <p:nvPr/>
        </p:nvGraphicFramePr>
        <p:xfrm>
          <a:off x="76200" y="609600"/>
          <a:ext cx="4636552" cy="3124200"/>
        </p:xfrm>
        <a:graphic>
          <a:graphicData uri="http://schemas.openxmlformats.org/presentationml/2006/ole">
            <p:oleObj spid="_x0000_s788485" name="Document" r:id="rId4" imgW="5917982" imgH="3987653" progId="Word.Document.12">
              <p:link updateAutomatic="1"/>
            </p:oleObj>
          </a:graphicData>
        </a:graphic>
      </p:graphicFrame>
      <p:graphicFrame>
        <p:nvGraphicFramePr>
          <p:cNvPr id="788486" name="Object 6"/>
          <p:cNvGraphicFramePr>
            <a:graphicFrameLocks noChangeAspect="1"/>
          </p:cNvGraphicFramePr>
          <p:nvPr/>
        </p:nvGraphicFramePr>
        <p:xfrm>
          <a:off x="4586287" y="3040886"/>
          <a:ext cx="4481513" cy="3131314"/>
        </p:xfrm>
        <a:graphic>
          <a:graphicData uri="http://schemas.openxmlformats.org/presentationml/2006/ole">
            <p:oleObj spid="_x0000_s788486" name="Document" r:id="rId5" imgW="5943381" imgH="4152747" progId="Word.Document.12">
              <p:link updateAutomatic="1"/>
            </p:oleObj>
          </a:graphicData>
        </a:graphic>
      </p:graphicFrame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Immagine 14" descr="gb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0" name="Picture 16" descr="altez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57563"/>
            <a:ext cx="4964113" cy="2781300"/>
          </a:xfrm>
          <a:prstGeom prst="rect">
            <a:avLst/>
          </a:prstGeom>
          <a:noFill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03263" y="622300"/>
            <a:ext cx="7261225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6707188" y="3684588"/>
            <a:ext cx="17033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036" tIns="12518" rIns="25036" bIns="12518">
            <a:prstTxWarp prst="textNoShape">
              <a:avLst/>
            </a:prstTxWarp>
            <a:spAutoFit/>
          </a:bodyPr>
          <a:lstStyle/>
          <a:p>
            <a:pPr defTabSz="125413">
              <a:lnSpc>
                <a:spcPct val="87000"/>
              </a:lnSpc>
              <a:buClr>
                <a:srgbClr val="000000"/>
              </a:buClr>
              <a:buSzPct val="100000"/>
              <a:buFont typeface="Arial" pitchFamily="-65" charset="0"/>
              <a:buNone/>
            </a:pPr>
            <a:endParaRPr lang="it-IT" sz="500">
              <a:solidFill>
                <a:schemeClr val="bg1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4067175" y="4437063"/>
            <a:ext cx="2917825" cy="83185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FFFF00"/>
                </a:solidFill>
              </a:rPr>
              <a:t>70 m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FFFF00"/>
                </a:solidFill>
              </a:rPr>
              <a:t>Weigth 3000 Tons</a:t>
            </a:r>
          </a:p>
        </p:txBody>
      </p:sp>
      <p:pic>
        <p:nvPicPr>
          <p:cNvPr id="72717" name="Picture 13" descr="az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765175"/>
            <a:ext cx="4392613" cy="2501900"/>
          </a:xfrm>
          <a:prstGeom prst="rect">
            <a:avLst/>
          </a:prstGeom>
          <a:noFill/>
        </p:spPr>
      </p:pic>
      <p:pic>
        <p:nvPicPr>
          <p:cNvPr id="72718" name="Picture 14" descr="dia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765175"/>
            <a:ext cx="4427538" cy="2479675"/>
          </a:xfrm>
          <a:prstGeom prst="rect">
            <a:avLst/>
          </a:prstGeom>
          <a:noFill/>
        </p:spPr>
      </p:pic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6877050" y="2205038"/>
            <a:ext cx="1154113" cy="46672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FFFF00"/>
                </a:solidFill>
              </a:rPr>
              <a:t>64 m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3348038" y="2708275"/>
            <a:ext cx="719137" cy="46672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FFFF00"/>
                </a:solidFill>
              </a:rPr>
              <a:t>AZ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2916238" y="1628775"/>
            <a:ext cx="647700" cy="46672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>
                <a:solidFill>
                  <a:srgbClr val="FFFF00"/>
                </a:solidFill>
              </a:rPr>
              <a:t>EL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-120650" y="7620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General parameters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8" name="Immagine 17" descr="gb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 animBg="1"/>
      <p:bldP spid="72721" grpId="0" animBg="1"/>
      <p:bldP spid="72722" grpId="0" animBg="1"/>
      <p:bldP spid="727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Hartmann like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85800"/>
            <a:ext cx="7347107" cy="533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1200" y="1371600"/>
            <a:ext cx="203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2"/>
                </a:solidFill>
              </a:rPr>
              <a:t>Error bar +/- 70 μm</a:t>
            </a:r>
            <a:endParaRPr lang="it-IT" b="1" dirty="0">
              <a:solidFill>
                <a:schemeClr val="bg2"/>
              </a:solidFill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Immagine 16" descr="gb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Scanning Position System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792578" name="Object 2"/>
          <p:cNvGraphicFramePr>
            <a:graphicFrameLocks noChangeAspect="1"/>
          </p:cNvGraphicFramePr>
          <p:nvPr/>
        </p:nvGraphicFramePr>
        <p:xfrm>
          <a:off x="2438400" y="1295399"/>
          <a:ext cx="4192587" cy="4315177"/>
        </p:xfrm>
        <a:graphic>
          <a:graphicData uri="http://schemas.openxmlformats.org/presentationml/2006/ole">
            <p:oleObj spid="_x0000_s792578" name="Document" r:id="rId4" imgW="2171620" imgH="2235118" progId="Word.Document.12">
              <p:link updateAutomatic="1"/>
            </p:oleObj>
          </a:graphicData>
        </a:graphic>
      </p:graphicFrame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Immagine 13" descr="gb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11005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endParaRPr lang="en-GB" sz="2200" b="1" dirty="0" smtClean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  <a:p>
            <a:pPr algn="ctr" defTabSz="125413">
              <a:lnSpc>
                <a:spcPct val="50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Comparison among the three systems</a:t>
            </a:r>
          </a:p>
          <a:p>
            <a:pPr algn="ctr" defTabSz="125413">
              <a:lnSpc>
                <a:spcPct val="50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&amp;</a:t>
            </a:r>
          </a:p>
          <a:p>
            <a:pPr algn="ctr" defTabSz="125413">
              <a:lnSpc>
                <a:spcPct val="50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Conclusions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1370012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794627" name="Object 3"/>
          <p:cNvGraphicFramePr>
            <a:graphicFrameLocks noChangeAspect="1"/>
          </p:cNvGraphicFramePr>
          <p:nvPr/>
        </p:nvGraphicFramePr>
        <p:xfrm>
          <a:off x="267671" y="2120900"/>
          <a:ext cx="8571529" cy="3289300"/>
        </p:xfrm>
        <a:graphic>
          <a:graphicData uri="http://schemas.openxmlformats.org/presentationml/2006/ole">
            <p:oleObj spid="_x0000_s794627" name="Document" r:id="rId4" imgW="5625893" imgH="2158921" progId="Word.Document.12">
              <p:link updateAutomatic="1"/>
            </p:oleObj>
          </a:graphicData>
        </a:graphic>
      </p:graphicFrame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Immagine 13" descr="gb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1333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endParaRPr lang="en-GB" sz="2200" b="1" dirty="0" smtClean="0">
              <a:solidFill>
                <a:srgbClr val="FF0000"/>
              </a:solidFill>
              <a:ea typeface="Arial" pitchFamily="-65" charset="0"/>
              <a:cs typeface="Arial" pitchFamily="-65" charset="0"/>
            </a:endParaRPr>
          </a:p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endParaRPr lang="en-GB" sz="2200" b="1" dirty="0">
              <a:solidFill>
                <a:srgbClr val="FF0000"/>
              </a:solidFill>
              <a:ea typeface="Arial" pitchFamily="-65" charset="0"/>
              <a:cs typeface="Arial" pitchFamily="-65" charset="0"/>
            </a:endParaRPr>
          </a:p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endParaRPr lang="en-GB" sz="2200" b="1" dirty="0">
              <a:solidFill>
                <a:srgbClr val="FF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762" y="763587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71" name="Picture 91" descr="Fuochi S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66800"/>
            <a:ext cx="6394564" cy="3743325"/>
          </a:xfrm>
          <a:prstGeom prst="rect">
            <a:avLst/>
          </a:prstGeom>
          <a:noFill/>
        </p:spPr>
      </p:pic>
      <p:sp>
        <p:nvSpPr>
          <p:cNvPr id="20572" name="Rectangle 92"/>
          <p:cNvSpPr>
            <a:spLocks noChangeArrowheads="1"/>
          </p:cNvSpPr>
          <p:nvPr/>
        </p:nvSpPr>
        <p:spPr bwMode="auto">
          <a:xfrm>
            <a:off x="3959225" y="4508500"/>
            <a:ext cx="5184775" cy="15621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>
                <a:solidFill>
                  <a:srgbClr val="FFFF00"/>
                </a:solidFill>
              </a:rPr>
              <a:t>F1/D  = 0.33 -&gt; 0.3 - 22 GHz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>
                <a:solidFill>
                  <a:srgbClr val="FFFF00"/>
                </a:solidFill>
              </a:rPr>
              <a:t>FG/D = 2.34 -&gt; 7.5 </a:t>
            </a:r>
            <a:r>
              <a:rPr lang="it-IT" sz="2400" b="1" dirty="0" smtClean="0">
                <a:solidFill>
                  <a:srgbClr val="FFFF00"/>
                </a:solidFill>
              </a:rPr>
              <a:t>-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</a:rPr>
              <a:t>100 </a:t>
            </a:r>
            <a:r>
              <a:rPr lang="it-IT" sz="2400" b="1" dirty="0">
                <a:solidFill>
                  <a:srgbClr val="FFFF00"/>
                </a:solidFill>
              </a:rPr>
              <a:t>GHz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>
                <a:solidFill>
                  <a:srgbClr val="FFFF00"/>
                </a:solidFill>
              </a:rPr>
              <a:t>F3/D  = 1.38 -&gt; 4.3 - 32 GHz</a:t>
            </a:r>
            <a:endParaRPr lang="it-IT" sz="2400" dirty="0">
              <a:solidFill>
                <a:srgbClr val="FFFF00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>
                <a:solidFill>
                  <a:srgbClr val="FFFF00"/>
                </a:solidFill>
              </a:rPr>
              <a:t>F4/D  = 2.81 -&gt; 4.3 - 32 GHz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120650" y="188717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Gregorian Optical Configuration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 smtClean="0"/>
              <a:t>Sept</a:t>
            </a:r>
            <a:r>
              <a:rPr lang="it-IT" dirty="0" smtClean="0"/>
              <a:t>, 27th 2016</a:t>
            </a:r>
            <a:endParaRPr lang="it-IT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Immagine 18" descr="gb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1333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endParaRPr lang="en-GB" sz="2200" b="1" dirty="0" smtClean="0">
              <a:solidFill>
                <a:srgbClr val="FF0000"/>
              </a:solidFill>
              <a:ea typeface="Arial" pitchFamily="-65" charset="0"/>
              <a:cs typeface="Arial" pitchFamily="-65" charset="0"/>
            </a:endParaRPr>
          </a:p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endParaRPr lang="en-GB" sz="2200" b="1" dirty="0">
              <a:solidFill>
                <a:srgbClr val="FF0000"/>
              </a:solidFill>
              <a:ea typeface="Arial" pitchFamily="-65" charset="0"/>
              <a:cs typeface="Arial" pitchFamily="-65" charset="0"/>
            </a:endParaRPr>
          </a:p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endParaRPr lang="en-GB" sz="2200" b="1" dirty="0">
              <a:solidFill>
                <a:srgbClr val="FF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762" y="620712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03263" y="622300"/>
            <a:ext cx="7261225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195263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Metrology Tasks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12" name="Picture 11" descr="Deformazioni 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1125538"/>
            <a:ext cx="3327400" cy="4537075"/>
          </a:xfrm>
          <a:prstGeom prst="rect">
            <a:avLst/>
          </a:prstGeom>
          <a:noFill/>
        </p:spPr>
      </p:pic>
      <p:pic>
        <p:nvPicPr>
          <p:cNvPr id="13" name="Picture 12" descr="Deformazioni II Poin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762000"/>
            <a:ext cx="2782887" cy="3816350"/>
          </a:xfrm>
          <a:prstGeom prst="rect">
            <a:avLst/>
          </a:prstGeom>
          <a:noFill/>
        </p:spPr>
      </p:pic>
      <p:pic>
        <p:nvPicPr>
          <p:cNvPr id="14" name="Picture 13" descr="Deformazioni III Primar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420938"/>
            <a:ext cx="2754312" cy="3741737"/>
          </a:xfrm>
          <a:prstGeom prst="rect">
            <a:avLst/>
          </a:prstGeom>
          <a:noFill/>
        </p:spPr>
      </p:pic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 smtClean="0"/>
              <a:t>Sept</a:t>
            </a:r>
            <a:r>
              <a:rPr lang="it-IT" dirty="0" smtClean="0"/>
              <a:t>, 27th 2016</a:t>
            </a:r>
            <a:endParaRPr lang="it-IT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" name="Immagine 19" descr="gb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1333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endParaRPr lang="en-GB" sz="2200" b="1" dirty="0" smtClean="0">
              <a:solidFill>
                <a:srgbClr val="FF0000"/>
              </a:solidFill>
              <a:ea typeface="Arial" pitchFamily="-65" charset="0"/>
              <a:cs typeface="Arial" pitchFamily="-65" charset="0"/>
            </a:endParaRPr>
          </a:p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endParaRPr lang="en-GB" sz="2200" b="1" dirty="0">
              <a:solidFill>
                <a:srgbClr val="FF0000"/>
              </a:solidFill>
              <a:ea typeface="Arial" pitchFamily="-65" charset="0"/>
              <a:cs typeface="Arial" pitchFamily="-65" charset="0"/>
            </a:endParaRPr>
          </a:p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endParaRPr lang="en-GB" sz="2200" b="1" dirty="0">
              <a:solidFill>
                <a:srgbClr val="FF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762" y="620712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03263" y="622300"/>
            <a:ext cx="7261225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195263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Metrology Tasks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17" name="Picture 14" descr="S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052513"/>
            <a:ext cx="3552825" cy="4103687"/>
          </a:xfrm>
          <a:prstGeom prst="rect">
            <a:avLst/>
          </a:prstGeom>
          <a:noFill/>
        </p:spPr>
      </p:pic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49224" y="4740701"/>
            <a:ext cx="2190751" cy="1323439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 smtClean="0">
                <a:solidFill>
                  <a:srgbClr val="FFFF00"/>
                </a:solidFill>
              </a:rPr>
              <a:t> FEM +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 smtClean="0">
                <a:solidFill>
                  <a:srgbClr val="FFFF00"/>
                </a:solidFill>
              </a:rPr>
              <a:t> temp sensors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600" b="1" dirty="0" smtClean="0">
                <a:solidFill>
                  <a:srgbClr val="FFFF00"/>
                </a:solidFill>
              </a:rPr>
              <a:t>(Pisanu et al.,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600" b="1" dirty="0" smtClean="0">
                <a:solidFill>
                  <a:srgbClr val="FFFF00"/>
                </a:solidFill>
              </a:rPr>
              <a:t>SPIE 7739, 2010)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651500" y="765175"/>
            <a:ext cx="3168650" cy="83099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 smtClean="0">
                <a:solidFill>
                  <a:srgbClr val="FFFF00"/>
                </a:solidFill>
              </a:rPr>
              <a:t>PSD </a:t>
            </a:r>
            <a:r>
              <a:rPr lang="it-IT" sz="2400" b="1" dirty="0">
                <a:solidFill>
                  <a:srgbClr val="FFFF00"/>
                </a:solidFill>
              </a:rPr>
              <a:t>+ rangefinder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>
                <a:solidFill>
                  <a:srgbClr val="FFFF00"/>
                </a:solidFill>
              </a:rPr>
              <a:t>(5 </a:t>
            </a:r>
            <a:r>
              <a:rPr lang="it-IT" sz="2400" b="1" dirty="0" smtClean="0">
                <a:solidFill>
                  <a:srgbClr val="FFFF00"/>
                </a:solidFill>
              </a:rPr>
              <a:t>axes)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651500" y="5013325"/>
            <a:ext cx="3168650" cy="83185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 smtClean="0">
                <a:solidFill>
                  <a:srgbClr val="FFFF00"/>
                </a:solidFill>
              </a:rPr>
              <a:t>Optical methods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 smtClean="0">
                <a:solidFill>
                  <a:srgbClr val="FFFF00"/>
                </a:solidFill>
              </a:rPr>
              <a:t>(reflector’s shape)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2268538" y="4149725"/>
            <a:ext cx="86360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2195513" y="3140075"/>
            <a:ext cx="1296987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5003800" y="1484313"/>
            <a:ext cx="936625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003800" y="3573463"/>
            <a:ext cx="1152525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149224" y="2479943"/>
            <a:ext cx="2190751" cy="95410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 smtClean="0">
                <a:solidFill>
                  <a:srgbClr val="FFFF00"/>
                </a:solidFill>
              </a:rPr>
              <a:t> Star tracker </a:t>
            </a:r>
            <a:r>
              <a:rPr lang="it-IT" sz="1600" b="1" dirty="0" smtClean="0">
                <a:solidFill>
                  <a:srgbClr val="FFFF00"/>
                </a:solidFill>
              </a:rPr>
              <a:t>(Poppi et al.,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600" b="1" dirty="0" smtClean="0">
                <a:solidFill>
                  <a:srgbClr val="FFFF00"/>
                </a:solidFill>
              </a:rPr>
              <a:t>(SPIE 7733, 2010)</a:t>
            </a:r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" name="Immagine 28" descr="gb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Photogrammetry results @ Noto station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703263" y="622300"/>
            <a:ext cx="7261225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707188" y="3684588"/>
            <a:ext cx="17033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036" tIns="12518" rIns="25036" bIns="12518">
            <a:prstTxWarp prst="textNoShape">
              <a:avLst/>
            </a:prstTxWarp>
            <a:spAutoFit/>
          </a:bodyPr>
          <a:lstStyle/>
          <a:p>
            <a:pPr defTabSz="125413">
              <a:lnSpc>
                <a:spcPct val="87000"/>
              </a:lnSpc>
              <a:buClr>
                <a:srgbClr val="000000"/>
              </a:buClr>
              <a:buSzPct val="100000"/>
              <a:buFont typeface="Arial" pitchFamily="-65" charset="0"/>
              <a:buNone/>
            </a:pPr>
            <a:endParaRPr lang="it-IT" sz="500">
              <a:solidFill>
                <a:schemeClr val="bg1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66574" name="Picture 14" descr="1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7991475" cy="5473700"/>
          </a:xfrm>
          <a:prstGeom prst="rect">
            <a:avLst/>
          </a:prstGeom>
          <a:noFill/>
        </p:spPr>
      </p:pic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Immagine 15" descr="gb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Operation @ 100 GHz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703263" y="622300"/>
            <a:ext cx="7261225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067175" y="2819400"/>
            <a:ext cx="4968875" cy="46672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it-IT" sz="24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Surface shape &lt; 0.15 mm (</a:t>
            </a:r>
            <a:r>
              <a:rPr kumimoji="0" lang="it-IT" sz="24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-65" charset="2"/>
              </a:rPr>
              <a:t>l</a:t>
            </a:r>
            <a:r>
              <a:rPr kumimoji="0" lang="it-IT" sz="24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/20)</a:t>
            </a:r>
          </a:p>
        </p:txBody>
      </p:sp>
      <p:pic>
        <p:nvPicPr>
          <p:cNvPr id="16" name="Picture 13" descr="Deformazioni III Primar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3657600" cy="4968875"/>
          </a:xfrm>
          <a:prstGeom prst="rect">
            <a:avLst/>
          </a:prstGeom>
          <a:noFill/>
        </p:spPr>
      </p:pic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Immagine 17" descr="gb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Radio vs Visible Active Optics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Picture 14" descr="tng_ctrl"/>
          <p:cNvPicPr>
            <a:picLocks noChangeAspect="1" noChangeArrowheads="1"/>
          </p:cNvPicPr>
          <p:nvPr/>
        </p:nvPicPr>
        <p:blipFill>
          <a:blip r:embed="rId3"/>
          <a:srcRect l="4053" b="38220"/>
          <a:stretch>
            <a:fillRect/>
          </a:stretch>
        </p:blipFill>
        <p:spPr bwMode="auto">
          <a:xfrm>
            <a:off x="576263" y="908050"/>
            <a:ext cx="51117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03238" y="4365625"/>
            <a:ext cx="1081088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31801" y="4437063"/>
            <a:ext cx="1079500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776912" y="1600200"/>
            <a:ext cx="2971801" cy="83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Visible Range</a:t>
            </a:r>
          </a:p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Closed loop control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929312" y="3204500"/>
            <a:ext cx="2971801" cy="83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Radio Range</a:t>
            </a:r>
          </a:p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Open loop only</a:t>
            </a:r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" name="Immagine 20" descr="gb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5263" y="6381750"/>
            <a:ext cx="3868737" cy="19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</a:tabLst>
            </a:pPr>
            <a:r>
              <a:rPr lang="en-GB" sz="1200" b="1" dirty="0">
                <a:solidFill>
                  <a:srgbClr val="23468D"/>
                </a:solidFill>
                <a:ea typeface="Arial" pitchFamily="-65" charset="0"/>
                <a:cs typeface="Arial" pitchFamily="-65" charset="0"/>
              </a:rPr>
              <a:t>SARDINIA  RADIO  TELESCOPE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0" y="6308725"/>
            <a:ext cx="9139238" cy="0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-120650" y="158750"/>
            <a:ext cx="9339263" cy="34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4642" tIns="12814" rIns="24642" bIns="12814">
            <a:prstTxWarp prst="textNoShape">
              <a:avLst/>
            </a:prstTxWarp>
            <a:spAutoFit/>
          </a:bodyPr>
          <a:lstStyle/>
          <a:p>
            <a:pPr algn="ctr" defTabSz="125413">
              <a:lnSpc>
                <a:spcPct val="93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0" algn="l"/>
                <a:tab pos="125413" algn="l"/>
                <a:tab pos="250825" algn="l"/>
                <a:tab pos="376238" algn="l"/>
                <a:tab pos="500063" algn="l"/>
                <a:tab pos="625475" algn="l"/>
                <a:tab pos="750888" algn="l"/>
                <a:tab pos="876300" algn="l"/>
                <a:tab pos="1001713" algn="l"/>
                <a:tab pos="1127125" algn="l"/>
                <a:tab pos="1252538" algn="l"/>
                <a:tab pos="1376363" algn="l"/>
                <a:tab pos="1501775" algn="l"/>
                <a:tab pos="1627188" algn="l"/>
                <a:tab pos="1752600" algn="l"/>
                <a:tab pos="1878013" algn="l"/>
                <a:tab pos="2003425" algn="l"/>
                <a:tab pos="2128838" algn="l"/>
                <a:tab pos="2252663" algn="l"/>
                <a:tab pos="2378075" algn="l"/>
                <a:tab pos="2503488" algn="l"/>
                <a:tab pos="2576513" algn="l"/>
                <a:tab pos="2774950" algn="l"/>
                <a:tab pos="2973388" algn="l"/>
                <a:tab pos="3171825" algn="l"/>
                <a:tab pos="3368675" algn="l"/>
                <a:tab pos="3567113" algn="l"/>
                <a:tab pos="3765550" algn="l"/>
                <a:tab pos="3963988" algn="l"/>
                <a:tab pos="4162425" algn="l"/>
                <a:tab pos="4360863" algn="l"/>
                <a:tab pos="4559300" algn="l"/>
              </a:tabLst>
            </a:pPr>
            <a:r>
              <a:rPr lang="en-GB" sz="2200" b="1" dirty="0" smtClean="0">
                <a:solidFill>
                  <a:schemeClr val="accent4"/>
                </a:solidFill>
                <a:ea typeface="Arial" pitchFamily="-65" charset="0"/>
                <a:cs typeface="Arial" pitchFamily="-65" charset="0"/>
              </a:rPr>
              <a:t>Primary’s shape measuring methods</a:t>
            </a:r>
            <a:endParaRPr lang="en-GB" sz="2200" b="1" dirty="0">
              <a:solidFill>
                <a:schemeClr val="accent4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0" y="549275"/>
            <a:ext cx="9139238" cy="1588"/>
          </a:xfrm>
          <a:prstGeom prst="line">
            <a:avLst/>
          </a:prstGeom>
          <a:noFill/>
          <a:ln w="5724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0825" y="1052513"/>
            <a:ext cx="8496300" cy="46672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1" dirty="0" smtClean="0">
                <a:solidFill>
                  <a:srgbClr val="FFFF00"/>
                </a:solidFill>
              </a:rPr>
              <a:t>Shape’s main reflector typical measurements systems </a:t>
            </a:r>
            <a:endParaRPr lang="it-IT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16" name="Group 153"/>
          <p:cNvGraphicFramePr>
            <a:graphicFrameLocks noGrp="1"/>
          </p:cNvGraphicFramePr>
          <p:nvPr/>
        </p:nvGraphicFramePr>
        <p:xfrm>
          <a:off x="250825" y="2133600"/>
          <a:ext cx="8642350" cy="2752726"/>
        </p:xfrm>
        <a:graphic>
          <a:graphicData uri="http://schemas.openxmlformats.org/drawingml/2006/table">
            <a:tbl>
              <a:tblPr/>
              <a:tblGrid>
                <a:gridCol w="2233613"/>
                <a:gridCol w="1871662"/>
                <a:gridCol w="1368425"/>
                <a:gridCol w="1511300"/>
                <a:gridCol w="165735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Time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Meas.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EL Angle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65" charset="0"/>
                        </a:rPr>
                        <a:t>Laser Scanner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Hours/day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0.7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Absolute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65" charset="0"/>
                        </a:rPr>
                        <a:t>Photogrammetry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day(s)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0.4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Absolute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65" charset="0"/>
                        </a:rPr>
                        <a:t>Microwave Holography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0.15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Absolute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&lt;45 for SRT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65" charset="0"/>
                        </a:rPr>
                        <a:t>SRT optical meas. systems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Few 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0.15 </a:t>
                      </a: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Relative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-65" charset="0"/>
                        </a:rPr>
                        <a:t>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Sept, 27th 2016</a:t>
            </a:r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6356350"/>
            <a:ext cx="263843" cy="501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6340475"/>
            <a:ext cx="2015902" cy="51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Immagine 16" descr="gb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369" y="6340455"/>
            <a:ext cx="2449712" cy="517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1029</TotalTime>
  <Words>448</Words>
  <Application>Microsoft Office PowerPoint</Application>
  <PresentationFormat>Presentazione su schermo (4:3)</PresentationFormat>
  <Paragraphs>198</Paragraphs>
  <Slides>22</Slides>
  <Notes>22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Collegamenti</vt:lpstr>
      </vt:variant>
      <vt:variant>
        <vt:i4>17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41" baseType="lpstr">
      <vt:lpstr>Focus</vt:lpstr>
      <vt:lpstr>Macintosh HD:Users:claudiopernechele:Desktop:SPIE Pernechele.doc!OLE_LINK1</vt:lpstr>
      <vt:lpstr>Macintosh HD:Users:claudiopernechele:Desktop:SPIE Pernechele.doc!OLE_LINK2</vt:lpstr>
      <vt:lpstr>!OLE_LINK3</vt:lpstr>
      <vt:lpstr>!OLE_LINK4</vt:lpstr>
      <vt:lpstr>!OLE_LINK6</vt:lpstr>
      <vt:lpstr>!OLE_LINK5</vt:lpstr>
      <vt:lpstr>!OLE_LINK7</vt:lpstr>
      <vt:lpstr>!OLE_LINK8</vt:lpstr>
      <vt:lpstr>!OLE_LINK9</vt:lpstr>
      <vt:lpstr>Macintosh HD:Users:claudiopernechele:Desktop:SPIE Pernechele.doc!OLE_LINK10</vt:lpstr>
      <vt:lpstr>Macintosh HD:Users:claudiopernechele:Desktop:SPIE Pernechele.doc!OLE_LINK11</vt:lpstr>
      <vt:lpstr>Macintosh HD:Users:claudiopernechele:Desktop:SPIE Pernechele.doc!OLE_LINK12</vt:lpstr>
      <vt:lpstr>Mediacom:prove%20noto:Relazione:Seeing.doc!OLE_LINK14</vt:lpstr>
      <vt:lpstr>Mediacom:prove%20noto:Relazione:Seeing.doc!OLE_LINK15</vt:lpstr>
      <vt:lpstr>!OLE_LINK16</vt:lpstr>
      <vt:lpstr>Macintosh HD:Users:claudiopernechele:Desktop:SPIE Pernechele.doc!OLE_LINK17</vt:lpstr>
      <vt:lpstr>Macintosh HD:Users:claudiopernechele:Desktop:SPIE Pernechele.doc!OLE_LINK2</vt:lpstr>
      <vt:lpstr>Equation</vt:lpstr>
      <vt:lpstr>A control loop closure system for the Sardinia Radio Telescope active surface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INAF-Osservatorio Astronomico di Cagliari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control loop closure system for the Sardinia Radio Telescope active surface.</dc:title>
  <dc:creator>Claudio Pernechele</dc:creator>
  <cp:lastModifiedBy>claudio</cp:lastModifiedBy>
  <cp:revision>18</cp:revision>
  <dcterms:created xsi:type="dcterms:W3CDTF">2010-06-27T14:26:59Z</dcterms:created>
  <dcterms:modified xsi:type="dcterms:W3CDTF">2016-09-14T07:20:31Z</dcterms:modified>
</cp:coreProperties>
</file>