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66" r:id="rId6"/>
    <p:sldId id="257" r:id="rId7"/>
    <p:sldId id="263" r:id="rId8"/>
    <p:sldId id="264" r:id="rId9"/>
    <p:sldId id="258" r:id="rId10"/>
    <p:sldId id="260" r:id="rId11"/>
    <p:sldId id="268" r:id="rId12"/>
    <p:sldId id="259" r:id="rId13"/>
    <p:sldId id="261" r:id="rId14"/>
    <p:sldId id="262" r:id="rId15"/>
    <p:sldId id="269" r:id="rId16"/>
    <p:sldId id="270" r:id="rId17"/>
    <p:sldId id="265" r:id="rId18"/>
    <p:sldId id="271" r:id="rId19"/>
    <p:sldId id="272" r:id="rId20"/>
    <p:sldId id="267" r:id="rId21"/>
    <p:sldId id="273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10" autoAdjust="0"/>
    <p:restoredTop sz="94660"/>
  </p:normalViewPr>
  <p:slideViewPr>
    <p:cSldViewPr snapToGrid="0">
      <p:cViewPr>
        <p:scale>
          <a:sx n="120" d="100"/>
          <a:sy n="120" d="100"/>
        </p:scale>
        <p:origin x="-1374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9/20/2016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5864214"/>
            <a:ext cx="5016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Issue/Revision: .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Reference: 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Status: </a:t>
            </a:r>
          </a:p>
          <a:p>
            <a:pPr>
              <a:spcBef>
                <a:spcPct val="50000"/>
              </a:spcBef>
            </a:pPr>
            <a:r>
              <a:rPr lang="en-US" sz="800" noProof="0" smtClean="0"/>
              <a:t>ESA UNCLASSIFIED - For Official Use</a:t>
            </a:r>
            <a:endParaRPr lang="en-GB" sz="8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630238" y="619760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Peter Droll | 16/09/2016 | Slide  </a:t>
            </a:r>
            <a:fld id="{96F4EB5C-98B0-4EA6-8770-76596BD66747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- For Official Use</a:t>
            </a:r>
            <a:endParaRPr lang="en-GB" sz="800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48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5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935" y="1179320"/>
            <a:ext cx="10088876" cy="5678680"/>
          </a:xfrm>
          <a:prstGeom prst="rect">
            <a:avLst/>
          </a:prstGeom>
        </p:spPr>
      </p:pic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83604" y="2073464"/>
            <a:ext cx="4444780" cy="1569660"/>
          </a:xfrm>
        </p:spPr>
        <p:txBody>
          <a:bodyPr/>
          <a:lstStyle/>
          <a:p>
            <a:r>
              <a:rPr lang="en-GB" dirty="0" smtClean="0"/>
              <a:t>ESA’s Deep Space Antennas</a:t>
            </a:r>
            <a:endParaRPr lang="en-GB" dirty="0"/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5380439" y="4642400"/>
            <a:ext cx="39449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accent1"/>
                </a:solidFill>
              </a:rPr>
              <a:t>Dr.</a:t>
            </a:r>
            <a:r>
              <a:rPr lang="en-GB" dirty="0" smtClean="0">
                <a:solidFill>
                  <a:schemeClr val="accent1"/>
                </a:solidFill>
              </a:rPr>
              <a:t> Peter </a:t>
            </a:r>
            <a:r>
              <a:rPr lang="en-GB" dirty="0" smtClean="0">
                <a:solidFill>
                  <a:schemeClr val="accent1"/>
                </a:solidFill>
              </a:rPr>
              <a:t>Droll, ESA</a:t>
            </a:r>
            <a:br>
              <a:rPr lang="en-GB" dirty="0" smtClean="0">
                <a:solidFill>
                  <a:schemeClr val="accent1"/>
                </a:solidFill>
              </a:rPr>
            </a:br>
            <a:endParaRPr lang="en-GB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accent1"/>
                </a:solidFill>
              </a:rPr>
              <a:t>MetConf</a:t>
            </a:r>
            <a:r>
              <a:rPr lang="en-GB" dirty="0" smtClean="0">
                <a:solidFill>
                  <a:schemeClr val="accent1"/>
                </a:solidFill>
              </a:rPr>
              <a:t> </a:t>
            </a:r>
            <a:r>
              <a:rPr lang="en-GB" dirty="0">
                <a:solidFill>
                  <a:schemeClr val="accent1"/>
                </a:solidFill>
              </a:rPr>
              <a:t> 19 – 24 Sept. 2016</a:t>
            </a:r>
            <a:endParaRPr lang="en-GB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accent1"/>
                </a:solidFill>
              </a:rPr>
              <a:t>Green Bank, WV, USA</a:t>
            </a: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36" y="209798"/>
            <a:ext cx="7366475" cy="769441"/>
          </a:xfrm>
        </p:spPr>
        <p:txBody>
          <a:bodyPr/>
          <a:lstStyle/>
          <a:p>
            <a:r>
              <a:rPr lang="en-US" dirty="0"/>
              <a:t>Surface Accuracy – </a:t>
            </a:r>
            <a:r>
              <a:rPr lang="en-US" dirty="0" smtClean="0"/>
              <a:t>Performance under worst case conditions</a:t>
            </a:r>
            <a:endParaRPr lang="en-GB" dirty="0"/>
          </a:p>
        </p:txBody>
      </p:sp>
      <p:graphicFrame>
        <p:nvGraphicFramePr>
          <p:cNvPr id="6" name="Group 15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34977616"/>
              </p:ext>
            </p:extLst>
          </p:nvPr>
        </p:nvGraphicFramePr>
        <p:xfrm>
          <a:off x="110490" y="1279483"/>
          <a:ext cx="5749622" cy="3578352"/>
        </p:xfrm>
        <a:graphic>
          <a:graphicData uri="http://schemas.openxmlformats.org/drawingml/2006/table">
            <a:tbl>
              <a:tblPr/>
              <a:tblGrid>
                <a:gridCol w="2663378"/>
                <a:gridCol w="1010560"/>
                <a:gridCol w="1084448"/>
                <a:gridCol w="991236"/>
              </a:tblGrid>
              <a:tr h="266545">
                <a:tc row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34131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7016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0080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27793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735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192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649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106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 of surface error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34131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7016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0080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27793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735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192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649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106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Surface accuracy [mm] 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65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34131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7016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0080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27793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735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192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649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106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Elevation angle [</a:t>
                      </a:r>
                      <a:r>
                        <a:rPr kumimoji="0" lang="en-GB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deg</a:t>
                      </a: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65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34131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7016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0080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27793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735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192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649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106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34131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7016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0080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27793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735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192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649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106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34131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7016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0080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27793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735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192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649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106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13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34131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7016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0080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27793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735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192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649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106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Panel Manufacturing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Panel Alignment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Gravity (dead weight)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Wind (50/70 km/h)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Temperature gradient (</a:t>
                      </a:r>
                      <a:r>
                        <a:rPr kumimoji="0" lang="en-GB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dT</a:t>
                      </a: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= 1K)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34131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7016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0080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27793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735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192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649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106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34131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7016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0080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27793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735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192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649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106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34131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7016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0080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27793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735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192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649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106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4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34131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7016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0080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27793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735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192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649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106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Gravity deformation (adjusted at 45</a:t>
                      </a:r>
                      <a:r>
                        <a:rPr kumimoji="0" lang="en-GB" alt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Wind load (50/70 km/h)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Temperature gradient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34131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7016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0080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27793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735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192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649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106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34131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7016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0080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27793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735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192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649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106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34131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7016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0080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27793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735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192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649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106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54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34131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7016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0080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27793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735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192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649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106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 (RSS)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34131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7016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0080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27793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735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192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649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106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34131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7016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0080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27793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735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192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649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106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341313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701675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00806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1277938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17351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1923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26495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1067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070216"/>
              </p:ext>
            </p:extLst>
          </p:nvPr>
        </p:nvGraphicFramePr>
        <p:xfrm>
          <a:off x="3778843" y="3101010"/>
          <a:ext cx="5365157" cy="329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Document" r:id="rId3" imgW="3817600" imgH="2342797" progId="Word.Document.8">
                  <p:embed/>
                </p:oleObj>
              </mc:Choice>
              <mc:Fallback>
                <p:oleObj name="Document" r:id="rId3" imgW="3817600" imgH="23427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843" y="3101010"/>
                        <a:ext cx="5365157" cy="32919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465" y="5136543"/>
            <a:ext cx="39836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Simulation results and measurement results are combined to determine performance under worst case conditions.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8651" y="1326788"/>
            <a:ext cx="3132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Surface Error Budget for Main reflector surface accuracy.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912133" y="1924855"/>
            <a:ext cx="281934" cy="6726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9" y="409853"/>
            <a:ext cx="7629606" cy="369332"/>
          </a:xfrm>
        </p:spPr>
        <p:txBody>
          <a:bodyPr/>
          <a:lstStyle/>
          <a:p>
            <a:r>
              <a:rPr lang="en-GB" sz="1800" dirty="0" smtClean="0"/>
              <a:t>Block Diagram Antenna Pointing Error Compensation</a:t>
            </a:r>
            <a:endParaRPr lang="en-GB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09" y="3354393"/>
            <a:ext cx="972584" cy="125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9530" y="3458816"/>
            <a:ext cx="3729162" cy="1319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ACU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SPEM with 10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RF refraction compensation</a:t>
            </a:r>
          </a:p>
          <a:p>
            <a:pPr algn="ctr"/>
            <a:endParaRPr lang="en-GB" dirty="0"/>
          </a:p>
        </p:txBody>
      </p:sp>
      <p:pic>
        <p:nvPicPr>
          <p:cNvPr id="4100" name="Picture 4" descr="http://www.mat.ucm.es/~fuensant/hierro/3proyecto/instrumentacion/agi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30" y="1562028"/>
            <a:ext cx="19050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09529" y="5263764"/>
            <a:ext cx="2558996" cy="7182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Radiometer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1644" y="4291045"/>
            <a:ext cx="2569597" cy="1319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PCS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tx1"/>
                </a:solidFill>
              </a:rPr>
              <a:t>SLALib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869926" y="1749287"/>
            <a:ext cx="1573034" cy="80096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3432" y="1192696"/>
            <a:ext cx="241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Tiltmeter</a:t>
            </a:r>
            <a:endParaRPr lang="en-GB" b="1" dirty="0"/>
          </a:p>
        </p:txBody>
      </p:sp>
      <p:pic>
        <p:nvPicPr>
          <p:cNvPr id="4102" name="Picture 6" descr="http://ep.yimg.com/ca/I/yhst-37697109791737_2268_3613641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88" y="1486885"/>
            <a:ext cx="1800000" cy="166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74111" y="1268637"/>
            <a:ext cx="241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Weather Station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111319" y="2434436"/>
            <a:ext cx="1526648" cy="7182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Sub</a:t>
            </a:r>
          </a:p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Reflector</a:t>
            </a:r>
          </a:p>
        </p:txBody>
      </p:sp>
      <p:cxnSp>
        <p:nvCxnSpPr>
          <p:cNvPr id="6" name="Straight Connector 5"/>
          <p:cNvCxnSpPr>
            <a:stCxn id="4100" idx="2"/>
          </p:cNvCxnSpPr>
          <p:nvPr/>
        </p:nvCxnSpPr>
        <p:spPr>
          <a:xfrm>
            <a:off x="2662030" y="3152703"/>
            <a:ext cx="0" cy="306113"/>
          </a:xfrm>
          <a:prstGeom prst="line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0329" y="3152703"/>
            <a:ext cx="0" cy="306113"/>
          </a:xfrm>
          <a:prstGeom prst="line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0"/>
          </p:cNvCxnSpPr>
          <p:nvPr/>
        </p:nvCxnSpPr>
        <p:spPr>
          <a:xfrm flipH="1">
            <a:off x="7656443" y="2550256"/>
            <a:ext cx="28822" cy="1740789"/>
          </a:xfrm>
          <a:prstGeom prst="line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1"/>
            <a:endCxn id="4" idx="3"/>
          </p:cNvCxnSpPr>
          <p:nvPr/>
        </p:nvCxnSpPr>
        <p:spPr>
          <a:xfrm flipH="1" flipV="1">
            <a:off x="5438692" y="4118775"/>
            <a:ext cx="932952" cy="832229"/>
          </a:xfrm>
          <a:prstGeom prst="line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1"/>
            <a:endCxn id="7" idx="3"/>
          </p:cNvCxnSpPr>
          <p:nvPr/>
        </p:nvCxnSpPr>
        <p:spPr>
          <a:xfrm flipH="1">
            <a:off x="4268525" y="4951004"/>
            <a:ext cx="2103119" cy="671894"/>
          </a:xfrm>
          <a:prstGeom prst="line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74643" y="3152703"/>
            <a:ext cx="1089329" cy="306113"/>
          </a:xfrm>
          <a:prstGeom prst="line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6200000" flipH="1">
            <a:off x="1088139" y="4827631"/>
            <a:ext cx="670289" cy="572493"/>
          </a:xfrm>
          <a:prstGeom prst="bentConnector3">
            <a:avLst>
              <a:gd name="adj1" fmla="val 99822"/>
            </a:avLst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6200000" flipH="1">
            <a:off x="829920" y="4915559"/>
            <a:ext cx="1016434" cy="742783"/>
          </a:xfrm>
          <a:prstGeom prst="bentConnector3">
            <a:avLst>
              <a:gd name="adj1" fmla="val 99283"/>
            </a:avLst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8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607" y="394464"/>
            <a:ext cx="7498080" cy="400110"/>
          </a:xfrm>
        </p:spPr>
        <p:txBody>
          <a:bodyPr/>
          <a:lstStyle/>
          <a:p>
            <a:r>
              <a:rPr lang="en-GB" sz="2000" dirty="0" smtClean="0"/>
              <a:t>Systematic </a:t>
            </a:r>
            <a:r>
              <a:rPr lang="en-GB" sz="2000" dirty="0"/>
              <a:t>Pointing </a:t>
            </a:r>
            <a:r>
              <a:rPr lang="en-GB" sz="2000" dirty="0" smtClean="0"/>
              <a:t>Error Model</a:t>
            </a:r>
            <a:endParaRPr lang="en-GB" sz="2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1095" y="1170774"/>
            <a:ext cx="8312143" cy="502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Font typeface="Verdana" pitchFamily="34" charset="0"/>
              <a:buNone/>
            </a:pPr>
            <a:r>
              <a:rPr lang="en-GB" kern="0" dirty="0" smtClean="0"/>
              <a:t>The systematic pointing error model (SPEM) of the ESA DSAs consists of the following 10 terms:</a:t>
            </a:r>
            <a:endParaRPr lang="en-GB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6" y="1809326"/>
            <a:ext cx="6562725" cy="442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7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Pointing Calibration System </a:t>
            </a:r>
            <a:r>
              <a:rPr lang="en-GB" dirty="0" smtClean="0"/>
              <a:t>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Pointing Calibration System supports pointing measurements in X, K, </a:t>
            </a:r>
            <a:r>
              <a:rPr lang="en-GB" dirty="0" err="1" smtClean="0"/>
              <a:t>Ka</a:t>
            </a:r>
            <a:r>
              <a:rPr lang="en-GB" dirty="0" smtClean="0"/>
              <a:t>-Rx and Ka-Tx.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Fully automated scanning of pre-selected radio stars and semi-automated determination of SPEM coefficients.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Powerful graphical user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Currently limited to SPEM with 10 </a:t>
            </a:r>
            <a:r>
              <a:rPr lang="en-GB" dirty="0" err="1" smtClean="0"/>
              <a:t>coeff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975315"/>
              </p:ext>
            </p:extLst>
          </p:nvPr>
        </p:nvGraphicFramePr>
        <p:xfrm>
          <a:off x="5077570" y="3000955"/>
          <a:ext cx="3733800" cy="329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Photo Editor Photo" r:id="rId3" imgW="4723810" imgH="3877216" progId="MSPhotoEd.3">
                  <p:embed/>
                </p:oleObj>
              </mc:Choice>
              <mc:Fallback>
                <p:oleObj name="Photo Editor Photo" r:id="rId3" imgW="4723810" imgH="3877216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570" y="3000955"/>
                        <a:ext cx="3733800" cy="329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scheduleScreenCap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77" y="3715772"/>
            <a:ext cx="3240000" cy="259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Pointing Calibration System II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2426689"/>
            <a:ext cx="3881437" cy="314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0" y="2426689"/>
            <a:ext cx="454140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8316" y="1382673"/>
            <a:ext cx="607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Scanning methods available in PCS:</a:t>
            </a:r>
          </a:p>
        </p:txBody>
      </p:sp>
    </p:spTree>
    <p:extLst>
      <p:ext uri="{BB962C8B-B14F-4D97-AF65-F5344CB8AC3E}">
        <p14:creationId xmlns:p14="http://schemas.microsoft.com/office/powerpoint/2010/main" val="74998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Pointing Calibration System </a:t>
            </a:r>
            <a:r>
              <a:rPr lang="en-GB" dirty="0" smtClean="0"/>
              <a:t>III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406950"/>
            <a:ext cx="6832600" cy="475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406950"/>
            <a:ext cx="21717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200" dirty="0" smtClean="0"/>
              <a:t>Distribution of radio star measurements.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1200" dirty="0" smtClean="0"/>
              <a:t>Arrows show direction of measured pointing offset.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200" dirty="0" smtClean="0"/>
              <a:t>Measurements cover well the hemisphere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200" dirty="0" smtClean="0"/>
              <a:t>Measurements are input for SPEM coefficient determination</a:t>
            </a:r>
          </a:p>
          <a:p>
            <a:endParaRPr lang="en-GB" sz="12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1200" dirty="0" smtClean="0"/>
              <a:t>Typically 100 – 300 measurements required for good model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753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Pointing Calibration System </a:t>
            </a:r>
            <a:r>
              <a:rPr lang="en-GB" dirty="0" smtClean="0"/>
              <a:t>IV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1443038"/>
            <a:ext cx="3598862" cy="2992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452563"/>
            <a:ext cx="3598862" cy="297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00050" y="4857750"/>
            <a:ext cx="83343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 altLang="en-US" sz="1400" dirty="0"/>
              <a:t> SPEM has to be determined for each frequency band and polarisation</a:t>
            </a:r>
            <a:r>
              <a:rPr lang="en-GB" altLang="en-US" sz="1400" dirty="0" smtClean="0"/>
              <a:t>.</a:t>
            </a:r>
          </a:p>
          <a:p>
            <a:pPr algn="l">
              <a:buFontTx/>
              <a:buChar char="•"/>
            </a:pPr>
            <a:endParaRPr lang="en-GB" altLang="en-US" sz="1400" dirty="0"/>
          </a:p>
          <a:p>
            <a:pPr algn="l">
              <a:buFontTx/>
              <a:buChar char="•"/>
            </a:pPr>
            <a:r>
              <a:rPr lang="en-GB" altLang="en-US" sz="1400" dirty="0"/>
              <a:t> For proper determination of SPEM coefficients, full coverage of hemisphere is important.</a:t>
            </a:r>
          </a:p>
        </p:txBody>
      </p:sp>
    </p:spTree>
    <p:extLst>
      <p:ext uri="{BB962C8B-B14F-4D97-AF65-F5344CB8AC3E}">
        <p14:creationId xmlns:p14="http://schemas.microsoft.com/office/powerpoint/2010/main" val="124357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Antenna Pointing Performance, MLG1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2814" y="1375665"/>
            <a:ext cx="5940059" cy="347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6978" y="1455088"/>
            <a:ext cx="29658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32 GHz, RHCP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290 measurements </a:t>
            </a:r>
            <a:r>
              <a:rPr lang="en-US" dirty="0"/>
              <a:t>over 4</a:t>
            </a:r>
            <a:r>
              <a:rPr lang="en-US" dirty="0" smtClean="0"/>
              <a:t>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Clear </a:t>
            </a:r>
            <a:r>
              <a:rPr lang="en-GB" dirty="0"/>
              <a:t>sky, </a:t>
            </a:r>
            <a:r>
              <a:rPr lang="en-GB" dirty="0" smtClean="0"/>
              <a:t>cold and dry 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</a:t>
            </a:r>
            <a:r>
              <a:rPr lang="en-GB" dirty="0" smtClean="0"/>
              <a:t>pprox. 80% of measurements better 2.25 mdeg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286635"/>
              </p:ext>
            </p:extLst>
          </p:nvPr>
        </p:nvGraphicFramePr>
        <p:xfrm>
          <a:off x="326003" y="5046649"/>
          <a:ext cx="846813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8164"/>
                <a:gridCol w="2289975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Max. total PE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32</a:t>
                      </a:r>
                      <a:r>
                        <a:rPr lang="en-GB" baseline="0" dirty="0" smtClean="0"/>
                        <a:t> GHz, RHCP, no wind,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measured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3.8 mdeg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32</a:t>
                      </a:r>
                      <a:r>
                        <a:rPr lang="en-GB" baseline="0" dirty="0" smtClean="0"/>
                        <a:t> GHz, RHCP, wind 45/60 km/h,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</a:rPr>
                        <a:t>extrapolated</a:t>
                      </a:r>
                      <a:endParaRPr lang="en-GB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5.3 mdeg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6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Generating Rx-</a:t>
            </a:r>
            <a:r>
              <a:rPr lang="en-GB" dirty="0" err="1" smtClean="0"/>
              <a:t>Tx</a:t>
            </a:r>
            <a:r>
              <a:rPr lang="en-GB" dirty="0" smtClean="0"/>
              <a:t> Squint at 32 GHz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5"/>
          <a:stretch/>
        </p:blipFill>
        <p:spPr>
          <a:xfrm>
            <a:off x="482020" y="3634739"/>
            <a:ext cx="3628579" cy="227767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5760" y="1280795"/>
            <a:ext cx="85153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kern="0" dirty="0" smtClean="0"/>
              <a:t>Spacecraft in movement generates an offset between RX and the TX beams (RX-TX squint) </a:t>
            </a:r>
          </a:p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kern="0" dirty="0" smtClean="0"/>
              <a:t>Worst case Receive (Rx) – Transmit (</a:t>
            </a:r>
            <a:r>
              <a:rPr lang="en-US" sz="1200" kern="0" dirty="0" err="1" smtClean="0"/>
              <a:t>Tx</a:t>
            </a:r>
            <a:r>
              <a:rPr lang="en-US" sz="1200" kern="0" dirty="0" smtClean="0"/>
              <a:t>) offset for future ESA missions (</a:t>
            </a:r>
            <a:r>
              <a:rPr lang="en-US" sz="1200" kern="0" dirty="0" err="1" smtClean="0"/>
              <a:t>BepiColombo</a:t>
            </a:r>
            <a:r>
              <a:rPr lang="en-US" sz="1200" kern="0" dirty="0" smtClean="0"/>
              <a:t>) ~ 40 mdeg </a:t>
            </a:r>
          </a:p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kern="0" dirty="0" smtClean="0"/>
          </a:p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kern="0" dirty="0" smtClean="0"/>
          </a:p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kern="0" dirty="0" smtClean="0"/>
          </a:p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kern="0" dirty="0" smtClean="0"/>
          </a:p>
          <a:p>
            <a:pPr marL="0" indent="0">
              <a:lnSpc>
                <a:spcPct val="150000"/>
              </a:lnSpc>
              <a:buFont typeface="Verdana" pitchFamily="34" charset="0"/>
              <a:buNone/>
            </a:pPr>
            <a:endParaRPr lang="en-US" sz="1200" kern="0" dirty="0" smtClean="0"/>
          </a:p>
          <a:p>
            <a:pPr marL="1241426" lvl="1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kern="0" dirty="0"/>
          </a:p>
        </p:txBody>
      </p:sp>
      <p:pic>
        <p:nvPicPr>
          <p:cNvPr id="6" name="Picture 5" descr="squint_full.png"/>
          <p:cNvPicPr>
            <a:picLocks noChangeAspect="1"/>
          </p:cNvPicPr>
          <p:nvPr/>
        </p:nvPicPr>
        <p:blipFill rotWithShape="1">
          <a:blip r:embed="rId3" cstate="print"/>
          <a:srcRect t="11525"/>
          <a:stretch/>
        </p:blipFill>
        <p:spPr>
          <a:xfrm>
            <a:off x="1023759" y="1973580"/>
            <a:ext cx="3772901" cy="1818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89056" y="2864427"/>
            <a:ext cx="72072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Beam offset</a:t>
            </a:r>
            <a:endParaRPr lang="en-GB" sz="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723651" y="3060740"/>
            <a:ext cx="48611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41090" y="2868946"/>
            <a:ext cx="285750" cy="19417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95157" y="2535286"/>
            <a:ext cx="720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ψ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36319" y="2425845"/>
            <a:ext cx="3515043" cy="81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100" dirty="0">
                <a:solidFill>
                  <a:schemeClr val="bg2"/>
                </a:solidFill>
                <a:latin typeface="+mn-lt"/>
              </a:rPr>
              <a:t>Ψ</a:t>
            </a:r>
            <a:r>
              <a:rPr lang="en-GB" sz="1100" dirty="0">
                <a:solidFill>
                  <a:schemeClr val="bg2"/>
                </a:solidFill>
                <a:latin typeface="+mn-lt"/>
              </a:rPr>
              <a:t> dependent on:</a:t>
            </a:r>
          </a:p>
          <a:p>
            <a:pPr marL="358775" indent="-176213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2"/>
                </a:solidFill>
                <a:latin typeface="+mn-lt"/>
              </a:rPr>
              <a:t>RTLT</a:t>
            </a:r>
          </a:p>
          <a:p>
            <a:pPr marL="358775" indent="-176213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bg2"/>
                </a:solidFill>
                <a:latin typeface="+mn-lt"/>
              </a:rPr>
              <a:t>Transversal velocity component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8"/>
          <a:stretch/>
        </p:blipFill>
        <p:spPr>
          <a:xfrm>
            <a:off x="4743320" y="3665219"/>
            <a:ext cx="3626102" cy="22889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20231" y="5918056"/>
            <a:ext cx="3284220" cy="177943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</a:rPr>
              <a:t>DSA3/</a:t>
            </a:r>
            <a:r>
              <a:rPr lang="en-GB" sz="900" b="1" dirty="0" err="1" smtClean="0">
                <a:solidFill>
                  <a:schemeClr val="tx1"/>
                </a:solidFill>
              </a:rPr>
              <a:t>Ka</a:t>
            </a:r>
            <a:r>
              <a:rPr lang="en-GB" sz="900" b="1" dirty="0" smtClean="0">
                <a:solidFill>
                  <a:schemeClr val="tx1"/>
                </a:solidFill>
              </a:rPr>
              <a:t>-band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9799" y="5910437"/>
            <a:ext cx="3380799" cy="177943"/>
          </a:xfrm>
          <a:prstGeom prst="rect">
            <a:avLst/>
          </a:prstGeom>
          <a:noFill/>
          <a:ln w="158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 smtClean="0">
                <a:solidFill>
                  <a:schemeClr val="tx1"/>
                </a:solidFill>
              </a:rPr>
              <a:t>DSA3/X-band</a:t>
            </a:r>
            <a:endParaRPr lang="en-GB" sz="900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8935" y="4010973"/>
            <a:ext cx="251002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379076"/>
            <a:ext cx="6986905" cy="430887"/>
          </a:xfrm>
        </p:spPr>
        <p:txBody>
          <a:bodyPr/>
          <a:lstStyle/>
          <a:p>
            <a:r>
              <a:rPr lang="en-US" dirty="0" smtClean="0"/>
              <a:t>RX-TX </a:t>
            </a:r>
            <a:r>
              <a:rPr lang="en-US" dirty="0"/>
              <a:t>B</a:t>
            </a:r>
            <a:r>
              <a:rPr lang="en-US" dirty="0" smtClean="0"/>
              <a:t>eam Offset Generation I 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5760" y="1410335"/>
            <a:ext cx="85153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kern="0" smtClean="0"/>
              <a:t>Rx-Tx offset compensation concept: M8/M12 BWG mirrors tilting system </a:t>
            </a:r>
          </a:p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kern="0" smtClean="0"/>
          </a:p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kern="0" smtClean="0"/>
          </a:p>
          <a:p>
            <a:pPr marL="1241426" lvl="1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kern="0" dirty="0"/>
          </a:p>
        </p:txBody>
      </p:sp>
      <p:pic>
        <p:nvPicPr>
          <p:cNvPr id="6" name="Picture 5" descr="Rx-Tx squint mechanism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14" y="3017520"/>
            <a:ext cx="1780786" cy="192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554" y="1930464"/>
            <a:ext cx="3214686" cy="438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23" y="2482562"/>
            <a:ext cx="2479417" cy="3296807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1965960" y="3657600"/>
            <a:ext cx="297180" cy="586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903220" y="4610100"/>
            <a:ext cx="1219677" cy="1417320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>
            <a:stCxn id="10" idx="3"/>
            <a:endCxn id="8" idx="1"/>
          </p:cNvCxnSpPr>
          <p:nvPr/>
        </p:nvCxnSpPr>
        <p:spPr>
          <a:xfrm flipV="1">
            <a:off x="4122897" y="4130966"/>
            <a:ext cx="1909226" cy="11877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62700" y="4244340"/>
            <a:ext cx="800100" cy="541020"/>
          </a:xfrm>
          <a:prstGeom prst="rect">
            <a:avLst/>
          </a:prstGeom>
          <a:solidFill>
            <a:srgbClr val="FFFF00">
              <a:alpha val="30000"/>
            </a:srgbClr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0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4074" y="1916264"/>
            <a:ext cx="7905750" cy="3487008"/>
          </a:xfrm>
        </p:spPr>
        <p:txBody>
          <a:bodyPr/>
          <a:lstStyle/>
          <a:p>
            <a:r>
              <a:rPr lang="en-GB" sz="2000" dirty="0" smtClean="0"/>
              <a:t>ESA’s Deep Space Antenna Network</a:t>
            </a:r>
          </a:p>
          <a:p>
            <a:r>
              <a:rPr lang="en-US" sz="2000" dirty="0" smtClean="0"/>
              <a:t>Characteristic of the 35m Beam </a:t>
            </a:r>
            <a:r>
              <a:rPr lang="en-US" sz="2000" dirty="0"/>
              <a:t>Wave Guide </a:t>
            </a:r>
            <a:r>
              <a:rPr lang="en-US" sz="2000" dirty="0" smtClean="0"/>
              <a:t>Antennas</a:t>
            </a:r>
          </a:p>
          <a:p>
            <a:r>
              <a:rPr lang="en-GB" sz="2000" dirty="0"/>
              <a:t>Pointing Error </a:t>
            </a:r>
            <a:r>
              <a:rPr lang="en-GB" sz="2000" dirty="0" smtClean="0"/>
              <a:t>Model and Pointing Calibration System</a:t>
            </a:r>
            <a:endParaRPr lang="en-GB" sz="2000" dirty="0" smtClean="0"/>
          </a:p>
          <a:p>
            <a:r>
              <a:rPr lang="en-GB" sz="2000" dirty="0" smtClean="0"/>
              <a:t>Pointing Performance</a:t>
            </a:r>
          </a:p>
          <a:p>
            <a:r>
              <a:rPr lang="en-GB" sz="2000" dirty="0" err="1" smtClean="0"/>
              <a:t>Ka</a:t>
            </a:r>
            <a:r>
              <a:rPr lang="en-GB" sz="2000" dirty="0" smtClean="0"/>
              <a:t>-Band </a:t>
            </a:r>
            <a:r>
              <a:rPr lang="en-GB" sz="2000" dirty="0"/>
              <a:t>Rx-</a:t>
            </a:r>
            <a:r>
              <a:rPr lang="en-GB" sz="2000" dirty="0" err="1"/>
              <a:t>Tx</a:t>
            </a:r>
            <a:r>
              <a:rPr lang="en-GB" sz="2000" dirty="0"/>
              <a:t> Beam </a:t>
            </a:r>
            <a:r>
              <a:rPr lang="en-GB" sz="2000" dirty="0" smtClean="0"/>
              <a:t>Offset</a:t>
            </a:r>
            <a:r>
              <a:rPr lang="en-GB" sz="2000" dirty="0"/>
              <a:t> </a:t>
            </a:r>
            <a:r>
              <a:rPr lang="en-GB" sz="2000" dirty="0" smtClean="0"/>
              <a:t>Generation and Performance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3053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82880" y="1341755"/>
            <a:ext cx="869823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kern="0" dirty="0" smtClean="0"/>
              <a:t>Accurate two-axes M8/M12 rotation implemented by linear actuators</a:t>
            </a:r>
          </a:p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kern="0" dirty="0" smtClean="0"/>
              <a:t>Relationship between mirror tilts &amp; beam aberration angles (</a:t>
            </a:r>
            <a:r>
              <a:rPr lang="en-GB" sz="1200" b="1" kern="0" dirty="0" smtClean="0">
                <a:sym typeface="Symbol"/>
              </a:rPr>
              <a:t></a:t>
            </a:r>
            <a:r>
              <a:rPr lang="en-GB" sz="1200" b="1" kern="0" baseline="-25000" dirty="0" smtClean="0"/>
              <a:t>BA</a:t>
            </a:r>
            <a:r>
              <a:rPr lang="en-GB" sz="1200" kern="0" dirty="0" smtClean="0"/>
              <a:t>, </a:t>
            </a:r>
            <a:r>
              <a:rPr lang="en-GB" sz="1200" b="1" kern="0" dirty="0" smtClean="0">
                <a:sym typeface="Symbol"/>
              </a:rPr>
              <a:t></a:t>
            </a:r>
            <a:r>
              <a:rPr lang="en-GB" sz="1200" b="1" kern="0" baseline="-25000" dirty="0" smtClean="0"/>
              <a:t>BA</a:t>
            </a:r>
            <a:r>
              <a:rPr lang="en-GB" sz="1200" kern="0" dirty="0" smtClean="0"/>
              <a:t> </a:t>
            </a:r>
            <a:r>
              <a:rPr lang="en-US" sz="1200" kern="0" dirty="0" smtClean="0"/>
              <a:t>) given by 16 degrees of freedom</a:t>
            </a:r>
          </a:p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kern="0" dirty="0" smtClean="0"/>
          </a:p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kern="0" dirty="0" smtClean="0"/>
          </a:p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kern="0" dirty="0" smtClean="0"/>
          </a:p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kern="0" dirty="0" smtClean="0"/>
          </a:p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kern="0" dirty="0" smtClean="0"/>
              <a:t>The mirror tilting occurs after SPEM correction to automatically compensate systematic pointing error contributions</a:t>
            </a:r>
          </a:p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kern="0" dirty="0" smtClean="0"/>
          </a:p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kern="0" dirty="0" smtClean="0"/>
          </a:p>
          <a:p>
            <a:pPr marL="1241426" lvl="1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200" kern="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3893262"/>
            <a:ext cx="4834762" cy="226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M8-M12-cage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/>
          <a:stretch/>
        </p:blipFill>
        <p:spPr bwMode="auto">
          <a:xfrm>
            <a:off x="6202680" y="3811357"/>
            <a:ext cx="1739019" cy="275194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633335"/>
              </p:ext>
            </p:extLst>
          </p:nvPr>
        </p:nvGraphicFramePr>
        <p:xfrm>
          <a:off x="2339275" y="2105789"/>
          <a:ext cx="29908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0" name="Equation" r:id="rId5" imgW="2984500" imgH="1016000" progId="Equation.3">
                  <p:embed/>
                </p:oleObj>
              </mc:Choice>
              <mc:Fallback>
                <p:oleObj name="Equation" r:id="rId5" imgW="2984500" imgH="101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275" y="2105789"/>
                        <a:ext cx="29908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540337"/>
              </p:ext>
            </p:extLst>
          </p:nvPr>
        </p:nvGraphicFramePr>
        <p:xfrm>
          <a:off x="5718745" y="2385060"/>
          <a:ext cx="1247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1" name="Equation" r:id="rId7" imgW="1244600" imgH="457200" progId="Equation.3">
                  <p:embed/>
                </p:oleObj>
              </mc:Choice>
              <mc:Fallback>
                <p:oleObj name="Equation" r:id="rId7" imgW="1244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745" y="2385060"/>
                        <a:ext cx="12477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225040" y="4671060"/>
            <a:ext cx="24384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857500" y="4781550"/>
            <a:ext cx="35052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379076"/>
            <a:ext cx="6986905" cy="430887"/>
          </a:xfrm>
        </p:spPr>
        <p:txBody>
          <a:bodyPr/>
          <a:lstStyle/>
          <a:p>
            <a:r>
              <a:rPr lang="en-US" dirty="0" smtClean="0"/>
              <a:t>RX-TX </a:t>
            </a:r>
            <a:r>
              <a:rPr lang="en-US" dirty="0"/>
              <a:t>B</a:t>
            </a:r>
            <a:r>
              <a:rPr lang="en-US" dirty="0" smtClean="0"/>
              <a:t>eam Offset Generation II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4320" y="1341755"/>
            <a:ext cx="869823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kern="0" smtClean="0"/>
              <a:t>BWG design intrinsically introduces beam shifts (</a:t>
            </a:r>
            <a:r>
              <a:rPr lang="en-GB" sz="1400" u="sng" kern="0" smtClean="0">
                <a:sym typeface="Wingdings" panose="05000000000000000000" pitchFamily="2" charset="2"/>
              </a:rPr>
              <a:t>frequency and polarization dependent</a:t>
            </a:r>
            <a:r>
              <a:rPr lang="en-US" sz="1400" kern="0" smtClean="0"/>
              <a:t>) </a:t>
            </a:r>
            <a:r>
              <a:rPr lang="en-US" sz="1400" b="1" kern="0" smtClean="0">
                <a:solidFill>
                  <a:srgbClr val="00B0F0"/>
                </a:solidFill>
                <a:latin typeface="Calibri"/>
              </a:rPr>
              <a:t>→ </a:t>
            </a:r>
            <a:r>
              <a:rPr lang="en-US" sz="1400" kern="0" smtClean="0"/>
              <a:t>SPEM compensation based on CRX, CRY coefficients</a:t>
            </a:r>
            <a:endParaRPr lang="en-US" sz="1400" b="1" kern="0" smtClean="0">
              <a:solidFill>
                <a:srgbClr val="00B0F0"/>
              </a:solidFill>
            </a:endParaRPr>
          </a:p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b="1" kern="0" smtClean="0">
              <a:solidFill>
                <a:srgbClr val="00B0F0"/>
              </a:solidFill>
            </a:endParaRPr>
          </a:p>
          <a:p>
            <a:pPr marL="0" indent="0">
              <a:lnSpc>
                <a:spcPct val="150000"/>
              </a:lnSpc>
              <a:buFont typeface="Verdana" pitchFamily="34" charset="0"/>
              <a:buNone/>
            </a:pPr>
            <a:endParaRPr lang="en-US" sz="1400" kern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0" smtClean="0"/>
              <a:t>Design of BWG aims at minimizing differences between the possible configurations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0" smtClean="0"/>
              <a:t>Remaining difference can however not be neglected</a:t>
            </a:r>
          </a:p>
          <a:p>
            <a:pPr marL="1241426" lvl="1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kern="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r="26284" b="23150"/>
          <a:stretch/>
        </p:blipFill>
        <p:spPr bwMode="auto">
          <a:xfrm>
            <a:off x="2764155" y="2182495"/>
            <a:ext cx="3596640" cy="43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3436620"/>
            <a:ext cx="4192588" cy="22612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84045" y="5806440"/>
            <a:ext cx="4511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 smtClean="0"/>
              <a:t>Simulated</a:t>
            </a:r>
            <a:r>
              <a:rPr lang="en-GB" sz="1200" dirty="0" smtClean="0"/>
              <a:t> for AZ/EL = 0/0 </a:t>
            </a:r>
            <a:r>
              <a:rPr lang="en-GB" sz="1200" dirty="0" err="1" smtClean="0"/>
              <a:t>deg</a:t>
            </a:r>
            <a:r>
              <a:rPr lang="en-GB" sz="1200" dirty="0" smtClean="0"/>
              <a:t> (with </a:t>
            </a:r>
            <a:r>
              <a:rPr lang="en-GB" sz="1200" dirty="0" err="1" smtClean="0"/>
              <a:t>dichroics</a:t>
            </a:r>
            <a:r>
              <a:rPr lang="en-GB" sz="1200" dirty="0" smtClean="0"/>
              <a:t>) </a:t>
            </a:r>
            <a:endParaRPr lang="en-GB" sz="1200" dirty="0"/>
          </a:p>
        </p:txBody>
      </p:sp>
      <p:sp>
        <p:nvSpPr>
          <p:cNvPr id="10" name="Right Arrow 9"/>
          <p:cNvSpPr/>
          <p:nvPr/>
        </p:nvSpPr>
        <p:spPr>
          <a:xfrm>
            <a:off x="6139815" y="5857235"/>
            <a:ext cx="327660" cy="193030"/>
          </a:xfrm>
          <a:prstGeom prst="rightArrow">
            <a:avLst/>
          </a:prstGeom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217920" y="5688776"/>
            <a:ext cx="272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70C0"/>
                </a:solidFill>
              </a:rPr>
              <a:t>Effect modelled by CRX/CRY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834765" y="4576762"/>
            <a:ext cx="794385" cy="157163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0973557">
            <a:off x="3848100" y="4639388"/>
            <a:ext cx="1466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0070C0"/>
                </a:solidFill>
              </a:rPr>
              <a:t>3.2 </a:t>
            </a:r>
            <a:r>
              <a:rPr lang="en-GB" sz="1000" b="1" dirty="0" err="1" smtClean="0">
                <a:solidFill>
                  <a:srgbClr val="0070C0"/>
                </a:solidFill>
              </a:rPr>
              <a:t>mdeg</a:t>
            </a:r>
            <a:endParaRPr lang="en-GB" sz="1000" b="1" dirty="0">
              <a:solidFill>
                <a:srgbClr val="0070C0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379076"/>
            <a:ext cx="6986905" cy="430887"/>
          </a:xfrm>
        </p:spPr>
        <p:txBody>
          <a:bodyPr/>
          <a:lstStyle/>
          <a:p>
            <a:r>
              <a:rPr lang="en-US" dirty="0"/>
              <a:t>RX-TX B</a:t>
            </a:r>
            <a:r>
              <a:rPr lang="en-US" dirty="0" smtClean="0"/>
              <a:t>eam Offset Generation III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8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409853"/>
            <a:ext cx="7017385" cy="369332"/>
          </a:xfrm>
        </p:spPr>
        <p:txBody>
          <a:bodyPr/>
          <a:lstStyle/>
          <a:p>
            <a:r>
              <a:rPr lang="en-US" sz="1800" dirty="0"/>
              <a:t>Measuring of </a:t>
            </a:r>
            <a:r>
              <a:rPr lang="en-US" sz="1800" dirty="0" smtClean="0"/>
              <a:t>Rx-</a:t>
            </a:r>
            <a:r>
              <a:rPr lang="en-US" sz="1800" dirty="0" err="1" smtClean="0"/>
              <a:t>Tx</a:t>
            </a:r>
            <a:r>
              <a:rPr lang="en-US" sz="1800" dirty="0" smtClean="0"/>
              <a:t> </a:t>
            </a:r>
            <a:r>
              <a:rPr lang="en-US" sz="1800" dirty="0"/>
              <a:t>beam </a:t>
            </a:r>
            <a:r>
              <a:rPr lang="en-US" sz="1800" dirty="0" smtClean="0"/>
              <a:t>offset &amp; </a:t>
            </a:r>
            <a:r>
              <a:rPr lang="en-US" sz="1800" dirty="0" err="1" smtClean="0"/>
              <a:t>Ka-TX</a:t>
            </a:r>
            <a:r>
              <a:rPr lang="en-US" sz="1800" dirty="0" smtClean="0"/>
              <a:t> gain loss</a:t>
            </a:r>
            <a:endParaRPr lang="en-US" sz="1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0519" y="1427480"/>
            <a:ext cx="4954905" cy="126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361950" indent="-2762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kern="0" dirty="0" smtClean="0"/>
              <a:t>Ka-Tx steering in open loop to verify:</a:t>
            </a:r>
          </a:p>
          <a:p>
            <a:pPr marL="714375" lvl="1" indent="-2667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400" kern="0" dirty="0" smtClean="0"/>
              <a:t>Pointing accuracy </a:t>
            </a:r>
          </a:p>
          <a:p>
            <a:pPr marL="714375" lvl="1" indent="-2667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400" kern="0" dirty="0" smtClean="0"/>
              <a:t>Gain degradation</a:t>
            </a:r>
          </a:p>
          <a:p>
            <a:pPr marL="361950" indent="-2762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kern="0" dirty="0" err="1" smtClean="0"/>
              <a:t>Ka</a:t>
            </a:r>
            <a:r>
              <a:rPr lang="en-US" sz="1400" kern="0" dirty="0" smtClean="0"/>
              <a:t>-Rx is the “zero” pointing reference</a:t>
            </a:r>
          </a:p>
          <a:p>
            <a:pPr marL="361950" indent="-2762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kern="0" dirty="0" smtClean="0"/>
              <a:t>Both </a:t>
            </a:r>
            <a:r>
              <a:rPr lang="en-US" sz="1400" kern="0" dirty="0" err="1" smtClean="0"/>
              <a:t>Ka-TX</a:t>
            </a:r>
            <a:r>
              <a:rPr lang="en-US" sz="1400" kern="0" dirty="0" smtClean="0"/>
              <a:t>\x and </a:t>
            </a:r>
            <a:r>
              <a:rPr lang="en-US" sz="1400" kern="0" dirty="0" err="1" smtClean="0"/>
              <a:t>Ka</a:t>
            </a:r>
            <a:r>
              <a:rPr lang="en-US" sz="1400" kern="0" dirty="0" smtClean="0"/>
              <a:t>-Rx in “receive” mode (radiometer)</a:t>
            </a:r>
          </a:p>
          <a:p>
            <a:pPr marL="361950" indent="-27622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kern="0" dirty="0" smtClean="0"/>
              <a:t>No simultaneous  measurements at </a:t>
            </a:r>
            <a:r>
              <a:rPr lang="en-US" sz="1400" kern="0" dirty="0" err="1" smtClean="0"/>
              <a:t>Ka</a:t>
            </a:r>
            <a:r>
              <a:rPr lang="en-US" sz="1400" kern="0" dirty="0" smtClean="0"/>
              <a:t>-RX/TX</a:t>
            </a:r>
            <a:endParaRPr lang="en-US" sz="1400" kern="0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747598"/>
              </p:ext>
            </p:extLst>
          </p:nvPr>
        </p:nvGraphicFramePr>
        <p:xfrm>
          <a:off x="5153025" y="1314451"/>
          <a:ext cx="4029075" cy="5229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Visio" r:id="rId3" imgW="4614618" imgH="5982388" progId="Visio.Drawing.11">
                  <p:embed/>
                </p:oleObj>
              </mc:Choice>
              <mc:Fallback>
                <p:oleObj name="Visio" r:id="rId3" imgW="4614618" imgH="598238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1314451"/>
                        <a:ext cx="4029075" cy="52290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286374" y="5676900"/>
            <a:ext cx="1266825" cy="971550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3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363687"/>
            <a:ext cx="7017385" cy="461665"/>
          </a:xfrm>
        </p:spPr>
        <p:txBody>
          <a:bodyPr/>
          <a:lstStyle/>
          <a:p>
            <a:r>
              <a:rPr lang="en-US" sz="2400" dirty="0" smtClean="0"/>
              <a:t>Rx-</a:t>
            </a:r>
            <a:r>
              <a:rPr lang="en-US" sz="2400" dirty="0" err="1" smtClean="0"/>
              <a:t>Tx</a:t>
            </a:r>
            <a:r>
              <a:rPr lang="en-US" sz="2400" dirty="0" smtClean="0"/>
              <a:t> beam steering </a:t>
            </a:r>
            <a:r>
              <a:rPr lang="en-US" sz="2400" dirty="0" smtClean="0"/>
              <a:t>performance I</a:t>
            </a:r>
            <a:endParaRPr lang="en-US" sz="2400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19" y="1275080"/>
            <a:ext cx="8679181" cy="1268095"/>
          </a:xfrm>
        </p:spPr>
        <p:txBody>
          <a:bodyPr/>
          <a:lstStyle/>
          <a:p>
            <a:pPr marL="357188" indent="-3571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No commanded offset </a:t>
            </a:r>
            <a:r>
              <a:rPr lang="en-US" sz="1400" b="1" dirty="0">
                <a:solidFill>
                  <a:srgbClr val="00B0F0"/>
                </a:solidFill>
                <a:latin typeface="Calibri"/>
              </a:rPr>
              <a:t>→ </a:t>
            </a:r>
            <a:r>
              <a:rPr lang="en-GB" sz="1400" dirty="0"/>
              <a:t>pointing error </a:t>
            </a:r>
            <a:r>
              <a:rPr lang="en-GB" sz="1400" dirty="0" smtClean="0"/>
              <a:t>due to systematic effects (</a:t>
            </a:r>
            <a:r>
              <a:rPr lang="en-GB" sz="1400" dirty="0"/>
              <a:t>polarisation </a:t>
            </a:r>
            <a:r>
              <a:rPr lang="en-GB" sz="1400" dirty="0" smtClean="0"/>
              <a:t>dependency, </a:t>
            </a:r>
            <a:r>
              <a:rPr lang="en-GB" sz="1400" dirty="0"/>
              <a:t>residual mechanical misalignment</a:t>
            </a:r>
            <a:r>
              <a:rPr lang="en-GB" sz="1400" dirty="0" smtClean="0"/>
              <a:t>) </a:t>
            </a:r>
            <a:r>
              <a:rPr lang="en-US" sz="1400" b="1" dirty="0" smtClean="0">
                <a:solidFill>
                  <a:srgbClr val="00B0F0"/>
                </a:solidFill>
                <a:latin typeface="Calibri"/>
              </a:rPr>
              <a:t>→  </a:t>
            </a:r>
            <a:r>
              <a:rPr lang="en-GB" sz="1400" b="1" dirty="0" smtClean="0">
                <a:solidFill>
                  <a:schemeClr val="tx1"/>
                </a:solidFill>
              </a:rPr>
              <a:t>CRX </a:t>
            </a:r>
            <a:r>
              <a:rPr lang="en-GB" sz="1400" b="1" dirty="0">
                <a:solidFill>
                  <a:schemeClr val="tx1"/>
                </a:solidFill>
              </a:rPr>
              <a:t>= 0.54 </a:t>
            </a:r>
            <a:r>
              <a:rPr lang="en-GB" sz="1400" b="1" dirty="0" err="1" smtClean="0">
                <a:solidFill>
                  <a:schemeClr val="tx1"/>
                </a:solidFill>
              </a:rPr>
              <a:t>mdeg</a:t>
            </a:r>
            <a:r>
              <a:rPr lang="en-GB" sz="1400" b="1" dirty="0" smtClean="0">
                <a:solidFill>
                  <a:schemeClr val="tx1"/>
                </a:solidFill>
              </a:rPr>
              <a:t>, CRY </a:t>
            </a:r>
            <a:r>
              <a:rPr lang="en-GB" sz="1400" b="1" dirty="0">
                <a:solidFill>
                  <a:schemeClr val="tx1"/>
                </a:solidFill>
              </a:rPr>
              <a:t>= 0.26 </a:t>
            </a:r>
            <a:r>
              <a:rPr lang="en-GB" sz="1400" b="1" dirty="0" err="1">
                <a:solidFill>
                  <a:schemeClr val="tx1"/>
                </a:solidFill>
              </a:rPr>
              <a:t>mdeg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200000"/>
              </a:lnSpc>
              <a:buNone/>
            </a:pPr>
            <a:endParaRPr lang="en-US" sz="1400" dirty="0" smtClean="0"/>
          </a:p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" y="2450465"/>
            <a:ext cx="3979863" cy="298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7" y="2450465"/>
            <a:ext cx="3951288" cy="298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687887" y="5595640"/>
            <a:ext cx="395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Need for more meas. to better </a:t>
            </a:r>
          </a:p>
          <a:p>
            <a:pPr algn="ctr"/>
            <a:r>
              <a:rPr lang="en-GB" sz="1400" dirty="0" smtClean="0">
                <a:solidFill>
                  <a:srgbClr val="FF0000"/>
                </a:solidFill>
              </a:rPr>
              <a:t>cover full hemisphere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363687"/>
            <a:ext cx="7017385" cy="461665"/>
          </a:xfrm>
        </p:spPr>
        <p:txBody>
          <a:bodyPr/>
          <a:lstStyle/>
          <a:p>
            <a:r>
              <a:rPr lang="en-US" sz="2400" dirty="0" smtClean="0"/>
              <a:t>Rx-</a:t>
            </a:r>
            <a:r>
              <a:rPr lang="en-US" sz="2400" dirty="0" err="1" smtClean="0"/>
              <a:t>Tx</a:t>
            </a:r>
            <a:r>
              <a:rPr lang="en-US" sz="2400" dirty="0" smtClean="0"/>
              <a:t> </a:t>
            </a:r>
            <a:r>
              <a:rPr lang="en-US" sz="2400" dirty="0"/>
              <a:t>beam steering </a:t>
            </a:r>
            <a:r>
              <a:rPr lang="en-US" sz="2400" dirty="0" smtClean="0"/>
              <a:t>performance II</a:t>
            </a:r>
            <a:endParaRPr lang="en-US" sz="2400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19" y="1275080"/>
            <a:ext cx="8555355" cy="1268095"/>
          </a:xfrm>
        </p:spPr>
        <p:txBody>
          <a:bodyPr/>
          <a:lstStyle/>
          <a:p>
            <a:pPr marL="357188" indent="-3571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C</a:t>
            </a:r>
            <a:r>
              <a:rPr lang="en-GB" sz="1400" dirty="0" smtClean="0"/>
              <a:t>ommanded </a:t>
            </a:r>
            <a:r>
              <a:rPr lang="en-GB" sz="1400" dirty="0"/>
              <a:t>offset </a:t>
            </a:r>
            <a:r>
              <a:rPr lang="en-US" sz="1400" b="1" dirty="0">
                <a:solidFill>
                  <a:srgbClr val="00B0F0"/>
                </a:solidFill>
                <a:latin typeface="Calibri"/>
              </a:rPr>
              <a:t>→ </a:t>
            </a:r>
            <a:r>
              <a:rPr lang="en-GB" sz="1400" dirty="0" smtClean="0"/>
              <a:t>anomaly detected as gain increase for certain offset directions (i.e. XEL direction)</a:t>
            </a:r>
          </a:p>
          <a:p>
            <a:pPr marL="357188" indent="-3571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Worst case gain loss </a:t>
            </a:r>
            <a:r>
              <a:rPr lang="en-GB" sz="1400" dirty="0" smtClean="0"/>
              <a:t>(black line) is </a:t>
            </a:r>
            <a:r>
              <a:rPr lang="en-GB" sz="1400" dirty="0"/>
              <a:t>worse than expected </a:t>
            </a:r>
            <a:r>
              <a:rPr lang="en-US" sz="1400" b="1" dirty="0" smtClean="0">
                <a:solidFill>
                  <a:srgbClr val="00B0F0"/>
                </a:solidFill>
                <a:latin typeface="Calibri"/>
              </a:rPr>
              <a:t>→ </a:t>
            </a:r>
            <a:r>
              <a:rPr lang="en-GB" sz="1400" dirty="0" smtClean="0"/>
              <a:t>due to meas. uncertainty?</a:t>
            </a:r>
            <a:endParaRPr lang="en-US" sz="1400" dirty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sz="1400" dirty="0" smtClean="0"/>
          </a:p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425" y="3387407"/>
            <a:ext cx="3125787" cy="22799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339" y="2752726"/>
            <a:ext cx="5220335" cy="36420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05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3225" y="363687"/>
            <a:ext cx="7189636" cy="461665"/>
          </a:xfrm>
        </p:spPr>
        <p:txBody>
          <a:bodyPr/>
          <a:lstStyle/>
          <a:p>
            <a:r>
              <a:rPr lang="en-US" sz="2400" dirty="0" smtClean="0"/>
              <a:t>Rx-</a:t>
            </a:r>
            <a:r>
              <a:rPr lang="en-US" sz="2400" dirty="0" err="1" smtClean="0"/>
              <a:t>Tx</a:t>
            </a:r>
            <a:r>
              <a:rPr lang="en-US" sz="2400" dirty="0" smtClean="0"/>
              <a:t> </a:t>
            </a:r>
            <a:r>
              <a:rPr lang="en-US" sz="2400" dirty="0"/>
              <a:t>beam </a:t>
            </a:r>
            <a:r>
              <a:rPr lang="en-US" sz="2400" dirty="0" smtClean="0"/>
              <a:t>steering </a:t>
            </a:r>
            <a:r>
              <a:rPr lang="en-US" sz="2400" dirty="0"/>
              <a:t>performance </a:t>
            </a:r>
            <a:r>
              <a:rPr lang="en-US" sz="2400" dirty="0" smtClean="0"/>
              <a:t>I</a:t>
            </a:r>
            <a:r>
              <a:rPr lang="en-GB" sz="2400" dirty="0" smtClean="0"/>
              <a:t>II</a:t>
            </a:r>
            <a:endParaRPr lang="en-US" sz="2400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19" y="1275080"/>
            <a:ext cx="8555355" cy="1268095"/>
          </a:xfrm>
        </p:spPr>
        <p:txBody>
          <a:bodyPr/>
          <a:lstStyle/>
          <a:p>
            <a:pPr marL="357188" indent="-3571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C</a:t>
            </a:r>
            <a:r>
              <a:rPr lang="en-GB" sz="1400" dirty="0" smtClean="0"/>
              <a:t>ommanded </a:t>
            </a:r>
            <a:r>
              <a:rPr lang="en-GB" sz="1400" dirty="0"/>
              <a:t>offset </a:t>
            </a:r>
            <a:r>
              <a:rPr lang="en-US" sz="1400" b="1" dirty="0" smtClean="0">
                <a:solidFill>
                  <a:srgbClr val="00B0F0"/>
                </a:solidFill>
                <a:latin typeface="Calibri"/>
              </a:rPr>
              <a:t>→ </a:t>
            </a:r>
            <a:r>
              <a:rPr lang="en-GB" sz="1400" dirty="0" smtClean="0"/>
              <a:t>systematic residual pointing error vectors in a “vortex” around 0,0</a:t>
            </a:r>
          </a:p>
          <a:p>
            <a:pPr marL="357188" indent="-3571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Due to not optimum C-matrix coefficients?</a:t>
            </a:r>
          </a:p>
          <a:p>
            <a:pPr marL="357188" indent="-35718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Additional losses due to </a:t>
            </a:r>
            <a:r>
              <a:rPr lang="en-GB" sz="1400" dirty="0" smtClean="0"/>
              <a:t>unexpected large pointing </a:t>
            </a:r>
            <a:r>
              <a:rPr lang="en-GB" sz="1400" dirty="0" smtClean="0"/>
              <a:t>errors </a:t>
            </a:r>
            <a:r>
              <a:rPr lang="en-US" sz="1400" b="1" dirty="0" smtClean="0">
                <a:solidFill>
                  <a:srgbClr val="00B0F0"/>
                </a:solidFill>
                <a:latin typeface="Calibri"/>
              </a:rPr>
              <a:t>→ </a:t>
            </a:r>
            <a:r>
              <a:rPr lang="en-US" sz="1400" dirty="0"/>
              <a:t>-1.5 dB at 30 </a:t>
            </a:r>
            <a:r>
              <a:rPr lang="en-US" sz="1400" dirty="0" err="1"/>
              <a:t>mdeg</a:t>
            </a:r>
            <a:endParaRPr lang="en-US" sz="1400" dirty="0"/>
          </a:p>
          <a:p>
            <a:pPr marL="357188" indent="-3571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2" y="2790825"/>
            <a:ext cx="3530283" cy="3298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74" y="2796210"/>
            <a:ext cx="4528800" cy="3287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3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" y="1287247"/>
            <a:ext cx="4834762" cy="226809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689155"/>
              </p:ext>
            </p:extLst>
          </p:nvPr>
        </p:nvGraphicFramePr>
        <p:xfrm>
          <a:off x="353253" y="3752850"/>
          <a:ext cx="29908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4" imgW="2984500" imgH="1016000" progId="Equation.3">
                  <p:embed/>
                </p:oleObj>
              </mc:Choice>
              <mc:Fallback>
                <p:oleObj name="Equation" r:id="rId4" imgW="2984500" imgH="101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53" y="3752850"/>
                        <a:ext cx="29908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220748"/>
              </p:ext>
            </p:extLst>
          </p:nvPr>
        </p:nvGraphicFramePr>
        <p:xfrm>
          <a:off x="3452622" y="4046881"/>
          <a:ext cx="1247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6" imgW="1244600" imgH="457200" progId="Equation.3">
                  <p:embed/>
                </p:oleObj>
              </mc:Choice>
              <mc:Fallback>
                <p:oleObj name="Equation" r:id="rId6" imgW="1244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622" y="4046881"/>
                        <a:ext cx="12477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2857500" y="4781550"/>
            <a:ext cx="35052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379076"/>
            <a:ext cx="6986905" cy="430887"/>
          </a:xfrm>
        </p:spPr>
        <p:txBody>
          <a:bodyPr/>
          <a:lstStyle/>
          <a:p>
            <a:r>
              <a:rPr lang="en-US" dirty="0" smtClean="0"/>
              <a:t>Next Step: Optimizing </a:t>
            </a:r>
            <a:r>
              <a:rPr lang="en-US" dirty="0" err="1" smtClean="0"/>
              <a:t>Ka</a:t>
            </a:r>
            <a:r>
              <a:rPr lang="en-US" dirty="0" smtClean="0"/>
              <a:t> Rx-</a:t>
            </a:r>
            <a:r>
              <a:rPr lang="en-US" dirty="0" err="1" smtClean="0"/>
              <a:t>Tx</a:t>
            </a:r>
            <a:r>
              <a:rPr lang="en-US" dirty="0" smtClean="0"/>
              <a:t> pointing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00153" y="1293186"/>
            <a:ext cx="38722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Current limitations: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Same coefficients for all combinations Rx (RHC, LHC and TX (RHC, LHC)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Coefficients are based on a symmetric conditions, the different combinations hit however the elliptical mirror NOT in its </a:t>
            </a:r>
            <a:r>
              <a:rPr lang="en-GB" dirty="0"/>
              <a:t>v</a:t>
            </a:r>
            <a:r>
              <a:rPr lang="en-GB" dirty="0" smtClean="0"/>
              <a:t>ertex.</a:t>
            </a:r>
          </a:p>
          <a:p>
            <a:endParaRPr lang="en-GB" dirty="0" smtClean="0"/>
          </a:p>
          <a:p>
            <a:r>
              <a:rPr lang="en-GB" dirty="0" smtClean="0">
                <a:sym typeface="Wingdings" panose="05000000000000000000" pitchFamily="2" charset="2"/>
              </a:rPr>
              <a:t>Introduction of “corrections” for each/some coefficient to consider the different combinations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705757"/>
              </p:ext>
            </p:extLst>
          </p:nvPr>
        </p:nvGraphicFramePr>
        <p:xfrm>
          <a:off x="2025650" y="4959460"/>
          <a:ext cx="25463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8" imgW="2539800" imgH="1015920" progId="Equation.3">
                  <p:embed/>
                </p:oleObj>
              </mc:Choice>
              <mc:Fallback>
                <p:oleObj name="Equation" r:id="rId8" imgW="2539800" imgH="101592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4959460"/>
                        <a:ext cx="254635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2885" y="4961101"/>
            <a:ext cx="161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Combination dependent coefficients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Feasible?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58456" y="5499710"/>
            <a:ext cx="405516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2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ESA’s Deep Space Antenna Network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318"/>
            <a:ext cx="3168000" cy="3220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26" y="2534425"/>
            <a:ext cx="3168000" cy="3212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00" y="3634226"/>
            <a:ext cx="3168000" cy="3223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99" y="4512178"/>
            <a:ext cx="24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DSA1 (New Norcia)</a:t>
            </a:r>
          </a:p>
          <a:p>
            <a:pPr algn="ctr"/>
            <a:r>
              <a:rPr lang="en-GB" dirty="0" smtClean="0"/>
              <a:t>Australia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338377" y="5920810"/>
            <a:ext cx="24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DSA2 (</a:t>
            </a:r>
            <a:r>
              <a:rPr lang="en-GB" dirty="0" err="1" smtClean="0"/>
              <a:t>Cebreros</a:t>
            </a:r>
            <a:r>
              <a:rPr lang="en-GB" dirty="0" smtClean="0"/>
              <a:t>)</a:t>
            </a:r>
          </a:p>
          <a:p>
            <a:pPr algn="ctr"/>
            <a:r>
              <a:rPr lang="en-GB" dirty="0" smtClean="0"/>
              <a:t>Spain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337951" y="2787981"/>
            <a:ext cx="2444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DSA2 (</a:t>
            </a:r>
            <a:r>
              <a:rPr lang="en-GB" dirty="0" err="1" smtClean="0"/>
              <a:t>Malargue</a:t>
            </a:r>
            <a:r>
              <a:rPr lang="en-GB" dirty="0" smtClean="0"/>
              <a:t>)</a:t>
            </a:r>
          </a:p>
          <a:p>
            <a:pPr algn="ctr"/>
            <a:r>
              <a:rPr lang="en-GB" dirty="0" smtClean="0"/>
              <a:t>Argentina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04" y="1185391"/>
            <a:ext cx="2029996" cy="13490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0689" y="1398243"/>
            <a:ext cx="3533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Antennas are remote controlled from control centre at ESOC, Germany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85" y="209799"/>
            <a:ext cx="7281340" cy="769441"/>
          </a:xfrm>
        </p:spPr>
        <p:txBody>
          <a:bodyPr/>
          <a:lstStyle/>
          <a:p>
            <a:r>
              <a:rPr lang="en-GB" dirty="0" smtClean="0"/>
              <a:t>Missions supported by ESA’s 35 m Antennas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4" y="1218031"/>
            <a:ext cx="4320000" cy="163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61" y="1250365"/>
            <a:ext cx="4320000" cy="16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4" y="2929741"/>
            <a:ext cx="4320000" cy="161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61" y="2919560"/>
            <a:ext cx="4320000" cy="162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4" y="4625017"/>
            <a:ext cx="4320000" cy="162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61" y="4625017"/>
            <a:ext cx="4320000" cy="161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2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385" y="209799"/>
            <a:ext cx="6939185" cy="769441"/>
          </a:xfrm>
        </p:spPr>
        <p:txBody>
          <a:bodyPr/>
          <a:lstStyle/>
          <a:p>
            <a:r>
              <a:rPr lang="en-US" dirty="0"/>
              <a:t>Characteristic of the 35m </a:t>
            </a:r>
            <a:r>
              <a:rPr lang="en-US" dirty="0" smtClean="0"/>
              <a:t>BWG Antennas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556551"/>
              </p:ext>
            </p:extLst>
          </p:nvPr>
        </p:nvGraphicFramePr>
        <p:xfrm>
          <a:off x="179239" y="1320088"/>
          <a:ext cx="8789832" cy="422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5264"/>
                <a:gridCol w="4784568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Operational Frequency</a:t>
                      </a:r>
                      <a:r>
                        <a:rPr lang="en-GB" baseline="0" dirty="0" smtClean="0"/>
                        <a:t> Bands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Up to 32</a:t>
                      </a:r>
                      <a:r>
                        <a:rPr lang="en-GB" baseline="0" dirty="0" smtClean="0"/>
                        <a:t> GHz, </a:t>
                      </a:r>
                    </a:p>
                    <a:p>
                      <a:r>
                        <a:rPr lang="en-GB" baseline="0" dirty="0" smtClean="0"/>
                        <a:t>Feeds with cryogenically cooled LNAs (X-Band, </a:t>
                      </a:r>
                      <a:r>
                        <a:rPr lang="en-GB" baseline="0" dirty="0" err="1" smtClean="0"/>
                        <a:t>Ka</a:t>
                      </a:r>
                      <a:r>
                        <a:rPr lang="en-GB" baseline="0" dirty="0" smtClean="0"/>
                        <a:t>-Band)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Uplink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 kW Klystron</a:t>
                      </a:r>
                      <a:r>
                        <a:rPr lang="en-GB" baseline="0" dirty="0" smtClean="0"/>
                        <a:t> amplifier @ X-Band</a:t>
                      </a:r>
                    </a:p>
                    <a:p>
                      <a:r>
                        <a:rPr lang="en-GB" baseline="0" dirty="0" smtClean="0"/>
                        <a:t>500 W klystron amplifier @ </a:t>
                      </a:r>
                      <a:r>
                        <a:rPr lang="en-GB" baseline="0" dirty="0" err="1" smtClean="0"/>
                        <a:t>Ka</a:t>
                      </a:r>
                      <a:r>
                        <a:rPr lang="en-GB" baseline="0" dirty="0" smtClean="0"/>
                        <a:t>-Band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Main reflector surface accuracy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&lt; 0.30 mm RMS @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wind at 45/60km/h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Dynamic pointing accuracy (open loop pointing) to be achieved @ 99.7 % of 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≤ 5.5 mdeg @ </a:t>
                      </a:r>
                      <a:r>
                        <a:rPr lang="pt-B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wind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45 / 60 km/h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≤ 6.5 mdeg @ </a:t>
                      </a:r>
                      <a:r>
                        <a:rPr lang="pt-B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wind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50 / 70 km/h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≤ 20 mdeg @ </a:t>
                      </a:r>
                      <a:r>
                        <a:rPr lang="pt-BR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wind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100 / 120 km/h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Lowest</a:t>
                      </a:r>
                      <a:r>
                        <a:rPr lang="en-GB" baseline="0" dirty="0" smtClean="0"/>
                        <a:t> Antenna </a:t>
                      </a:r>
                      <a:r>
                        <a:rPr lang="en-GB" baseline="0" dirty="0" err="1" smtClean="0"/>
                        <a:t>Eigenfrequency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&gt; 2 Hz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0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35m BWG Antenna I (DSA3)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4" y="1225861"/>
            <a:ext cx="3649039" cy="497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1205379"/>
            <a:ext cx="3538537" cy="47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847725" y="4543425"/>
            <a:ext cx="1581150" cy="1657350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28875" y="4619625"/>
            <a:ext cx="2028825" cy="5810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333875" y="1457325"/>
            <a:ext cx="4638675" cy="4743450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3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35m BWG Antenna </a:t>
            </a:r>
            <a:r>
              <a:rPr lang="en-GB" dirty="0" smtClean="0"/>
              <a:t>II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"/>
          <a:stretch>
            <a:fillRect/>
          </a:stretch>
        </p:blipFill>
        <p:spPr bwMode="auto">
          <a:xfrm>
            <a:off x="407112" y="1279169"/>
            <a:ext cx="3721100" cy="532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pdroll\Station - Pictures\MLG\Antenna\2013.09.09 BWG\P1080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260" y="1277232"/>
            <a:ext cx="3996000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07250" y="3369261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X-Rx/X-TX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87590" y="3624850"/>
            <a:ext cx="319660" cy="919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866717" y="3293796"/>
            <a:ext cx="384983" cy="1152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07250" y="2955794"/>
            <a:ext cx="187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0000"/>
                </a:solidFill>
              </a:rPr>
              <a:t>Ka</a:t>
            </a:r>
            <a:r>
              <a:rPr lang="en-GB" sz="2000" b="1" dirty="0" smtClean="0">
                <a:solidFill>
                  <a:srgbClr val="FF0000"/>
                </a:solidFill>
              </a:rPr>
              <a:t>-Rx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063568" y="2273300"/>
            <a:ext cx="192490" cy="3102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07250" y="1930239"/>
            <a:ext cx="1588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Ka-Tx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>
            <a:stCxn id="21" idx="3"/>
          </p:cNvCxnSpPr>
          <p:nvPr/>
        </p:nvCxnSpPr>
        <p:spPr>
          <a:xfrm>
            <a:off x="6089650" y="3028543"/>
            <a:ext cx="241300" cy="1273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89650" y="2783576"/>
            <a:ext cx="393700" cy="1120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24400" y="2674600"/>
            <a:ext cx="136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Dichroic Mirrors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70300" y="4698839"/>
            <a:ext cx="1588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Mirror M5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546350" y="5098949"/>
            <a:ext cx="1219200" cy="71037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39116" y="5104783"/>
            <a:ext cx="319194" cy="35518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4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Antenna Servo Syste</a:t>
            </a:r>
            <a:r>
              <a:rPr lang="en-GB" dirty="0"/>
              <a:t>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6246" y="1380297"/>
            <a:ext cx="8515847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altLang="en-US" sz="1800" kern="0" dirty="0" smtClean="0"/>
              <a:t>Servo Controller is based on fully digitally implemented Cascade Controller Structure:</a:t>
            </a:r>
          </a:p>
          <a:p>
            <a:pPr lvl="1"/>
            <a:r>
              <a:rPr lang="en-US" altLang="en-US" sz="1800" kern="0" dirty="0" smtClean="0"/>
              <a:t>P for position controller</a:t>
            </a:r>
          </a:p>
          <a:p>
            <a:pPr lvl="1"/>
            <a:r>
              <a:rPr lang="en-US" altLang="en-US" sz="1800" kern="0" dirty="0" smtClean="0"/>
              <a:t>PI controller for velocity controller</a:t>
            </a:r>
          </a:p>
          <a:p>
            <a:pPr lvl="1"/>
            <a:r>
              <a:rPr lang="en-US" altLang="en-US" sz="1800" kern="0" dirty="0" smtClean="0"/>
              <a:t>Identical controller structure for </a:t>
            </a:r>
            <a:r>
              <a:rPr lang="en-US" altLang="en-US" sz="1800" kern="0" dirty="0" err="1" smtClean="0"/>
              <a:t>Az</a:t>
            </a:r>
            <a:r>
              <a:rPr lang="en-US" altLang="en-US" sz="1800" kern="0" dirty="0" smtClean="0"/>
              <a:t> and El</a:t>
            </a:r>
            <a:endParaRPr lang="en-US" altLang="en-US" sz="1800" kern="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369435"/>
            <a:ext cx="7304088" cy="200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5407785"/>
            <a:ext cx="2436813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5707822"/>
            <a:ext cx="14922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5996747"/>
            <a:ext cx="906463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344285"/>
            <a:ext cx="15017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679247"/>
            <a:ext cx="122555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996747"/>
            <a:ext cx="1041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5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0934" y="6100247"/>
            <a:ext cx="30593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82" y="240576"/>
            <a:ext cx="7375021" cy="707886"/>
          </a:xfrm>
        </p:spPr>
        <p:txBody>
          <a:bodyPr/>
          <a:lstStyle/>
          <a:p>
            <a:r>
              <a:rPr lang="en-US" sz="2000" dirty="0"/>
              <a:t>Alignment of panels with theodolite and photogrammetry </a:t>
            </a:r>
            <a:r>
              <a:rPr lang="en-US" sz="2000" dirty="0" smtClean="0"/>
              <a:t>measurements</a:t>
            </a:r>
            <a:endParaRPr lang="en-GB" sz="2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4038"/>
            <a:ext cx="4476750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qDSA Night-ESA -GHobson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219325"/>
            <a:ext cx="4079875" cy="40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0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DE67DC-0345-49EC-B880-0A483B7BB2AD}">
  <ds:schemaRefs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f2760952-b3bb-408f-ace6-eb1e07642b8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1002</Words>
  <Application>Microsoft Office PowerPoint</Application>
  <PresentationFormat>On-screen Show (4:3)</PresentationFormat>
  <Paragraphs>203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ESA Presentation</vt:lpstr>
      <vt:lpstr>Document</vt:lpstr>
      <vt:lpstr>Photo Editor Photo</vt:lpstr>
      <vt:lpstr>Equation</vt:lpstr>
      <vt:lpstr>Visio</vt:lpstr>
      <vt:lpstr>Microsoft Equation 3.0</vt:lpstr>
      <vt:lpstr>ESA’s Deep Space Antennas</vt:lpstr>
      <vt:lpstr>Outline</vt:lpstr>
      <vt:lpstr>ESA’s Deep Space Antenna Network</vt:lpstr>
      <vt:lpstr>Missions supported by ESA’s 35 m Antennas</vt:lpstr>
      <vt:lpstr>Characteristic of the 35m BWG Antennas</vt:lpstr>
      <vt:lpstr>35m BWG Antenna I (DSA3)</vt:lpstr>
      <vt:lpstr>35m BWG Antenna II</vt:lpstr>
      <vt:lpstr>Antenna Servo System</vt:lpstr>
      <vt:lpstr>Alignment of panels with theodolite and photogrammetry measurements</vt:lpstr>
      <vt:lpstr>Surface Accuracy – Performance under worst case conditions</vt:lpstr>
      <vt:lpstr>Block Diagram Antenna Pointing Error Compensation</vt:lpstr>
      <vt:lpstr>Systematic Pointing Error Model</vt:lpstr>
      <vt:lpstr>Pointing Calibration System I</vt:lpstr>
      <vt:lpstr>Pointing Calibration System II</vt:lpstr>
      <vt:lpstr>Pointing Calibration System III</vt:lpstr>
      <vt:lpstr>Pointing Calibration System IV</vt:lpstr>
      <vt:lpstr>Antenna Pointing Performance, MLG1</vt:lpstr>
      <vt:lpstr>Generating Rx-Tx Squint at 32 GHz</vt:lpstr>
      <vt:lpstr>RX-TX Beam Offset Generation I </vt:lpstr>
      <vt:lpstr>RX-TX Beam Offset Generation II </vt:lpstr>
      <vt:lpstr>RX-TX Beam Offset Generation III </vt:lpstr>
      <vt:lpstr>Measuring of Rx-Tx beam offset &amp; Ka-TX gain loss</vt:lpstr>
      <vt:lpstr>Rx-Tx beam steering performance I</vt:lpstr>
      <vt:lpstr>Rx-Tx beam steering performance II</vt:lpstr>
      <vt:lpstr>Rx-Tx beam steering performance III</vt:lpstr>
      <vt:lpstr>Next Step: Optimizing Ka Rx-Tx pointing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 Deep Space Antennas</dc:title>
  <dc:subject>ESA Deep Space Antennas</dc:subject>
  <dc:creator>Peter Droll</dc:creator>
  <cp:lastModifiedBy>Peter Droll</cp:lastModifiedBy>
  <cp:revision>111</cp:revision>
  <cp:lastPrinted>2008-08-26T16:26:23Z</cp:lastPrinted>
  <dcterms:created xsi:type="dcterms:W3CDTF">2016-09-16T19:34:14Z</dcterms:created>
  <dcterms:modified xsi:type="dcterms:W3CDTF">2016-09-20T11:23:37Z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Issue Date">
    <vt:filetime>2016-09-15T22:00:00Z</vt:filetime>
  </property>
  <property fmtid="{D5CDD505-2E9C-101B-9397-08002B2CF9AE}" pid="16" name="Document Type">
    <vt:lpwstr>HO - Handout / Presentation</vt:lpwstr>
  </property>
  <property fmtid="{D5CDD505-2E9C-101B-9397-08002B2CF9AE}" pid="17" name="Reference">
    <vt:lpwstr/>
  </property>
  <property fmtid="{D5CDD505-2E9C-101B-9397-08002B2CF9AE}" pid="18" name="Classification">
    <vt:lpwstr>ESA UNCLASSIFIED - For Official Use</vt:lpwstr>
  </property>
  <property fmtid="{D5CDD505-2E9C-101B-9397-08002B2CF9AE}" pid="19" name="Classification Caveat">
    <vt:lpwstr/>
  </property>
  <property fmtid="{D5CDD505-2E9C-101B-9397-08002B2CF9AE}" pid="20" name="Revision">
    <vt:lpwstr/>
  </property>
  <property fmtid="{D5CDD505-2E9C-101B-9397-08002B2CF9AE}" pid="21" name="Issue">
    <vt:lpwstr/>
  </property>
  <property fmtid="{D5CDD505-2E9C-101B-9397-08002B2CF9AE}" pid="22" name="Status">
    <vt:lpwstr/>
  </property>
  <property fmtid="{D5CDD505-2E9C-101B-9397-08002B2CF9AE}" pid="23" name="bmsSiteName">
    <vt:lpwstr/>
  </property>
  <property fmtid="{D5CDD505-2E9C-101B-9397-08002B2CF9AE}" pid="24" name="Originating Organisation">
    <vt:lpwstr/>
  </property>
  <property fmtid="{D5CDD505-2E9C-101B-9397-08002B2CF9AE}" pid="25" name="Distribution">
    <vt:lpwstr/>
  </property>
  <property fmtid="{D5CDD505-2E9C-101B-9397-08002B2CF9AE}" pid="26" name="bmsSitename2">
    <vt:lpwstr/>
  </property>
  <property fmtid="{D5CDD505-2E9C-101B-9397-08002B2CF9AE}" pid="27" name="bmsAddress">
    <vt:lpwstr/>
  </property>
  <property fmtid="{D5CDD505-2E9C-101B-9397-08002B2CF9AE}" pid="28" name="bmsPlace">
    <vt:lpwstr/>
  </property>
  <property fmtid="{D5CDD505-2E9C-101B-9397-08002B2CF9AE}" pid="29" name="bmsPhoneFax">
    <vt:lpwstr/>
  </property>
</Properties>
</file>