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3" r:id="rId5"/>
    <p:sldId id="272" r:id="rId6"/>
    <p:sldId id="292" r:id="rId7"/>
    <p:sldId id="271" r:id="rId8"/>
    <p:sldId id="262" r:id="rId9"/>
    <p:sldId id="267" r:id="rId10"/>
    <p:sldId id="269" r:id="rId11"/>
    <p:sldId id="270" r:id="rId12"/>
    <p:sldId id="294" r:id="rId13"/>
    <p:sldId id="295" r:id="rId14"/>
    <p:sldId id="290" r:id="rId15"/>
    <p:sldId id="273" r:id="rId16"/>
    <p:sldId id="276" r:id="rId17"/>
    <p:sldId id="277" r:id="rId18"/>
    <p:sldId id="280" r:id="rId19"/>
    <p:sldId id="286" r:id="rId20"/>
    <p:sldId id="291" r:id="rId21"/>
    <p:sldId id="296" r:id="rId22"/>
    <p:sldId id="297" r:id="rId23"/>
    <p:sldId id="288" r:id="rId24"/>
    <p:sldId id="289" r:id="rId25"/>
    <p:sldId id="279" r:id="rId2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7AD"/>
    <a:srgbClr val="3ADF13"/>
    <a:srgbClr val="0E22B2"/>
    <a:srgbClr val="2614AC"/>
    <a:srgbClr val="B51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74" autoAdjust="0"/>
    <p:restoredTop sz="86384" autoAdjust="0"/>
  </p:normalViewPr>
  <p:slideViewPr>
    <p:cSldViewPr>
      <p:cViewPr>
        <p:scale>
          <a:sx n="100" d="100"/>
          <a:sy n="100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DC18D1-7DB2-4455-B499-2862E3032750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CB19B8-363A-4D34-A440-C3FC9C3AED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7874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A355A1-BB86-4197-A43C-E4F5214F5657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AAAC46-CBC1-4251-AF5A-B3F588E414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8868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4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First laser </a:t>
            </a:r>
            <a:r>
              <a:rPr lang="it-IT" baseline="0" dirty="0" err="1" smtClean="0"/>
              <a:t>tracker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check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subreflector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motios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define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reference</a:t>
            </a:r>
            <a:r>
              <a:rPr lang="it-IT" baseline="0" dirty="0" smtClean="0"/>
              <a:t> frame of the </a:t>
            </a:r>
            <a:r>
              <a:rPr lang="it-IT" baseline="0" dirty="0" err="1" smtClean="0"/>
              <a:t>subreflector</a:t>
            </a:r>
            <a:endParaRPr lang="it-IT" baseline="0" dirty="0" smtClean="0"/>
          </a:p>
          <a:p>
            <a:r>
              <a:rPr lang="it-IT" baseline="0" dirty="0" smtClean="0"/>
              <a:t>Abbiamo scelto di fare le misure a 45° perché era il miglior allineamento e anche riferimento delle misure di SIGMA 3D</a:t>
            </a:r>
          </a:p>
          <a:p>
            <a:endParaRPr lang="it-IT" baseline="0" dirty="0" smtClean="0"/>
          </a:p>
          <a:p>
            <a:r>
              <a:rPr lang="en-US" sz="1200" dirty="0" err="1" smtClean="0"/>
              <a:t>Roto</a:t>
            </a:r>
            <a:r>
              <a:rPr lang="en-US" sz="1200" dirty="0" smtClean="0"/>
              <a:t>-translation…..</a:t>
            </a:r>
            <a:r>
              <a:rPr lang="en-US" sz="1200" dirty="0" err="1" smtClean="0"/>
              <a:t>exployting</a:t>
            </a:r>
            <a:r>
              <a:rPr lang="en-US" sz="1200" dirty="0" smtClean="0"/>
              <a:t>  as reference the known position of the targets P1, P2, P3, P4, P5 on the </a:t>
            </a:r>
            <a:r>
              <a:rPr lang="en-US" sz="1200" dirty="0" err="1" smtClean="0"/>
              <a:t>subreflectors</a:t>
            </a:r>
            <a:r>
              <a:rPr lang="en-US" sz="1200" dirty="0" smtClean="0"/>
              <a:t> central flange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So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got</a:t>
            </a:r>
            <a:r>
              <a:rPr lang="it-IT" baseline="0" dirty="0" smtClean="0"/>
              <a:t>:</a:t>
            </a:r>
          </a:p>
          <a:p>
            <a:endParaRPr lang="it-IT" baseline="0" dirty="0" smtClean="0"/>
          </a:p>
          <a:p>
            <a:r>
              <a:rPr lang="en-US" dirty="0" smtClean="0"/>
              <a:t>The target reflectors on the </a:t>
            </a:r>
            <a:r>
              <a:rPr lang="en-US" dirty="0" err="1" smtClean="0"/>
              <a:t>subreflector</a:t>
            </a:r>
            <a:r>
              <a:rPr lang="en-US" dirty="0" smtClean="0"/>
              <a:t> moved coherently to the commanded positions same axis and same sign and same amount with an accuracy equal to a few ten of mm</a:t>
            </a:r>
          </a:p>
          <a:p>
            <a:endParaRPr lang="it-IT" baseline="0" dirty="0" smtClean="0"/>
          </a:p>
          <a:p>
            <a:r>
              <a:rPr lang="it-IT" dirty="0" err="1" smtClean="0"/>
              <a:t>Thanks</a:t>
            </a:r>
            <a:r>
              <a:rPr lang="it-IT" dirty="0" smtClean="0"/>
              <a:t> to the 3D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crosses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got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matrix</a:t>
            </a:r>
            <a:r>
              <a:rPr lang="it-IT" baseline="0" dirty="0" smtClean="0"/>
              <a:t> of roto-</a:t>
            </a:r>
            <a:r>
              <a:rPr lang="it-IT" baseline="0" dirty="0" err="1" smtClean="0"/>
              <a:t>translation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allows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measured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coordinates</a:t>
            </a:r>
            <a:r>
              <a:rPr lang="it-IT" baseline="0" dirty="0" smtClean="0"/>
              <a:t> of the targets to the </a:t>
            </a:r>
            <a:r>
              <a:rPr lang="it-IT" baseline="0" dirty="0" err="1" smtClean="0"/>
              <a:t>reference</a:t>
            </a:r>
            <a:r>
              <a:rPr lang="it-IT" baseline="0" dirty="0" smtClean="0"/>
              <a:t> frame of the </a:t>
            </a:r>
            <a:r>
              <a:rPr lang="it-IT" baseline="0" dirty="0" err="1" smtClean="0"/>
              <a:t>actuator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apply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coordinates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targets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curve passano per lo zero a 55 perché dalle nostre misure è risultato che la</a:t>
            </a:r>
            <a:r>
              <a:rPr lang="it-IT" baseline="0" dirty="0" smtClean="0"/>
              <a:t> posizione di miglior allineamento è a 55° e non più a 45°</a:t>
            </a:r>
          </a:p>
          <a:p>
            <a:endParaRPr lang="it-IT" dirty="0" smtClean="0"/>
          </a:p>
          <a:p>
            <a:endParaRPr lang="it-IT" b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baseline="0" dirty="0" err="1" smtClean="0"/>
              <a:t>dataset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subreflector</a:t>
            </a:r>
            <a:r>
              <a:rPr lang="it-IT" baseline="0" dirty="0" smtClean="0"/>
              <a:t> targets are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get</a:t>
            </a:r>
            <a:r>
              <a:rPr lang="it-IT" baseline="0" dirty="0" smtClean="0"/>
              <a:t> the </a:t>
            </a:r>
            <a:r>
              <a:rPr lang="it-IT" dirty="0" smtClean="0"/>
              <a:t>ON-OFF plot.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In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plots, </a:t>
            </a:r>
          </a:p>
          <a:p>
            <a:endParaRPr lang="it-IT" baseline="0" dirty="0" smtClean="0"/>
          </a:p>
          <a:p>
            <a:r>
              <a:rPr lang="it-IT" baseline="0" dirty="0" smtClean="0"/>
              <a:t>1) the </a:t>
            </a:r>
            <a:r>
              <a:rPr lang="it-IT" baseline="0" dirty="0" err="1" smtClean="0"/>
              <a:t>triangular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dots</a:t>
            </a:r>
            <a:r>
              <a:rPr lang="it-IT" baseline="0" dirty="0" smtClean="0"/>
              <a:t> are the ON-OFF laser </a:t>
            </a:r>
            <a:r>
              <a:rPr lang="it-IT" baseline="0" dirty="0" err="1" smtClean="0"/>
              <a:t>tracker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changing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elevation</a:t>
            </a:r>
            <a:r>
              <a:rPr lang="it-IT" baseline="0" dirty="0" smtClean="0"/>
              <a:t> angle, X-</a:t>
            </a:r>
            <a:r>
              <a:rPr lang="it-IT" baseline="0" dirty="0" err="1" smtClean="0"/>
              <a:t>translation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red</a:t>
            </a:r>
            <a:r>
              <a:rPr lang="it-IT" baseline="0" dirty="0" smtClean="0"/>
              <a:t>, Y-</a:t>
            </a:r>
            <a:r>
              <a:rPr lang="it-IT" baseline="0" dirty="0" err="1" smtClean="0"/>
              <a:t>translations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black</a:t>
            </a:r>
            <a:r>
              <a:rPr lang="it-IT" baseline="0" dirty="0" smtClean="0"/>
              <a:t> , Z-</a:t>
            </a:r>
            <a:r>
              <a:rPr lang="it-IT" baseline="0" dirty="0" err="1" smtClean="0"/>
              <a:t>translation</a:t>
            </a:r>
            <a:r>
              <a:rPr lang="it-IT" baseline="0" dirty="0" smtClean="0"/>
              <a:t> in blue </a:t>
            </a:r>
            <a:r>
              <a:rPr lang="it-IT" u="sng" baseline="0" dirty="0" smtClean="0"/>
              <a:t>on the </a:t>
            </a:r>
            <a:r>
              <a:rPr lang="it-IT" u="sng" baseline="0" dirty="0" err="1" smtClean="0"/>
              <a:t>left</a:t>
            </a:r>
            <a:r>
              <a:rPr lang="it-IT" u="sng" baseline="0" dirty="0" smtClean="0"/>
              <a:t> </a:t>
            </a:r>
            <a:r>
              <a:rPr lang="it-IT" baseline="0" dirty="0" smtClean="0"/>
              <a:t>and </a:t>
            </a:r>
          </a:p>
          <a:p>
            <a:r>
              <a:rPr lang="it-IT" baseline="0" dirty="0" smtClean="0"/>
              <a:t>X-</a:t>
            </a:r>
            <a:r>
              <a:rPr lang="it-IT" baseline="0" dirty="0" err="1" smtClean="0"/>
              <a:t>rotation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red</a:t>
            </a:r>
            <a:r>
              <a:rPr lang="it-IT" baseline="0" dirty="0" smtClean="0"/>
              <a:t>, Y-</a:t>
            </a:r>
            <a:r>
              <a:rPr lang="it-IT" baseline="0" dirty="0" err="1" smtClean="0"/>
              <a:t>rotations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black</a:t>
            </a:r>
            <a:r>
              <a:rPr lang="it-IT" baseline="0" dirty="0" smtClean="0"/>
              <a:t> , Z-</a:t>
            </a:r>
            <a:r>
              <a:rPr lang="it-IT" baseline="0" dirty="0" err="1" smtClean="0"/>
              <a:t>rotations</a:t>
            </a:r>
            <a:r>
              <a:rPr lang="it-IT" baseline="0" dirty="0" smtClean="0"/>
              <a:t> in blue </a:t>
            </a:r>
            <a:r>
              <a:rPr lang="it-IT" u="sng" baseline="0" dirty="0" smtClean="0"/>
              <a:t>on the right</a:t>
            </a:r>
          </a:p>
          <a:p>
            <a:endParaRPr lang="it-IT" baseline="0" dirty="0" smtClean="0"/>
          </a:p>
          <a:p>
            <a:r>
              <a:rPr lang="it-IT" baseline="0" dirty="0" smtClean="0"/>
              <a:t>2) The </a:t>
            </a:r>
            <a:r>
              <a:rPr lang="it-IT" baseline="0" dirty="0" err="1" smtClean="0"/>
              <a:t>lines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respective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translations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rotations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current</a:t>
            </a:r>
            <a:r>
              <a:rPr lang="it-IT" baseline="0" dirty="0" smtClean="0"/>
              <a:t> LUT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Basically</a:t>
            </a:r>
            <a:r>
              <a:rPr lang="it-IT" baseline="0" dirty="0" smtClean="0"/>
              <a:t> LT </a:t>
            </a:r>
            <a:r>
              <a:rPr lang="it-IT" baseline="0" dirty="0" err="1" smtClean="0"/>
              <a:t>measured</a:t>
            </a:r>
            <a:r>
              <a:rPr lang="it-IT" baseline="0" dirty="0" smtClean="0"/>
              <a:t> the LUT </a:t>
            </a:r>
            <a:r>
              <a:rPr lang="it-IT" baseline="0" dirty="0" err="1" smtClean="0"/>
              <a:t>translations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rotations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</a:t>
            </a:r>
            <a:r>
              <a:rPr lang="it-IT" baseline="0" dirty="0" smtClean="0"/>
              <a:t>?</a:t>
            </a:r>
          </a:p>
          <a:p>
            <a:endParaRPr lang="it-IT" baseline="0" dirty="0" smtClean="0"/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motions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are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cohetent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with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those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commanded</a:t>
            </a:r>
            <a:endParaRPr lang="it-IT" altLang="en-US" sz="1200" b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endParaRPr lang="it-IT" altLang="en-US" sz="1200" b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en-US" altLang="en-US" sz="1200" b="0" dirty="0" smtClean="0">
                <a:solidFill>
                  <a:schemeClr val="tx2"/>
                </a:solidFill>
                <a:latin typeface="+mn-lt"/>
              </a:rPr>
              <a:t>Our mechanical reference frame is consistent with the reference frame of the </a:t>
            </a:r>
            <a:r>
              <a:rPr lang="en-US" altLang="en-US" sz="1200" b="0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en-US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any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other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choice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would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not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allow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us</a:t>
            </a:r>
            <a:r>
              <a:rPr lang="it-IT" altLang="en-US" sz="1200" b="0" dirty="0" smtClean="0">
                <a:solidFill>
                  <a:schemeClr val="tx2"/>
                </a:solidFill>
                <a:latin typeface="+mn-lt"/>
              </a:rPr>
              <a:t> to </a:t>
            </a:r>
            <a:r>
              <a:rPr lang="it-IT" altLang="en-US" sz="1200" b="0" dirty="0" err="1" smtClean="0">
                <a:solidFill>
                  <a:schemeClr val="tx2"/>
                </a:solidFill>
                <a:latin typeface="+mn-lt"/>
              </a:rPr>
              <a:t>overlap</a:t>
            </a:r>
            <a:r>
              <a:rPr lang="it-IT" altLang="en-US" sz="1200" b="0" baseline="0" dirty="0" smtClean="0">
                <a:solidFill>
                  <a:schemeClr val="tx2"/>
                </a:solidFill>
                <a:latin typeface="+mn-lt"/>
              </a:rPr>
              <a:t> the </a:t>
            </a:r>
            <a:r>
              <a:rPr lang="it-IT" altLang="en-US" sz="1200" b="0" baseline="0" dirty="0" err="1" smtClean="0">
                <a:solidFill>
                  <a:schemeClr val="tx2"/>
                </a:solidFill>
                <a:latin typeface="+mn-lt"/>
              </a:rPr>
              <a:t>triangle</a:t>
            </a:r>
            <a:r>
              <a:rPr lang="it-IT" altLang="en-US" sz="1200" b="0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200" b="0" baseline="0" dirty="0" err="1" smtClean="0">
                <a:solidFill>
                  <a:schemeClr val="tx2"/>
                </a:solidFill>
                <a:latin typeface="+mn-lt"/>
              </a:rPr>
              <a:t>dots</a:t>
            </a:r>
            <a:r>
              <a:rPr lang="it-IT" altLang="en-US" sz="1200" b="0" baseline="0" dirty="0" smtClean="0">
                <a:solidFill>
                  <a:schemeClr val="tx2"/>
                </a:solidFill>
                <a:latin typeface="+mn-lt"/>
              </a:rPr>
              <a:t> and LUT </a:t>
            </a:r>
            <a:r>
              <a:rPr lang="it-IT" altLang="en-US" sz="1200" b="0" baseline="0" dirty="0" err="1" smtClean="0">
                <a:solidFill>
                  <a:schemeClr val="tx2"/>
                </a:solidFill>
                <a:latin typeface="+mn-lt"/>
              </a:rPr>
              <a:t>lines</a:t>
            </a:r>
            <a:endParaRPr lang="it-IT" altLang="en-US" sz="1200" b="0" baseline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en-US" altLang="en-US" sz="1200" b="0" dirty="0" smtClean="0">
                <a:solidFill>
                  <a:schemeClr val="tx2"/>
                </a:solidFill>
                <a:latin typeface="+mn-lt"/>
              </a:rPr>
              <a:t>although it is not an absolute measurement</a:t>
            </a:r>
          </a:p>
          <a:p>
            <a:endParaRPr lang="it-IT" b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Then,</a:t>
            </a:r>
            <a:r>
              <a:rPr lang="en-US" sz="1200" b="0" baseline="0" dirty="0" smtClean="0"/>
              <a:t> looking at what the Laser Tracker measured when the LUT was on, </a:t>
            </a:r>
            <a:r>
              <a:rPr lang="en-US" sz="1200" b="0" dirty="0" smtClean="0"/>
              <a:t>residual misalignments w.r.t. the reference position at 55° are present</a:t>
            </a:r>
            <a:r>
              <a:rPr lang="en-US" sz="1200" b="0" baseline="0" dirty="0" smtClean="0"/>
              <a:t> due to: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 an excess of </a:t>
            </a:r>
            <a:r>
              <a:rPr lang="en-US" sz="1200" b="0" dirty="0" smtClean="0"/>
              <a:t>Y-translation (up to</a:t>
            </a:r>
            <a:r>
              <a:rPr lang="en-US" sz="1200" b="0" baseline="0" dirty="0" smtClean="0"/>
              <a:t> 5 mm at lower elevation and 10 mm at higher elevation)</a:t>
            </a:r>
            <a:r>
              <a:rPr lang="en-US" sz="1200" b="0" dirty="0" smtClean="0"/>
              <a:t> and Z-translation at lower elevation angles and even X rotation.</a:t>
            </a:r>
          </a:p>
          <a:p>
            <a:endParaRPr lang="it-IT" b="0" dirty="0" smtClean="0"/>
          </a:p>
          <a:p>
            <a:r>
              <a:rPr lang="it-IT" b="0" dirty="0" smtClean="0"/>
              <a:t>the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question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is</a:t>
            </a:r>
            <a:r>
              <a:rPr lang="it-IT" b="0" baseline="0" dirty="0" smtClean="0"/>
              <a:t> are </a:t>
            </a:r>
            <a:r>
              <a:rPr lang="it-IT" b="0" baseline="0" dirty="0" err="1" smtClean="0"/>
              <a:t>these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residual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misalignment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one</a:t>
            </a:r>
            <a:r>
              <a:rPr lang="it-IT" b="0" baseline="0" dirty="0" smtClean="0"/>
              <a:t> of </a:t>
            </a:r>
            <a:r>
              <a:rPr lang="it-IT" b="0" baseline="0" dirty="0" err="1" smtClean="0"/>
              <a:t>causes</a:t>
            </a:r>
            <a:r>
              <a:rPr lang="it-IT" b="0" baseline="0" dirty="0" smtClean="0"/>
              <a:t> of the </a:t>
            </a:r>
            <a:r>
              <a:rPr lang="it-IT" b="0" baseline="0" dirty="0" err="1" smtClean="0"/>
              <a:t>asymetrical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features</a:t>
            </a:r>
            <a:r>
              <a:rPr lang="it-IT" b="0" baseline="0" dirty="0" smtClean="0"/>
              <a:t> of SRT </a:t>
            </a:r>
            <a:r>
              <a:rPr lang="it-IT" b="0" baseline="0" dirty="0" err="1" smtClean="0"/>
              <a:t>beam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at</a:t>
            </a:r>
            <a:r>
              <a:rPr lang="it-IT" b="0" baseline="0" dirty="0" smtClean="0"/>
              <a:t> K-band </a:t>
            </a:r>
            <a:r>
              <a:rPr lang="it-IT" b="0" baseline="0" dirty="0" err="1" smtClean="0"/>
              <a:t>frequency</a:t>
            </a:r>
            <a:r>
              <a:rPr lang="it-IT" b="0" baseline="0" dirty="0" smtClean="0"/>
              <a:t>?</a:t>
            </a:r>
            <a:endParaRPr lang="it-IT" b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 know, photogrammetry ……… in fact it require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heavy efforts in terms of planning and execution, and even in terms of means and skilled operators involved.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 err="1" smtClean="0"/>
              <a:t>Matlab</a:t>
            </a:r>
            <a:r>
              <a:rPr lang="en-GB" baseline="0" dirty="0" smtClean="0"/>
              <a:t> tool</a:t>
            </a:r>
            <a:r>
              <a:rPr lang="en-GB" baseline="0" dirty="0" smtClean="0">
                <a:sym typeface="Wingdings" panose="05000000000000000000" pitchFamily="2" charset="2"/>
              </a:rPr>
              <a:t> </a:t>
            </a:r>
            <a:r>
              <a:rPr lang="en-GB" sz="1200" dirty="0" smtClean="0"/>
              <a:t>→ simple 3D model (targets like points)→ fast (minutes)→less accurate synthetic images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smtClean="0"/>
              <a:t>In </a:t>
            </a:r>
            <a:r>
              <a:rPr lang="en-GB" dirty="0" err="1" smtClean="0"/>
              <a:t>realtà</a:t>
            </a:r>
            <a:r>
              <a:rPr lang="en-GB" dirty="0" smtClean="0"/>
              <a:t> non genera </a:t>
            </a:r>
            <a:r>
              <a:rPr lang="en-GB" dirty="0" err="1" smtClean="0"/>
              <a:t>immagini</a:t>
            </a:r>
            <a:r>
              <a:rPr lang="en-GB" dirty="0" smtClean="0"/>
              <a:t> </a:t>
            </a:r>
            <a:r>
              <a:rPr lang="en-GB" dirty="0" err="1" smtClean="0"/>
              <a:t>vere</a:t>
            </a:r>
            <a:r>
              <a:rPr lang="en-GB" dirty="0" smtClean="0"/>
              <a:t> e </a:t>
            </a:r>
            <a:r>
              <a:rPr lang="en-GB" dirty="0" err="1" smtClean="0"/>
              <a:t>proprie</a:t>
            </a:r>
            <a:r>
              <a:rPr lang="en-GB" dirty="0" smtClean="0"/>
              <a:t>, ma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di </a:t>
            </a:r>
            <a:r>
              <a:rPr lang="en-GB" dirty="0" err="1" smtClean="0"/>
              <a:t>punti</a:t>
            </a:r>
            <a:r>
              <a:rPr lang="en-GB" dirty="0" smtClean="0"/>
              <a:t> 2D (coordinate </a:t>
            </a:r>
            <a:r>
              <a:rPr lang="en-GB" dirty="0" err="1" smtClean="0"/>
              <a:t>immagine</a:t>
            </a:r>
            <a:r>
              <a:rPr lang="en-GB" dirty="0" smtClean="0"/>
              <a:t> [pixel])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rappresentano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baricentri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target, </a:t>
            </a:r>
            <a:r>
              <a:rPr lang="en-GB" dirty="0" err="1" smtClean="0"/>
              <a:t>raggruppati</a:t>
            </a:r>
            <a:r>
              <a:rPr lang="en-GB" dirty="0" smtClean="0"/>
              <a:t> per </a:t>
            </a:r>
            <a:r>
              <a:rPr lang="en-GB" dirty="0" err="1" smtClean="0"/>
              <a:t>immagini</a:t>
            </a:r>
            <a:r>
              <a:rPr lang="en-GB" dirty="0" smtClean="0"/>
              <a:t> di </a:t>
            </a:r>
            <a:r>
              <a:rPr lang="en-GB" dirty="0" err="1" smtClean="0"/>
              <a:t>appartenenza</a:t>
            </a:r>
            <a:r>
              <a:rPr lang="en-GB" dirty="0" smtClean="0"/>
              <a:t>. Una survey (</a:t>
            </a:r>
            <a:r>
              <a:rPr lang="en-GB" dirty="0" err="1" smtClean="0"/>
              <a:t>sintetica</a:t>
            </a:r>
            <a:r>
              <a:rPr lang="en-GB" dirty="0" smtClean="0"/>
              <a:t> o </a:t>
            </a:r>
            <a:r>
              <a:rPr lang="en-GB" dirty="0" err="1" smtClean="0"/>
              <a:t>reale</a:t>
            </a:r>
            <a:r>
              <a:rPr lang="en-GB" dirty="0" smtClean="0"/>
              <a:t>) </a:t>
            </a:r>
            <a:r>
              <a:rPr lang="en-GB" dirty="0" err="1" smtClean="0"/>
              <a:t>richiede</a:t>
            </a:r>
            <a:r>
              <a:rPr lang="en-GB" dirty="0" smtClean="0"/>
              <a:t> </a:t>
            </a:r>
            <a:r>
              <a:rPr lang="en-GB" dirty="0" err="1" smtClean="0"/>
              <a:t>centinaia</a:t>
            </a:r>
            <a:r>
              <a:rPr lang="en-GB" dirty="0" smtClean="0"/>
              <a:t> di </a:t>
            </a:r>
            <a:r>
              <a:rPr lang="en-GB" dirty="0" err="1" smtClean="0"/>
              <a:t>immagini</a:t>
            </a:r>
            <a:r>
              <a:rPr lang="en-GB" dirty="0" smtClean="0"/>
              <a:t>.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liste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l’input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SW di bundle.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 smtClean="0"/>
              <a:t>Python blender </a:t>
            </a:r>
            <a:r>
              <a:rPr lang="en-GB" sz="1200" dirty="0" smtClean="0"/>
              <a:t>→ Hi-res 3D model (targets like physical objects)→slow (hours)→ photorealistic images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significa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se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vogliono</a:t>
            </a:r>
            <a:r>
              <a:rPr lang="en-GB" dirty="0" smtClean="0"/>
              <a:t> </a:t>
            </a:r>
            <a:r>
              <a:rPr lang="en-GB" dirty="0" err="1" smtClean="0"/>
              <a:t>valutare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 </a:t>
            </a:r>
            <a:r>
              <a:rPr lang="en-GB" dirty="0" err="1" smtClean="0"/>
              <a:t>scenari</a:t>
            </a:r>
            <a:r>
              <a:rPr lang="en-GB" dirty="0" smtClean="0"/>
              <a:t> è </a:t>
            </a:r>
            <a:r>
              <a:rPr lang="en-GB" dirty="0" err="1" smtClean="0"/>
              <a:t>meglio</a:t>
            </a:r>
            <a:r>
              <a:rPr lang="en-GB" dirty="0" smtClean="0"/>
              <a:t> </a:t>
            </a:r>
            <a:r>
              <a:rPr lang="en-GB" dirty="0" err="1" smtClean="0"/>
              <a:t>usare</a:t>
            </a:r>
            <a:r>
              <a:rPr lang="en-GB" dirty="0" smtClean="0"/>
              <a:t> </a:t>
            </a:r>
            <a:r>
              <a:rPr lang="en-GB" dirty="0" err="1" smtClean="0"/>
              <a:t>preliminarmente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toolbox per </a:t>
            </a:r>
            <a:r>
              <a:rPr lang="en-GB" dirty="0" err="1" smtClean="0"/>
              <a:t>determinare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best cases e </a:t>
            </a:r>
            <a:r>
              <a:rPr lang="en-GB" dirty="0" err="1" smtClean="0"/>
              <a:t>quindi</a:t>
            </a:r>
            <a:r>
              <a:rPr lang="en-GB" dirty="0" smtClean="0"/>
              <a:t> </a:t>
            </a:r>
            <a:r>
              <a:rPr lang="en-GB" dirty="0" err="1" smtClean="0"/>
              <a:t>usare</a:t>
            </a:r>
            <a:r>
              <a:rPr lang="en-GB" dirty="0" smtClean="0"/>
              <a:t> Blender per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valutazione</a:t>
            </a:r>
            <a:r>
              <a:rPr lang="en-GB" dirty="0" smtClean="0"/>
              <a:t> finale </a:t>
            </a:r>
            <a:r>
              <a:rPr lang="en-GB" dirty="0" err="1" smtClean="0"/>
              <a:t>ottimale</a:t>
            </a:r>
            <a:r>
              <a:rPr lang="en-GB" dirty="0" smtClean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dirty="0"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/>
              <a:t>Come </a:t>
            </a:r>
            <a:r>
              <a:rPr lang="en-GB" dirty="0" err="1"/>
              <a:t>esempio</a:t>
            </a:r>
            <a:r>
              <a:rPr lang="en-GB" dirty="0"/>
              <a:t> di </a:t>
            </a:r>
            <a:r>
              <a:rPr lang="en-GB" dirty="0" err="1"/>
              <a:t>utilizzo</a:t>
            </a:r>
            <a:r>
              <a:rPr lang="en-GB" dirty="0"/>
              <a:t> del toolbox </a:t>
            </a:r>
            <a:r>
              <a:rPr lang="en-GB" dirty="0" err="1"/>
              <a:t>Matlab</a:t>
            </a:r>
            <a:r>
              <a:rPr lang="en-GB" dirty="0"/>
              <a:t> </a:t>
            </a:r>
            <a:r>
              <a:rPr lang="en-GB" dirty="0" err="1"/>
              <a:t>presentiamo</a:t>
            </a:r>
            <a:r>
              <a:rPr lang="en-GB" dirty="0"/>
              <a:t> due </a:t>
            </a:r>
            <a:r>
              <a:rPr lang="en-GB" dirty="0" err="1"/>
              <a:t>scenari</a:t>
            </a:r>
            <a:r>
              <a:rPr lang="en-GB" dirty="0"/>
              <a:t>. 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 smtClean="0"/>
              <a:t>Lo </a:t>
            </a:r>
            <a:r>
              <a:rPr lang="en-GB" dirty="0"/>
              <a:t>scenario A è </a:t>
            </a:r>
            <a:r>
              <a:rPr lang="en-GB" dirty="0" err="1"/>
              <a:t>esattamente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survey di </a:t>
            </a:r>
            <a:r>
              <a:rPr lang="en-GB" dirty="0" err="1"/>
              <a:t>Paluszek</a:t>
            </a:r>
            <a:r>
              <a:rPr lang="en-GB" dirty="0"/>
              <a:t>.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preso</a:t>
            </a:r>
            <a:r>
              <a:rPr lang="en-GB" dirty="0"/>
              <a:t> le </a:t>
            </a:r>
            <a:r>
              <a:rPr lang="en-GB" dirty="0" err="1"/>
              <a:t>posizioni</a:t>
            </a:r>
            <a:r>
              <a:rPr lang="en-GB" dirty="0"/>
              <a:t> (</a:t>
            </a:r>
            <a:r>
              <a:rPr lang="en-GB" dirty="0" err="1"/>
              <a:t>reali</a:t>
            </a:r>
            <a:r>
              <a:rPr lang="en-GB" dirty="0"/>
              <a:t>) </a:t>
            </a:r>
            <a:r>
              <a:rPr lang="en-GB" dirty="0" err="1"/>
              <a:t>delle</a:t>
            </a:r>
            <a:r>
              <a:rPr lang="en-GB" dirty="0"/>
              <a:t> sue </a:t>
            </a:r>
            <a:r>
              <a:rPr lang="en-GB" dirty="0" err="1"/>
              <a:t>camere</a:t>
            </a:r>
            <a:r>
              <a:rPr lang="en-GB" dirty="0"/>
              <a:t> e le coordinate 3D (</a:t>
            </a:r>
            <a:r>
              <a:rPr lang="en-GB" dirty="0" err="1"/>
              <a:t>reali</a:t>
            </a:r>
            <a:r>
              <a:rPr lang="en-GB" dirty="0"/>
              <a:t>) </a:t>
            </a:r>
            <a:r>
              <a:rPr lang="en-GB" dirty="0" err="1"/>
              <a:t>dei</a:t>
            </a:r>
            <a:r>
              <a:rPr lang="en-GB" dirty="0"/>
              <a:t> target e </a:t>
            </a:r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generato</a:t>
            </a:r>
            <a:r>
              <a:rPr lang="en-GB" dirty="0"/>
              <a:t> </a:t>
            </a:r>
            <a:r>
              <a:rPr lang="en-GB" dirty="0" err="1"/>
              <a:t>sinteticamente</a:t>
            </a:r>
            <a:r>
              <a:rPr lang="en-GB" dirty="0"/>
              <a:t> le sue </a:t>
            </a:r>
            <a:r>
              <a:rPr lang="en-GB" dirty="0" err="1"/>
              <a:t>prese</a:t>
            </a:r>
            <a:r>
              <a:rPr lang="en-GB" dirty="0" smtClean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dirty="0" smtClean="0"/>
              <a:t>Lo scenario B </a:t>
            </a:r>
            <a:r>
              <a:rPr lang="en-GB" dirty="0" err="1" smtClean="0"/>
              <a:t>simula</a:t>
            </a:r>
            <a:r>
              <a:rPr lang="en-GB" dirty="0" smtClean="0"/>
              <a:t> </a:t>
            </a:r>
            <a:r>
              <a:rPr lang="en-GB" dirty="0" err="1" smtClean="0"/>
              <a:t>invece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configurazione</a:t>
            </a:r>
            <a:r>
              <a:rPr lang="en-GB" dirty="0" smtClean="0"/>
              <a:t> di circa 160 </a:t>
            </a:r>
            <a:r>
              <a:rPr lang="en-GB" dirty="0" err="1" smtClean="0"/>
              <a:t>camere</a:t>
            </a:r>
            <a:r>
              <a:rPr lang="en-GB" dirty="0" smtClean="0"/>
              <a:t> (a basso </a:t>
            </a:r>
            <a:r>
              <a:rPr lang="en-GB" dirty="0" err="1" smtClean="0"/>
              <a:t>costo</a:t>
            </a:r>
            <a:r>
              <a:rPr lang="en-GB" dirty="0" smtClean="0"/>
              <a:t>) </a:t>
            </a:r>
            <a:r>
              <a:rPr lang="en-GB" dirty="0" err="1" smtClean="0"/>
              <a:t>fisse</a:t>
            </a:r>
            <a:r>
              <a:rPr lang="en-GB" dirty="0" smtClean="0"/>
              <a:t> </a:t>
            </a:r>
            <a:r>
              <a:rPr lang="en-GB" dirty="0" err="1" smtClean="0"/>
              <a:t>controllabili</a:t>
            </a:r>
            <a:r>
              <a:rPr lang="en-GB" dirty="0" smtClean="0"/>
              <a:t> </a:t>
            </a:r>
            <a:r>
              <a:rPr lang="en-GB" dirty="0" err="1" smtClean="0"/>
              <a:t>remotamente</a:t>
            </a:r>
            <a:r>
              <a:rPr lang="en-GB" dirty="0" smtClean="0"/>
              <a:t> </a:t>
            </a:r>
            <a:r>
              <a:rPr lang="en-GB" dirty="0" err="1" smtClean="0"/>
              <a:t>montate</a:t>
            </a:r>
            <a:r>
              <a:rPr lang="en-GB" dirty="0" smtClean="0"/>
              <a:t> </a:t>
            </a:r>
            <a:r>
              <a:rPr lang="en-GB" dirty="0" err="1" smtClean="0"/>
              <a:t>sull’antenna</a:t>
            </a:r>
            <a:r>
              <a:rPr lang="en-GB" dirty="0" smtClean="0"/>
              <a:t>. Robotic</a:t>
            </a:r>
            <a:r>
              <a:rPr lang="en-GB" baseline="0" dirty="0" smtClean="0"/>
              <a:t> sled or mechanical rail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200" dirty="0" smtClean="0"/>
              <a:t>In Scenario A and B we considered as reference the “a priori” target coordinates used to generate the synthetic images.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200" dirty="0" smtClean="0"/>
              <a:t>We were able to evaluate the effects of interior (resolution, focal length) and exterior (camera orientations) parameters with respect the overall error budget.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200" dirty="0" smtClean="0"/>
              <a:t>The image number and the interior and exterior camera parameters can be optimized to reach a tradeoff between measurement accuracy and logistical constraints.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reale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effetti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mischiati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errori</a:t>
            </a:r>
            <a:r>
              <a:rPr lang="en-GB" dirty="0"/>
              <a:t> </a:t>
            </a:r>
            <a:r>
              <a:rPr lang="en-GB" dirty="0" err="1"/>
              <a:t>sperimentali</a:t>
            </a:r>
            <a:r>
              <a:rPr lang="en-GB" dirty="0"/>
              <a:t> (per </a:t>
            </a:r>
            <a:r>
              <a:rPr lang="en-GB" dirty="0" err="1"/>
              <a:t>esempio</a:t>
            </a:r>
            <a:r>
              <a:rPr lang="en-GB" dirty="0"/>
              <a:t> </a:t>
            </a:r>
            <a:r>
              <a:rPr lang="en-GB" dirty="0" err="1"/>
              <a:t>turbolenza</a:t>
            </a:r>
            <a:r>
              <a:rPr lang="en-GB" dirty="0"/>
              <a:t>, </a:t>
            </a:r>
            <a:r>
              <a:rPr lang="en-GB" dirty="0" err="1"/>
              <a:t>incertezza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determinazione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baricentri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target, </a:t>
            </a:r>
            <a:r>
              <a:rPr lang="en-GB" dirty="0" err="1"/>
              <a:t>incertezza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ground control point </a:t>
            </a:r>
            <a:r>
              <a:rPr lang="en-GB" dirty="0" err="1"/>
              <a:t>ecc</a:t>
            </a:r>
            <a:r>
              <a:rPr lang="en-GB" dirty="0"/>
              <a:t>.) e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deformazioni</a:t>
            </a:r>
            <a:r>
              <a:rPr lang="en-GB" dirty="0"/>
              <a:t> </a:t>
            </a:r>
            <a:r>
              <a:rPr lang="en-GB" dirty="0" err="1"/>
              <a:t>vere</a:t>
            </a:r>
            <a:r>
              <a:rPr lang="en-GB" dirty="0"/>
              <a:t> e </a:t>
            </a:r>
            <a:r>
              <a:rPr lang="en-GB" dirty="0" err="1"/>
              <a:t>proprie</a:t>
            </a:r>
            <a:r>
              <a:rPr lang="en-GB" dirty="0"/>
              <a:t> di M1. </a:t>
            </a:r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reale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vari</a:t>
            </a:r>
            <a:r>
              <a:rPr lang="en-GB" dirty="0"/>
              <a:t> </a:t>
            </a:r>
            <a:r>
              <a:rPr lang="en-GB" dirty="0" err="1"/>
              <a:t>contributi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praticamente</a:t>
            </a:r>
            <a:r>
              <a:rPr lang="en-GB" dirty="0"/>
              <a:t> </a:t>
            </a:r>
            <a:r>
              <a:rPr lang="en-GB" dirty="0" err="1"/>
              <a:t>inestricabili</a:t>
            </a:r>
            <a:r>
              <a:rPr lang="en-GB" dirty="0"/>
              <a:t>.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smtClean="0"/>
              <a:t>The two</a:t>
            </a:r>
            <a:r>
              <a:rPr lang="en-GB" baseline="0" dirty="0" smtClean="0"/>
              <a:t> plots show the average of the </a:t>
            </a:r>
            <a:r>
              <a:rPr lang="en-GB" baseline="0" dirty="0" err="1" smtClean="0"/>
              <a:t>rms</a:t>
            </a:r>
            <a:r>
              <a:rPr lang="en-GB" baseline="0" dirty="0" smtClean="0"/>
              <a:t> error in function of the reflector radius  for the scenario A, on the left and B on the right.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aseline="0" dirty="0" smtClean="0"/>
              <a:t>In each plot the green curves refer to the </a:t>
            </a:r>
            <a:r>
              <a:rPr lang="en-GB" baseline="0" dirty="0" err="1" smtClean="0"/>
              <a:t>MIcMAC</a:t>
            </a:r>
            <a:r>
              <a:rPr lang="en-GB" baseline="0" dirty="0" smtClean="0"/>
              <a:t> bundle adjustment and the curve red to the </a:t>
            </a:r>
            <a:r>
              <a:rPr lang="en-GB" baseline="0" dirty="0" err="1" smtClean="0"/>
              <a:t>Aicon</a:t>
            </a:r>
            <a:r>
              <a:rPr lang="en-GB" baseline="0" dirty="0" smtClean="0"/>
              <a:t> bungle adjustment.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aseline="0" dirty="0" smtClean="0"/>
              <a:t>The comparison shows that the scenario A is the best one at least in the inner part of the reflector and the AICON bundle adjustment is the more accurate with and RMSE &lt;= 0.2 mm up to 20 m,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aseline="0" dirty="0" smtClean="0"/>
              <a:t>Then the RMSE gets worse in the outer part of the reflector on both plots. But It ‘s also true that in the scenario B RMSE is better in the central part of the reflector when MICMAC bundle adjustment is used.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aseline="0" dirty="0" smtClean="0"/>
              <a:t>The scenario “B” turns out to be worst in term of RMS due to there is no enough suitable position where to install the cameras on SRT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baseline="0" dirty="0" smtClean="0"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err="1" smtClean="0"/>
              <a:t>Questo</a:t>
            </a:r>
            <a:r>
              <a:rPr lang="en-GB" dirty="0" smtClean="0"/>
              <a:t> è un </a:t>
            </a:r>
            <a:r>
              <a:rPr lang="en-GB" dirty="0" err="1" smtClean="0"/>
              <a:t>risultato</a:t>
            </a:r>
            <a:r>
              <a:rPr lang="en-GB" dirty="0" smtClean="0"/>
              <a:t> </a:t>
            </a:r>
            <a:r>
              <a:rPr lang="en-GB" dirty="0" err="1" smtClean="0"/>
              <a:t>interessante</a:t>
            </a:r>
            <a:r>
              <a:rPr lang="en-GB" dirty="0" smtClean="0"/>
              <a:t> </a:t>
            </a:r>
            <a:r>
              <a:rPr lang="en-GB" dirty="0" err="1" smtClean="0"/>
              <a:t>perché</a:t>
            </a:r>
            <a:r>
              <a:rPr lang="en-GB" dirty="0" smtClean="0"/>
              <a:t> </a:t>
            </a:r>
            <a:r>
              <a:rPr lang="en-GB" dirty="0" err="1" smtClean="0"/>
              <a:t>spiega</a:t>
            </a:r>
            <a:r>
              <a:rPr lang="en-GB" dirty="0" smtClean="0"/>
              <a:t> </a:t>
            </a:r>
            <a:r>
              <a:rPr lang="en-GB" dirty="0" err="1" smtClean="0"/>
              <a:t>l’utilità</a:t>
            </a:r>
            <a:r>
              <a:rPr lang="en-GB" dirty="0" smtClean="0"/>
              <a:t> di un tool di </a:t>
            </a:r>
            <a:r>
              <a:rPr lang="en-GB" dirty="0" err="1" smtClean="0"/>
              <a:t>simulazione</a:t>
            </a:r>
            <a:r>
              <a:rPr lang="en-GB" dirty="0" smtClean="0"/>
              <a:t> come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progettazione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survey. </a:t>
            </a: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err="1" smtClean="0"/>
              <a:t>Questo</a:t>
            </a:r>
            <a:r>
              <a:rPr lang="en-GB" dirty="0" smtClean="0"/>
              <a:t> è un </a:t>
            </a:r>
            <a:r>
              <a:rPr lang="en-GB" dirty="0" err="1" smtClean="0"/>
              <a:t>risultato</a:t>
            </a:r>
            <a:r>
              <a:rPr lang="en-GB" dirty="0" smtClean="0"/>
              <a:t> </a:t>
            </a:r>
            <a:r>
              <a:rPr lang="en-GB" dirty="0" err="1" smtClean="0"/>
              <a:t>interessante</a:t>
            </a:r>
            <a:r>
              <a:rPr lang="en-GB" dirty="0" smtClean="0"/>
              <a:t> </a:t>
            </a:r>
            <a:r>
              <a:rPr lang="en-GB" dirty="0" err="1" smtClean="0"/>
              <a:t>perché</a:t>
            </a:r>
            <a:r>
              <a:rPr lang="en-GB" dirty="0" smtClean="0"/>
              <a:t> </a:t>
            </a:r>
            <a:r>
              <a:rPr lang="en-GB" dirty="0" err="1" smtClean="0"/>
              <a:t>spiega</a:t>
            </a:r>
            <a:r>
              <a:rPr lang="en-GB" dirty="0" smtClean="0"/>
              <a:t> </a:t>
            </a:r>
            <a:r>
              <a:rPr lang="en-GB" dirty="0" err="1" smtClean="0"/>
              <a:t>l’utilità</a:t>
            </a:r>
            <a:r>
              <a:rPr lang="en-GB" dirty="0" smtClean="0"/>
              <a:t> di un tool di </a:t>
            </a:r>
            <a:r>
              <a:rPr lang="en-GB" dirty="0" err="1" smtClean="0"/>
              <a:t>simulazione</a:t>
            </a:r>
            <a:r>
              <a:rPr lang="en-GB" dirty="0" smtClean="0"/>
              <a:t> come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progettazione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survey. </a:t>
            </a: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dirty="0" err="1" smtClean="0"/>
              <a:t>Questo</a:t>
            </a:r>
            <a:r>
              <a:rPr lang="en-GB" dirty="0" smtClean="0"/>
              <a:t> è un </a:t>
            </a:r>
            <a:r>
              <a:rPr lang="en-GB" dirty="0" err="1" smtClean="0"/>
              <a:t>risultato</a:t>
            </a:r>
            <a:r>
              <a:rPr lang="en-GB" dirty="0" smtClean="0"/>
              <a:t> </a:t>
            </a:r>
            <a:r>
              <a:rPr lang="en-GB" dirty="0" err="1" smtClean="0"/>
              <a:t>interessante</a:t>
            </a:r>
            <a:r>
              <a:rPr lang="en-GB" dirty="0" smtClean="0"/>
              <a:t> </a:t>
            </a:r>
            <a:r>
              <a:rPr lang="en-GB" dirty="0" err="1" smtClean="0"/>
              <a:t>perché</a:t>
            </a:r>
            <a:r>
              <a:rPr lang="en-GB" dirty="0" smtClean="0"/>
              <a:t> </a:t>
            </a:r>
            <a:r>
              <a:rPr lang="en-GB" dirty="0" err="1" smtClean="0"/>
              <a:t>spiega</a:t>
            </a:r>
            <a:r>
              <a:rPr lang="en-GB" dirty="0" smtClean="0"/>
              <a:t> </a:t>
            </a:r>
            <a:r>
              <a:rPr lang="en-GB" dirty="0" err="1" smtClean="0"/>
              <a:t>l’utilità</a:t>
            </a:r>
            <a:r>
              <a:rPr lang="en-GB" dirty="0" smtClean="0"/>
              <a:t> di un tool di </a:t>
            </a:r>
            <a:r>
              <a:rPr lang="en-GB" dirty="0" err="1" smtClean="0"/>
              <a:t>simulazione</a:t>
            </a:r>
            <a:r>
              <a:rPr lang="en-GB" dirty="0" smtClean="0"/>
              <a:t> come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progettazione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survey. </a:t>
            </a: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Obtained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stacking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together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OTF </a:t>
            </a:r>
            <a:r>
              <a:rPr lang="it-IT" baseline="0" dirty="0" err="1" smtClean="0"/>
              <a:t>scan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bright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point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9929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/>
              <a:t>Confrontando i due scenari per quanto concerne il numero di raggi (cioè quante immagini vedono un dato target) si nota che il rilievo di Paluszek è molto meno omogeneo. Ciò è dovuto al fatto che il crane non può muoversi a piacimento a causa degli struts, di M2 e dei cavi degli struts e quindi la mappatura è quella che è. Ovviamente tanto è più grande il numero di immagini che “vedono” un determinato target tanto è più robusta la soluzione che lo riguarda. Nel caso dello scenario B abbiamo avuto un altro genere di problema. Le equazioni di collinearità alla base del calcolo “impazzivano” a causa dell’eccessiva simmetria di questo scenario perchè contengono funzioni trigonometriche...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Basically</a:t>
            </a:r>
            <a:r>
              <a:rPr lang="it-IT" dirty="0" smtClean="0"/>
              <a:t> </a:t>
            </a:r>
            <a:r>
              <a:rPr lang="it-IT" dirty="0" err="1" smtClean="0"/>
              <a:t>Gregorian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 with </a:t>
            </a:r>
            <a:r>
              <a:rPr lang="it-IT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active</a:t>
            </a:r>
            <a:r>
              <a:rPr lang="it-IT" baseline="0" dirty="0" smtClean="0"/>
              <a:t> </a:t>
            </a:r>
            <a:r>
              <a:rPr lang="it-IT" dirty="0" err="1" smtClean="0"/>
              <a:t>surfaces</a:t>
            </a:r>
            <a:r>
              <a:rPr lang="it-IT" dirty="0" smtClean="0"/>
              <a:t> ( 64-m </a:t>
            </a:r>
            <a:r>
              <a:rPr lang="it-IT" dirty="0" err="1" smtClean="0"/>
              <a:t>diameter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</a:t>
            </a:r>
            <a:r>
              <a:rPr lang="it-IT" dirty="0" err="1" smtClean="0"/>
              <a:t>in</a:t>
            </a:r>
            <a:r>
              <a:rPr lang="it-IT" dirty="0" smtClean="0"/>
              <a:t> </a:t>
            </a:r>
            <a:r>
              <a:rPr lang="it-IT" dirty="0" err="1" smtClean="0"/>
              <a:t>reflector</a:t>
            </a:r>
            <a:r>
              <a:rPr lang="it-IT" dirty="0" smtClean="0"/>
              <a:t> and a 7.9</a:t>
            </a:r>
            <a:r>
              <a:rPr lang="it-IT" baseline="0" dirty="0" smtClean="0"/>
              <a:t> m </a:t>
            </a:r>
            <a:r>
              <a:rPr lang="it-IT" baseline="0" dirty="0" err="1" smtClean="0"/>
              <a:t>diameter</a:t>
            </a:r>
            <a:r>
              <a:rPr lang="it-IT" baseline="0" dirty="0" smtClean="0"/>
              <a:t>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reflector</a:t>
            </a:r>
            <a:r>
              <a:rPr lang="it-IT" dirty="0" smtClean="0"/>
              <a:t>) and a </a:t>
            </a:r>
            <a:r>
              <a:rPr lang="it-IT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wave</a:t>
            </a:r>
            <a:r>
              <a:rPr lang="it-IT" baseline="0" dirty="0" smtClean="0"/>
              <a:t> guide room under the </a:t>
            </a:r>
            <a:r>
              <a:rPr lang="it-IT" baseline="0" dirty="0" err="1" smtClean="0"/>
              <a:t>gregorian</a:t>
            </a:r>
            <a:r>
              <a:rPr lang="it-IT" baseline="0" dirty="0" smtClean="0"/>
              <a:t> focus </a:t>
            </a:r>
            <a:r>
              <a:rPr lang="it-IT" baseline="0" dirty="0" err="1" smtClean="0"/>
              <a:t>floor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3 </a:t>
            </a:r>
            <a:r>
              <a:rPr lang="it-IT" baseline="0" dirty="0" err="1" smtClean="0"/>
              <a:t>smaller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reflectors</a:t>
            </a:r>
            <a:r>
              <a:rPr lang="it-IT" baseline="0" dirty="0" smtClean="0"/>
              <a:t> to re-</a:t>
            </a:r>
            <a:r>
              <a:rPr lang="it-IT" baseline="0" dirty="0" err="1" smtClean="0"/>
              <a:t>reflecting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on a the </a:t>
            </a:r>
            <a:r>
              <a:rPr lang="it-IT" baseline="0" dirty="0" err="1" smtClean="0"/>
              <a:t>third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fourth</a:t>
            </a:r>
            <a:r>
              <a:rPr lang="it-IT" baseline="0" dirty="0" smtClean="0"/>
              <a:t>  </a:t>
            </a:r>
            <a:r>
              <a:rPr lang="it-IT" baseline="0" dirty="0" err="1" smtClean="0"/>
              <a:t>focal</a:t>
            </a:r>
            <a:r>
              <a:rPr lang="it-IT" baseline="0" dirty="0" smtClean="0"/>
              <a:t> position.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SRT can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</a:t>
            </a:r>
            <a:r>
              <a:rPr lang="en-US" baseline="0" dirty="0" smtClean="0"/>
              <a:t>the maximum operating frequency observable from the primary focus. Moreover they are used </a:t>
            </a:r>
            <a:r>
              <a:rPr lang="it-IT" baseline="0" dirty="0" smtClean="0"/>
              <a:t>of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to </a:t>
            </a:r>
            <a:r>
              <a:rPr lang="it-IT" dirty="0" err="1" smtClean="0"/>
              <a:t>correct</a:t>
            </a:r>
            <a:r>
              <a:rPr lang="it-IT" dirty="0" smtClean="0"/>
              <a:t> the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deformations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induced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gravity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primary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surface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+mn-lt"/>
              </a:rPr>
              <a:t>Compensate the rigid body deformations of the main mirror (those primary mirror actuators can not correct)</a:t>
            </a:r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200" dirty="0" smtClean="0"/>
              <a:t>Laser tracker (Faro SN 3301) measurement  by SIGMA 3D in 2012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 smtClean="0"/>
              <a:t>Subreflector</a:t>
            </a:r>
            <a:r>
              <a:rPr lang="it-IT" sz="1200" dirty="0" smtClean="0"/>
              <a:t>  position </a:t>
            </a:r>
            <a:r>
              <a:rPr lang="it-IT" sz="1200" dirty="0" err="1" smtClean="0"/>
              <a:t>was</a:t>
            </a:r>
            <a:r>
              <a:rPr lang="it-IT" sz="1200" dirty="0" smtClean="0"/>
              <a:t> </a:t>
            </a:r>
            <a:r>
              <a:rPr lang="it-IT" sz="1200" dirty="0" err="1" smtClean="0"/>
              <a:t>manually</a:t>
            </a:r>
            <a:r>
              <a:rPr lang="it-IT" sz="1200" dirty="0" smtClean="0"/>
              <a:t> </a:t>
            </a:r>
            <a:r>
              <a:rPr lang="it-IT" sz="1200" dirty="0" err="1" smtClean="0"/>
              <a:t>aligned</a:t>
            </a:r>
            <a:r>
              <a:rPr lang="it-IT" sz="1200" dirty="0" smtClean="0"/>
              <a:t> by </a:t>
            </a:r>
            <a:r>
              <a:rPr lang="it-IT" sz="1200" dirty="0" err="1" smtClean="0"/>
              <a:t>varying</a:t>
            </a:r>
            <a:r>
              <a:rPr lang="it-IT" sz="1200" dirty="0" smtClean="0"/>
              <a:t> the </a:t>
            </a:r>
            <a:r>
              <a:rPr lang="it-IT" sz="1200" dirty="0" err="1" smtClean="0"/>
              <a:t>thickness</a:t>
            </a:r>
            <a:r>
              <a:rPr lang="it-IT" sz="1200" dirty="0" smtClean="0"/>
              <a:t> of </a:t>
            </a:r>
            <a:r>
              <a:rPr lang="it-IT" sz="1200" dirty="0" err="1" smtClean="0"/>
              <a:t>shims</a:t>
            </a:r>
            <a:r>
              <a:rPr lang="it-IT" sz="1200" dirty="0" smtClean="0"/>
              <a:t> </a:t>
            </a:r>
            <a:r>
              <a:rPr lang="it-IT" sz="1200" dirty="0" err="1" smtClean="0"/>
              <a:t>mounted</a:t>
            </a:r>
            <a:r>
              <a:rPr lang="it-IT" sz="1200" dirty="0" smtClean="0"/>
              <a:t> </a:t>
            </a:r>
            <a:r>
              <a:rPr lang="it-IT" sz="1200" dirty="0" err="1" smtClean="0"/>
              <a:t>between</a:t>
            </a:r>
            <a:r>
              <a:rPr lang="it-IT" sz="1200" dirty="0" smtClean="0"/>
              <a:t> the </a:t>
            </a:r>
            <a:r>
              <a:rPr lang="it-IT" sz="1200" dirty="0" err="1" smtClean="0"/>
              <a:t>apex</a:t>
            </a:r>
            <a:r>
              <a:rPr lang="it-IT" sz="1200" dirty="0" smtClean="0"/>
              <a:t> </a:t>
            </a:r>
            <a:r>
              <a:rPr lang="it-IT" sz="1200" dirty="0" err="1" smtClean="0"/>
              <a:t>structure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dirty="0" smtClean="0">
                <a:latin typeface="+mn-lt"/>
              </a:rPr>
              <a:t>Final alignment of the secondary mirror w.r.t. the primary one was specified with: 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+mn-lt"/>
              </a:rPr>
              <a:t>± 2.5 mm distance between the actual and </a:t>
            </a:r>
            <a:r>
              <a:rPr lang="en-US" altLang="en-US" sz="1200" dirty="0" err="1" smtClean="0">
                <a:latin typeface="+mn-lt"/>
              </a:rPr>
              <a:t>teoretical</a:t>
            </a:r>
            <a:r>
              <a:rPr lang="en-US" altLang="en-US" sz="1200" dirty="0" smtClean="0">
                <a:latin typeface="+mn-lt"/>
              </a:rPr>
              <a:t> sub-reflector vertex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latin typeface="+mn-lt"/>
              </a:rPr>
              <a:t>&lt;= 250 </a:t>
            </a:r>
            <a:r>
              <a:rPr lang="en-US" altLang="en-US" sz="1200" dirty="0" err="1" smtClean="0">
                <a:latin typeface="+mn-lt"/>
              </a:rPr>
              <a:t>arcsec</a:t>
            </a:r>
            <a:r>
              <a:rPr lang="en-US" altLang="en-US" sz="1200" dirty="0" smtClean="0">
                <a:latin typeface="+mn-lt"/>
              </a:rPr>
              <a:t> tilt between the secondary and primary light of sight axes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beginning</a:t>
            </a:r>
            <a:r>
              <a:rPr lang="it-IT" baseline="0" dirty="0" smtClean="0"/>
              <a:t> of 2016 the SRT </a:t>
            </a:r>
            <a:r>
              <a:rPr lang="it-IT" baseline="0" dirty="0" err="1" smtClean="0"/>
              <a:t>metrology</a:t>
            </a:r>
            <a:r>
              <a:rPr lang="it-IT" baseline="0" dirty="0" smtClean="0"/>
              <a:t> team </a:t>
            </a:r>
            <a:r>
              <a:rPr lang="it-IT" baseline="0" dirty="0" err="1" smtClean="0"/>
              <a:t>bought</a:t>
            </a:r>
            <a:r>
              <a:rPr lang="it-IT" baseline="0" dirty="0" smtClean="0"/>
              <a:t> Leica Absolute </a:t>
            </a:r>
            <a:r>
              <a:rPr lang="it-IT" baseline="0" dirty="0" err="1" smtClean="0"/>
              <a:t>Tracker</a:t>
            </a:r>
            <a:r>
              <a:rPr lang="it-IT" baseline="0" dirty="0" smtClean="0"/>
              <a:t> AT 402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In 2016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carried</a:t>
            </a:r>
            <a:r>
              <a:rPr lang="it-IT" baseline="0" dirty="0" smtClean="0"/>
              <a:t> out  LT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campaign</a:t>
            </a:r>
            <a:r>
              <a:rPr lang="it-IT" baseline="0" dirty="0" smtClean="0"/>
              <a:t> on SRT.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to do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l</a:t>
            </a:r>
            <a:r>
              <a:rPr lang="en-US" sz="1200" dirty="0" err="1" smtClean="0"/>
              <a:t>aser</a:t>
            </a:r>
            <a:r>
              <a:rPr lang="en-US" sz="1200" dirty="0" smtClean="0"/>
              <a:t> </a:t>
            </a:r>
            <a:r>
              <a:rPr lang="en-US" sz="1200" dirty="0" err="1" smtClean="0"/>
              <a:t>racker</a:t>
            </a:r>
            <a:r>
              <a:rPr lang="en-US" sz="1200" dirty="0" smtClean="0"/>
              <a:t> was installed on a rigid support 45°</a:t>
            </a:r>
            <a:r>
              <a:rPr lang="en-US" sz="1200" baseline="0" dirty="0" smtClean="0"/>
              <a:t> inclined and </a:t>
            </a:r>
            <a:r>
              <a:rPr lang="en-US" sz="1200" dirty="0" smtClean="0"/>
              <a:t>bonded to the top of the </a:t>
            </a:r>
            <a:r>
              <a:rPr lang="en-US" sz="1200" dirty="0" err="1" smtClean="0"/>
              <a:t>gregorian</a:t>
            </a:r>
            <a:r>
              <a:rPr lang="en-US" sz="1200" dirty="0" smtClean="0"/>
              <a:t> room</a:t>
            </a:r>
            <a:r>
              <a:rPr lang="en-US" sz="1200" baseline="0" dirty="0" smtClean="0"/>
              <a:t> and remotely controlled by W-LAN connection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Then 18 target reflectors were attached on</a:t>
            </a:r>
            <a:r>
              <a:rPr lang="en-US" sz="1200" baseline="0" dirty="0" smtClean="0"/>
              <a:t> different parts of the antenna: 10 target on the </a:t>
            </a:r>
            <a:r>
              <a:rPr lang="en-US" sz="1200" baseline="0" dirty="0" err="1" smtClean="0"/>
              <a:t>subreflector</a:t>
            </a:r>
            <a:r>
              <a:rPr lang="en-US" sz="1200" baseline="0" dirty="0" smtClean="0"/>
              <a:t> (</a:t>
            </a:r>
            <a:r>
              <a:rPr lang="en-US" sz="1200" dirty="0" smtClean="0"/>
              <a:t>4 target on the </a:t>
            </a:r>
            <a:r>
              <a:rPr lang="en-US" sz="1200" dirty="0" err="1" smtClean="0"/>
              <a:t>subreflector</a:t>
            </a:r>
            <a:r>
              <a:rPr lang="en-US" sz="1200" dirty="0" smtClean="0"/>
              <a:t> central flange are known with</a:t>
            </a:r>
            <a:r>
              <a:rPr lang="en-US" sz="1200" baseline="0" dirty="0" smtClean="0"/>
              <a:t> good accuracy </a:t>
            </a:r>
            <a:r>
              <a:rPr lang="en-US" sz="1200" dirty="0" smtClean="0"/>
              <a:t>from mechanical</a:t>
            </a:r>
            <a:r>
              <a:rPr lang="en-US" sz="1200" baseline="0" dirty="0" smtClean="0"/>
              <a:t> design</a:t>
            </a:r>
            <a:r>
              <a:rPr lang="en-US" sz="1200" dirty="0" smtClean="0"/>
              <a:t>)</a:t>
            </a:r>
          </a:p>
          <a:p>
            <a:r>
              <a:rPr lang="en-US" sz="1200" baseline="0" dirty="0" smtClean="0"/>
              <a:t>, 4 target on the top of the </a:t>
            </a:r>
            <a:r>
              <a:rPr lang="en-US" sz="1200" baseline="0" dirty="0" err="1" smtClean="0"/>
              <a:t>gregorian</a:t>
            </a:r>
            <a:r>
              <a:rPr lang="en-US" sz="1200" baseline="0" dirty="0" smtClean="0"/>
              <a:t> room and 1 target for each </a:t>
            </a:r>
            <a:r>
              <a:rPr lang="en-US" sz="1200" baseline="0" dirty="0" err="1" smtClean="0"/>
              <a:t>quadrupod</a:t>
            </a:r>
            <a:r>
              <a:rPr lang="en-US" sz="1200" baseline="0" dirty="0" smtClean="0"/>
              <a:t> leg</a:t>
            </a:r>
          </a:p>
          <a:p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>
                <a:solidFill>
                  <a:schemeClr val="tx2"/>
                </a:solidFill>
                <a:latin typeface="+mn-lt"/>
              </a:rPr>
              <a:t>(6.35 mm </a:t>
            </a:r>
            <a:r>
              <a:rPr lang="it-IT" sz="1200" b="0" dirty="0" err="1" smtClean="0">
                <a:solidFill>
                  <a:schemeClr val="tx2"/>
                </a:solidFill>
                <a:latin typeface="+mn-lt"/>
              </a:rPr>
              <a:t>radius</a:t>
            </a:r>
            <a:r>
              <a:rPr lang="it-IT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200" b="0" dirty="0" err="1" smtClean="0">
                <a:solidFill>
                  <a:schemeClr val="tx2"/>
                </a:solidFill>
                <a:latin typeface="+mn-lt"/>
              </a:rPr>
              <a:t>anodized</a:t>
            </a:r>
            <a:r>
              <a:rPr lang="it-IT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200" b="0" dirty="0" err="1" smtClean="0">
                <a:solidFill>
                  <a:schemeClr val="tx2"/>
                </a:solidFill>
                <a:latin typeface="+mn-lt"/>
              </a:rPr>
              <a:t>aluminium</a:t>
            </a:r>
            <a:r>
              <a:rPr lang="it-IT" sz="12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200" b="0" dirty="0" err="1" smtClean="0">
                <a:solidFill>
                  <a:schemeClr val="tx2"/>
                </a:solidFill>
                <a:latin typeface="+mn-lt"/>
              </a:rPr>
              <a:t>sphere</a:t>
            </a:r>
            <a:r>
              <a:rPr lang="it-IT" sz="1200" b="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altLang="en-US" sz="1200" b="0" dirty="0" smtClean="0">
              <a:solidFill>
                <a:schemeClr val="tx2"/>
              </a:solidFill>
              <a:latin typeface="+mn-lt"/>
            </a:endParaRPr>
          </a:p>
          <a:p>
            <a:endParaRPr lang="en-US" sz="12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56" y="0"/>
            <a:ext cx="9175597" cy="5301208"/>
          </a:xfrm>
          <a:prstGeom prst="rect">
            <a:avLst/>
          </a:prstGeom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179512" y="44624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</a:t>
            </a:r>
            <a:r>
              <a:rPr lang="it-IT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WV  19-24 </a:t>
            </a:r>
            <a:r>
              <a:rPr lang="it-IT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2016, Workshop</a:t>
            </a:r>
          </a:p>
          <a:p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Metrology and Control of Large Telescopes</a:t>
            </a:r>
          </a:p>
          <a:p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2" name="CasellaDiTesto 11"/>
          <p:cNvSpPr txBox="1"/>
          <p:nvPr/>
        </p:nvSpPr>
        <p:spPr>
          <a:xfrm>
            <a:off x="-26056" y="4800054"/>
            <a:ext cx="9175597" cy="15388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Serra G.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aseline="30000" dirty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, Buffa F.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Deiana</a:t>
            </a:r>
            <a:r>
              <a:rPr lang="en-US" dirty="0">
                <a:solidFill>
                  <a:schemeClr val="tx2"/>
                </a:solidFill>
              </a:rPr>
              <a:t> G. L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baseline="30000" dirty="0">
                <a:solidFill>
                  <a:schemeClr val="tx2"/>
                </a:solidFill>
              </a:rPr>
              <a:t> 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Marongiu P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baseline="30000" dirty="0">
                <a:solidFill>
                  <a:schemeClr val="tx2"/>
                </a:solidFill>
              </a:rPr>
              <a:t> 1</a:t>
            </a:r>
            <a:r>
              <a:rPr lang="en-US" dirty="0" smtClean="0">
                <a:solidFill>
                  <a:schemeClr val="tx2"/>
                </a:solidFill>
              </a:rPr>
              <a:t>,  </a:t>
            </a:r>
            <a:r>
              <a:rPr lang="en-US" dirty="0" err="1">
                <a:solidFill>
                  <a:schemeClr val="tx2"/>
                </a:solidFill>
              </a:rPr>
              <a:t>Pisanu</a:t>
            </a:r>
            <a:r>
              <a:rPr lang="en-US" dirty="0">
                <a:solidFill>
                  <a:schemeClr val="tx2"/>
                </a:solidFill>
              </a:rPr>
              <a:t> T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baseline="30000" dirty="0">
                <a:solidFill>
                  <a:schemeClr val="tx2"/>
                </a:solidFill>
              </a:rPr>
              <a:t> 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Poppi</a:t>
            </a:r>
            <a:r>
              <a:rPr lang="en-US" dirty="0">
                <a:solidFill>
                  <a:schemeClr val="tx2"/>
                </a:solidFill>
              </a:rPr>
              <a:t> 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baseline="30000" dirty="0">
                <a:solidFill>
                  <a:schemeClr val="tx2"/>
                </a:solidFill>
              </a:rPr>
              <a:t> 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Urru</a:t>
            </a:r>
            <a:r>
              <a:rPr lang="en-US" dirty="0">
                <a:solidFill>
                  <a:schemeClr val="tx2"/>
                </a:solidFill>
              </a:rPr>
              <a:t> 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baseline="30000" dirty="0">
                <a:solidFill>
                  <a:schemeClr val="tx2"/>
                </a:solidFill>
              </a:rPr>
              <a:t> 1</a:t>
            </a:r>
            <a:r>
              <a:rPr lang="en-US" dirty="0" smtClean="0">
                <a:solidFill>
                  <a:schemeClr val="tx2"/>
                </a:solidFill>
              </a:rPr>
              <a:t>, G. Sanna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</a:p>
          <a:p>
            <a:pPr algn="ctr"/>
            <a:endParaRPr lang="en-US" baseline="300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baseline="30000" dirty="0">
                <a:solidFill>
                  <a:schemeClr val="tx2"/>
                </a:solidFill>
              </a:rPr>
              <a:t>1</a:t>
            </a:r>
            <a:r>
              <a:rPr lang="it-IT" sz="1600" dirty="0" err="1" smtClean="0">
                <a:solidFill>
                  <a:schemeClr val="tx2"/>
                </a:solidFill>
              </a:rPr>
              <a:t>Astronomical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Observatory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smtClean="0">
                <a:solidFill>
                  <a:schemeClr val="tx2"/>
                </a:solidFill>
              </a:rPr>
              <a:t>Cagliari (OAC) - </a:t>
            </a:r>
            <a:r>
              <a:rPr lang="it-IT" sz="1600" dirty="0" err="1" smtClean="0">
                <a:solidFill>
                  <a:schemeClr val="tx2"/>
                </a:solidFill>
              </a:rPr>
              <a:t>Sardinia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Radio </a:t>
            </a:r>
            <a:r>
              <a:rPr lang="it-IT" sz="1600" dirty="0" err="1" smtClean="0">
                <a:solidFill>
                  <a:schemeClr val="tx2"/>
                </a:solidFill>
              </a:rPr>
              <a:t>Telescope</a:t>
            </a:r>
            <a:r>
              <a:rPr lang="it-IT" sz="1600" dirty="0" smtClean="0">
                <a:solidFill>
                  <a:schemeClr val="tx2"/>
                </a:solidFill>
              </a:rPr>
              <a:t> (SRT)</a:t>
            </a:r>
            <a:endParaRPr lang="it-IT" sz="1600" dirty="0">
              <a:solidFill>
                <a:schemeClr val="tx2"/>
              </a:solidFill>
            </a:endParaRPr>
          </a:p>
          <a:p>
            <a:pPr algn="ctr"/>
            <a:r>
              <a:rPr lang="it-IT" sz="1600" dirty="0" err="1" smtClean="0">
                <a:solidFill>
                  <a:schemeClr val="tx2"/>
                </a:solidFill>
              </a:rPr>
              <a:t>Italian</a:t>
            </a:r>
            <a:r>
              <a:rPr lang="it-IT" sz="1600" dirty="0" smtClean="0">
                <a:solidFill>
                  <a:schemeClr val="tx2"/>
                </a:solidFill>
              </a:rPr>
              <a:t> National </a:t>
            </a:r>
            <a:r>
              <a:rPr lang="it-IT" sz="1600" dirty="0" err="1" smtClean="0">
                <a:solidFill>
                  <a:schemeClr val="tx2"/>
                </a:solidFill>
              </a:rPr>
              <a:t>Institute</a:t>
            </a:r>
            <a:r>
              <a:rPr lang="it-IT" sz="1600" dirty="0" smtClean="0">
                <a:solidFill>
                  <a:schemeClr val="tx2"/>
                </a:solidFill>
              </a:rPr>
              <a:t> for </a:t>
            </a:r>
            <a:r>
              <a:rPr lang="it-IT" sz="1600" dirty="0" err="1" smtClean="0">
                <a:solidFill>
                  <a:schemeClr val="tx2"/>
                </a:solidFill>
              </a:rPr>
              <a:t>Astrophysics</a:t>
            </a:r>
            <a:r>
              <a:rPr lang="it-IT" sz="1600" dirty="0" smtClean="0">
                <a:solidFill>
                  <a:schemeClr val="tx2"/>
                </a:solidFill>
              </a:rPr>
              <a:t> (INAF)</a:t>
            </a:r>
          </a:p>
          <a:p>
            <a:pPr algn="ctr"/>
            <a:r>
              <a:rPr lang="en-US" sz="1600" baseline="30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University </a:t>
            </a:r>
            <a:r>
              <a:rPr lang="en-US" sz="1600" dirty="0">
                <a:solidFill>
                  <a:schemeClr val="tx2"/>
                </a:solidFill>
              </a:rPr>
              <a:t>of Cagliari, 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Department </a:t>
            </a:r>
            <a:r>
              <a:rPr lang="en-US" sz="1600" dirty="0">
                <a:solidFill>
                  <a:schemeClr val="tx2"/>
                </a:solidFill>
              </a:rPr>
              <a:t>of Civil, Environmental Engineering and Architecture, </a:t>
            </a:r>
            <a:r>
              <a:rPr lang="en-US" sz="1600" dirty="0" smtClean="0">
                <a:solidFill>
                  <a:schemeClr val="tx2"/>
                </a:solidFill>
              </a:rPr>
              <a:t>Italy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056" y="3938042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mmagine 8" descr="logoOA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6638" y="4353788"/>
            <a:ext cx="1477362" cy="4249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0344" y="908720"/>
            <a:ext cx="8278120" cy="1080120"/>
          </a:xfrm>
        </p:spPr>
        <p:txBody>
          <a:bodyPr>
            <a:noAutofit/>
          </a:bodyPr>
          <a:lstStyle/>
          <a:p>
            <a:pPr algn="ctr"/>
            <a:r>
              <a:rPr lang="en-GB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tools for SRT metrology: </a:t>
            </a:r>
            <a:br>
              <a:rPr lang="en-GB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tracker &amp; simulator for photogrammetric survey</a:t>
            </a:r>
            <a:endParaRPr lang="it-IT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4E3B30"/>
                </a:solidFill>
              </a:rPr>
              <a:t>Subreflector</a:t>
            </a:r>
            <a:r>
              <a:rPr lang="en-US" sz="2800" dirty="0" smtClean="0">
                <a:solidFill>
                  <a:srgbClr val="4E3B30"/>
                </a:solidFill>
              </a:rPr>
              <a:t> motions and reference frame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2" name="Segnaposto contenuto 5"/>
          <p:cNvSpPr txBox="1">
            <a:spLocks/>
          </p:cNvSpPr>
          <p:nvPr/>
        </p:nvSpPr>
        <p:spPr>
          <a:xfrm>
            <a:off x="85448" y="1268760"/>
            <a:ext cx="4613927" cy="4792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April 2016, first  LT measurement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800" dirty="0" smtClean="0"/>
              <a:t>antenna at 45°Elevation (best primary-</a:t>
            </a:r>
            <a:r>
              <a:rPr lang="en-US" sz="1800" dirty="0" err="1" smtClean="0"/>
              <a:t>subreflector</a:t>
            </a:r>
            <a:r>
              <a:rPr lang="en-US" sz="1800" dirty="0" smtClean="0"/>
              <a:t> alignment from Sigma 3D meas.)</a:t>
            </a:r>
          </a:p>
          <a:p>
            <a:r>
              <a:rPr lang="en-US" sz="1800" dirty="0" smtClean="0"/>
              <a:t>With LUT enabled  we moved remotely the actuators by 5 steps of 10 mm in X, Y and Z direction </a:t>
            </a:r>
          </a:p>
          <a:p>
            <a:r>
              <a:rPr lang="en-US" sz="1800" dirty="0" smtClean="0"/>
              <a:t>Targets on the </a:t>
            </a:r>
            <a:r>
              <a:rPr lang="en-US" sz="1800" dirty="0" err="1" smtClean="0"/>
              <a:t>subreflector</a:t>
            </a:r>
            <a:r>
              <a:rPr lang="en-US" sz="1800" dirty="0" smtClean="0"/>
              <a:t> depicts </a:t>
            </a:r>
            <a:r>
              <a:rPr lang="en-US" sz="1800" b="1" dirty="0" smtClean="0"/>
              <a:t>3D crosses</a:t>
            </a:r>
          </a:p>
          <a:p>
            <a:r>
              <a:rPr lang="en-US" sz="1800" dirty="0" smtClean="0"/>
              <a:t>After a roto-translation the </a:t>
            </a:r>
            <a:r>
              <a:rPr lang="en-US" sz="1800" b="1" dirty="0" smtClean="0"/>
              <a:t>3D crosses </a:t>
            </a:r>
            <a:r>
              <a:rPr lang="en-US" sz="1800" dirty="0" smtClean="0"/>
              <a:t>were referred to the mechanical reference frame (by exploiting P0, P1, P2, P3, P4 and P5 mechanical positions as reference points)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</p:txBody>
      </p:sp>
      <p:sp>
        <p:nvSpPr>
          <p:cNvPr id="28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572000" y="1556792"/>
            <a:ext cx="4536504" cy="4699813"/>
            <a:chOff x="4411343" y="1556792"/>
            <a:chExt cx="4536504" cy="4699813"/>
          </a:xfrm>
        </p:grpSpPr>
        <p:grpSp>
          <p:nvGrpSpPr>
            <p:cNvPr id="11" name="Gruppo 10"/>
            <p:cNvGrpSpPr/>
            <p:nvPr/>
          </p:nvGrpSpPr>
          <p:grpSpPr>
            <a:xfrm>
              <a:off x="4411343" y="1556792"/>
              <a:ext cx="4536504" cy="4464496"/>
              <a:chOff x="4427984" y="1556792"/>
              <a:chExt cx="4536504" cy="4464496"/>
            </a:xfrm>
          </p:grpSpPr>
          <p:pic>
            <p:nvPicPr>
              <p:cNvPr id="21" name="image21.png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4427984" y="1556792"/>
                <a:ext cx="4536504" cy="4464496"/>
              </a:xfrm>
              <a:prstGeom prst="rect">
                <a:avLst/>
              </a:prstGeom>
              <a:ln/>
            </p:spPr>
          </p:pic>
          <p:cxnSp>
            <p:nvCxnSpPr>
              <p:cNvPr id="9" name="Connettore 2 8"/>
              <p:cNvCxnSpPr/>
              <p:nvPr/>
            </p:nvCxnSpPr>
            <p:spPr>
              <a:xfrm flipV="1">
                <a:off x="8100392" y="3212976"/>
                <a:ext cx="0" cy="936104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/>
              <p:cNvCxnSpPr/>
              <p:nvPr/>
            </p:nvCxnSpPr>
            <p:spPr>
              <a:xfrm rot="5400000" flipV="1">
                <a:off x="8140238" y="3212976"/>
                <a:ext cx="0" cy="936104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stealth"/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/>
              <p:cNvCxnSpPr/>
              <p:nvPr/>
            </p:nvCxnSpPr>
            <p:spPr>
              <a:xfrm flipV="1">
                <a:off x="8073262" y="3292658"/>
                <a:ext cx="0" cy="864096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stealth"/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7626873" y="5477481"/>
                <a:ext cx="628446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en-US" altLang="en-US" sz="1100" b="1" dirty="0" smtClean="0">
                    <a:solidFill>
                      <a:srgbClr val="0070C0"/>
                    </a:solidFill>
                    <a:latin typeface="+mn-lt"/>
                  </a:rPr>
                  <a:t>mm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4716016" y="5272550"/>
                <a:ext cx="628446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en-US" altLang="en-US" sz="1100" b="1" dirty="0" smtClean="0">
                    <a:solidFill>
                      <a:srgbClr val="0070C0"/>
                    </a:solidFill>
                    <a:latin typeface="+mn-lt"/>
                  </a:rPr>
                  <a:t>mm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4269833" y="3574366"/>
                <a:ext cx="628446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en-US" altLang="en-US" sz="1100" b="1" dirty="0" smtClean="0">
                    <a:solidFill>
                      <a:srgbClr val="0070C0"/>
                    </a:solidFill>
                    <a:latin typeface="+mn-lt"/>
                  </a:rPr>
                  <a:t>mm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6683169" y="4141909"/>
                <a:ext cx="445703" cy="286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it-IT" altLang="en-US" sz="1400" b="1" dirty="0" smtClean="0">
                    <a:solidFill>
                      <a:srgbClr val="FF0000"/>
                    </a:solidFill>
                    <a:latin typeface="+mn-lt"/>
                  </a:rPr>
                  <a:t>P0</a:t>
                </a:r>
                <a:endParaRPr lang="en-US" altLang="en-US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5139590" y="4293981"/>
                <a:ext cx="445703" cy="286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it-IT" altLang="en-US" sz="1400" b="1" dirty="0" smtClean="0">
                    <a:solidFill>
                      <a:srgbClr val="FF0000"/>
                    </a:solidFill>
                    <a:latin typeface="+mn-lt"/>
                  </a:rPr>
                  <a:t>P4</a:t>
                </a:r>
                <a:endParaRPr lang="en-US" altLang="en-US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8432066" y="3574366"/>
                <a:ext cx="370951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it-IT" sz="1100" b="1" dirty="0" smtClean="0">
                    <a:solidFill>
                      <a:srgbClr val="0070C0"/>
                    </a:solidFill>
                    <a:latin typeface="+mn-lt"/>
                  </a:rPr>
                  <a:t>X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391598" y="3375692"/>
                <a:ext cx="370951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en-US" altLang="en-US" sz="1100" b="1" dirty="0" smtClean="0">
                    <a:solidFill>
                      <a:srgbClr val="0070C0"/>
                    </a:solidFill>
                    <a:latin typeface="+mn-lt"/>
                  </a:rPr>
                  <a:t>Y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>
                <a:off x="7776058" y="2903960"/>
                <a:ext cx="370951" cy="24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en-US" altLang="en-US" sz="1100" b="1" dirty="0" smtClean="0">
                    <a:solidFill>
                      <a:srgbClr val="0070C0"/>
                    </a:solidFill>
                    <a:latin typeface="+mn-lt"/>
                  </a:rPr>
                  <a:t>Z</a:t>
                </a:r>
                <a:endParaRPr lang="en-US" altLang="en-US" sz="1100" b="1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4853045" y="2527667"/>
                <a:ext cx="445703" cy="286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it-IT" altLang="en-US" sz="1400" b="1" dirty="0" smtClean="0">
                    <a:solidFill>
                      <a:srgbClr val="FF0000"/>
                    </a:solidFill>
                    <a:latin typeface="+mn-lt"/>
                  </a:rPr>
                  <a:t>P1</a:t>
                </a:r>
                <a:endParaRPr lang="en-US" altLang="en-US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6840004" y="2494719"/>
                <a:ext cx="445703" cy="286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10000"/>
                  </a:spcBef>
                </a:pPr>
                <a:r>
                  <a:rPr lang="it-IT" altLang="en-US" sz="1400" b="1" dirty="0" smtClean="0">
                    <a:solidFill>
                      <a:srgbClr val="FF0000"/>
                    </a:solidFill>
                    <a:latin typeface="+mn-lt"/>
                  </a:rPr>
                  <a:t>P3</a:t>
                </a:r>
                <a:endParaRPr lang="en-US" altLang="en-US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013598" y="5859573"/>
              <a:ext cx="3225080" cy="397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3D </a:t>
              </a:r>
              <a:r>
                <a:rPr lang="it-IT" altLang="en-US" sz="1100" b="1" dirty="0" err="1" smtClean="0">
                  <a:solidFill>
                    <a:schemeClr val="tx2"/>
                  </a:solidFill>
                  <a:latin typeface="+mn-lt"/>
                </a:rPr>
                <a:t>crossed</a:t>
              </a: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it-IT" altLang="en-US" sz="1100" b="1" dirty="0" err="1" smtClean="0">
                  <a:solidFill>
                    <a:schemeClr val="tx2"/>
                  </a:solidFill>
                  <a:latin typeface="+mn-lt"/>
                </a:rPr>
                <a:t>after</a:t>
              </a: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 roto-</a:t>
              </a:r>
              <a:r>
                <a:rPr lang="it-IT" altLang="en-US" sz="1100" b="1" dirty="0" err="1" smtClean="0">
                  <a:solidFill>
                    <a:schemeClr val="tx2"/>
                  </a:solidFill>
                  <a:latin typeface="+mn-lt"/>
                </a:rPr>
                <a:t>translation</a:t>
              </a: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 on the </a:t>
              </a:r>
              <a:r>
                <a:rPr lang="it-IT" altLang="en-US" sz="1100" b="1" dirty="0" err="1" smtClean="0">
                  <a:solidFill>
                    <a:schemeClr val="tx2"/>
                  </a:solidFill>
                  <a:latin typeface="+mn-lt"/>
                </a:rPr>
                <a:t>mechanical</a:t>
              </a: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it-IT" altLang="en-US" sz="1100" b="1" dirty="0" err="1" smtClean="0">
                  <a:solidFill>
                    <a:schemeClr val="tx2"/>
                  </a:solidFill>
                  <a:latin typeface="+mn-lt"/>
                </a:rPr>
                <a:t>reference</a:t>
              </a:r>
              <a:r>
                <a:rPr lang="it-IT" altLang="en-US" sz="1100" b="1" dirty="0" smtClean="0">
                  <a:solidFill>
                    <a:schemeClr val="tx2"/>
                  </a:solidFill>
                  <a:latin typeface="+mn-lt"/>
                </a:rPr>
                <a:t> frame</a:t>
              </a:r>
              <a:endParaRPr lang="en-US" altLang="en-US" sz="11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600726" y="5229200"/>
            <a:ext cx="5913412" cy="12495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Targets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moved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consistently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with the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commanded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positions  (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same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axis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sign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amount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with 0.3 mm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uncertaintly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 algn="ctr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endParaRPr lang="it-IT" altLang="en-US" sz="1600" b="1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600" b="1" dirty="0">
                <a:solidFill>
                  <a:schemeClr val="tx2"/>
                </a:solidFill>
                <a:latin typeface="+mn-lt"/>
              </a:rPr>
              <a:t>R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oto-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translation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matrix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to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transform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all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the target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coordinates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to the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mechanical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reference</a:t>
            </a:r>
            <a:r>
              <a:rPr lang="it-IT" altLang="en-US" sz="1600" b="1" dirty="0" smtClean="0">
                <a:solidFill>
                  <a:schemeClr val="tx2"/>
                </a:solidFill>
                <a:latin typeface="+mn-lt"/>
              </a:rPr>
              <a:t> frame of the </a:t>
            </a:r>
            <a:r>
              <a:rPr lang="it-IT" altLang="en-US" sz="16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2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E3B30"/>
                </a:solidFill>
              </a:rPr>
              <a:t>Validation of the </a:t>
            </a:r>
            <a:r>
              <a:rPr lang="en-US" sz="2800" dirty="0" err="1" smtClean="0">
                <a:solidFill>
                  <a:srgbClr val="4E3B30"/>
                </a:solidFill>
              </a:rPr>
              <a:t>Subrefl</a:t>
            </a:r>
            <a:r>
              <a:rPr lang="en-US" sz="2800" dirty="0" smtClean="0">
                <a:solidFill>
                  <a:srgbClr val="4E3B30"/>
                </a:solidFill>
              </a:rPr>
              <a:t>. reference frame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85448" y="1268760"/>
            <a:ext cx="905855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April 2016: second LT measurement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Schedule</a:t>
            </a:r>
          </a:p>
          <a:p>
            <a:r>
              <a:rPr lang="en-US" sz="1600" dirty="0" smtClean="0"/>
              <a:t>Measurements at 6, 15, 25, 35, 45, 55*, 65, 75, 85, 90 </a:t>
            </a:r>
            <a:r>
              <a:rPr lang="en-US" sz="1600" dirty="0" err="1" smtClean="0"/>
              <a:t>deg</a:t>
            </a:r>
            <a:r>
              <a:rPr lang="en-US" sz="1600" dirty="0" smtClean="0"/>
              <a:t> of the antenna elevation with</a:t>
            </a:r>
          </a:p>
          <a:p>
            <a:pPr lvl="1"/>
            <a:r>
              <a:rPr lang="en-US" sz="1600" dirty="0" err="1" smtClean="0"/>
              <a:t>Subreflector</a:t>
            </a:r>
            <a:r>
              <a:rPr lang="en-US" sz="1600" dirty="0" smtClean="0"/>
              <a:t> LUT disabled (actuators parked ) </a:t>
            </a:r>
            <a:r>
              <a:rPr lang="en-US" sz="1600" dirty="0" smtClean="0">
                <a:sym typeface="Wingdings" panose="05000000000000000000" pitchFamily="2" charset="2"/>
              </a:rPr>
              <a:t> OFF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err="1" smtClean="0"/>
              <a:t>Subreflector</a:t>
            </a:r>
            <a:r>
              <a:rPr lang="en-US" sz="1600" dirty="0" smtClean="0"/>
              <a:t> LUT enabled </a:t>
            </a:r>
            <a:r>
              <a:rPr lang="en-US" sz="1600" dirty="0"/>
              <a:t>(actuator </a:t>
            </a:r>
            <a:r>
              <a:rPr lang="en-US" sz="1600" dirty="0" smtClean="0"/>
              <a:t>working)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ON</a:t>
            </a:r>
            <a:r>
              <a:rPr lang="en-US" sz="1600" dirty="0" smtClean="0"/>
              <a:t>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Data processing</a:t>
            </a:r>
            <a:endParaRPr lang="en-US" sz="1600" b="1" dirty="0"/>
          </a:p>
          <a:p>
            <a:pPr indent="-285750"/>
            <a:r>
              <a:rPr lang="en-US" sz="1600" dirty="0" smtClean="0"/>
              <a:t>Each dataset (one for each target on the </a:t>
            </a:r>
            <a:r>
              <a:rPr lang="en-US" sz="1600" dirty="0" err="1" smtClean="0"/>
              <a:t>subreflector</a:t>
            </a:r>
            <a:r>
              <a:rPr lang="en-US" sz="1600" dirty="0" smtClean="0"/>
              <a:t>) was </a:t>
            </a:r>
            <a:r>
              <a:rPr lang="en-US" sz="1600" dirty="0"/>
              <a:t>roto-translated in the mechanical reference frame of the </a:t>
            </a:r>
            <a:r>
              <a:rPr lang="en-US" sz="1600" dirty="0" err="1"/>
              <a:t>subreflector</a:t>
            </a:r>
            <a:r>
              <a:rPr lang="en-US" sz="1600" dirty="0"/>
              <a:t> (defined before</a:t>
            </a:r>
            <a:r>
              <a:rPr lang="en-US" sz="1600" dirty="0" smtClean="0"/>
              <a:t>)</a:t>
            </a:r>
          </a:p>
          <a:p>
            <a:pPr indent="-285750"/>
            <a:r>
              <a:rPr lang="en-US" sz="1600" dirty="0" smtClean="0"/>
              <a:t>Bias due to the small movements of the LT support were deleted from each dataset (bias detected thanks to the other targets)</a:t>
            </a:r>
          </a:p>
          <a:p>
            <a:pPr indent="-285750"/>
            <a:r>
              <a:rPr lang="en-US" sz="1600" dirty="0"/>
              <a:t>R</a:t>
            </a:r>
            <a:r>
              <a:rPr lang="en-US" sz="1600" dirty="0" smtClean="0"/>
              <a:t>eference elevation 55 </a:t>
            </a:r>
            <a:r>
              <a:rPr lang="en-US" sz="1600" dirty="0" err="1" smtClean="0"/>
              <a:t>deg</a:t>
            </a:r>
            <a:r>
              <a:rPr lang="en-US" sz="1600" dirty="0" smtClean="0"/>
              <a:t> (</a:t>
            </a:r>
            <a:r>
              <a:rPr lang="en-US" sz="1600" dirty="0" err="1" smtClean="0"/>
              <a:t>arbitrarly</a:t>
            </a:r>
            <a:r>
              <a:rPr lang="en-US" sz="1600" dirty="0" smtClean="0"/>
              <a:t> chosen as best alignment)</a:t>
            </a:r>
          </a:p>
          <a:p>
            <a:pPr indent="-285750"/>
            <a:endParaRPr lang="en-US" sz="16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033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E3B30"/>
                </a:solidFill>
              </a:rPr>
              <a:t>Validation of the </a:t>
            </a:r>
            <a:r>
              <a:rPr lang="en-US" sz="2800" dirty="0" err="1" smtClean="0">
                <a:solidFill>
                  <a:srgbClr val="4E3B30"/>
                </a:solidFill>
              </a:rPr>
              <a:t>Subrefl</a:t>
            </a:r>
            <a:r>
              <a:rPr lang="en-US" sz="2800" dirty="0" smtClean="0">
                <a:solidFill>
                  <a:srgbClr val="4E3B30"/>
                </a:solidFill>
              </a:rPr>
              <a:t>. reference frame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85448" y="1268760"/>
            <a:ext cx="905855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April 2016: second LT measurement</a:t>
            </a:r>
          </a:p>
          <a:p>
            <a:pPr marL="0" indent="0">
              <a:buNone/>
            </a:pPr>
            <a:endParaRPr lang="en-US" sz="1600" b="1" dirty="0" smtClean="0"/>
          </a:p>
          <a:p>
            <a:pPr indent="-285750"/>
            <a:endParaRPr lang="en-US" sz="16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</p:txBody>
      </p:sp>
      <p:grpSp>
        <p:nvGrpSpPr>
          <p:cNvPr id="9" name="Gruppo 8"/>
          <p:cNvGrpSpPr/>
          <p:nvPr/>
        </p:nvGrpSpPr>
        <p:grpSpPr>
          <a:xfrm>
            <a:off x="179511" y="1844824"/>
            <a:ext cx="8712436" cy="3672408"/>
            <a:chOff x="179511" y="2853296"/>
            <a:chExt cx="8712436" cy="3672408"/>
          </a:xfrm>
        </p:grpSpPr>
        <p:pic>
          <p:nvPicPr>
            <p:cNvPr id="10" name="image0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9511" y="3213336"/>
              <a:ext cx="4316582" cy="3240000"/>
            </a:xfrm>
            <a:prstGeom prst="rect">
              <a:avLst/>
            </a:prstGeom>
            <a:ln/>
          </p:spPr>
        </p:pic>
        <p:pic>
          <p:nvPicPr>
            <p:cNvPr id="12" name="image25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496093" y="3213336"/>
              <a:ext cx="4395854" cy="3240000"/>
            </a:xfrm>
            <a:prstGeom prst="rect">
              <a:avLst/>
            </a:prstGeom>
            <a:ln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043608" y="534905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FF0000"/>
                  </a:solidFill>
                  <a:latin typeface="+mn-lt"/>
                </a:rPr>
                <a:t>X-LUT</a:t>
              </a:r>
              <a:endParaRPr lang="en-US" alt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 rot="-5400000">
              <a:off x="-438133" y="4752875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[mm]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 rot="-5400000">
              <a:off x="3796516" y="4752875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 [</a:t>
              </a:r>
              <a:r>
                <a:rPr lang="it-IT" sz="1400" b="1" dirty="0" err="1" smtClean="0">
                  <a:solidFill>
                    <a:schemeClr val="tx2"/>
                  </a:solidFill>
                  <a:latin typeface="+mn-lt"/>
                </a:rPr>
                <a:t>arcsec</a:t>
              </a: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]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419872" y="3503808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FF0000"/>
                  </a:solidFill>
                  <a:latin typeface="+mn-lt"/>
                </a:rPr>
                <a:t>X-LTM</a:t>
              </a:r>
              <a:endParaRPr lang="en-US" alt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" name="Triangolo isoscele 16"/>
            <p:cNvSpPr/>
            <p:nvPr/>
          </p:nvSpPr>
          <p:spPr>
            <a:xfrm>
              <a:off x="3275856" y="3546316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419872" y="3762340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>
                  <a:latin typeface="+mn-lt"/>
                </a:rPr>
                <a:t>Y</a:t>
              </a:r>
              <a:r>
                <a:rPr lang="it-IT" altLang="en-US" sz="1200" b="1" dirty="0" smtClean="0">
                  <a:latin typeface="+mn-lt"/>
                </a:rPr>
                <a:t>-LTM</a:t>
              </a:r>
              <a:endParaRPr lang="en-US" altLang="en-US" sz="1200" b="1" dirty="0">
                <a:latin typeface="+mn-lt"/>
              </a:endParaRPr>
            </a:p>
          </p:txBody>
        </p:sp>
        <p:sp>
          <p:nvSpPr>
            <p:cNvPr id="19" name="Triangolo isoscele 18"/>
            <p:cNvSpPr/>
            <p:nvPr/>
          </p:nvSpPr>
          <p:spPr>
            <a:xfrm>
              <a:off x="3275856" y="38048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419872" y="403456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0E22B2"/>
                  </a:solidFill>
                  <a:latin typeface="+mn-lt"/>
                </a:rPr>
                <a:t>Z-LTM</a:t>
              </a:r>
              <a:endParaRPr lang="en-US" altLang="en-US" sz="1200" b="1" dirty="0">
                <a:solidFill>
                  <a:srgbClr val="0E22B2"/>
                </a:solidFill>
                <a:latin typeface="+mn-lt"/>
              </a:endParaRPr>
            </a:p>
          </p:txBody>
        </p:sp>
        <p:sp>
          <p:nvSpPr>
            <p:cNvPr id="21" name="Triangolo isoscele 20"/>
            <p:cNvSpPr/>
            <p:nvPr/>
          </p:nvSpPr>
          <p:spPr>
            <a:xfrm>
              <a:off x="3272086" y="4077072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E2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614AC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827584" y="5478320"/>
              <a:ext cx="21979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043608" y="5602012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>
                  <a:latin typeface="+mn-lt"/>
                </a:rPr>
                <a:t>Y</a:t>
              </a:r>
              <a:r>
                <a:rPr lang="it-IT" altLang="en-US" sz="1200" b="1" dirty="0" smtClean="0">
                  <a:latin typeface="+mn-lt"/>
                </a:rPr>
                <a:t>-LUT</a:t>
              </a:r>
              <a:endParaRPr lang="en-US" altLang="en-US" sz="1200" b="1" dirty="0">
                <a:latin typeface="+mn-lt"/>
              </a:endParaRPr>
            </a:p>
          </p:txBody>
        </p:sp>
        <p:cxnSp>
          <p:nvCxnSpPr>
            <p:cNvPr id="24" name="Connettore 1 23"/>
            <p:cNvCxnSpPr/>
            <p:nvPr/>
          </p:nvCxnSpPr>
          <p:spPr>
            <a:xfrm>
              <a:off x="827584" y="5731278"/>
              <a:ext cx="2197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047378" y="583476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0E22B2"/>
                  </a:solidFill>
                  <a:latin typeface="+mn-lt"/>
                </a:rPr>
                <a:t>Z-LUT</a:t>
              </a:r>
              <a:endParaRPr lang="en-US" altLang="en-US" sz="1200" b="1" dirty="0">
                <a:solidFill>
                  <a:srgbClr val="0E22B2"/>
                </a:solidFill>
                <a:latin typeface="+mn-lt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831354" y="5964030"/>
              <a:ext cx="219794" cy="0"/>
            </a:xfrm>
            <a:prstGeom prst="line">
              <a:avLst/>
            </a:prstGeom>
            <a:ln w="25400">
              <a:solidFill>
                <a:srgbClr val="0E2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884368" y="534905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FF0000"/>
                  </a:solidFill>
                  <a:latin typeface="+mn-lt"/>
                </a:rPr>
                <a:t>X-LUT</a:t>
              </a:r>
              <a:endParaRPr lang="en-US" alt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7668344" y="5478320"/>
              <a:ext cx="21979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7884368" y="5602012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>
                  <a:latin typeface="+mn-lt"/>
                </a:rPr>
                <a:t>Y</a:t>
              </a:r>
              <a:r>
                <a:rPr lang="it-IT" altLang="en-US" sz="1200" b="1" dirty="0" smtClean="0">
                  <a:latin typeface="+mn-lt"/>
                </a:rPr>
                <a:t>-LUT</a:t>
              </a:r>
              <a:endParaRPr lang="en-US" altLang="en-US" sz="1200" b="1" dirty="0">
                <a:latin typeface="+mn-lt"/>
              </a:endParaRPr>
            </a:p>
          </p:txBody>
        </p:sp>
        <p:cxnSp>
          <p:nvCxnSpPr>
            <p:cNvPr id="30" name="Connettore 1 29"/>
            <p:cNvCxnSpPr/>
            <p:nvPr/>
          </p:nvCxnSpPr>
          <p:spPr>
            <a:xfrm>
              <a:off x="7668344" y="5731278"/>
              <a:ext cx="2197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7888138" y="583476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0E22B2"/>
                  </a:solidFill>
                  <a:latin typeface="+mn-lt"/>
                </a:rPr>
                <a:t>Z-LUT</a:t>
              </a:r>
              <a:endParaRPr lang="en-US" altLang="en-US" sz="1200" b="1" dirty="0">
                <a:solidFill>
                  <a:srgbClr val="0E22B2"/>
                </a:solidFill>
                <a:latin typeface="+mn-lt"/>
              </a:endParaRPr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7672114" y="5964030"/>
              <a:ext cx="219794" cy="0"/>
            </a:xfrm>
            <a:prstGeom prst="line">
              <a:avLst/>
            </a:prstGeom>
            <a:ln w="25400">
              <a:solidFill>
                <a:srgbClr val="0E2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5295850" y="3503808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FF0000"/>
                  </a:solidFill>
                  <a:latin typeface="+mn-lt"/>
                </a:rPr>
                <a:t>X-LTM</a:t>
              </a:r>
              <a:endParaRPr lang="en-US" alt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" name="Triangolo isoscele 33"/>
            <p:cNvSpPr/>
            <p:nvPr/>
          </p:nvSpPr>
          <p:spPr>
            <a:xfrm>
              <a:off x="5151834" y="3546316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5295850" y="3762340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>
                  <a:latin typeface="+mn-lt"/>
                </a:rPr>
                <a:t>Y</a:t>
              </a:r>
              <a:r>
                <a:rPr lang="it-IT" altLang="en-US" sz="1200" b="1" dirty="0" smtClean="0">
                  <a:latin typeface="+mn-lt"/>
                </a:rPr>
                <a:t>-LTM</a:t>
              </a:r>
              <a:endParaRPr lang="en-US" altLang="en-US" sz="1200" b="1" dirty="0">
                <a:latin typeface="+mn-lt"/>
              </a:endParaRPr>
            </a:p>
          </p:txBody>
        </p:sp>
        <p:sp>
          <p:nvSpPr>
            <p:cNvPr id="36" name="Triangolo isoscele 35"/>
            <p:cNvSpPr/>
            <p:nvPr/>
          </p:nvSpPr>
          <p:spPr>
            <a:xfrm>
              <a:off x="5151834" y="38048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5295850" y="4034564"/>
              <a:ext cx="576064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altLang="en-US" sz="1200" b="1" dirty="0" smtClean="0">
                  <a:solidFill>
                    <a:srgbClr val="0E22B2"/>
                  </a:solidFill>
                  <a:latin typeface="+mn-lt"/>
                </a:rPr>
                <a:t>Z-LTM</a:t>
              </a:r>
              <a:endParaRPr lang="en-US" altLang="en-US" sz="1200" b="1" dirty="0">
                <a:solidFill>
                  <a:srgbClr val="0E22B2"/>
                </a:solidFill>
                <a:latin typeface="+mn-lt"/>
              </a:endParaRPr>
            </a:p>
          </p:txBody>
        </p:sp>
        <p:sp>
          <p:nvSpPr>
            <p:cNvPr id="38" name="Triangolo isoscele 37"/>
            <p:cNvSpPr/>
            <p:nvPr/>
          </p:nvSpPr>
          <p:spPr>
            <a:xfrm>
              <a:off x="5148064" y="4077072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E2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614AC"/>
                </a:solidFill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1547664" y="6237672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err="1" smtClean="0">
                  <a:solidFill>
                    <a:schemeClr val="tx2"/>
                  </a:solidFill>
                  <a:latin typeface="+mn-lt"/>
                </a:rPr>
                <a:t>El</a:t>
              </a: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 [</a:t>
              </a:r>
              <a:r>
                <a:rPr lang="it-IT" sz="1400" b="1" dirty="0" err="1" smtClean="0">
                  <a:solidFill>
                    <a:schemeClr val="tx2"/>
                  </a:solidFill>
                  <a:latin typeface="+mn-lt"/>
                </a:rPr>
                <a:t>deg</a:t>
              </a: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]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93658" y="6239472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err="1" smtClean="0">
                  <a:solidFill>
                    <a:schemeClr val="tx2"/>
                  </a:solidFill>
                  <a:latin typeface="+mn-lt"/>
                </a:rPr>
                <a:t>El</a:t>
              </a: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 [</a:t>
              </a:r>
              <a:r>
                <a:rPr lang="it-IT" sz="1400" b="1" dirty="0" err="1" smtClean="0">
                  <a:solidFill>
                    <a:schemeClr val="tx2"/>
                  </a:solidFill>
                  <a:latin typeface="+mn-lt"/>
                </a:rPr>
                <a:t>deg</a:t>
              </a: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]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1475656" y="2853296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ON-OFF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5863192" y="2855353"/>
              <a:ext cx="1781854" cy="286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b="1" dirty="0" smtClean="0">
                  <a:solidFill>
                    <a:schemeClr val="tx2"/>
                  </a:solidFill>
                  <a:latin typeface="+mn-lt"/>
                </a:rPr>
                <a:t>ON-OFF</a:t>
              </a:r>
              <a:endParaRPr lang="en-US" altLang="en-US" sz="14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829145" y="5231000"/>
            <a:ext cx="5430364" cy="9110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400" b="1" dirty="0" err="1">
                <a:solidFill>
                  <a:schemeClr val="tx2"/>
                </a:solidFill>
                <a:latin typeface="+mn-lt"/>
              </a:rPr>
              <a:t>S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ubreflector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motions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are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consistent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with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those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commanded</a:t>
            </a:r>
            <a:endParaRPr lang="it-IT" altLang="en-US" sz="1400" b="1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endParaRPr lang="it-IT" altLang="en-US" sz="1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Our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mechanical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reference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frame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consistent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with the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reference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frame of the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475656" y="2131720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Shifts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868144" y="2132856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Rotations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981545" y="5383400"/>
            <a:ext cx="5430364" cy="9110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400" b="1" dirty="0" err="1">
                <a:solidFill>
                  <a:schemeClr val="tx2"/>
                </a:solidFill>
                <a:latin typeface="+mn-lt"/>
              </a:rPr>
              <a:t>S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ubreflector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motions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are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consistent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with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those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commanded</a:t>
            </a:r>
            <a:endParaRPr lang="it-IT" altLang="en-US" sz="1400" b="1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endParaRPr lang="it-IT" altLang="en-US" sz="1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Our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mechanical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reference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frame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consistent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with the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reference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frame of the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4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7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6400" y="2206800"/>
            <a:ext cx="4395600" cy="3240000"/>
          </a:xfrm>
          <a:prstGeom prst="rect">
            <a:avLst/>
          </a:prstGeom>
          <a:ln/>
        </p:spPr>
      </p:pic>
      <p:pic>
        <p:nvPicPr>
          <p:cNvPr id="46" name="image30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000" y="2206800"/>
            <a:ext cx="4395600" cy="3240000"/>
          </a:xfrm>
          <a:prstGeom prst="rect">
            <a:avLst/>
          </a:prstGeom>
          <a:ln/>
        </p:spPr>
      </p:pic>
      <p:sp>
        <p:nvSpPr>
          <p:cNvPr id="143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E3B30"/>
                </a:solidFill>
              </a:rPr>
              <a:t>Validation of the </a:t>
            </a:r>
            <a:r>
              <a:rPr lang="en-US" sz="2800" dirty="0" err="1" smtClean="0">
                <a:solidFill>
                  <a:srgbClr val="4E3B30"/>
                </a:solidFill>
              </a:rPr>
              <a:t>Subreflector</a:t>
            </a:r>
            <a:r>
              <a:rPr lang="en-US" sz="2800" dirty="0" smtClean="0">
                <a:solidFill>
                  <a:srgbClr val="4E3B30"/>
                </a:solidFill>
              </a:rPr>
              <a:t> LUT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85448" y="1268760"/>
            <a:ext cx="905855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April 2016: second LT measurement</a:t>
            </a:r>
          </a:p>
          <a:p>
            <a:pPr marL="0" indent="0">
              <a:buNone/>
            </a:pPr>
            <a:endParaRPr lang="en-US" sz="1600" b="1" dirty="0" smtClean="0"/>
          </a:p>
          <a:p>
            <a:pPr indent="-285750"/>
            <a:endParaRPr lang="en-US" sz="16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3796516" y="3744403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 [</a:t>
            </a: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arcsec</a:t>
            </a: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]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547664" y="5229200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El</a:t>
            </a: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 [</a:t>
            </a: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deg</a:t>
            </a: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]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893658" y="5231000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El</a:t>
            </a: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 [</a:t>
            </a: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deg</a:t>
            </a: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]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26250" y="1918632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LUT ON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475656" y="2131720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Shifts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558040" y="2330060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 smtClean="0">
                <a:solidFill>
                  <a:srgbClr val="FF0000"/>
                </a:solidFill>
                <a:latin typeface="+mn-lt"/>
              </a:rPr>
              <a:t>X-LTM</a:t>
            </a:r>
            <a:endParaRPr lang="en-US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558040" y="2606554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>
                <a:solidFill>
                  <a:srgbClr val="3ADF13"/>
                </a:solidFill>
                <a:latin typeface="+mn-lt"/>
              </a:rPr>
              <a:t>Y</a:t>
            </a:r>
            <a:r>
              <a:rPr lang="it-IT" altLang="en-US" sz="1200" b="1" dirty="0" smtClean="0">
                <a:solidFill>
                  <a:srgbClr val="3ADF13"/>
                </a:solidFill>
                <a:latin typeface="+mn-lt"/>
              </a:rPr>
              <a:t>-LTM</a:t>
            </a:r>
            <a:endParaRPr lang="en-US" altLang="en-US" sz="1200" b="1" dirty="0">
              <a:solidFill>
                <a:srgbClr val="3ADF13"/>
              </a:solidFill>
              <a:latin typeface="+mn-lt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558040" y="2849826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 smtClean="0">
                <a:solidFill>
                  <a:srgbClr val="0E22B2"/>
                </a:solidFill>
                <a:latin typeface="+mn-lt"/>
              </a:rPr>
              <a:t>Z-LTM</a:t>
            </a:r>
            <a:endParaRPr lang="en-US" altLang="en-US" sz="1200" b="1" dirty="0">
              <a:solidFill>
                <a:srgbClr val="0E22B2"/>
              </a:solidFill>
              <a:latin typeface="+mn-lt"/>
            </a:endParaRPr>
          </a:p>
        </p:txBody>
      </p:sp>
      <p:cxnSp>
        <p:nvCxnSpPr>
          <p:cNvPr id="51" name="Connettore 1 50"/>
          <p:cNvCxnSpPr/>
          <p:nvPr/>
        </p:nvCxnSpPr>
        <p:spPr>
          <a:xfrm>
            <a:off x="3207586" y="2525463"/>
            <a:ext cx="350454" cy="0"/>
          </a:xfrm>
          <a:prstGeom prst="line">
            <a:avLst/>
          </a:prstGeom>
          <a:ln w="254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3203625" y="2768735"/>
            <a:ext cx="350454" cy="0"/>
          </a:xfrm>
          <a:prstGeom prst="line">
            <a:avLst/>
          </a:prstGeom>
          <a:ln w="25400">
            <a:solidFill>
              <a:srgbClr val="3ADF1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3208111" y="3012008"/>
            <a:ext cx="350454" cy="0"/>
          </a:xfrm>
          <a:prstGeom prst="line">
            <a:avLst/>
          </a:prstGeom>
          <a:ln w="25400">
            <a:solidFill>
              <a:srgbClr val="0E22B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4"/>
          <p:cNvSpPr txBox="1">
            <a:spLocks noChangeArrowheads="1"/>
          </p:cNvSpPr>
          <p:nvPr/>
        </p:nvSpPr>
        <p:spPr bwMode="auto">
          <a:xfrm rot="16200000">
            <a:off x="-438133" y="3744403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smtClean="0">
                <a:solidFill>
                  <a:schemeClr val="tx2"/>
                </a:solidFill>
                <a:latin typeface="+mn-lt"/>
              </a:rPr>
              <a:t>[mm]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868144" y="2132856"/>
            <a:ext cx="1781854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 err="1" smtClean="0">
                <a:solidFill>
                  <a:schemeClr val="tx2"/>
                </a:solidFill>
                <a:latin typeface="+mn-lt"/>
              </a:rPr>
              <a:t>Rotations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7711186" y="2330060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 smtClean="0">
                <a:solidFill>
                  <a:srgbClr val="FF0000"/>
                </a:solidFill>
                <a:latin typeface="+mn-lt"/>
              </a:rPr>
              <a:t>X-LTM</a:t>
            </a:r>
            <a:endParaRPr lang="en-US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711186" y="2606554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>
                <a:solidFill>
                  <a:srgbClr val="3ADF13"/>
                </a:solidFill>
                <a:latin typeface="+mn-lt"/>
              </a:rPr>
              <a:t>Y</a:t>
            </a:r>
            <a:r>
              <a:rPr lang="it-IT" altLang="en-US" sz="1200" b="1" dirty="0" smtClean="0">
                <a:solidFill>
                  <a:srgbClr val="3ADF13"/>
                </a:solidFill>
                <a:latin typeface="+mn-lt"/>
              </a:rPr>
              <a:t>-LTM</a:t>
            </a:r>
            <a:endParaRPr lang="en-US" altLang="en-US" sz="1200" b="1" dirty="0">
              <a:solidFill>
                <a:srgbClr val="3ADF13"/>
              </a:solidFill>
              <a:latin typeface="+mn-lt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711186" y="2849826"/>
            <a:ext cx="605230" cy="291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200" b="1" dirty="0" smtClean="0">
                <a:solidFill>
                  <a:srgbClr val="0E22B2"/>
                </a:solidFill>
                <a:latin typeface="+mn-lt"/>
              </a:rPr>
              <a:t>Z-LTM</a:t>
            </a:r>
            <a:endParaRPr lang="en-US" altLang="en-US" sz="1200" b="1" dirty="0">
              <a:solidFill>
                <a:srgbClr val="0E22B2"/>
              </a:solidFill>
              <a:latin typeface="+mn-lt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7360732" y="2525463"/>
            <a:ext cx="350454" cy="0"/>
          </a:xfrm>
          <a:prstGeom prst="line">
            <a:avLst/>
          </a:prstGeom>
          <a:ln w="254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7356771" y="2768735"/>
            <a:ext cx="350454" cy="0"/>
          </a:xfrm>
          <a:prstGeom prst="line">
            <a:avLst/>
          </a:prstGeom>
          <a:ln w="25400">
            <a:solidFill>
              <a:srgbClr val="3ADF1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7361257" y="3012008"/>
            <a:ext cx="350454" cy="0"/>
          </a:xfrm>
          <a:prstGeom prst="line">
            <a:avLst/>
          </a:prstGeom>
          <a:ln w="25400">
            <a:solidFill>
              <a:srgbClr val="0E22B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80000" y="5722106"/>
            <a:ext cx="4031960" cy="4431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>
                <a:solidFill>
                  <a:schemeClr val="tx2"/>
                </a:solidFill>
                <a:latin typeface="+mn-lt"/>
              </a:rPr>
              <a:t>Y-axis shift 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 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5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mm @ 15° el and up -10 mm @ 90° el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b="1" dirty="0">
                <a:solidFill>
                  <a:schemeClr val="tx2"/>
                </a:solidFill>
                <a:latin typeface="+mn-lt"/>
              </a:rPr>
              <a:t>Z-axis shift  </a:t>
            </a:r>
            <a:r>
              <a:rPr lang="en-US" altLang="en-US" sz="1200" b="1" dirty="0" smtClean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n-US" altLang="en-US" sz="1200" b="1" dirty="0">
                <a:solidFill>
                  <a:schemeClr val="tx2"/>
                </a:solidFill>
                <a:latin typeface="+mn-lt"/>
              </a:rPr>
              <a:t>Up to  </a:t>
            </a: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-3 mm </a:t>
            </a:r>
            <a:r>
              <a:rPr lang="en-US" altLang="en-US" sz="1200" b="1" dirty="0">
                <a:solidFill>
                  <a:schemeClr val="tx2"/>
                </a:solidFill>
                <a:latin typeface="+mn-lt"/>
              </a:rPr>
              <a:t>@  </a:t>
            </a: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15°el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4687443" y="5733256"/>
            <a:ext cx="4335443" cy="25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>
                <a:solidFill>
                  <a:schemeClr val="tx2"/>
                </a:solidFill>
                <a:latin typeface="+mn-lt"/>
              </a:rPr>
              <a:t>X-axis rotations 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  56  </a:t>
            </a:r>
            <a:r>
              <a:rPr lang="en-US" sz="1200" b="1" dirty="0" err="1">
                <a:solidFill>
                  <a:schemeClr val="tx2"/>
                </a:solidFill>
                <a:latin typeface="+mn-lt"/>
              </a:rPr>
              <a:t>arcsec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 @ 15°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el, up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-80 </a:t>
            </a:r>
            <a:r>
              <a:rPr lang="en-US" sz="1200" b="1" dirty="0" err="1">
                <a:solidFill>
                  <a:schemeClr val="tx2"/>
                </a:solidFill>
                <a:latin typeface="+mn-lt"/>
              </a:rPr>
              <a:t>arcsec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 @ 90°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el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29145" y="5445224"/>
            <a:ext cx="5430364" cy="28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Residual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misalignments</a:t>
            </a:r>
            <a:r>
              <a:rPr lang="it-IT" altLang="en-US" sz="1400" b="1" dirty="0" smtClean="0">
                <a:solidFill>
                  <a:schemeClr val="tx2"/>
                </a:solidFill>
                <a:latin typeface="+mn-lt"/>
              </a:rPr>
              <a:t> w.r.t. 55° </a:t>
            </a:r>
            <a:r>
              <a:rPr lang="it-IT" altLang="en-US" sz="1400" b="1" dirty="0" err="1" smtClean="0">
                <a:solidFill>
                  <a:schemeClr val="tx2"/>
                </a:solidFill>
                <a:latin typeface="+mn-lt"/>
              </a:rPr>
              <a:t>el</a:t>
            </a:r>
            <a:endParaRPr lang="it-IT" altLang="en-US" sz="1400" b="1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4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05680" y="2636913"/>
            <a:ext cx="8686800" cy="1656183"/>
          </a:xfrm>
          <a:solidFill>
            <a:schemeClr val="bg2">
              <a:lumMod val="90000"/>
            </a:schemeClr>
          </a:solidFill>
          <a:ln>
            <a:solidFill>
              <a:srgbClr val="0E22B2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it-IT" b="1" dirty="0" err="1" smtClean="0"/>
              <a:t>Simulation</a:t>
            </a:r>
            <a:r>
              <a:rPr lang="it-IT" b="1" dirty="0" smtClean="0"/>
              <a:t> </a:t>
            </a:r>
            <a:r>
              <a:rPr lang="it-IT" b="1" dirty="0" err="1" smtClean="0"/>
              <a:t>tool</a:t>
            </a:r>
            <a:r>
              <a:rPr lang="it-IT" b="1" dirty="0" smtClean="0"/>
              <a:t> </a:t>
            </a:r>
          </a:p>
          <a:p>
            <a:pPr marL="0" indent="0" algn="ctr">
              <a:buNone/>
            </a:pPr>
            <a:r>
              <a:rPr lang="it-IT" b="1" dirty="0" smtClean="0"/>
              <a:t>for </a:t>
            </a:r>
            <a:r>
              <a:rPr lang="it-IT" b="1" dirty="0" err="1" smtClean="0"/>
              <a:t>close</a:t>
            </a:r>
            <a:r>
              <a:rPr lang="it-IT" b="1" dirty="0" smtClean="0"/>
              <a:t> </a:t>
            </a:r>
            <a:r>
              <a:rPr lang="it-IT" b="1" dirty="0" err="1" smtClean="0"/>
              <a:t>range</a:t>
            </a:r>
            <a:r>
              <a:rPr lang="it-IT" b="1" dirty="0" smtClean="0"/>
              <a:t> </a:t>
            </a:r>
            <a:r>
              <a:rPr lang="it-IT" b="1" dirty="0" err="1" smtClean="0"/>
              <a:t>photogrammetric</a:t>
            </a:r>
            <a:r>
              <a:rPr lang="it-IT" b="1" dirty="0" smtClean="0"/>
              <a:t> </a:t>
            </a:r>
            <a:r>
              <a:rPr lang="it-IT" b="1" dirty="0" err="1" smtClean="0"/>
              <a:t>survey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hape 168"/>
          <p:cNvSpPr txBox="1">
            <a:spLocks/>
          </p:cNvSpPr>
          <p:nvPr/>
        </p:nvSpPr>
        <p:spPr>
          <a:xfrm>
            <a:off x="251520" y="4293096"/>
            <a:ext cx="8686800" cy="50405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marR="0" lvl="0" indent="-200660" algn="l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32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kumimoji="0" sz="2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24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kumimoji="0" sz="20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+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✱"/>
              <a:defRPr kumimoji="0" sz="16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◆"/>
              <a:defRPr kumimoji="0" sz="16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 eaLnBrk="1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◼"/>
              <a:defRPr kumimoji="0" sz="14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en-US" sz="1600" dirty="0" smtClean="0"/>
              <a:t>In collaboration with Prof. G. </a:t>
            </a:r>
            <a:r>
              <a:rPr lang="en-US" sz="1600" dirty="0" err="1" smtClean="0"/>
              <a:t>Sanna</a:t>
            </a:r>
            <a:endParaRPr lang="en-US" sz="1600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en-US" sz="1600" dirty="0" smtClean="0"/>
              <a:t>University </a:t>
            </a:r>
            <a:r>
              <a:rPr lang="en-US" sz="1600" dirty="0"/>
              <a:t>of Cagliari, </a:t>
            </a:r>
            <a:r>
              <a:rPr lang="en-US" sz="1600" dirty="0" smtClean="0"/>
              <a:t>Department </a:t>
            </a:r>
            <a:r>
              <a:rPr lang="en-US" sz="1600" dirty="0"/>
              <a:t>of Civil, Environmental Engineering and Architecture, Italy</a:t>
            </a:r>
          </a:p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en-US" sz="1600" dirty="0" smtClean="0"/>
              <a:t>  </a:t>
            </a:r>
          </a:p>
          <a:p>
            <a:pPr indent="-342900">
              <a:spcBef>
                <a:spcPts val="0"/>
              </a:spcBef>
            </a:pPr>
            <a:endParaRPr lang="en-US" sz="1800" dirty="0" smtClean="0"/>
          </a:p>
          <a:p>
            <a:pPr marL="0" indent="-6985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4E3B30"/>
                </a:solidFill>
              </a:rPr>
              <a:t>Simulation tool for Photogrammetry</a:t>
            </a:r>
            <a:endParaRPr lang="it-IT" dirty="0"/>
          </a:p>
        </p:txBody>
      </p:sp>
      <p:sp>
        <p:nvSpPr>
          <p:cNvPr id="9" name="Shape 168"/>
          <p:cNvSpPr txBox="1">
            <a:spLocks noGrp="1"/>
          </p:cNvSpPr>
          <p:nvPr>
            <p:ph idx="1"/>
          </p:nvPr>
        </p:nvSpPr>
        <p:spPr>
          <a:xfrm>
            <a:off x="304800" y="1340769"/>
            <a:ext cx="8686800" cy="504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Photogrammetry surveys on large antennas are </a:t>
            </a:r>
            <a:r>
              <a:rPr lang="en-GB" sz="1600" dirty="0" smtClean="0"/>
              <a:t>not </a:t>
            </a:r>
            <a:r>
              <a:rPr lang="en-GB" sz="1600" dirty="0"/>
              <a:t>trivial </a:t>
            </a:r>
            <a:r>
              <a:rPr lang="en-GB" sz="1600" dirty="0" smtClean="0"/>
              <a:t>task</a:t>
            </a:r>
            <a:r>
              <a:rPr lang="en-GB" sz="1600" dirty="0"/>
              <a:t> </a:t>
            </a:r>
            <a:endParaRPr lang="en-GB" sz="1600" dirty="0" smtClean="0"/>
          </a:p>
          <a:p>
            <a:pPr indent="-342900">
              <a:spcBef>
                <a:spcPts val="0"/>
              </a:spcBef>
            </a:pPr>
            <a:endParaRPr lang="en-GB" sz="1800" dirty="0" smtClean="0"/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Simulation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  <p:pic>
        <p:nvPicPr>
          <p:cNvPr id="1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7476" y="1988840"/>
            <a:ext cx="2701923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68"/>
          <p:cNvSpPr txBox="1">
            <a:spLocks/>
          </p:cNvSpPr>
          <p:nvPr/>
        </p:nvSpPr>
        <p:spPr>
          <a:xfrm>
            <a:off x="323528" y="1988840"/>
            <a:ext cx="5760640" cy="24482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marR="0" lvl="0" indent="-200660" algn="l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32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kumimoji="0" sz="2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24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kumimoji="0" sz="20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+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✱"/>
              <a:defRPr kumimoji="0" sz="16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◆"/>
              <a:defRPr kumimoji="0" sz="16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 eaLnBrk="1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◼"/>
              <a:defRPr kumimoji="0" sz="14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GB" sz="1600" dirty="0"/>
              <a:t>We have implemented a simulation pipeline </a:t>
            </a:r>
            <a:r>
              <a:rPr lang="en-GB" sz="1600" dirty="0" smtClean="0"/>
              <a:t>(3D-models of the antenna is needed) able to</a:t>
            </a:r>
            <a:r>
              <a:rPr lang="en-GB" sz="1600" dirty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600" dirty="0"/>
          </a:p>
          <a:p>
            <a:pPr indent="-342900">
              <a:spcBef>
                <a:spcPts val="0"/>
              </a:spcBef>
            </a:pPr>
            <a:r>
              <a:rPr lang="en-GB" sz="1600" dirty="0" smtClean="0"/>
              <a:t>select </a:t>
            </a:r>
            <a:r>
              <a:rPr lang="en-GB" sz="1600" dirty="0"/>
              <a:t>the </a:t>
            </a:r>
            <a:r>
              <a:rPr lang="en-GB" sz="1600" dirty="0" smtClean="0"/>
              <a:t>camera parameters, the image acquisition angle </a:t>
            </a:r>
          </a:p>
          <a:p>
            <a:pPr indent="-342900">
              <a:spcBef>
                <a:spcPts val="0"/>
              </a:spcBef>
            </a:pPr>
            <a:r>
              <a:rPr lang="en-GB" sz="1600" dirty="0" smtClean="0"/>
              <a:t>Set the crane position or a configuration of fixed camera to be installed on the antenna (on robotic sled or rail)</a:t>
            </a:r>
          </a:p>
          <a:p>
            <a:pPr indent="-342900">
              <a:spcBef>
                <a:spcPts val="0"/>
              </a:spcBef>
            </a:pPr>
            <a:r>
              <a:rPr lang="en-US" sz="1600" dirty="0"/>
              <a:t>evaluate different scenarios and select those providing the best measurement accuracy</a:t>
            </a:r>
          </a:p>
          <a:p>
            <a:pPr indent="-342900">
              <a:spcBef>
                <a:spcPts val="0"/>
              </a:spcBef>
            </a:pPr>
            <a:endParaRPr lang="en-GB" sz="1800" dirty="0" smtClean="0"/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  <a:p>
            <a:pPr indent="-342900">
              <a:spcBef>
                <a:spcPts val="0"/>
              </a:spcBef>
            </a:pPr>
            <a:endParaRPr lang="en-US" sz="1800" dirty="0" smtClean="0"/>
          </a:p>
          <a:p>
            <a:pPr marL="0" indent="-6985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/>
          </a:p>
        </p:txBody>
      </p:sp>
      <p:sp>
        <p:nvSpPr>
          <p:cNvPr id="14" name="Shape 203"/>
          <p:cNvSpPr txBox="1"/>
          <p:nvPr/>
        </p:nvSpPr>
        <p:spPr>
          <a:xfrm>
            <a:off x="6188186" y="5301208"/>
            <a:ext cx="2704294" cy="46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3D model of SRT (320k vertices)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http://goo.gl/L1sucv</a:t>
            </a:r>
            <a:endParaRPr lang="en-GB" sz="12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168"/>
          <p:cNvSpPr txBox="1">
            <a:spLocks/>
          </p:cNvSpPr>
          <p:nvPr/>
        </p:nvSpPr>
        <p:spPr>
          <a:xfrm>
            <a:off x="323528" y="4437112"/>
            <a:ext cx="5328592" cy="161414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marR="0" lvl="0" indent="-200660" algn="l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32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kumimoji="0" sz="2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kumimoji="0" sz="24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kumimoji="0" sz="20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+"/>
              <a:defRPr kumimoji="0" sz="18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✱"/>
              <a:defRPr kumimoji="0" sz="1600" b="0" i="0" u="none" strike="noStrike" kern="12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◆"/>
              <a:defRPr kumimoji="0" sz="16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 eaLnBrk="1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◼"/>
              <a:defRPr kumimoji="0" sz="1400" b="0" i="0" u="none" strike="noStrike" kern="12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GB" sz="1600" dirty="0" smtClean="0"/>
              <a:t>In order to generate synthetic images </a:t>
            </a:r>
            <a:r>
              <a:rPr lang="en-GB" sz="1600" dirty="0"/>
              <a:t>w</a:t>
            </a:r>
            <a:r>
              <a:rPr lang="en-GB" sz="1600" dirty="0" smtClean="0"/>
              <a:t>e developed two software platform based on:</a:t>
            </a:r>
            <a:endParaRPr lang="en-GB" sz="1600" dirty="0"/>
          </a:p>
          <a:p>
            <a:pPr marL="0" lvl="0" indent="0">
              <a:spcBef>
                <a:spcPts val="0"/>
              </a:spcBef>
              <a:buNone/>
            </a:pPr>
            <a:endParaRPr lang="en-GB" sz="1600" dirty="0"/>
          </a:p>
          <a:p>
            <a:pPr indent="-342900">
              <a:spcBef>
                <a:spcPts val="0"/>
              </a:spcBef>
            </a:pPr>
            <a:r>
              <a:rPr lang="en-GB" sz="1600" dirty="0" err="1" smtClean="0"/>
              <a:t>Matlab</a:t>
            </a:r>
            <a:r>
              <a:rPr lang="en-GB" sz="1600" dirty="0" smtClean="0"/>
              <a:t> tool</a:t>
            </a:r>
          </a:p>
          <a:p>
            <a:pPr indent="-342900">
              <a:spcBef>
                <a:spcPts val="0"/>
              </a:spcBef>
            </a:pPr>
            <a:r>
              <a:rPr lang="en-GB" sz="1600" dirty="0" smtClean="0"/>
              <a:t>Python-blender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indent="-342900">
              <a:spcBef>
                <a:spcPts val="0"/>
              </a:spcBef>
            </a:pPr>
            <a:endParaRPr lang="en-US" sz="1800" dirty="0" smtClean="0"/>
          </a:p>
          <a:p>
            <a:pPr marL="0" indent="-6985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E3B30"/>
              </a:buClr>
              <a:buSzPct val="25000"/>
              <a:buFont typeface="Source Sans Pro"/>
              <a:buNone/>
            </a:pPr>
            <a:r>
              <a:rPr lang="en-GB" sz="2800" dirty="0" err="1">
                <a:solidFill>
                  <a:srgbClr val="4E3B30"/>
                </a:solidFill>
              </a:rPr>
              <a:t>Matlab</a:t>
            </a:r>
            <a:r>
              <a:rPr lang="en-GB" sz="2800" dirty="0">
                <a:solidFill>
                  <a:srgbClr val="4E3B30"/>
                </a:solidFill>
              </a:rPr>
              <a:t> </a:t>
            </a:r>
            <a:r>
              <a:rPr lang="en-GB" sz="2800" dirty="0" smtClean="0">
                <a:solidFill>
                  <a:srgbClr val="4E3B30"/>
                </a:solidFill>
              </a:rPr>
              <a:t>toolbox vs Python Blender</a:t>
            </a:r>
            <a:endParaRPr lang="en-GB" sz="2800" dirty="0">
              <a:solidFill>
                <a:srgbClr val="4E3B30"/>
              </a:solidFill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04799" y="1245158"/>
            <a:ext cx="4483225" cy="1463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400" b="1" dirty="0" err="1" smtClean="0"/>
              <a:t>Matlab</a:t>
            </a:r>
            <a:r>
              <a:rPr lang="en-GB" sz="1400" b="1" dirty="0" smtClean="0"/>
              <a:t> toolbox</a:t>
            </a:r>
            <a:r>
              <a:rPr lang="en-GB" sz="1400" dirty="0" smtClean="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GB" sz="1400" dirty="0" smtClean="0"/>
          </a:p>
          <a:p>
            <a:pPr>
              <a:spcBef>
                <a:spcPts val="0"/>
              </a:spcBef>
            </a:pPr>
            <a:r>
              <a:rPr lang="en-GB" sz="1400" dirty="0" smtClean="0"/>
              <a:t>simple 3D model (targets like point lists)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target recognition is not required (reference points)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f</a:t>
            </a:r>
            <a:r>
              <a:rPr lang="en-GB" sz="1400" dirty="0" smtClean="0"/>
              <a:t>ast (min) </a:t>
            </a:r>
            <a:r>
              <a:rPr lang="en-GB" sz="1400" dirty="0" smtClean="0">
                <a:sym typeface="Wingdings" panose="05000000000000000000" pitchFamily="2" charset="2"/>
              </a:rPr>
              <a:t> less accurate synthetic images</a:t>
            </a:r>
            <a:endParaRPr lang="en-GB" sz="1400" dirty="0" smtClean="0"/>
          </a:p>
          <a:p>
            <a:pPr>
              <a:spcBef>
                <a:spcPts val="0"/>
              </a:spcBef>
            </a:pPr>
            <a:endParaRPr sz="2400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Simulation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826905" y="2584520"/>
            <a:ext cx="4071600" cy="3067200"/>
            <a:chOff x="4826905" y="2584520"/>
            <a:chExt cx="4071600" cy="3067200"/>
          </a:xfrm>
        </p:grpSpPr>
        <p:pic>
          <p:nvPicPr>
            <p:cNvPr id="18" name="Shape 3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26905" y="2584520"/>
              <a:ext cx="4071600" cy="30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2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47754" y="4717448"/>
              <a:ext cx="870994" cy="8147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Connettore 2 3"/>
            <p:cNvCxnSpPr>
              <a:endCxn id="17" idx="1"/>
            </p:cNvCxnSpPr>
            <p:nvPr/>
          </p:nvCxnSpPr>
          <p:spPr>
            <a:xfrm flipV="1">
              <a:off x="6862705" y="5124811"/>
              <a:ext cx="1085049" cy="2450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4"/>
          <p:cNvGrpSpPr/>
          <p:nvPr/>
        </p:nvGrpSpPr>
        <p:grpSpPr>
          <a:xfrm>
            <a:off x="401106" y="2590748"/>
            <a:ext cx="4069893" cy="3065300"/>
            <a:chOff x="289095" y="2444996"/>
            <a:chExt cx="4320350" cy="3258283"/>
          </a:xfrm>
        </p:grpSpPr>
        <p:pic>
          <p:nvPicPr>
            <p:cNvPr id="216" name="Shape 2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9095" y="2444996"/>
              <a:ext cx="4320350" cy="3240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39552" y="5399027"/>
              <a:ext cx="3888431" cy="304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it-IT" sz="1400" dirty="0" err="1" smtClean="0">
                  <a:solidFill>
                    <a:schemeClr val="tx2"/>
                  </a:solidFill>
                  <a:latin typeface="+mn-lt"/>
                </a:rPr>
                <a:t>Blocks</a:t>
              </a:r>
              <a:r>
                <a:rPr lang="it-IT" sz="1400" dirty="0" smtClean="0">
                  <a:solidFill>
                    <a:schemeClr val="tx2"/>
                  </a:solidFill>
                  <a:latin typeface="+mn-lt"/>
                </a:rPr>
                <a:t> to the camera images are </a:t>
              </a:r>
              <a:r>
                <a:rPr lang="it-IT" sz="1400" dirty="0" err="1" smtClean="0">
                  <a:solidFill>
                    <a:schemeClr val="tx2"/>
                  </a:solidFill>
                  <a:latin typeface="+mn-lt"/>
                </a:rPr>
                <a:t>considered</a:t>
              </a:r>
              <a:endParaRPr lang="en-US" alt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3" name="Shape 214"/>
          <p:cNvSpPr txBox="1">
            <a:spLocks/>
          </p:cNvSpPr>
          <p:nvPr/>
        </p:nvSpPr>
        <p:spPr>
          <a:xfrm>
            <a:off x="4841303" y="1245158"/>
            <a:ext cx="4483225" cy="1463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en-US" sz="1400" b="1" dirty="0" smtClean="0"/>
              <a:t>Python Blender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High </a:t>
            </a:r>
            <a:r>
              <a:rPr lang="en-US" sz="1400" dirty="0" err="1" smtClean="0"/>
              <a:t>resol</a:t>
            </a:r>
            <a:r>
              <a:rPr lang="en-US" sz="1400" dirty="0" smtClean="0"/>
              <a:t>. 3D model (targets like physical object)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Coded target recognition (images orientation)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slow (</a:t>
            </a:r>
            <a:r>
              <a:rPr lang="en-US" sz="1400" dirty="0" err="1" smtClean="0"/>
              <a:t>hr</a:t>
            </a:r>
            <a:r>
              <a:rPr lang="en-US" sz="1400" dirty="0" smtClean="0"/>
              <a:t>) </a:t>
            </a:r>
            <a:r>
              <a:rPr lang="en-US" sz="1400" dirty="0" smtClean="0">
                <a:sym typeface="Wingdings" panose="05000000000000000000" pitchFamily="2" charset="2"/>
              </a:rPr>
              <a:t> photorealistic images</a:t>
            </a: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grpSp>
        <p:nvGrpSpPr>
          <p:cNvPr id="6" name="Gruppo 5"/>
          <p:cNvGrpSpPr/>
          <p:nvPr/>
        </p:nvGrpSpPr>
        <p:grpSpPr>
          <a:xfrm>
            <a:off x="399399" y="2638819"/>
            <a:ext cx="4071600" cy="3036471"/>
            <a:chOff x="4932170" y="2498569"/>
            <a:chExt cx="4320350" cy="3255317"/>
          </a:xfrm>
        </p:grpSpPr>
        <p:pic>
          <p:nvPicPr>
            <p:cNvPr id="215" name="Shape 2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932170" y="2498569"/>
              <a:ext cx="4320350" cy="3240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5534900" y="5447025"/>
              <a:ext cx="3289941" cy="306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it-IT" sz="1400" dirty="0" err="1" smtClean="0">
                  <a:solidFill>
                    <a:schemeClr val="tx2"/>
                  </a:solidFill>
                  <a:latin typeface="+mn-lt"/>
                </a:rPr>
                <a:t>Hidden</a:t>
              </a:r>
              <a:r>
                <a:rPr lang="it-IT" sz="140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it-IT" sz="1400" dirty="0" err="1" smtClean="0">
                  <a:solidFill>
                    <a:schemeClr val="tx2"/>
                  </a:solidFill>
                  <a:latin typeface="+mn-lt"/>
                </a:rPr>
                <a:t>reflector</a:t>
              </a:r>
              <a:r>
                <a:rPr lang="it-IT" sz="1400" dirty="0" smtClean="0">
                  <a:solidFill>
                    <a:schemeClr val="tx2"/>
                  </a:solidFill>
                  <a:latin typeface="+mn-lt"/>
                </a:rPr>
                <a:t> targets are </a:t>
              </a:r>
              <a:r>
                <a:rPr lang="it-IT" sz="1400" dirty="0" err="1" smtClean="0">
                  <a:solidFill>
                    <a:schemeClr val="tx2"/>
                  </a:solidFill>
                  <a:latin typeface="+mn-lt"/>
                </a:rPr>
                <a:t>masked</a:t>
              </a:r>
              <a:endParaRPr lang="en-US" alt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187623" y="5762756"/>
            <a:ext cx="6635715" cy="5601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err="1" smtClean="0">
                <a:solidFill>
                  <a:schemeClr val="tx2"/>
                </a:solidFill>
                <a:latin typeface="+mn-lt"/>
              </a:rPr>
              <a:t>Matlab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 point lists or bender targets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are input to the bundle adjustment (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+mn-lt"/>
              </a:rPr>
              <a:t>MicMac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+mn-lt"/>
              </a:rPr>
              <a:t>Aicon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 DPA pro)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E3B30"/>
              </a:buClr>
              <a:buSzPct val="25000"/>
              <a:buFont typeface="Source Sans Pro"/>
              <a:buNone/>
            </a:pPr>
            <a:r>
              <a:rPr lang="en-GB" sz="2800"/>
              <a:t>Matlab toolbox</a:t>
            </a:r>
            <a:r>
              <a:rPr lang="en-GB" sz="2800" b="0" i="0" u="none" strike="noStrike" cap="non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04799" y="1173150"/>
            <a:ext cx="8642266" cy="815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600" dirty="0" smtClean="0"/>
              <a:t>In this preliminary study  we use </a:t>
            </a:r>
            <a:r>
              <a:rPr lang="en-GB" sz="1600" dirty="0" err="1" smtClean="0"/>
              <a:t>matlab</a:t>
            </a:r>
            <a:r>
              <a:rPr lang="en-GB" sz="1600" dirty="0" smtClean="0"/>
              <a:t> toolbox (python bender has not tested yet) to estimate the </a:t>
            </a:r>
            <a:r>
              <a:rPr lang="en-GB" sz="1600" u="sng" dirty="0" smtClean="0"/>
              <a:t>errors in a photogrammetric survey </a:t>
            </a:r>
            <a:r>
              <a:rPr lang="en-GB" sz="1600" dirty="0" smtClean="0"/>
              <a:t>( for example due to different camera positions or bundle adjustment engine)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Simulation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01001" y="2613191"/>
            <a:ext cx="3034895" cy="3624121"/>
            <a:chOff x="295718" y="3176421"/>
            <a:chExt cx="3628210" cy="435703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18" y="3876674"/>
              <a:ext cx="3558810" cy="3608376"/>
            </a:xfrm>
            <a:prstGeom prst="rect">
              <a:avLst/>
            </a:prstGeom>
          </p:spPr>
        </p:pic>
        <p:sp>
          <p:nvSpPr>
            <p:cNvPr id="14" name="Shape 227"/>
            <p:cNvSpPr txBox="1">
              <a:spLocks/>
            </p:cNvSpPr>
            <p:nvPr/>
          </p:nvSpPr>
          <p:spPr>
            <a:xfrm>
              <a:off x="299116" y="3176421"/>
              <a:ext cx="3624450" cy="743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25" tIns="45700" rIns="91425" bIns="45700" anchor="t" anchorCtr="0">
              <a:noAutofit/>
            </a:bodyPr>
            <a:lstStyle>
              <a:lvl1pPr marL="342900" indent="-3429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"/>
                <a:defRPr kumimoji="0"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"/>
                <a:defRPr kumimoji="0"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"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"/>
                <a:defRPr kumimoji="0"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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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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"/>
                <a:defRPr kumimoji="0"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Wingdings 2"/>
                <a:buNone/>
              </a:pPr>
              <a:r>
                <a:rPr lang="en-US" sz="1400" b="1" dirty="0" smtClean="0"/>
                <a:t>“Scenario A</a:t>
              </a:r>
              <a:r>
                <a:rPr lang="en-US" sz="1400" dirty="0" smtClean="0"/>
                <a:t>” </a:t>
              </a:r>
            </a:p>
            <a:p>
              <a:pPr marL="0" indent="0" algn="ctr">
                <a:spcBef>
                  <a:spcPts val="0"/>
                </a:spcBef>
                <a:buFont typeface="Wingdings 2"/>
                <a:buNone/>
              </a:pPr>
              <a:r>
                <a:rPr lang="en-US" sz="1400" dirty="0" smtClean="0"/>
                <a:t>One camera moved on the space (“real” SRT survey Sigma 3D)</a:t>
              </a:r>
              <a:endParaRPr lang="en-US" sz="1400" dirty="0"/>
            </a:p>
          </p:txBody>
        </p:sp>
        <p:sp>
          <p:nvSpPr>
            <p:cNvPr id="4" name="Ovale 3"/>
            <p:cNvSpPr/>
            <p:nvPr/>
          </p:nvSpPr>
          <p:spPr>
            <a:xfrm>
              <a:off x="380631" y="7389440"/>
              <a:ext cx="86913" cy="72008"/>
            </a:xfrm>
            <a:prstGeom prst="ellipse">
              <a:avLst/>
            </a:prstGeom>
            <a:solidFill>
              <a:srgbClr val="3ADF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2627784" y="7389440"/>
              <a:ext cx="86913" cy="720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699792" y="7271846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/>
                <a:t>Camera positions</a:t>
              </a:r>
              <a:endParaRPr lang="it-IT" sz="11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67544" y="7271846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/>
                <a:t>T</a:t>
              </a:r>
              <a:r>
                <a:rPr lang="it-IT" sz="1100" dirty="0" smtClean="0"/>
                <a:t>arget positions</a:t>
              </a:r>
              <a:endParaRPr lang="it-IT" sz="1100" dirty="0"/>
            </a:p>
          </p:txBody>
        </p:sp>
        <p:cxnSp>
          <p:nvCxnSpPr>
            <p:cNvPr id="7" name="Connettore 2 6"/>
            <p:cNvCxnSpPr/>
            <p:nvPr/>
          </p:nvCxnSpPr>
          <p:spPr>
            <a:xfrm flipV="1">
              <a:off x="424087" y="6309321"/>
              <a:ext cx="331489" cy="1008111"/>
            </a:xfrm>
            <a:prstGeom prst="straightConnector1">
              <a:avLst/>
            </a:prstGeom>
            <a:ln w="25400">
              <a:solidFill>
                <a:srgbClr val="3ADF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2454130" y="7008973"/>
              <a:ext cx="173654" cy="36003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uppo 225"/>
          <p:cNvGrpSpPr/>
          <p:nvPr/>
        </p:nvGrpSpPr>
        <p:grpSpPr>
          <a:xfrm>
            <a:off x="3995936" y="2613310"/>
            <a:ext cx="4951128" cy="3575596"/>
            <a:chOff x="3995937" y="2805732"/>
            <a:chExt cx="4951128" cy="3575596"/>
          </a:xfrm>
        </p:grpSpPr>
        <p:pic>
          <p:nvPicPr>
            <p:cNvPr id="12" name="Shape 2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95937" y="3324247"/>
              <a:ext cx="4951128" cy="2854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227"/>
            <p:cNvSpPr txBox="1">
              <a:spLocks/>
            </p:cNvSpPr>
            <p:nvPr/>
          </p:nvSpPr>
          <p:spPr>
            <a:xfrm>
              <a:off x="4295777" y="2805732"/>
              <a:ext cx="4507272" cy="527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25" tIns="45700" rIns="91425" bIns="45700" anchor="t" anchorCtr="0">
              <a:noAutofit/>
            </a:bodyPr>
            <a:lstStyle>
              <a:lvl1pPr marL="342900" indent="-3429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"/>
                <a:defRPr kumimoji="0"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"/>
                <a:defRPr kumimoji="0"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"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"/>
                <a:defRPr kumimoji="0"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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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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"/>
                <a:defRPr kumimoji="0"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Wingdings 2"/>
                <a:buNone/>
              </a:pPr>
              <a:r>
                <a:rPr lang="en-US" sz="1400" b="1" dirty="0" smtClean="0"/>
                <a:t>“Scenario B”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GB" sz="1400" dirty="0" smtClean="0"/>
                <a:t>Combinations of many camera installed on the antenna</a:t>
              </a:r>
              <a:endParaRPr lang="en-US" sz="1400" dirty="0"/>
            </a:p>
          </p:txBody>
        </p:sp>
        <p:sp>
          <p:nvSpPr>
            <p:cNvPr id="30" name="Ovale 29"/>
            <p:cNvSpPr/>
            <p:nvPr/>
          </p:nvSpPr>
          <p:spPr>
            <a:xfrm>
              <a:off x="7581431" y="6178515"/>
              <a:ext cx="86913" cy="720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722929" y="6083714"/>
              <a:ext cx="6895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/>
                <a:t>Camera</a:t>
              </a:r>
              <a:endParaRPr lang="it-IT" sz="1100" dirty="0"/>
            </a:p>
          </p:txBody>
        </p:sp>
        <p:cxnSp>
          <p:nvCxnSpPr>
            <p:cNvPr id="25" name="Connettore 1 24"/>
            <p:cNvCxnSpPr/>
            <p:nvPr/>
          </p:nvCxnSpPr>
          <p:spPr>
            <a:xfrm>
              <a:off x="4199935" y="6250523"/>
              <a:ext cx="5160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4716015" y="6119718"/>
              <a:ext cx="18842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/>
                <a:t>Light of </a:t>
              </a:r>
              <a:r>
                <a:rPr lang="it-IT" sz="1100" dirty="0" err="1" smtClean="0"/>
                <a:t>sight</a:t>
              </a:r>
              <a:r>
                <a:rPr lang="it-IT" sz="1100" dirty="0" smtClean="0"/>
                <a:t> of the camera</a:t>
              </a:r>
              <a:endParaRPr lang="it-IT" sz="1100" dirty="0"/>
            </a:p>
          </p:txBody>
        </p:sp>
      </p:grpSp>
      <p:sp>
        <p:nvSpPr>
          <p:cNvPr id="41" name="Shape 227"/>
          <p:cNvSpPr txBox="1">
            <a:spLocks/>
          </p:cNvSpPr>
          <p:nvPr/>
        </p:nvSpPr>
        <p:spPr>
          <a:xfrm>
            <a:off x="322222" y="1965238"/>
            <a:ext cx="8642266" cy="110372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en-US" sz="1600" dirty="0" smtClean="0"/>
              <a:t>We have considered two different simulated scenarios by using and ideal 3D model of SRT (</a:t>
            </a:r>
            <a:r>
              <a:rPr lang="en-US" sz="1600" u="sng" dirty="0" smtClean="0"/>
              <a:t>without any surface deformations), but adding statistical errors</a:t>
            </a:r>
            <a:r>
              <a:rPr lang="en-US" sz="1600" dirty="0" smtClean="0"/>
              <a:t>.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en-US" sz="1600" dirty="0"/>
          </a:p>
        </p:txBody>
      </p:sp>
      <p:sp>
        <p:nvSpPr>
          <p:cNvPr id="3" name="Ovale 2"/>
          <p:cNvSpPr/>
          <p:nvPr/>
        </p:nvSpPr>
        <p:spPr>
          <a:xfrm>
            <a:off x="7722928" y="4941168"/>
            <a:ext cx="1300019" cy="1044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185520" y="3429000"/>
            <a:ext cx="1300019" cy="1044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1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 dirty="0" smtClean="0"/>
              <a:t>Bundle adjustment errors</a:t>
            </a:r>
            <a:endParaRPr lang="en-GB" sz="2800" dirty="0"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04800" y="1173150"/>
            <a:ext cx="8686800" cy="449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800" dirty="0"/>
              <a:t>Different bundle </a:t>
            </a:r>
            <a:r>
              <a:rPr lang="en-GB" sz="1800" dirty="0" smtClean="0"/>
              <a:t>engines with the same input </a:t>
            </a:r>
            <a:r>
              <a:rPr lang="en-GB" sz="1800" dirty="0"/>
              <a:t>scenario </a:t>
            </a:r>
            <a:r>
              <a:rPr lang="en-GB" sz="1800" dirty="0" smtClean="0"/>
              <a:t>(here a </a:t>
            </a:r>
            <a:r>
              <a:rPr lang="en-GB" sz="1800" dirty="0" err="1" smtClean="0"/>
              <a:t>matlab</a:t>
            </a:r>
            <a:r>
              <a:rPr lang="en-GB" sz="1800" dirty="0" smtClean="0"/>
              <a:t> </a:t>
            </a:r>
            <a:r>
              <a:rPr lang="en-GB" sz="1800" dirty="0"/>
              <a:t>point </a:t>
            </a:r>
            <a:r>
              <a:rPr lang="en-GB" sz="1800" dirty="0" smtClean="0"/>
              <a:t>list of B-scenario) may </a:t>
            </a:r>
            <a:r>
              <a:rPr lang="en-GB" sz="1800" dirty="0"/>
              <a:t>give different </a:t>
            </a:r>
            <a:r>
              <a:rPr lang="en-GB" sz="1800" dirty="0" smtClean="0"/>
              <a:t>results: </a:t>
            </a:r>
            <a:endParaRPr lang="en-GB" sz="1800" dirty="0"/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Simulation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  <p:grpSp>
        <p:nvGrpSpPr>
          <p:cNvPr id="256" name="Gruppo 255"/>
          <p:cNvGrpSpPr/>
          <p:nvPr/>
        </p:nvGrpSpPr>
        <p:grpSpPr>
          <a:xfrm>
            <a:off x="251520" y="1902572"/>
            <a:ext cx="8640960" cy="4262732"/>
            <a:chOff x="251520" y="1819151"/>
            <a:chExt cx="8640960" cy="4262732"/>
          </a:xfrm>
        </p:grpSpPr>
        <p:grpSp>
          <p:nvGrpSpPr>
            <p:cNvPr id="7" name="Gruppo 6"/>
            <p:cNvGrpSpPr/>
            <p:nvPr/>
          </p:nvGrpSpPr>
          <p:grpSpPr>
            <a:xfrm>
              <a:off x="251520" y="2076759"/>
              <a:ext cx="8640960" cy="4005124"/>
              <a:chOff x="251520" y="1844824"/>
              <a:chExt cx="8640960" cy="4005124"/>
            </a:xfrm>
          </p:grpSpPr>
          <p:pic>
            <p:nvPicPr>
              <p:cNvPr id="264" name="Shape 26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68650" y="1844824"/>
                <a:ext cx="8561225" cy="400512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" name="Gruppo 4"/>
              <p:cNvGrpSpPr/>
              <p:nvPr/>
            </p:nvGrpSpPr>
            <p:grpSpPr>
              <a:xfrm>
                <a:off x="755576" y="4941168"/>
                <a:ext cx="3240360" cy="360998"/>
                <a:chOff x="755576" y="4941168"/>
                <a:chExt cx="3240360" cy="360998"/>
              </a:xfrm>
            </p:grpSpPr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763688" y="5085184"/>
                  <a:ext cx="628446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X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  <p:grpSp>
              <p:nvGrpSpPr>
                <p:cNvPr id="2" name="Gruppo 1"/>
                <p:cNvGrpSpPr/>
                <p:nvPr/>
              </p:nvGrpSpPr>
              <p:grpSpPr>
                <a:xfrm>
                  <a:off x="755576" y="4941168"/>
                  <a:ext cx="3240360" cy="308282"/>
                  <a:chOff x="755576" y="4941168"/>
                  <a:chExt cx="3240360" cy="308282"/>
                </a:xfrm>
              </p:grpSpPr>
              <p:sp>
                <p:nvSpPr>
                  <p:cNvPr id="1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1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561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1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766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1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770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1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136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1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140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2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144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7864" y="5032468"/>
                    <a:ext cx="648072" cy="2169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900" b="1" dirty="0" smtClean="0">
                        <a:latin typeface="+mn-lt"/>
                      </a:rPr>
                      <a:t>X 10</a:t>
                    </a:r>
                    <a:r>
                      <a:rPr lang="en-US" altLang="en-US" sz="900" b="1" baseline="30000" dirty="0" smtClean="0">
                        <a:latin typeface="+mn-lt"/>
                      </a:rPr>
                      <a:t>4</a:t>
                    </a:r>
                    <a:endParaRPr lang="en-US" altLang="en-US" sz="900" b="1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4" name="Gruppo 3"/>
              <p:cNvGrpSpPr/>
              <p:nvPr/>
            </p:nvGrpSpPr>
            <p:grpSpPr>
              <a:xfrm>
                <a:off x="251520" y="2204864"/>
                <a:ext cx="391457" cy="2592288"/>
                <a:chOff x="251520" y="2204864"/>
                <a:chExt cx="391457" cy="2592288"/>
              </a:xfrm>
            </p:grpSpPr>
            <p:grpSp>
              <p:nvGrpSpPr>
                <p:cNvPr id="22" name="Gruppo 21"/>
                <p:cNvGrpSpPr/>
                <p:nvPr/>
              </p:nvGrpSpPr>
              <p:grpSpPr>
                <a:xfrm rot="-5400000">
                  <a:off x="-740883" y="3413291"/>
                  <a:ext cx="2592288" cy="175433"/>
                  <a:chOff x="755576" y="4941168"/>
                  <a:chExt cx="2592288" cy="175433"/>
                </a:xfrm>
              </p:grpSpPr>
              <p:sp>
                <p:nvSpPr>
                  <p:cNvPr id="2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561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766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770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136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2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140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2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144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</p:grpSp>
            <p:sp>
              <p:nvSpPr>
                <p:cNvPr id="31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5788" y="3438334"/>
                  <a:ext cx="628446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Y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</p:grpSp>
          <p:grpSp>
            <p:nvGrpSpPr>
              <p:cNvPr id="6" name="Gruppo 5"/>
              <p:cNvGrpSpPr/>
              <p:nvPr/>
            </p:nvGrpSpPr>
            <p:grpSpPr>
              <a:xfrm>
                <a:off x="3779912" y="1908448"/>
                <a:ext cx="433006" cy="3123008"/>
                <a:chOff x="3779912" y="1908448"/>
                <a:chExt cx="433006" cy="3123008"/>
              </a:xfrm>
            </p:grpSpPr>
            <p:grpSp>
              <p:nvGrpSpPr>
                <p:cNvPr id="3" name="Gruppo 2"/>
                <p:cNvGrpSpPr/>
                <p:nvPr/>
              </p:nvGrpSpPr>
              <p:grpSpPr>
                <a:xfrm rot="-5400000">
                  <a:off x="2306126" y="3382234"/>
                  <a:ext cx="3123008" cy="175435"/>
                  <a:chOff x="1899320" y="6093296"/>
                  <a:chExt cx="3123008" cy="175435"/>
                </a:xfrm>
              </p:grpSpPr>
              <p:sp>
                <p:nvSpPr>
                  <p:cNvPr id="4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9320" y="609329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4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9269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4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1761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4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9688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4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7720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0.4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4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5752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0.5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4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3784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0.6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5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1816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0.7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5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9848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0.8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5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7880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0.9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5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5912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1</a:t>
                    </a:r>
                  </a:p>
                </p:txBody>
              </p:sp>
            </p:grpSp>
            <p:sp>
              <p:nvSpPr>
                <p:cNvPr id="56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604563" y="3378634"/>
                  <a:ext cx="999728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Distance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</p:grpSp>
          <p:grpSp>
            <p:nvGrpSpPr>
              <p:cNvPr id="59" name="Gruppo 58"/>
              <p:cNvGrpSpPr/>
              <p:nvPr/>
            </p:nvGrpSpPr>
            <p:grpSpPr>
              <a:xfrm>
                <a:off x="4881331" y="2204864"/>
                <a:ext cx="391457" cy="2592288"/>
                <a:chOff x="251520" y="2204864"/>
                <a:chExt cx="391457" cy="2592288"/>
              </a:xfrm>
            </p:grpSpPr>
            <p:grpSp>
              <p:nvGrpSpPr>
                <p:cNvPr id="60" name="Gruppo 59"/>
                <p:cNvGrpSpPr/>
                <p:nvPr/>
              </p:nvGrpSpPr>
              <p:grpSpPr>
                <a:xfrm rot="-5400000">
                  <a:off x="-740883" y="3413291"/>
                  <a:ext cx="2592288" cy="175433"/>
                  <a:chOff x="755576" y="4941168"/>
                  <a:chExt cx="2592288" cy="175433"/>
                </a:xfrm>
              </p:grpSpPr>
              <p:sp>
                <p:nvSpPr>
                  <p:cNvPr id="6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6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561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6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766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6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770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6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136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6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140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6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144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</p:grp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5788" y="3438334"/>
                  <a:ext cx="628446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Y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</p:grpSp>
          <p:grpSp>
            <p:nvGrpSpPr>
              <p:cNvPr id="71" name="Gruppo 70"/>
              <p:cNvGrpSpPr/>
              <p:nvPr/>
            </p:nvGrpSpPr>
            <p:grpSpPr>
              <a:xfrm>
                <a:off x="5364088" y="4940210"/>
                <a:ext cx="3024336" cy="360998"/>
                <a:chOff x="755576" y="4941168"/>
                <a:chExt cx="3024336" cy="360998"/>
              </a:xfrm>
            </p:grpSpPr>
            <p:sp>
              <p:nvSpPr>
                <p:cNvPr id="7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763688" y="5085184"/>
                  <a:ext cx="628446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X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  <p:grpSp>
              <p:nvGrpSpPr>
                <p:cNvPr id="73" name="Gruppo 72"/>
                <p:cNvGrpSpPr/>
                <p:nvPr/>
              </p:nvGrpSpPr>
              <p:grpSpPr>
                <a:xfrm>
                  <a:off x="755576" y="4941168"/>
                  <a:ext cx="3024336" cy="266733"/>
                  <a:chOff x="755576" y="4941168"/>
                  <a:chExt cx="3024336" cy="266733"/>
                </a:xfrm>
              </p:grpSpPr>
              <p:sp>
                <p:nvSpPr>
                  <p:cNvPr id="7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7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5616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7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766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-1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7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7704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7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136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7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140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8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1448" y="494116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8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7864" y="5032468"/>
                    <a:ext cx="432048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X 10</a:t>
                    </a:r>
                    <a:r>
                      <a:rPr lang="en-US" altLang="en-US" sz="600" b="1" baseline="30000" dirty="0" smtClean="0">
                        <a:latin typeface="+mn-lt"/>
                      </a:rPr>
                      <a:t>4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3" name="Gruppo 82"/>
              <p:cNvGrpSpPr/>
              <p:nvPr/>
            </p:nvGrpSpPr>
            <p:grpSpPr>
              <a:xfrm>
                <a:off x="8459474" y="1916832"/>
                <a:ext cx="433006" cy="3123008"/>
                <a:chOff x="3779912" y="1908448"/>
                <a:chExt cx="433006" cy="3123008"/>
              </a:xfrm>
            </p:grpSpPr>
            <p:grpSp>
              <p:nvGrpSpPr>
                <p:cNvPr id="84" name="Gruppo 83"/>
                <p:cNvGrpSpPr/>
                <p:nvPr/>
              </p:nvGrpSpPr>
              <p:grpSpPr>
                <a:xfrm rot="-5400000">
                  <a:off x="2306126" y="3382234"/>
                  <a:ext cx="3123008" cy="175435"/>
                  <a:chOff x="1899320" y="6093296"/>
                  <a:chExt cx="3123008" cy="175435"/>
                </a:xfrm>
              </p:grpSpPr>
              <p:sp>
                <p:nvSpPr>
                  <p:cNvPr id="8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9320" y="6093298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8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9269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0.1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8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1761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0.2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8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9688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0.3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7720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0.4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5752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0.5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3784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0.6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1816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0.7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9848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0.8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7880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 smtClean="0">
                        <a:latin typeface="+mn-lt"/>
                      </a:rPr>
                      <a:t>0.9</a:t>
                    </a:r>
                    <a:endParaRPr lang="en-US" altLang="en-US" sz="600" b="1" dirty="0">
                      <a:latin typeface="+mn-lt"/>
                    </a:endParaRPr>
                  </a:p>
                </p:txBody>
              </p:sp>
              <p:sp>
                <p:nvSpPr>
                  <p:cNvPr id="9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5912" y="6093296"/>
                    <a:ext cx="296416" cy="1754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spcBef>
                        <a:spcPct val="10000"/>
                      </a:spcBef>
                    </a:pPr>
                    <a:r>
                      <a:rPr lang="en-US" altLang="en-US" sz="600" b="1" dirty="0">
                        <a:latin typeface="+mn-lt"/>
                      </a:rPr>
                      <a:t>1</a:t>
                    </a:r>
                  </a:p>
                </p:txBody>
              </p:sp>
            </p:grpSp>
            <p:sp>
              <p:nvSpPr>
                <p:cNvPr id="85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604563" y="3378634"/>
                  <a:ext cx="999728" cy="2169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10000"/>
                    </a:spcBef>
                  </a:pPr>
                  <a:r>
                    <a:rPr lang="en-US" altLang="en-US" sz="900" b="1" dirty="0" smtClean="0">
                      <a:latin typeface="+mn-lt"/>
                    </a:rPr>
                    <a:t>Distance [mm]</a:t>
                  </a:r>
                  <a:endParaRPr lang="en-US" altLang="en-US" sz="900" b="1" dirty="0">
                    <a:latin typeface="+mn-lt"/>
                  </a:endParaRPr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360011" y="2059890"/>
              <a:ext cx="648072" cy="216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900" b="1" dirty="0" smtClean="0">
                  <a:latin typeface="+mn-lt"/>
                </a:rPr>
                <a:t>X 10</a:t>
              </a:r>
              <a:r>
                <a:rPr lang="en-US" altLang="en-US" sz="900" b="1" baseline="30000" dirty="0" smtClean="0">
                  <a:latin typeface="+mn-lt"/>
                </a:rPr>
                <a:t>4</a:t>
              </a:r>
              <a:endParaRPr lang="en-US" altLang="en-US" sz="900" b="1" dirty="0">
                <a:latin typeface="+mn-lt"/>
              </a:endParaRPr>
            </a:p>
          </p:txBody>
        </p:sp>
        <p:sp>
          <p:nvSpPr>
            <p:cNvPr id="99" name="Text Box 4"/>
            <p:cNvSpPr txBox="1">
              <a:spLocks noChangeArrowheads="1"/>
            </p:cNvSpPr>
            <p:nvPr/>
          </p:nvSpPr>
          <p:spPr bwMode="auto">
            <a:xfrm>
              <a:off x="4948753" y="2131898"/>
              <a:ext cx="648072" cy="216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900" b="1" dirty="0" smtClean="0">
                  <a:latin typeface="+mn-lt"/>
                </a:rPr>
                <a:t>X 10</a:t>
              </a:r>
              <a:r>
                <a:rPr lang="en-US" altLang="en-US" sz="900" b="1" baseline="30000" dirty="0" smtClean="0">
                  <a:latin typeface="+mn-lt"/>
                </a:rPr>
                <a:t>4</a:t>
              </a:r>
              <a:endParaRPr lang="en-US" altLang="en-US" sz="900" b="1" dirty="0">
                <a:latin typeface="+mn-lt"/>
              </a:endParaRPr>
            </a:p>
          </p:txBody>
        </p:sp>
        <p:sp>
          <p:nvSpPr>
            <p:cNvPr id="100" name="Text Box 4"/>
            <p:cNvSpPr txBox="1">
              <a:spLocks noChangeArrowheads="1"/>
            </p:cNvSpPr>
            <p:nvPr/>
          </p:nvSpPr>
          <p:spPr bwMode="auto">
            <a:xfrm>
              <a:off x="7956376" y="5300250"/>
              <a:ext cx="648072" cy="216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900" b="1" dirty="0" smtClean="0">
                  <a:latin typeface="+mn-lt"/>
                </a:rPr>
                <a:t>X 10</a:t>
              </a:r>
              <a:r>
                <a:rPr lang="en-US" altLang="en-US" sz="900" b="1" baseline="30000" dirty="0" smtClean="0">
                  <a:latin typeface="+mn-lt"/>
                </a:rPr>
                <a:t>4</a:t>
              </a:r>
              <a:endParaRPr lang="en-US" altLang="en-US" sz="900" b="1" dirty="0">
                <a:latin typeface="+mn-lt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3705180" y="1819151"/>
              <a:ext cx="1479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/>
                <a:t>“Scenario B” </a:t>
              </a:r>
              <a:endParaRPr lang="it-IT" dirty="0"/>
            </a:p>
          </p:txBody>
        </p:sp>
        <p:sp>
          <p:nvSpPr>
            <p:cNvPr id="102" name="Rettangolo 101"/>
            <p:cNvSpPr/>
            <p:nvPr/>
          </p:nvSpPr>
          <p:spPr>
            <a:xfrm>
              <a:off x="1606477" y="1932743"/>
              <a:ext cx="9492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MicMac</a:t>
              </a:r>
              <a:endParaRPr lang="it-IT" dirty="0"/>
            </a:p>
          </p:txBody>
        </p:sp>
        <p:sp>
          <p:nvSpPr>
            <p:cNvPr id="103" name="Rettangolo 102"/>
            <p:cNvSpPr/>
            <p:nvPr/>
          </p:nvSpPr>
          <p:spPr>
            <a:xfrm>
              <a:off x="6286997" y="1932743"/>
              <a:ext cx="15382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err="1" smtClean="0"/>
                <a:t>Aicon</a:t>
              </a:r>
              <a:r>
                <a:rPr lang="it-IT" dirty="0" smtClean="0"/>
                <a:t> </a:t>
              </a:r>
              <a:r>
                <a:rPr lang="it-IT" dirty="0" err="1" smtClean="0"/>
                <a:t>Dpa</a:t>
              </a:r>
              <a:r>
                <a:rPr lang="it-IT" dirty="0" smtClean="0"/>
                <a:t> pro</a:t>
              </a:r>
              <a:endParaRPr lang="it-IT" dirty="0"/>
            </a:p>
          </p:txBody>
        </p: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698161" y="5521730"/>
              <a:ext cx="7596365" cy="560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600" b="1" dirty="0" smtClean="0">
                  <a:latin typeface="+mn-lt"/>
                </a:rPr>
                <a:t>Maps of error on the target positions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600" b="1" dirty="0" smtClean="0">
                  <a:latin typeface="+mn-lt"/>
                </a:rPr>
                <a:t> </a:t>
              </a:r>
              <a:endParaRPr lang="en-US" altLang="en-US" sz="1600" b="1" dirty="0">
                <a:latin typeface="+mn-lt"/>
              </a:endParaRPr>
            </a:p>
          </p:txBody>
        </p:sp>
      </p:grp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1231404" y="5805264"/>
            <a:ext cx="6940996" cy="5355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In a real photogrammetric survey this sort of errors are mixed with the surface deformations to be measured.  Thus, they can not be distinguished.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0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 dirty="0" smtClean="0"/>
              <a:t>Evaluation of scenarios</a:t>
            </a:r>
            <a:endParaRPr lang="en-GB" sz="2800" dirty="0"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04800" y="1245158"/>
            <a:ext cx="8587680" cy="815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/>
              <a:t>A criterion to evaluate the best scenario simulated is to calculate radially the </a:t>
            </a:r>
            <a:r>
              <a:rPr lang="en-US" sz="1800" u="sng" dirty="0" smtClean="0"/>
              <a:t>averaged </a:t>
            </a:r>
            <a:r>
              <a:rPr lang="en-US" sz="1800" u="sng" dirty="0" err="1" smtClean="0"/>
              <a:t>rms</a:t>
            </a:r>
            <a:r>
              <a:rPr lang="en-US" sz="1800" u="sng" dirty="0" smtClean="0"/>
              <a:t> errors</a:t>
            </a:r>
            <a:r>
              <a:rPr lang="en-US" sz="1800" dirty="0" smtClean="0"/>
              <a:t> on each sampled ring (about 2 samples for each ring)</a:t>
            </a:r>
            <a:endParaRPr lang="en-GB" sz="1800" dirty="0"/>
          </a:p>
        </p:txBody>
      </p:sp>
      <p:pic>
        <p:nvPicPr>
          <p:cNvPr id="336" name="Shape 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0" y="2285331"/>
            <a:ext cx="4503300" cy="366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7721" y="2276872"/>
            <a:ext cx="4333924" cy="366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Simulation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584" y="5951080"/>
            <a:ext cx="3312368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400" b="1" dirty="0" smtClean="0">
                <a:latin typeface="+mn-lt"/>
              </a:rPr>
              <a:t>AICON B.A: RMSE &lt;= 0.2 mm up to 20 m </a:t>
            </a:r>
            <a:endParaRPr lang="en-US" altLang="en-US" sz="1400" b="1" dirty="0"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60032" y="5949280"/>
            <a:ext cx="3702057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400" b="1" dirty="0" smtClean="0">
                <a:latin typeface="+mn-lt"/>
              </a:rPr>
              <a:t>MICMAC B.A. RMSE &lt;= 0.2 mm around  20 m </a:t>
            </a:r>
            <a:endParaRPr lang="en-US" alt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4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SRT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configuration</a:t>
            </a:r>
            <a:endParaRPr lang="it-IT" sz="2800" dirty="0" smtClean="0"/>
          </a:p>
          <a:p>
            <a:pPr lvl="0"/>
            <a:r>
              <a:rPr lang="it-IT" sz="2800" dirty="0" smtClean="0">
                <a:solidFill>
                  <a:srgbClr val="4E3B30"/>
                </a:solidFill>
              </a:rPr>
              <a:t>Laser </a:t>
            </a:r>
            <a:r>
              <a:rPr lang="it-IT" sz="2800" dirty="0" err="1" smtClean="0">
                <a:solidFill>
                  <a:srgbClr val="4E3B30"/>
                </a:solidFill>
              </a:rPr>
              <a:t>tracker</a:t>
            </a:r>
            <a:r>
              <a:rPr lang="it-IT" sz="2800" dirty="0" smtClean="0">
                <a:solidFill>
                  <a:srgbClr val="4E3B30"/>
                </a:solidFill>
              </a:rPr>
              <a:t> </a:t>
            </a:r>
            <a:r>
              <a:rPr lang="it-IT" sz="2800" dirty="0" err="1" smtClean="0">
                <a:solidFill>
                  <a:srgbClr val="4E3B30"/>
                </a:solidFill>
              </a:rPr>
              <a:t>measurement</a:t>
            </a:r>
            <a:r>
              <a:rPr lang="it-IT" sz="2800" dirty="0" smtClean="0">
                <a:solidFill>
                  <a:srgbClr val="4E3B30"/>
                </a:solidFill>
              </a:rPr>
              <a:t> of SRT </a:t>
            </a:r>
            <a:r>
              <a:rPr lang="it-IT" sz="2800" dirty="0" err="1" smtClean="0">
                <a:solidFill>
                  <a:srgbClr val="4E3B30"/>
                </a:solidFill>
              </a:rPr>
              <a:t>subreflector</a:t>
            </a:r>
            <a:r>
              <a:rPr lang="it-IT" sz="2800" dirty="0" smtClean="0">
                <a:solidFill>
                  <a:srgbClr val="4E3B30"/>
                </a:solidFill>
              </a:rPr>
              <a:t> </a:t>
            </a:r>
            <a:r>
              <a:rPr lang="it-IT" sz="2800" dirty="0" smtClean="0"/>
              <a:t> </a:t>
            </a:r>
          </a:p>
          <a:p>
            <a:r>
              <a:rPr lang="it-IT" sz="2800" dirty="0" err="1" smtClean="0"/>
              <a:t>Simulation</a:t>
            </a:r>
            <a:r>
              <a:rPr lang="it-IT" sz="2800" dirty="0" smtClean="0"/>
              <a:t> </a:t>
            </a:r>
            <a:r>
              <a:rPr lang="it-IT" sz="2800" dirty="0" err="1" smtClean="0"/>
              <a:t>tool</a:t>
            </a:r>
            <a:r>
              <a:rPr lang="it-IT" sz="2800" dirty="0" smtClean="0"/>
              <a:t> for </a:t>
            </a:r>
            <a:r>
              <a:rPr lang="it-IT" sz="2800" dirty="0" err="1" smtClean="0"/>
              <a:t>close</a:t>
            </a:r>
            <a:r>
              <a:rPr lang="it-IT" sz="2800" dirty="0" smtClean="0"/>
              <a:t> </a:t>
            </a:r>
            <a:r>
              <a:rPr lang="it-IT" sz="2800" dirty="0" err="1" smtClean="0"/>
              <a:t>range</a:t>
            </a:r>
            <a:r>
              <a:rPr lang="it-IT" sz="2800" dirty="0" smtClean="0"/>
              <a:t> </a:t>
            </a:r>
            <a:r>
              <a:rPr lang="it-IT" sz="2800" dirty="0" err="1" smtClean="0"/>
              <a:t>photogrammetric</a:t>
            </a:r>
            <a:r>
              <a:rPr lang="it-IT" sz="2800" dirty="0" smtClean="0"/>
              <a:t> </a:t>
            </a:r>
            <a:r>
              <a:rPr lang="it-IT" sz="2800" dirty="0" err="1" smtClean="0"/>
              <a:t>survey</a:t>
            </a:r>
            <a:r>
              <a:rPr lang="it-IT" sz="2800" dirty="0" smtClean="0"/>
              <a:t> for the SRT </a:t>
            </a:r>
            <a:r>
              <a:rPr lang="it-IT" sz="2800" dirty="0" err="1" smtClean="0"/>
              <a:t>primary</a:t>
            </a:r>
            <a:r>
              <a:rPr lang="it-IT" sz="2800" dirty="0" smtClean="0"/>
              <a:t> </a:t>
            </a:r>
            <a:r>
              <a:rPr lang="it-IT" sz="2800" dirty="0" err="1" smtClean="0"/>
              <a:t>reflector</a:t>
            </a:r>
            <a:endParaRPr lang="it-IT" sz="2800" dirty="0" smtClean="0"/>
          </a:p>
          <a:p>
            <a:r>
              <a:rPr lang="it-IT" sz="2800" dirty="0" err="1" smtClean="0"/>
              <a:t>Summary</a:t>
            </a:r>
            <a:r>
              <a:rPr lang="it-IT" sz="2800" dirty="0" smtClean="0"/>
              <a:t> and </a:t>
            </a:r>
            <a:r>
              <a:rPr lang="it-IT" sz="2800" dirty="0" err="1" smtClean="0"/>
              <a:t>discussio</a:t>
            </a:r>
            <a:r>
              <a:rPr lang="it-IT" sz="2600" dirty="0" err="1" smtClean="0"/>
              <a:t>n</a:t>
            </a:r>
            <a:endParaRPr lang="it-IT" sz="2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0" y="6277565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tx2"/>
                </a:solidFill>
              </a:rPr>
              <a:t>Agenda 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 dirty="0" smtClean="0"/>
              <a:t>Summary and discussion</a:t>
            </a:r>
            <a:endParaRPr lang="en-GB" sz="2800" dirty="0"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Summary</a:t>
            </a:r>
            <a:r>
              <a:rPr lang="it-IT" sz="1100" dirty="0" smtClean="0">
                <a:solidFill>
                  <a:srgbClr val="4E3B30"/>
                </a:solidFill>
              </a:rPr>
              <a:t> and </a:t>
            </a:r>
            <a:r>
              <a:rPr lang="it-IT" sz="1100" dirty="0" err="1" smtClean="0">
                <a:solidFill>
                  <a:srgbClr val="4E3B30"/>
                </a:solidFill>
              </a:rPr>
              <a:t>discussion</a:t>
            </a:r>
            <a:endParaRPr lang="it-IT" sz="1100" dirty="0">
              <a:solidFill>
                <a:schemeClr val="tx2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647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1800" b="1" dirty="0"/>
              <a:t>Laser </a:t>
            </a:r>
            <a:r>
              <a:rPr lang="it-IT" sz="1800" b="1" dirty="0" err="1"/>
              <a:t>tracker</a:t>
            </a:r>
            <a:r>
              <a:rPr lang="it-IT" sz="1800" b="1" dirty="0"/>
              <a:t> </a:t>
            </a:r>
            <a:r>
              <a:rPr lang="it-IT" sz="1800" b="1" dirty="0" err="1"/>
              <a:t>measurement</a:t>
            </a:r>
            <a:r>
              <a:rPr lang="it-IT" sz="1800" b="1" dirty="0"/>
              <a:t> of SRT </a:t>
            </a:r>
            <a:r>
              <a:rPr lang="it-IT" sz="1800" b="1" dirty="0" err="1"/>
              <a:t>subreflector</a:t>
            </a:r>
            <a:r>
              <a:rPr lang="it-IT" sz="1800" b="1" dirty="0"/>
              <a:t> </a:t>
            </a:r>
            <a:endParaRPr lang="it-IT" sz="1800" b="1" dirty="0" smtClean="0"/>
          </a:p>
          <a:p>
            <a:pPr marL="0" lvl="0" indent="0">
              <a:buNone/>
            </a:pPr>
            <a:r>
              <a:rPr lang="it-IT" sz="1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800" dirty="0" err="1" smtClean="0"/>
              <a:t>Recent</a:t>
            </a:r>
            <a:r>
              <a:rPr lang="it-IT" sz="1800" dirty="0" smtClean="0"/>
              <a:t> LT </a:t>
            </a:r>
            <a:r>
              <a:rPr lang="it-IT" sz="1800" dirty="0" err="1" smtClean="0"/>
              <a:t>measurement</a:t>
            </a:r>
            <a:r>
              <a:rPr lang="it-IT" sz="1800" dirty="0" smtClean="0"/>
              <a:t> shows </a:t>
            </a:r>
            <a:r>
              <a:rPr lang="it-IT" sz="1800" dirty="0" err="1" smtClean="0"/>
              <a:t>residual</a:t>
            </a:r>
            <a:r>
              <a:rPr lang="it-IT" sz="1800" dirty="0" smtClean="0"/>
              <a:t> </a:t>
            </a:r>
            <a:r>
              <a:rPr lang="it-IT" sz="1800" dirty="0" err="1" smtClean="0"/>
              <a:t>misalignments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subreflector</a:t>
            </a:r>
            <a:r>
              <a:rPr lang="it-IT" sz="1800" dirty="0" smtClean="0"/>
              <a:t> w.r.t. 55°el</a:t>
            </a:r>
          </a:p>
          <a:p>
            <a:pPr lvl="1"/>
            <a:r>
              <a:rPr lang="it-IT" sz="1600" dirty="0" smtClean="0"/>
              <a:t>Y-</a:t>
            </a:r>
            <a:r>
              <a:rPr lang="it-IT" sz="1600" dirty="0" err="1" smtClean="0"/>
              <a:t>shift</a:t>
            </a:r>
            <a:r>
              <a:rPr lang="it-IT" sz="1600" dirty="0" smtClean="0"/>
              <a:t> 5 mm </a:t>
            </a:r>
            <a:r>
              <a:rPr lang="it-IT" sz="1600" dirty="0" err="1" smtClean="0"/>
              <a:t>at</a:t>
            </a:r>
            <a:r>
              <a:rPr lang="it-IT" sz="1600" dirty="0" smtClean="0"/>
              <a:t> 15° </a:t>
            </a:r>
            <a:r>
              <a:rPr lang="it-IT" sz="1600" dirty="0" err="1" smtClean="0"/>
              <a:t>el</a:t>
            </a:r>
            <a:r>
              <a:rPr lang="it-IT" sz="1600" dirty="0" smtClean="0"/>
              <a:t> and up to -10 mm </a:t>
            </a:r>
            <a:r>
              <a:rPr lang="it-IT" sz="1600" dirty="0" err="1" smtClean="0"/>
              <a:t>at</a:t>
            </a:r>
            <a:r>
              <a:rPr lang="it-IT" sz="1600" dirty="0" smtClean="0"/>
              <a:t> 90°el</a:t>
            </a:r>
          </a:p>
          <a:p>
            <a:pPr lvl="1"/>
            <a:r>
              <a:rPr lang="it-IT" sz="1600" dirty="0" smtClean="0"/>
              <a:t>Z-</a:t>
            </a:r>
            <a:r>
              <a:rPr lang="it-IT" sz="1600" dirty="0" err="1" smtClean="0"/>
              <a:t>shift</a:t>
            </a:r>
            <a:r>
              <a:rPr lang="it-IT" sz="1600" dirty="0" smtClean="0"/>
              <a:t> 3 mm </a:t>
            </a:r>
            <a:r>
              <a:rPr lang="it-IT" sz="1600" dirty="0" err="1" smtClean="0"/>
              <a:t>at</a:t>
            </a:r>
            <a:r>
              <a:rPr lang="it-IT" sz="1600" dirty="0" smtClean="0"/>
              <a:t> 15°</a:t>
            </a:r>
          </a:p>
          <a:p>
            <a:pPr lvl="1"/>
            <a:r>
              <a:rPr lang="en-US" sz="1600" dirty="0" smtClean="0"/>
              <a:t>X-axis rotation  ~</a:t>
            </a:r>
            <a:r>
              <a:rPr lang="en-US" sz="1600" dirty="0"/>
              <a:t>56  </a:t>
            </a:r>
            <a:r>
              <a:rPr lang="en-US" sz="1600" dirty="0" err="1"/>
              <a:t>arcsec</a:t>
            </a:r>
            <a:r>
              <a:rPr lang="en-US" sz="1600" dirty="0"/>
              <a:t> @ 15</a:t>
            </a:r>
            <a:r>
              <a:rPr lang="en-US" sz="1600" dirty="0" smtClean="0"/>
              <a:t>° el, </a:t>
            </a:r>
            <a:r>
              <a:rPr lang="en-US" sz="1600" dirty="0"/>
              <a:t>up ~ </a:t>
            </a:r>
            <a:r>
              <a:rPr lang="en-US" sz="1600" dirty="0" smtClean="0"/>
              <a:t>-</a:t>
            </a:r>
            <a:r>
              <a:rPr lang="en-US" sz="1600" dirty="0"/>
              <a:t>80 </a:t>
            </a:r>
            <a:r>
              <a:rPr lang="en-US" sz="1600" dirty="0" err="1"/>
              <a:t>arcsec</a:t>
            </a:r>
            <a:r>
              <a:rPr lang="en-US" sz="1600" dirty="0"/>
              <a:t> @ 90° </a:t>
            </a:r>
            <a:r>
              <a:rPr lang="en-US" sz="1600" dirty="0" smtClean="0"/>
              <a:t>el</a:t>
            </a:r>
            <a:endParaRPr lang="en-US" sz="1600" dirty="0"/>
          </a:p>
          <a:p>
            <a:r>
              <a:rPr lang="it-IT" sz="1800" dirty="0" smtClean="0"/>
              <a:t>New </a:t>
            </a:r>
            <a:r>
              <a:rPr lang="it-IT" sz="1800" dirty="0" err="1" smtClean="0"/>
              <a:t>measurements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be </a:t>
            </a:r>
            <a:r>
              <a:rPr lang="it-IT" sz="1800" dirty="0" err="1" smtClean="0"/>
              <a:t>scheduled</a:t>
            </a:r>
            <a:r>
              <a:rPr lang="it-IT" sz="1800" dirty="0" smtClean="0"/>
              <a:t> to:</a:t>
            </a:r>
          </a:p>
          <a:p>
            <a:pPr lvl="1"/>
            <a:r>
              <a:rPr lang="it-IT" sz="1600" dirty="0" smtClean="0"/>
              <a:t>figure out </a:t>
            </a:r>
            <a:r>
              <a:rPr lang="it-IT" sz="1600" dirty="0" err="1" smtClean="0"/>
              <a:t>if</a:t>
            </a:r>
            <a:r>
              <a:rPr lang="it-IT" sz="1600" dirty="0" smtClean="0"/>
              <a:t>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misalignment</a:t>
            </a:r>
            <a:r>
              <a:rPr lang="it-IT" sz="1600" dirty="0" smtClean="0"/>
              <a:t> (Y-</a:t>
            </a:r>
            <a:r>
              <a:rPr lang="it-IT" sz="1600" dirty="0" err="1" smtClean="0"/>
              <a:t>shift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lower</a:t>
            </a:r>
            <a:r>
              <a:rPr lang="it-IT" sz="1600" dirty="0" smtClean="0"/>
              <a:t> and the </a:t>
            </a:r>
            <a:r>
              <a:rPr lang="it-IT" sz="1600" dirty="0" err="1" smtClean="0"/>
              <a:t>higher</a:t>
            </a:r>
            <a:r>
              <a:rPr lang="it-IT" sz="1600" dirty="0" smtClean="0"/>
              <a:t> </a:t>
            </a:r>
            <a:r>
              <a:rPr lang="it-IT" sz="1600" dirty="0" err="1" smtClean="0"/>
              <a:t>elevations</a:t>
            </a:r>
            <a:r>
              <a:rPr lang="it-IT" sz="1600" dirty="0" smtClean="0"/>
              <a:t>) can be the cause of the </a:t>
            </a:r>
            <a:r>
              <a:rPr lang="it-IT" sz="1600" dirty="0" err="1" smtClean="0"/>
              <a:t>asymmetric</a:t>
            </a:r>
            <a:r>
              <a:rPr lang="it-IT" sz="1600" dirty="0" smtClean="0"/>
              <a:t> </a:t>
            </a:r>
            <a:r>
              <a:rPr lang="it-IT" sz="1600" dirty="0" err="1" smtClean="0"/>
              <a:t>features</a:t>
            </a:r>
            <a:r>
              <a:rPr lang="it-IT" sz="1600" dirty="0" smtClean="0"/>
              <a:t> on the SRT </a:t>
            </a:r>
            <a:r>
              <a:rPr lang="it-IT" sz="1600" dirty="0" err="1" smtClean="0"/>
              <a:t>beam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K-band </a:t>
            </a:r>
            <a:r>
              <a:rPr lang="it-IT" sz="1600" dirty="0" err="1" smtClean="0"/>
              <a:t>frequencies</a:t>
            </a:r>
            <a:endParaRPr lang="it-IT" sz="1600" dirty="0" smtClean="0"/>
          </a:p>
          <a:p>
            <a:pPr lvl="1"/>
            <a:r>
              <a:rPr lang="it-IT" sz="1600" dirty="0" smtClean="0"/>
              <a:t>Create an </a:t>
            </a:r>
            <a:r>
              <a:rPr lang="it-IT" sz="1600" dirty="0" err="1" smtClean="0"/>
              <a:t>absolute</a:t>
            </a:r>
            <a:r>
              <a:rPr lang="it-IT" sz="1600" dirty="0" smtClean="0"/>
              <a:t> </a:t>
            </a:r>
            <a:r>
              <a:rPr lang="it-IT" sz="1600" dirty="0" err="1" smtClean="0"/>
              <a:t>reference</a:t>
            </a:r>
            <a:r>
              <a:rPr lang="it-IT" sz="1600" dirty="0" smtClean="0"/>
              <a:t> frame by </a:t>
            </a:r>
            <a:r>
              <a:rPr lang="it-IT" sz="1600" dirty="0" err="1" smtClean="0"/>
              <a:t>using</a:t>
            </a:r>
            <a:r>
              <a:rPr lang="it-IT" sz="1600" dirty="0" smtClean="0"/>
              <a:t> </a:t>
            </a:r>
            <a:r>
              <a:rPr lang="it-IT" sz="1600" dirty="0" err="1" smtClean="0"/>
              <a:t>calibrated</a:t>
            </a:r>
            <a:r>
              <a:rPr lang="it-IT" sz="1600" dirty="0" smtClean="0"/>
              <a:t> targets on the </a:t>
            </a:r>
            <a:r>
              <a:rPr lang="it-IT" sz="1600" dirty="0" err="1" smtClean="0"/>
              <a:t>known</a:t>
            </a:r>
            <a:r>
              <a:rPr lang="it-IT" sz="1600" dirty="0" smtClean="0"/>
              <a:t> </a:t>
            </a:r>
            <a:r>
              <a:rPr lang="it-IT" sz="1600" dirty="0" err="1" smtClean="0"/>
              <a:t>points</a:t>
            </a:r>
            <a:r>
              <a:rPr lang="it-IT" sz="1600" dirty="0" smtClean="0"/>
              <a:t> of the top of </a:t>
            </a:r>
            <a:r>
              <a:rPr lang="it-IT" sz="1600" dirty="0" err="1" smtClean="0"/>
              <a:t>gregorian</a:t>
            </a:r>
            <a:r>
              <a:rPr lang="it-IT" sz="1600" dirty="0" smtClean="0"/>
              <a:t> room </a:t>
            </a:r>
          </a:p>
          <a:p>
            <a:pPr lvl="1"/>
            <a:r>
              <a:rPr lang="en-US" sz="1600" dirty="0" smtClean="0"/>
              <a:t>Refine </a:t>
            </a:r>
            <a:r>
              <a:rPr lang="en-US" sz="1600" dirty="0"/>
              <a:t>the LUT so that only X-rotation and Z-shift of the </a:t>
            </a:r>
            <a:r>
              <a:rPr lang="en-US" sz="1600" dirty="0" err="1"/>
              <a:t>subreflector</a:t>
            </a:r>
            <a:r>
              <a:rPr lang="en-US" sz="1600" dirty="0"/>
              <a:t> are used for correcting the primary mirror rigid-body motions </a:t>
            </a:r>
            <a:endParaRPr lang="en-US" sz="1600" dirty="0" smtClean="0"/>
          </a:p>
          <a:p>
            <a:pPr lvl="1"/>
            <a:r>
              <a:rPr lang="it-IT" sz="1600" dirty="0" err="1" smtClean="0"/>
              <a:t>Updating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pointing</a:t>
            </a:r>
            <a:r>
              <a:rPr lang="it-IT" sz="1600" dirty="0" smtClean="0"/>
              <a:t> model in a </a:t>
            </a:r>
            <a:r>
              <a:rPr lang="it-IT" sz="1600" dirty="0" err="1" smtClean="0"/>
              <a:t>such</a:t>
            </a:r>
            <a:r>
              <a:rPr lang="it-IT" sz="1600" dirty="0" smtClean="0"/>
              <a:t> way to compensate for the Y-</a:t>
            </a:r>
            <a:r>
              <a:rPr lang="it-IT" sz="1600" dirty="0" err="1" smtClean="0"/>
              <a:t>shift</a:t>
            </a:r>
            <a:r>
              <a:rPr lang="it-IT" sz="1600" dirty="0" smtClean="0"/>
              <a:t> due to </a:t>
            </a:r>
            <a:r>
              <a:rPr lang="en-US" sz="1600" dirty="0" smtClean="0"/>
              <a:t>the </a:t>
            </a:r>
            <a:r>
              <a:rPr lang="en-US" sz="1600" dirty="0"/>
              <a:t>primary mirror rigid-body motions </a:t>
            </a:r>
            <a:r>
              <a:rPr lang="it-IT" sz="1600" dirty="0" smtClean="0"/>
              <a:t> </a:t>
            </a:r>
          </a:p>
          <a:p>
            <a:pPr marL="457200" lvl="1" indent="0">
              <a:buNone/>
            </a:pPr>
            <a:endParaRPr lang="it-IT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5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 dirty="0" smtClean="0"/>
              <a:t>Summary and discussion</a:t>
            </a:r>
            <a:endParaRPr lang="en-GB" sz="2800" dirty="0"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Summary</a:t>
            </a:r>
            <a:r>
              <a:rPr lang="it-IT" sz="1100" dirty="0" smtClean="0">
                <a:solidFill>
                  <a:srgbClr val="4E3B30"/>
                </a:solidFill>
              </a:rPr>
              <a:t> and </a:t>
            </a:r>
            <a:r>
              <a:rPr lang="it-IT" sz="1100" dirty="0" err="1" smtClean="0">
                <a:solidFill>
                  <a:srgbClr val="4E3B30"/>
                </a:solidFill>
              </a:rPr>
              <a:t>discussion</a:t>
            </a:r>
            <a:endParaRPr lang="it-IT" sz="1100" dirty="0">
              <a:solidFill>
                <a:schemeClr val="tx2"/>
              </a:solidFill>
            </a:endParaRPr>
          </a:p>
        </p:txBody>
      </p:sp>
      <p:sp>
        <p:nvSpPr>
          <p:cNvPr id="14" name="Segnaposto contenuto 1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64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 err="1" smtClean="0"/>
              <a:t>Simulation</a:t>
            </a:r>
            <a:r>
              <a:rPr lang="it-IT" sz="1800" b="1" dirty="0" smtClean="0"/>
              <a:t> </a:t>
            </a:r>
            <a:r>
              <a:rPr lang="it-IT" sz="1800" b="1" dirty="0" err="1"/>
              <a:t>tool</a:t>
            </a:r>
            <a:r>
              <a:rPr lang="it-IT" sz="1800" b="1" dirty="0"/>
              <a:t> </a:t>
            </a:r>
            <a:r>
              <a:rPr lang="it-IT" sz="1800" b="1" dirty="0" smtClean="0"/>
              <a:t>for </a:t>
            </a:r>
            <a:r>
              <a:rPr lang="it-IT" sz="1800" b="1" dirty="0" err="1"/>
              <a:t>close</a:t>
            </a:r>
            <a:r>
              <a:rPr lang="it-IT" sz="1800" b="1" dirty="0"/>
              <a:t> </a:t>
            </a:r>
            <a:r>
              <a:rPr lang="it-IT" sz="1800" b="1" dirty="0" err="1"/>
              <a:t>range</a:t>
            </a:r>
            <a:r>
              <a:rPr lang="it-IT" sz="1800" b="1" dirty="0"/>
              <a:t> </a:t>
            </a:r>
            <a:r>
              <a:rPr lang="it-IT" sz="1800" b="1" dirty="0" err="1"/>
              <a:t>photogrammetric</a:t>
            </a:r>
            <a:r>
              <a:rPr lang="it-IT" sz="1800" b="1" dirty="0"/>
              <a:t> </a:t>
            </a:r>
            <a:r>
              <a:rPr lang="it-IT" sz="1800" b="1" dirty="0" err="1"/>
              <a:t>survey</a:t>
            </a:r>
            <a:endParaRPr lang="it-IT" sz="1800" b="1" dirty="0"/>
          </a:p>
          <a:p>
            <a:pPr marL="0" lvl="0" indent="0">
              <a:buNone/>
            </a:pPr>
            <a:r>
              <a:rPr lang="it-IT" sz="1800" b="1" dirty="0" smtClean="0"/>
              <a:t> </a:t>
            </a:r>
          </a:p>
          <a:p>
            <a:r>
              <a:rPr lang="it-IT" sz="1800" dirty="0" err="1" smtClean="0"/>
              <a:t>Simulating</a:t>
            </a:r>
            <a:r>
              <a:rPr lang="it-IT" sz="1800" dirty="0" smtClean="0"/>
              <a:t> a </a:t>
            </a:r>
            <a:r>
              <a:rPr lang="it-IT" sz="1800" dirty="0" err="1" smtClean="0"/>
              <a:t>photogrammetric</a:t>
            </a:r>
            <a:r>
              <a:rPr lang="it-IT" sz="1800" dirty="0" smtClean="0"/>
              <a:t> </a:t>
            </a:r>
            <a:r>
              <a:rPr lang="it-IT" sz="1800" dirty="0" err="1" smtClean="0"/>
              <a:t>survey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useful</a:t>
            </a:r>
            <a:r>
              <a:rPr lang="it-IT" sz="1800" dirty="0" smtClean="0"/>
              <a:t> to </a:t>
            </a:r>
            <a:r>
              <a:rPr lang="it-IT" sz="1800" dirty="0" err="1" smtClean="0"/>
              <a:t>find</a:t>
            </a:r>
            <a:r>
              <a:rPr lang="it-IT" sz="1800" dirty="0" smtClean="0"/>
              <a:t> the </a:t>
            </a:r>
            <a:r>
              <a:rPr lang="it-IT" sz="1800" dirty="0" err="1" smtClean="0"/>
              <a:t>proper</a:t>
            </a:r>
            <a:r>
              <a:rPr lang="it-IT" sz="1800" dirty="0" smtClean="0"/>
              <a:t> scenario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minimizes</a:t>
            </a:r>
            <a:r>
              <a:rPr lang="it-IT" sz="1800" dirty="0" smtClean="0"/>
              <a:t> the RMS </a:t>
            </a:r>
            <a:r>
              <a:rPr lang="it-IT" sz="1800" dirty="0" err="1" smtClean="0"/>
              <a:t>error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measurement</a:t>
            </a:r>
            <a:r>
              <a:rPr lang="it-IT" sz="1800" dirty="0" smtClean="0"/>
              <a:t> set, over </a:t>
            </a:r>
            <a:r>
              <a:rPr lang="it-IT" sz="1800" dirty="0" err="1" smtClean="0"/>
              <a:t>all</a:t>
            </a:r>
            <a:r>
              <a:rPr lang="it-IT" sz="1800" dirty="0" smtClean="0"/>
              <a:t> in a large </a:t>
            </a:r>
            <a:r>
              <a:rPr lang="it-IT" sz="1800" dirty="0" err="1" smtClean="0"/>
              <a:t>telescopes</a:t>
            </a:r>
            <a:r>
              <a:rPr lang="it-IT" sz="1800" dirty="0" smtClean="0"/>
              <a:t> </a:t>
            </a:r>
            <a:r>
              <a:rPr lang="it-IT" sz="1800" dirty="0" err="1" smtClean="0"/>
              <a:t>where</a:t>
            </a:r>
            <a:r>
              <a:rPr lang="it-IT" sz="1800" dirty="0" smtClean="0"/>
              <a:t> </a:t>
            </a:r>
            <a:r>
              <a:rPr lang="it-IT" sz="1800" dirty="0" err="1" smtClean="0"/>
              <a:t>you</a:t>
            </a:r>
            <a:r>
              <a:rPr lang="it-IT" sz="1800" dirty="0" smtClean="0"/>
              <a:t> </a:t>
            </a:r>
            <a:r>
              <a:rPr lang="it-IT" sz="1800" dirty="0" err="1" smtClean="0"/>
              <a:t>need</a:t>
            </a:r>
            <a:r>
              <a:rPr lang="it-IT" sz="1800" dirty="0" smtClean="0"/>
              <a:t> a </a:t>
            </a:r>
            <a:r>
              <a:rPr lang="it-IT" sz="1800" dirty="0" err="1" smtClean="0"/>
              <a:t>crane</a:t>
            </a:r>
            <a:r>
              <a:rPr lang="it-IT" sz="1800" dirty="0" smtClean="0"/>
              <a:t> or </a:t>
            </a:r>
            <a:r>
              <a:rPr lang="it-IT" sz="1800" dirty="0" err="1" smtClean="0"/>
              <a:t>fixed</a:t>
            </a:r>
            <a:r>
              <a:rPr lang="it-IT" sz="1800" dirty="0" smtClean="0"/>
              <a:t> camera to take a </a:t>
            </a:r>
            <a:r>
              <a:rPr lang="it-IT" sz="1800" dirty="0" err="1" smtClean="0"/>
              <a:t>lot</a:t>
            </a:r>
            <a:r>
              <a:rPr lang="it-IT" sz="1800" dirty="0" smtClean="0"/>
              <a:t> of </a:t>
            </a:r>
            <a:r>
              <a:rPr lang="it-IT" sz="1800" dirty="0" err="1" smtClean="0"/>
              <a:t>pictures</a:t>
            </a:r>
            <a:endParaRPr lang="it-IT" sz="1800" dirty="0" smtClean="0"/>
          </a:p>
          <a:p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presented</a:t>
            </a:r>
            <a:r>
              <a:rPr lang="it-IT" sz="1800" dirty="0" smtClean="0"/>
              <a:t> a </a:t>
            </a:r>
            <a:r>
              <a:rPr lang="it-IT" sz="1800" dirty="0" err="1" smtClean="0"/>
              <a:t>flexible</a:t>
            </a:r>
            <a:r>
              <a:rPr lang="it-IT" sz="1800" dirty="0" smtClean="0"/>
              <a:t> </a:t>
            </a:r>
            <a:r>
              <a:rPr lang="it-IT" sz="1800" dirty="0" err="1" smtClean="0"/>
              <a:t>simulation</a:t>
            </a:r>
            <a:r>
              <a:rPr lang="it-IT" sz="1800" dirty="0" smtClean="0"/>
              <a:t> </a:t>
            </a:r>
            <a:r>
              <a:rPr lang="it-IT" sz="1800" dirty="0" err="1" smtClean="0"/>
              <a:t>tool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allows</a:t>
            </a:r>
            <a:r>
              <a:rPr lang="it-IT" sz="1800" dirty="0" smtClean="0"/>
              <a:t> </a:t>
            </a:r>
            <a:r>
              <a:rPr lang="it-IT" sz="1800" dirty="0" err="1" smtClean="0"/>
              <a:t>one</a:t>
            </a:r>
            <a:r>
              <a:rPr lang="it-IT" sz="1800" dirty="0" smtClean="0"/>
              <a:t> to </a:t>
            </a:r>
            <a:r>
              <a:rPr lang="it-IT" sz="1800" dirty="0" err="1" smtClean="0"/>
              <a:t>choise</a:t>
            </a:r>
            <a:r>
              <a:rPr lang="it-IT" sz="1800" dirty="0" smtClean="0"/>
              <a:t> the best </a:t>
            </a:r>
            <a:r>
              <a:rPr lang="it-IT" sz="1800" dirty="0" err="1" smtClean="0"/>
              <a:t>possible</a:t>
            </a:r>
            <a:r>
              <a:rPr lang="it-IT" sz="1800" dirty="0" smtClean="0"/>
              <a:t> </a:t>
            </a:r>
            <a:r>
              <a:rPr lang="it-IT" sz="1800" dirty="0" err="1" smtClean="0"/>
              <a:t>photogrammetric</a:t>
            </a:r>
            <a:r>
              <a:rPr lang="it-IT" sz="1800" dirty="0" smtClean="0"/>
              <a:t> scenario in </a:t>
            </a:r>
            <a:r>
              <a:rPr lang="it-IT" sz="1800" dirty="0" err="1" smtClean="0"/>
              <a:t>terms</a:t>
            </a:r>
            <a:r>
              <a:rPr lang="it-IT" sz="1800" dirty="0" smtClean="0"/>
              <a:t> of minimum RMS </a:t>
            </a:r>
            <a:r>
              <a:rPr lang="it-IT" sz="1800" dirty="0" err="1" smtClean="0"/>
              <a:t>error</a:t>
            </a:r>
            <a:r>
              <a:rPr lang="it-IT" sz="1800" dirty="0" smtClean="0"/>
              <a:t> due to the </a:t>
            </a:r>
            <a:r>
              <a:rPr lang="it-IT" sz="1800" dirty="0" err="1" smtClean="0"/>
              <a:t>meas</a:t>
            </a:r>
            <a:r>
              <a:rPr lang="it-IT" sz="1800" dirty="0" smtClean="0"/>
              <a:t>. set-up. </a:t>
            </a:r>
          </a:p>
          <a:p>
            <a:r>
              <a:rPr lang="it-IT" sz="1800" dirty="0" smtClean="0"/>
              <a:t>New </a:t>
            </a:r>
            <a:r>
              <a:rPr lang="it-IT" sz="1800" dirty="0" err="1" smtClean="0"/>
              <a:t>tests</a:t>
            </a:r>
            <a:r>
              <a:rPr lang="it-IT" sz="1800" dirty="0" smtClean="0"/>
              <a:t> are </a:t>
            </a:r>
            <a:r>
              <a:rPr lang="it-IT" sz="1800" dirty="0" err="1" smtClean="0"/>
              <a:t>needed</a:t>
            </a:r>
            <a:r>
              <a:rPr lang="it-IT" sz="1800" dirty="0" smtClean="0"/>
              <a:t> to validate the </a:t>
            </a:r>
            <a:r>
              <a:rPr lang="it-IT" sz="1800" dirty="0" err="1" smtClean="0"/>
              <a:t>tool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with the open source SW </a:t>
            </a:r>
            <a:r>
              <a:rPr lang="it-IT" sz="1800" dirty="0" err="1" smtClean="0"/>
              <a:t>platform</a:t>
            </a:r>
            <a:r>
              <a:rPr lang="it-IT" sz="1800" dirty="0" smtClean="0"/>
              <a:t> </a:t>
            </a:r>
            <a:r>
              <a:rPr lang="it-IT" sz="1800" dirty="0" err="1" smtClean="0"/>
              <a:t>based</a:t>
            </a:r>
            <a:r>
              <a:rPr lang="it-IT" sz="1800" dirty="0" smtClean="0"/>
              <a:t> on </a:t>
            </a:r>
            <a:r>
              <a:rPr lang="it-IT" sz="1800" dirty="0" err="1" smtClean="0"/>
              <a:t>Python-Blender</a:t>
            </a:r>
            <a:r>
              <a:rPr lang="it-IT" sz="1800" dirty="0" smtClean="0"/>
              <a:t> and in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scenarios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well</a:t>
            </a:r>
            <a:endParaRPr lang="it-IT" sz="1800" dirty="0"/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pPr lvl="1"/>
            <a:endParaRPr lang="it-IT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07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 dirty="0" smtClean="0"/>
              <a:t>Thank you for your attention</a:t>
            </a:r>
            <a:endParaRPr lang="en-GB" sz="2800" dirty="0"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err="1" smtClean="0">
                <a:solidFill>
                  <a:srgbClr val="4E3B30"/>
                </a:solidFill>
              </a:rPr>
              <a:t>Summary</a:t>
            </a:r>
            <a:r>
              <a:rPr lang="it-IT" sz="1100" dirty="0" smtClean="0">
                <a:solidFill>
                  <a:srgbClr val="4E3B30"/>
                </a:solidFill>
              </a:rPr>
              <a:t> and </a:t>
            </a:r>
            <a:r>
              <a:rPr lang="it-IT" sz="1100" dirty="0" err="1" smtClean="0">
                <a:solidFill>
                  <a:srgbClr val="4E3B30"/>
                </a:solidFill>
              </a:rPr>
              <a:t>discussion</a:t>
            </a:r>
            <a:endParaRPr lang="it-IT" sz="1100" dirty="0">
              <a:solidFill>
                <a:schemeClr val="tx2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2843808" y="5229200"/>
            <a:ext cx="3888432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E22B2"/>
            </a:solidFill>
          </a:ln>
        </p:spPr>
        <p:txBody>
          <a:bodyPr vert="horz" anchor="ctr" anchorCtr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it-IT" b="1" dirty="0" err="1" smtClean="0"/>
              <a:t>Any</a:t>
            </a:r>
            <a:r>
              <a:rPr lang="it-IT" b="1" dirty="0" smtClean="0"/>
              <a:t> </a:t>
            </a:r>
            <a:r>
              <a:rPr lang="it-IT" b="1" dirty="0" err="1" smtClean="0"/>
              <a:t>questions</a:t>
            </a:r>
            <a:r>
              <a:rPr lang="it-IT" b="1" dirty="0" smtClean="0"/>
              <a:t>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285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C-, K-band </a:t>
            </a:r>
            <a:r>
              <a:rPr lang="it-IT" sz="2800" dirty="0" err="1" smtClean="0"/>
              <a:t>beam</a:t>
            </a:r>
            <a:r>
              <a:rPr lang="it-IT" sz="2800" dirty="0" smtClean="0"/>
              <a:t> </a:t>
            </a:r>
            <a:r>
              <a:rPr lang="it-IT" sz="2800" dirty="0"/>
              <a:t>pattern </a:t>
            </a:r>
            <a:r>
              <a:rPr lang="it-IT" sz="2800" dirty="0" err="1" smtClean="0"/>
              <a:t>characterization</a:t>
            </a:r>
            <a:endParaRPr lang="it-IT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52" y="1071557"/>
            <a:ext cx="5487451" cy="5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5979" y="2204864"/>
            <a:ext cx="207224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7.2 GHz elevation-averaged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beam pattern 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97479" y="2204864"/>
            <a:ext cx="207224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25.5 GHz elevation-averaged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beam pattern 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043997" y="6482836"/>
            <a:ext cx="4931021" cy="25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200" dirty="0" err="1" smtClean="0">
                <a:solidFill>
                  <a:schemeClr val="tx2"/>
                </a:solidFill>
              </a:rPr>
              <a:t>Courtesy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dirty="0">
                <a:solidFill>
                  <a:schemeClr val="tx2"/>
                </a:solidFill>
              </a:rPr>
              <a:t>of SRT </a:t>
            </a:r>
            <a:r>
              <a:rPr lang="it-IT" sz="1200" dirty="0" err="1">
                <a:solidFill>
                  <a:schemeClr val="tx2"/>
                </a:solidFill>
              </a:rPr>
              <a:t>Astronomical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Validation</a:t>
            </a:r>
            <a:r>
              <a:rPr lang="it-IT" sz="1200" dirty="0">
                <a:solidFill>
                  <a:schemeClr val="tx2"/>
                </a:solidFill>
              </a:rPr>
              <a:t> (</a:t>
            </a:r>
            <a:r>
              <a:rPr lang="it-IT" sz="1200" dirty="0" err="1">
                <a:solidFill>
                  <a:schemeClr val="tx2"/>
                </a:solidFill>
              </a:rPr>
              <a:t>Prandoni</a:t>
            </a:r>
            <a:r>
              <a:rPr lang="it-IT" sz="1200" dirty="0">
                <a:solidFill>
                  <a:schemeClr val="tx2"/>
                </a:solidFill>
              </a:rPr>
              <a:t> et al. in </a:t>
            </a:r>
            <a:r>
              <a:rPr lang="it-IT" sz="1200" dirty="0" err="1">
                <a:solidFill>
                  <a:schemeClr val="tx2"/>
                </a:solidFill>
              </a:rPr>
              <a:t>preparation</a:t>
            </a:r>
            <a:r>
              <a:rPr lang="it-IT" sz="1200" dirty="0">
                <a:solidFill>
                  <a:schemeClr val="tx2"/>
                </a:solidFill>
              </a:rPr>
              <a:t>)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3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C-band </a:t>
            </a:r>
            <a:r>
              <a:rPr lang="it-IT" sz="2800" dirty="0" err="1" smtClean="0"/>
              <a:t>beam</a:t>
            </a:r>
            <a:r>
              <a:rPr lang="it-IT" sz="2800" dirty="0" smtClean="0"/>
              <a:t> </a:t>
            </a:r>
            <a:r>
              <a:rPr lang="it-IT" sz="2800" dirty="0"/>
              <a:t>pattern </a:t>
            </a:r>
            <a:r>
              <a:rPr lang="it-IT" sz="2800" dirty="0" err="1" smtClean="0"/>
              <a:t>characterizzation</a:t>
            </a:r>
            <a:endParaRPr lang="it-IT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5607"/>
            <a:ext cx="6768752" cy="51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0465" y="6309341"/>
            <a:ext cx="4931021" cy="25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200" dirty="0" err="1" smtClean="0">
                <a:solidFill>
                  <a:schemeClr val="tx2"/>
                </a:solidFill>
              </a:rPr>
              <a:t>Courtesy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dirty="0">
                <a:solidFill>
                  <a:schemeClr val="tx2"/>
                </a:solidFill>
              </a:rPr>
              <a:t>of SRT </a:t>
            </a:r>
            <a:r>
              <a:rPr lang="it-IT" sz="1200" dirty="0" err="1">
                <a:solidFill>
                  <a:schemeClr val="tx2"/>
                </a:solidFill>
              </a:rPr>
              <a:t>Astronomical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Validation</a:t>
            </a:r>
            <a:r>
              <a:rPr lang="it-IT" sz="1200" dirty="0">
                <a:solidFill>
                  <a:schemeClr val="tx2"/>
                </a:solidFill>
              </a:rPr>
              <a:t> (</a:t>
            </a:r>
            <a:r>
              <a:rPr lang="it-IT" sz="1200" dirty="0" err="1">
                <a:solidFill>
                  <a:schemeClr val="tx2"/>
                </a:solidFill>
              </a:rPr>
              <a:t>Prandoni</a:t>
            </a:r>
            <a:r>
              <a:rPr lang="it-IT" sz="1200" dirty="0">
                <a:solidFill>
                  <a:schemeClr val="tx2"/>
                </a:solidFill>
              </a:rPr>
              <a:t> et al. in </a:t>
            </a:r>
            <a:r>
              <a:rPr lang="it-IT" sz="1200" dirty="0" err="1">
                <a:solidFill>
                  <a:schemeClr val="tx2"/>
                </a:solidFill>
              </a:rPr>
              <a:t>preparation</a:t>
            </a:r>
            <a:r>
              <a:rPr lang="it-IT" sz="1200" dirty="0">
                <a:solidFill>
                  <a:schemeClr val="tx2"/>
                </a:solidFill>
              </a:rPr>
              <a:t>)</a:t>
            </a:r>
            <a:endParaRPr lang="en-US" altLang="en-US" sz="1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9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GB" sz="2800"/>
              <a:t>Matlab toolbox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147" y="5859573"/>
            <a:ext cx="439800" cy="8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logoOAC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89" y="6316373"/>
            <a:ext cx="1477500" cy="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2592" y="6277566"/>
            <a:ext cx="3136200" cy="2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1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04800" y="1173150"/>
            <a:ext cx="8686800" cy="449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800" dirty="0"/>
              <a:t>The “ray occurrence” is the number of images referencing the same target. This parameter is related to the spatial error distribution.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98578"/>
            <a:ext cx="9144000" cy="436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4351" y="6453336"/>
            <a:ext cx="427961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100" dirty="0" smtClean="0">
                <a:solidFill>
                  <a:srgbClr val="4E3B30"/>
                </a:solidFill>
              </a:rPr>
              <a:t>Simulator </a:t>
            </a:r>
            <a:r>
              <a:rPr lang="it-IT" sz="1100" dirty="0" err="1" smtClean="0">
                <a:solidFill>
                  <a:srgbClr val="4E3B30"/>
                </a:solidFill>
              </a:rPr>
              <a:t>tool</a:t>
            </a:r>
            <a:r>
              <a:rPr lang="it-IT" sz="1100" dirty="0" smtClean="0">
                <a:solidFill>
                  <a:srgbClr val="4E3B30"/>
                </a:solidFill>
              </a:rPr>
              <a:t> for </a:t>
            </a:r>
            <a:r>
              <a:rPr lang="it-IT" sz="1100" dirty="0" err="1" smtClean="0">
                <a:solidFill>
                  <a:srgbClr val="4E3B30"/>
                </a:solidFill>
              </a:rPr>
              <a:t>close-range</a:t>
            </a:r>
            <a:r>
              <a:rPr lang="it-IT" sz="1100" dirty="0" smtClean="0">
                <a:solidFill>
                  <a:srgbClr val="4E3B30"/>
                </a:solidFill>
              </a:rPr>
              <a:t> </a:t>
            </a:r>
            <a:r>
              <a:rPr lang="it-IT" sz="1100" dirty="0" err="1" smtClean="0">
                <a:solidFill>
                  <a:srgbClr val="4E3B30"/>
                </a:solidFill>
              </a:rPr>
              <a:t>photogrammetry</a:t>
            </a:r>
            <a:endParaRPr lang="it-IT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34" y="1203864"/>
            <a:ext cx="5740170" cy="51054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SRT </a:t>
            </a:r>
            <a:r>
              <a:rPr lang="it-IT" dirty="0" err="1" smtClean="0"/>
              <a:t>gregorian</a:t>
            </a:r>
            <a:r>
              <a:rPr lang="it-IT" dirty="0" smtClean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61" y="1223530"/>
            <a:ext cx="2495016" cy="2110496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0" y="6277565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tx2"/>
                </a:solidFill>
              </a:rPr>
              <a:t>SRT </a:t>
            </a:r>
            <a:r>
              <a:rPr lang="it-IT" sz="1200" dirty="0" err="1" smtClean="0">
                <a:solidFill>
                  <a:schemeClr val="tx2"/>
                </a:solidFill>
              </a:rPr>
              <a:t>optical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configuration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1" y="1223530"/>
            <a:ext cx="1761313" cy="1513490"/>
          </a:xfrm>
          <a:prstGeom prst="rect">
            <a:avLst/>
          </a:prstGeom>
        </p:spPr>
      </p:pic>
      <p:pic>
        <p:nvPicPr>
          <p:cNvPr id="11" name="Picture 6" descr="vlcsnap-2010-01-16-03h59m15s1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" y="4132692"/>
            <a:ext cx="2626196" cy="147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04248" y="3356992"/>
            <a:ext cx="199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64 </a:t>
            </a:r>
            <a:r>
              <a:rPr lang="it-IT" sz="1400" b="1" dirty="0" smtClean="0">
                <a:solidFill>
                  <a:schemeClr val="tx2"/>
                </a:solidFill>
              </a:rPr>
              <a:t>m-dia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400" b="1" dirty="0" err="1" smtClean="0">
                <a:solidFill>
                  <a:schemeClr val="tx2"/>
                </a:solidFill>
              </a:rPr>
              <a:t>Parabolic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reflector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3532" y="2761340"/>
            <a:ext cx="199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7.9 </a:t>
            </a:r>
            <a:r>
              <a:rPr lang="it-IT" sz="1400" b="1" dirty="0" smtClean="0">
                <a:solidFill>
                  <a:schemeClr val="tx2"/>
                </a:solidFill>
              </a:rPr>
              <a:t>m-dia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400" b="1" dirty="0" err="1" smtClean="0">
                <a:solidFill>
                  <a:schemeClr val="tx2"/>
                </a:solidFill>
              </a:rPr>
              <a:t>elliptical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reflector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9032" y="5626267"/>
            <a:ext cx="257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3 </a:t>
            </a:r>
            <a:r>
              <a:rPr lang="it-IT" sz="1400" b="1" dirty="0" smtClean="0">
                <a:solidFill>
                  <a:schemeClr val="tx2"/>
                </a:solidFill>
              </a:rPr>
              <a:t>m-dia </a:t>
            </a:r>
            <a:r>
              <a:rPr lang="it-IT" sz="1400" b="1" dirty="0" err="1" smtClean="0">
                <a:solidFill>
                  <a:schemeClr val="tx2"/>
                </a:solidFill>
              </a:rPr>
              <a:t>elliptical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reflectors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endParaRPr lang="it-IT" sz="1400" b="1" dirty="0">
              <a:solidFill>
                <a:schemeClr val="tx2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 flipH="1">
            <a:off x="1568135" y="1772816"/>
            <a:ext cx="2571817" cy="28803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580112" y="2276872"/>
            <a:ext cx="1080120" cy="48446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2142301" y="3501008"/>
            <a:ext cx="1997651" cy="129614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Active </a:t>
            </a:r>
            <a:r>
              <a:rPr lang="it-IT" dirty="0" err="1" smtClean="0"/>
              <a:t>optics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0" y="6277565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tx2"/>
                </a:solidFill>
              </a:rPr>
              <a:t>SRT </a:t>
            </a:r>
            <a:r>
              <a:rPr lang="it-IT" sz="1200" dirty="0" err="1" smtClean="0">
                <a:solidFill>
                  <a:schemeClr val="tx2"/>
                </a:solidFill>
              </a:rPr>
              <a:t>optical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dirty="0" err="1" smtClean="0">
                <a:solidFill>
                  <a:schemeClr val="tx2"/>
                </a:solidFill>
              </a:rPr>
              <a:t>configuration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13" name="Picture 5" descr="vlcsnap-2010-01-16-02h22m52s12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0" y="1566790"/>
            <a:ext cx="3675974" cy="21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6421" y="4003552"/>
            <a:ext cx="3685499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1116 electro-mechanical actuators </a:t>
            </a:r>
            <a:r>
              <a:rPr lang="en-US" altLang="en-US" sz="1400" dirty="0">
                <a:solidFill>
                  <a:schemeClr val="tx2"/>
                </a:solidFill>
                <a:latin typeface="+mn-lt"/>
              </a:rPr>
              <a:t>(maximum stroke ± </a:t>
            </a: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15 mm)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altLang="en-US" sz="1400" dirty="0">
              <a:solidFill>
                <a:schemeClr val="tx2"/>
              </a:solidFill>
              <a:latin typeface="+mn-lt"/>
            </a:endParaRPr>
          </a:p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from </a:t>
            </a:r>
            <a:r>
              <a:rPr lang="en-US" altLang="en-US" sz="1400" dirty="0">
                <a:solidFill>
                  <a:schemeClr val="tx2"/>
                </a:solidFill>
                <a:latin typeface="+mn-lt"/>
              </a:rPr>
              <a:t>a shaped profile to a </a:t>
            </a: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parabolic </a:t>
            </a:r>
            <a:r>
              <a:rPr lang="en-US" altLang="en-US" sz="1400" dirty="0">
                <a:solidFill>
                  <a:schemeClr val="tx2"/>
                </a:solidFill>
                <a:latin typeface="+mn-lt"/>
              </a:rPr>
              <a:t>profile (increase primary focus operating </a:t>
            </a: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frequency)</a:t>
            </a:r>
          </a:p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altLang="en-US" sz="1400" dirty="0" smtClean="0">
              <a:solidFill>
                <a:schemeClr val="tx2"/>
              </a:solidFill>
              <a:latin typeface="+mn-lt"/>
            </a:endParaRPr>
          </a:p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correct deformations induced by gravity</a:t>
            </a:r>
            <a:endParaRPr lang="en-US" alt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931740" y="3179990"/>
            <a:ext cx="337403" cy="550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2234932" y="2931232"/>
            <a:ext cx="1400964" cy="619877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99" y="1970730"/>
            <a:ext cx="818149" cy="12397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55576" y="1215160"/>
            <a:ext cx="288032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800" b="1" dirty="0" smtClean="0">
                <a:solidFill>
                  <a:schemeClr val="tx2"/>
                </a:solidFill>
                <a:latin typeface="+mn-lt"/>
              </a:rPr>
              <a:t>Primary reflector actuators</a:t>
            </a:r>
            <a:endParaRPr lang="en-US" alt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19" y="1556792"/>
            <a:ext cx="3145033" cy="24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64088" y="1196752"/>
            <a:ext cx="266429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8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en-US" altLang="en-US" sz="1800" b="1" dirty="0" smtClean="0">
                <a:solidFill>
                  <a:schemeClr val="tx2"/>
                </a:solidFill>
                <a:latin typeface="+mn-lt"/>
              </a:rPr>
              <a:t> actuators</a:t>
            </a:r>
            <a:endParaRPr lang="en-US" alt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139952" y="4005064"/>
            <a:ext cx="4936572" cy="237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6 electro-mechanical actuators able to: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z="1400" dirty="0" smtClean="0">
              <a:solidFill>
                <a:schemeClr val="tx2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translate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  sub-reflector </a:t>
            </a:r>
            <a:r>
              <a:rPr lang="en-US" altLang="en-US" sz="1200" dirty="0" err="1" smtClean="0">
                <a:solidFill>
                  <a:schemeClr val="tx2"/>
                </a:solidFill>
                <a:latin typeface="+mn-lt"/>
              </a:rPr>
              <a:t>paralelly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( max ± 50 mm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) and orthogonally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( max ± 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110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mm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) to elevation axes , and long optical axis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(max ± 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110 mm)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200" b="1" dirty="0" smtClean="0">
                <a:solidFill>
                  <a:schemeClr val="tx2"/>
                </a:solidFill>
                <a:latin typeface="+mn-lt"/>
              </a:rPr>
              <a:t>Rotate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sub-reflector 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around the same three axis ( </a:t>
            </a:r>
            <a:r>
              <a:rPr lang="en-US" altLang="en-US" sz="1200" dirty="0">
                <a:solidFill>
                  <a:schemeClr val="tx2"/>
                </a:solidFill>
                <a:latin typeface="+mn-lt"/>
              </a:rPr>
              <a:t>max ± 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0.25 </a:t>
            </a:r>
            <a:r>
              <a:rPr lang="en-US" altLang="en-US" sz="1200" dirty="0" err="1" smtClean="0">
                <a:solidFill>
                  <a:schemeClr val="tx2"/>
                </a:solidFill>
                <a:latin typeface="+mn-lt"/>
              </a:rPr>
              <a:t>arcsec</a:t>
            </a:r>
            <a:r>
              <a:rPr lang="en-US" altLang="en-US" sz="12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457200" lvl="1" indent="0">
              <a:lnSpc>
                <a:spcPct val="90000"/>
              </a:lnSpc>
              <a:spcBef>
                <a:spcPct val="10000"/>
              </a:spcBef>
            </a:pPr>
            <a:endParaRPr lang="en-US" altLang="en-US" sz="1200" dirty="0" smtClean="0">
              <a:solidFill>
                <a:schemeClr val="tx2"/>
              </a:solidFill>
              <a:latin typeface="+mn-lt"/>
            </a:endParaRPr>
          </a:p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Correct primary-secondary mirror misalignment and focal distance</a:t>
            </a:r>
          </a:p>
          <a:p>
            <a:pPr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Compensate the rigid-body motions of the main mirror (those </a:t>
            </a:r>
            <a:r>
              <a:rPr lang="en-US" altLang="en-US" sz="1400" dirty="0">
                <a:solidFill>
                  <a:schemeClr val="tx2"/>
                </a:solidFill>
                <a:latin typeface="+mn-lt"/>
              </a:rPr>
              <a:t>that primary mirror actuators can not correct</a:t>
            </a:r>
            <a:r>
              <a:rPr lang="en-US" altLang="en-US" sz="140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alt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05680" y="2636913"/>
            <a:ext cx="8686800" cy="1656183"/>
          </a:xfrm>
          <a:solidFill>
            <a:schemeClr val="bg2">
              <a:lumMod val="90000"/>
            </a:schemeClr>
          </a:solidFill>
          <a:ln>
            <a:solidFill>
              <a:srgbClr val="0E22B2"/>
            </a:solidFill>
          </a:ln>
        </p:spPr>
        <p:txBody>
          <a:bodyPr anchor="ctr" anchorCtr="0">
            <a:normAutofit/>
          </a:bodyPr>
          <a:lstStyle/>
          <a:p>
            <a:pPr marL="0" lvl="0" indent="0" algn="ctr">
              <a:buNone/>
            </a:pPr>
            <a:r>
              <a:rPr lang="it-IT" b="1" dirty="0" smtClean="0">
                <a:solidFill>
                  <a:srgbClr val="4E3B30"/>
                </a:solidFill>
              </a:rPr>
              <a:t>Laser </a:t>
            </a:r>
            <a:r>
              <a:rPr lang="it-IT" b="1" dirty="0" err="1">
                <a:solidFill>
                  <a:srgbClr val="4E3B30"/>
                </a:solidFill>
              </a:rPr>
              <a:t>tracker</a:t>
            </a:r>
            <a:r>
              <a:rPr lang="it-IT" b="1" dirty="0">
                <a:solidFill>
                  <a:srgbClr val="4E3B30"/>
                </a:solidFill>
              </a:rPr>
              <a:t> </a:t>
            </a:r>
            <a:r>
              <a:rPr lang="it-IT" b="1" dirty="0" smtClean="0">
                <a:solidFill>
                  <a:srgbClr val="4E3B30"/>
                </a:solidFill>
              </a:rPr>
              <a:t>(LT) </a:t>
            </a:r>
            <a:r>
              <a:rPr lang="it-IT" b="1" dirty="0" err="1" smtClean="0">
                <a:solidFill>
                  <a:srgbClr val="4E3B30"/>
                </a:solidFill>
              </a:rPr>
              <a:t>measurement</a:t>
            </a:r>
            <a:endParaRPr lang="it-IT" b="1" dirty="0" smtClean="0">
              <a:solidFill>
                <a:srgbClr val="4E3B30"/>
              </a:solidFill>
            </a:endParaRP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4E3B30"/>
                </a:solidFill>
              </a:rPr>
              <a:t> of the SRT </a:t>
            </a:r>
            <a:r>
              <a:rPr lang="it-IT" b="1" dirty="0" err="1">
                <a:solidFill>
                  <a:srgbClr val="4E3B30"/>
                </a:solidFill>
              </a:rPr>
              <a:t>subreflector</a:t>
            </a:r>
            <a:r>
              <a:rPr lang="it-IT" b="1" dirty="0">
                <a:solidFill>
                  <a:srgbClr val="4E3B30"/>
                </a:solidFill>
              </a:rPr>
              <a:t> </a:t>
            </a:r>
            <a:r>
              <a:rPr lang="it-IT" b="1" dirty="0"/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4E3B30"/>
                </a:solidFill>
              </a:rPr>
              <a:t>Primary</a:t>
            </a:r>
            <a:r>
              <a:rPr lang="it-IT" dirty="0" smtClean="0">
                <a:solidFill>
                  <a:srgbClr val="4E3B30"/>
                </a:solidFill>
              </a:rPr>
              <a:t>–</a:t>
            </a:r>
            <a:r>
              <a:rPr lang="it-IT" dirty="0" err="1" smtClean="0">
                <a:solidFill>
                  <a:srgbClr val="4E3B30"/>
                </a:solidFill>
              </a:rPr>
              <a:t>subreflector</a:t>
            </a:r>
            <a:r>
              <a:rPr lang="it-IT" dirty="0" smtClean="0">
                <a:solidFill>
                  <a:srgbClr val="4E3B30"/>
                </a:solidFill>
              </a:rPr>
              <a:t> </a:t>
            </a:r>
            <a:r>
              <a:rPr lang="it-IT" dirty="0" err="1" smtClean="0">
                <a:solidFill>
                  <a:srgbClr val="4E3B30"/>
                </a:solidFill>
              </a:rPr>
              <a:t>alignment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45398" y="1553583"/>
            <a:ext cx="4793331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sp>
        <p:nvSpPr>
          <p:cNvPr id="17" name="Segnaposto contenuto 5"/>
          <p:cNvSpPr>
            <a:spLocks noGrp="1"/>
          </p:cNvSpPr>
          <p:nvPr>
            <p:ph idx="1"/>
          </p:nvPr>
        </p:nvSpPr>
        <p:spPr>
          <a:xfrm>
            <a:off x="32592" y="1628800"/>
            <a:ext cx="8931896" cy="1872208"/>
          </a:xfrm>
        </p:spPr>
        <p:txBody>
          <a:bodyPr>
            <a:norm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lignment of the reflectors best fit axes at @ 45°elevation</a:t>
            </a:r>
          </a:p>
          <a:p>
            <a:r>
              <a:rPr lang="en-US" sz="1600" dirty="0" smtClean="0"/>
              <a:t>Measurements at 7 different elevations ( step of 15° up to 90°, 45° as reference alignment)</a:t>
            </a:r>
          </a:p>
          <a:p>
            <a:r>
              <a:rPr lang="en-US" sz="1600" b="1" dirty="0" smtClean="0"/>
              <a:t>look-up table (LUT</a:t>
            </a:r>
            <a:r>
              <a:rPr lang="en-US" sz="1600" dirty="0" smtClean="0"/>
              <a:t>) corrections for the gravity deformations </a:t>
            </a:r>
            <a:r>
              <a:rPr lang="en-US" sz="1600" dirty="0"/>
              <a:t>of the </a:t>
            </a:r>
            <a:r>
              <a:rPr lang="en-US" sz="1600" dirty="0" err="1"/>
              <a:t>subreflector</a:t>
            </a:r>
            <a:r>
              <a:rPr lang="en-US" sz="1600" dirty="0"/>
              <a:t> at all the elevation </a:t>
            </a:r>
            <a:r>
              <a:rPr lang="en-US" sz="1600" dirty="0" smtClean="0"/>
              <a:t>range by a polynomial fitting 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91680" y="1268819"/>
            <a:ext cx="547260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SIGMA 3D measurements (2012) with 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LT (Faro SN 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3301)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29960" y="5949280"/>
            <a:ext cx="2569832" cy="49030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Y </a:t>
            </a:r>
            <a:r>
              <a:rPr lang="en-US" sz="1100" dirty="0" smtClean="0">
                <a:solidFill>
                  <a:schemeClr val="tx1"/>
                </a:solidFill>
              </a:rPr>
              <a:t>is orthogonal </a:t>
            </a:r>
            <a:r>
              <a:rPr lang="en-US" sz="1100" dirty="0">
                <a:solidFill>
                  <a:schemeClr val="tx1"/>
                </a:solidFill>
              </a:rPr>
              <a:t>to the elevation </a:t>
            </a:r>
            <a:r>
              <a:rPr lang="en-US" sz="1100" dirty="0" smtClean="0">
                <a:solidFill>
                  <a:schemeClr val="tx1"/>
                </a:solidFill>
              </a:rPr>
              <a:t>axis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Z is parallel </a:t>
            </a:r>
            <a:r>
              <a:rPr lang="en-US" sz="1100" dirty="0">
                <a:solidFill>
                  <a:schemeClr val="tx1"/>
                </a:solidFill>
              </a:rPr>
              <a:t>to the antenna optical </a:t>
            </a:r>
            <a:r>
              <a:rPr lang="en-US" sz="1100" dirty="0" smtClean="0">
                <a:solidFill>
                  <a:schemeClr val="tx1"/>
                </a:solidFill>
              </a:rPr>
              <a:t>axis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X is parallel to the elevation axis 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197875" y="3102118"/>
            <a:ext cx="445947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Temporary 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 LUT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70" y="3416050"/>
            <a:ext cx="57721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691680" y="3382892"/>
            <a:ext cx="5817481" cy="2420572"/>
            <a:chOff x="4548706" y="3767640"/>
            <a:chExt cx="4060800" cy="1821600"/>
          </a:xfrm>
        </p:grpSpPr>
        <p:pic>
          <p:nvPicPr>
            <p:cNvPr id="38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706" y="3767640"/>
              <a:ext cx="4060800" cy="182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uppo 43"/>
            <p:cNvGrpSpPr/>
            <p:nvPr/>
          </p:nvGrpSpPr>
          <p:grpSpPr>
            <a:xfrm>
              <a:off x="4593938" y="3860148"/>
              <a:ext cx="3890801" cy="364423"/>
              <a:chOff x="4937068" y="5254771"/>
              <a:chExt cx="3587940" cy="364423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4937068" y="5254771"/>
                <a:ext cx="925784" cy="3609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err="1" smtClean="0">
                    <a:solidFill>
                      <a:schemeClr val="tx1"/>
                    </a:solidFill>
                  </a:rPr>
                  <a:t>El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[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deg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]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ttangolo 45"/>
              <p:cNvSpPr/>
              <p:nvPr/>
            </p:nvSpPr>
            <p:spPr>
              <a:xfrm>
                <a:off x="5846568" y="5254771"/>
                <a:ext cx="936104" cy="3609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Y-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shift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[mm]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ttangolo 46"/>
              <p:cNvSpPr/>
              <p:nvPr/>
            </p:nvSpPr>
            <p:spPr>
              <a:xfrm>
                <a:off x="6767711" y="5254771"/>
                <a:ext cx="852665" cy="3609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Z-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shift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[mm]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ttangolo 47"/>
              <p:cNvSpPr/>
              <p:nvPr/>
            </p:nvSpPr>
            <p:spPr>
              <a:xfrm>
                <a:off x="7620375" y="5258254"/>
                <a:ext cx="904633" cy="3609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X-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rot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[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arcsec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]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4E3B30"/>
                </a:solidFill>
              </a:rPr>
              <a:t>Primary</a:t>
            </a:r>
            <a:r>
              <a:rPr lang="it-IT" dirty="0" smtClean="0">
                <a:solidFill>
                  <a:srgbClr val="4E3B30"/>
                </a:solidFill>
              </a:rPr>
              <a:t>–</a:t>
            </a:r>
            <a:r>
              <a:rPr lang="it-IT" dirty="0" err="1" smtClean="0">
                <a:solidFill>
                  <a:srgbClr val="4E3B30"/>
                </a:solidFill>
              </a:rPr>
              <a:t>subreflector</a:t>
            </a:r>
            <a:r>
              <a:rPr lang="it-IT" dirty="0" smtClean="0">
                <a:solidFill>
                  <a:srgbClr val="4E3B30"/>
                </a:solidFill>
              </a:rPr>
              <a:t> </a:t>
            </a:r>
            <a:r>
              <a:rPr lang="it-IT" dirty="0" err="1" smtClean="0">
                <a:solidFill>
                  <a:srgbClr val="4E3B30"/>
                </a:solidFill>
              </a:rPr>
              <a:t>alignment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02517" y="6035038"/>
            <a:ext cx="2569832" cy="49030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Y </a:t>
            </a:r>
            <a:r>
              <a:rPr lang="en-US" sz="1100" dirty="0" smtClean="0">
                <a:solidFill>
                  <a:schemeClr val="tx1"/>
                </a:solidFill>
              </a:rPr>
              <a:t>is orthogonal </a:t>
            </a:r>
            <a:r>
              <a:rPr lang="en-US" sz="1100" dirty="0">
                <a:solidFill>
                  <a:schemeClr val="tx1"/>
                </a:solidFill>
              </a:rPr>
              <a:t>to the elevation </a:t>
            </a:r>
            <a:r>
              <a:rPr lang="en-US" sz="1100" dirty="0" smtClean="0">
                <a:solidFill>
                  <a:schemeClr val="tx1"/>
                </a:solidFill>
              </a:rPr>
              <a:t>axis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Z is parallel </a:t>
            </a:r>
            <a:r>
              <a:rPr lang="en-US" sz="1100" dirty="0">
                <a:solidFill>
                  <a:schemeClr val="tx1"/>
                </a:solidFill>
              </a:rPr>
              <a:t>to the antenna optical </a:t>
            </a:r>
            <a:r>
              <a:rPr lang="en-US" sz="1100" dirty="0" smtClean="0">
                <a:solidFill>
                  <a:schemeClr val="tx1"/>
                </a:solidFill>
              </a:rPr>
              <a:t>axis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X is parallel to the elevation axis 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12402" y="1268760"/>
            <a:ext cx="547260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SRT technical commissioning (2013-14)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Segnaposto contenuto 5"/>
          <p:cNvSpPr txBox="1">
            <a:spLocks/>
          </p:cNvSpPr>
          <p:nvPr/>
        </p:nvSpPr>
        <p:spPr>
          <a:xfrm>
            <a:off x="245398" y="1700808"/>
            <a:ext cx="8730379" cy="14761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LUT </a:t>
            </a:r>
            <a:r>
              <a:rPr lang="en-US" sz="1600" dirty="0"/>
              <a:t>was </a:t>
            </a:r>
            <a:r>
              <a:rPr lang="en-US" sz="1600" dirty="0" smtClean="0"/>
              <a:t>updated by astronomical observations:</a:t>
            </a:r>
          </a:p>
          <a:p>
            <a:r>
              <a:rPr lang="it-IT" sz="1600" dirty="0" smtClean="0"/>
              <a:t>Z- </a:t>
            </a:r>
            <a:r>
              <a:rPr lang="it-IT" sz="1600" dirty="0" err="1" smtClean="0"/>
              <a:t>shift</a:t>
            </a:r>
            <a:r>
              <a:rPr lang="it-IT" sz="1600" dirty="0" smtClean="0"/>
              <a:t> for </a:t>
            </a:r>
            <a:r>
              <a:rPr lang="it-IT" sz="1600" u="sng" dirty="0" smtClean="0"/>
              <a:t>focus </a:t>
            </a:r>
            <a:r>
              <a:rPr lang="it-IT" sz="1600" u="sng" dirty="0" err="1" smtClean="0"/>
              <a:t>adjustment</a:t>
            </a:r>
            <a:endParaRPr lang="it-IT" sz="1600" u="sng" dirty="0" smtClean="0"/>
          </a:p>
          <a:p>
            <a:r>
              <a:rPr lang="en-US" sz="1600" dirty="0"/>
              <a:t>X-rotation </a:t>
            </a:r>
            <a:r>
              <a:rPr lang="en-US" sz="1600" dirty="0" smtClean="0"/>
              <a:t>and Y-shift to compensate for the rigid-body motion </a:t>
            </a:r>
            <a:r>
              <a:rPr lang="en-US" sz="1600" dirty="0"/>
              <a:t>of the primary reflector </a:t>
            </a:r>
            <a:r>
              <a:rPr lang="en-US" sz="1600" dirty="0" smtClean="0"/>
              <a:t>(not </a:t>
            </a:r>
            <a:r>
              <a:rPr lang="en-US" sz="1600" dirty="0"/>
              <a:t>being compensated by the primary mirror actuators </a:t>
            </a:r>
            <a:r>
              <a:rPr lang="en-US" sz="1600" dirty="0" smtClean="0"/>
              <a:t>once </a:t>
            </a:r>
            <a:r>
              <a:rPr lang="en-US" sz="1600" dirty="0"/>
              <a:t>the active surface was enabled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371293" y="2996952"/>
            <a:ext cx="445947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Current 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  LUT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194703" y="3505818"/>
            <a:ext cx="1373691" cy="2297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940876" y="3379928"/>
            <a:ext cx="1344134" cy="2496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4600420" y="3436037"/>
            <a:ext cx="1340456" cy="2496196"/>
          </a:xfrm>
          <a:prstGeom prst="ellipse">
            <a:avLst/>
          </a:prstGeom>
          <a:noFill/>
          <a:ln>
            <a:solidFill>
              <a:srgbClr val="131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9" grpId="0"/>
      <p:bldP spid="13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E3B30"/>
                </a:solidFill>
              </a:rPr>
              <a:t>New laser Tracker meas. </a:t>
            </a:r>
            <a:r>
              <a:rPr lang="en-US" sz="2800" dirty="0">
                <a:solidFill>
                  <a:srgbClr val="4E3B30"/>
                </a:solidFill>
              </a:rPr>
              <a:t>on the </a:t>
            </a:r>
            <a:r>
              <a:rPr lang="en-US" sz="2800" dirty="0" err="1" smtClean="0">
                <a:solidFill>
                  <a:srgbClr val="4E3B30"/>
                </a:solidFill>
              </a:rPr>
              <a:t>subreflector</a:t>
            </a:r>
            <a:r>
              <a:rPr lang="en-US" sz="2800" dirty="0" smtClean="0">
                <a:solidFill>
                  <a:srgbClr val="4E3B30"/>
                </a:solidFill>
              </a:rPr>
              <a:t> 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0" y="6441364"/>
            <a:ext cx="3347864" cy="44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359011" cy="449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2701316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400" b="1" dirty="0">
                <a:solidFill>
                  <a:schemeClr val="tx2"/>
                </a:solidFill>
              </a:rPr>
              <a:t>Leica Absolute </a:t>
            </a:r>
            <a:r>
              <a:rPr lang="it-IT" sz="1400" b="1" dirty="0" err="1">
                <a:solidFill>
                  <a:schemeClr val="tx2"/>
                </a:solidFill>
              </a:rPr>
              <a:t>Tracker</a:t>
            </a:r>
            <a:r>
              <a:rPr lang="it-IT" sz="1400" b="1" dirty="0">
                <a:solidFill>
                  <a:schemeClr val="tx2"/>
                </a:solidFill>
              </a:rPr>
              <a:t> AT </a:t>
            </a:r>
            <a:r>
              <a:rPr lang="it-IT" sz="1400" b="1" dirty="0" smtClean="0">
                <a:solidFill>
                  <a:schemeClr val="tx2"/>
                </a:solidFill>
              </a:rPr>
              <a:t>402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en-US" sz="1400" b="1" dirty="0" smtClean="0">
                <a:solidFill>
                  <a:schemeClr val="tx2"/>
                </a:solidFill>
                <a:latin typeface="+mn-lt"/>
              </a:rPr>
              <a:t>(2016)</a:t>
            </a:r>
            <a:endParaRPr lang="en-US" altLang="en-US" sz="1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99711"/>
            <a:ext cx="2455542" cy="184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asellaDiTesto 18"/>
          <p:cNvSpPr txBox="1"/>
          <p:nvPr/>
        </p:nvSpPr>
        <p:spPr>
          <a:xfrm>
            <a:off x="3005279" y="3022501"/>
            <a:ext cx="6103225" cy="184665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Target reflectors   </a:t>
            </a:r>
            <a:r>
              <a:rPr lang="en-US" sz="1400" b="1" dirty="0"/>
              <a:t> </a:t>
            </a:r>
            <a:r>
              <a:rPr lang="en-US" sz="1400" b="1" dirty="0" smtClean="0"/>
              <a:t>          Acceptance </a:t>
            </a:r>
            <a:r>
              <a:rPr lang="en-US" sz="1400" b="1" dirty="0"/>
              <a:t>Angle        </a:t>
            </a:r>
            <a:r>
              <a:rPr lang="en-US" sz="1400" b="1" dirty="0" smtClean="0"/>
              <a:t>  Use                         cost</a:t>
            </a:r>
          </a:p>
          <a:p>
            <a:r>
              <a:rPr lang="en-US" sz="1400" b="1" dirty="0" smtClean="0"/>
              <a:t>Radius</a:t>
            </a:r>
            <a:endParaRPr lang="en-US" sz="1400" dirty="0"/>
          </a:p>
          <a:p>
            <a:r>
              <a:rPr lang="en-US" sz="1400" i="1" dirty="0" smtClean="0"/>
              <a:t>19.05 </a:t>
            </a:r>
            <a:r>
              <a:rPr lang="en-US" sz="1400" i="1" dirty="0"/>
              <a:t>mm ±0.0025 </a:t>
            </a:r>
            <a:r>
              <a:rPr lang="en-US" sz="1400" i="1" dirty="0" smtClean="0"/>
              <a:t>mm        ±</a:t>
            </a:r>
            <a:r>
              <a:rPr lang="en-US" sz="1400" i="1" dirty="0"/>
              <a:t>30</a:t>
            </a:r>
            <a:r>
              <a:rPr lang="en-US" sz="1400" i="1" dirty="0" smtClean="0"/>
              <a:t>°          </a:t>
            </a:r>
            <a:r>
              <a:rPr lang="en-US" sz="1400" i="1" dirty="0" err="1" smtClean="0"/>
              <a:t>Inizializ</a:t>
            </a:r>
            <a:r>
              <a:rPr lang="en-US" sz="1400" i="1" dirty="0" smtClean="0"/>
              <a:t>/calibration      expensive (</a:t>
            </a:r>
            <a:r>
              <a:rPr lang="it-IT" sz="1400" i="1" dirty="0" smtClean="0"/>
              <a:t>K€</a:t>
            </a:r>
            <a:r>
              <a:rPr lang="it-IT" sz="1400" i="1" dirty="0"/>
              <a:t>) (</a:t>
            </a:r>
            <a:r>
              <a:rPr lang="it-IT" sz="1400" i="1" dirty="0" err="1"/>
              <a:t>red</a:t>
            </a:r>
            <a:r>
              <a:rPr lang="it-IT" sz="1400" i="1" dirty="0"/>
              <a:t> </a:t>
            </a:r>
            <a:r>
              <a:rPr lang="it-IT" sz="1400" i="1" dirty="0" err="1"/>
              <a:t>hardened</a:t>
            </a:r>
            <a:r>
              <a:rPr lang="it-IT" sz="1400" i="1" dirty="0"/>
              <a:t> </a:t>
            </a:r>
            <a:r>
              <a:rPr lang="it-IT" sz="1400" i="1" dirty="0" err="1"/>
              <a:t>steel</a:t>
            </a:r>
            <a:r>
              <a:rPr lang="it-IT" sz="1400" i="1" dirty="0"/>
              <a:t> </a:t>
            </a:r>
            <a:r>
              <a:rPr lang="it-IT" sz="1400" i="1" dirty="0" err="1" smtClean="0"/>
              <a:t>sphere</a:t>
            </a:r>
            <a:r>
              <a:rPr lang="it-IT" sz="1400" i="1" dirty="0" smtClean="0"/>
              <a:t>) 	</a:t>
            </a:r>
            <a:endParaRPr lang="en-US" sz="1400" dirty="0" smtClean="0"/>
          </a:p>
          <a:p>
            <a:r>
              <a:rPr lang="it-IT" sz="1400" i="1" dirty="0" smtClean="0"/>
              <a:t>6.35 </a:t>
            </a:r>
            <a:r>
              <a:rPr lang="it-IT" sz="1400" i="1" dirty="0"/>
              <a:t>mm ±0.0025 </a:t>
            </a:r>
            <a:r>
              <a:rPr lang="it-IT" sz="1400" i="1" dirty="0" smtClean="0"/>
              <a:t>mm           ±30°         </a:t>
            </a:r>
            <a:r>
              <a:rPr lang="en-US" sz="1400" i="1" dirty="0" err="1" smtClean="0"/>
              <a:t>Inizializ</a:t>
            </a:r>
            <a:r>
              <a:rPr lang="en-US" sz="1400" i="1" dirty="0" smtClean="0"/>
              <a:t>/calibration</a:t>
            </a:r>
            <a:r>
              <a:rPr lang="it-IT" sz="1400" i="1" dirty="0" smtClean="0"/>
              <a:t>      </a:t>
            </a:r>
            <a:r>
              <a:rPr lang="en-US" sz="1400" i="1" dirty="0" smtClean="0"/>
              <a:t>expensive (</a:t>
            </a:r>
            <a:r>
              <a:rPr lang="it-IT" sz="1400" i="1" dirty="0" smtClean="0"/>
              <a:t>K€</a:t>
            </a:r>
            <a:r>
              <a:rPr lang="it-IT" sz="1400" i="1" dirty="0"/>
              <a:t>) (</a:t>
            </a:r>
            <a:r>
              <a:rPr lang="it-IT" sz="1400" i="1" dirty="0" err="1"/>
              <a:t>red</a:t>
            </a:r>
            <a:r>
              <a:rPr lang="it-IT" sz="1400" i="1" dirty="0"/>
              <a:t> </a:t>
            </a:r>
            <a:r>
              <a:rPr lang="it-IT" sz="1400" i="1" dirty="0" err="1"/>
              <a:t>hardened</a:t>
            </a:r>
            <a:r>
              <a:rPr lang="it-IT" sz="1400" i="1" dirty="0"/>
              <a:t> </a:t>
            </a:r>
            <a:r>
              <a:rPr lang="it-IT" sz="1400" i="1" dirty="0" err="1"/>
              <a:t>steel</a:t>
            </a:r>
            <a:r>
              <a:rPr lang="it-IT" sz="1400" i="1" dirty="0"/>
              <a:t> </a:t>
            </a:r>
            <a:r>
              <a:rPr lang="it-IT" sz="1400" i="1" dirty="0" err="1" smtClean="0"/>
              <a:t>sphere</a:t>
            </a:r>
            <a:r>
              <a:rPr lang="it-IT" sz="1400" i="1" dirty="0" smtClean="0"/>
              <a:t>) 		</a:t>
            </a:r>
          </a:p>
          <a:p>
            <a:r>
              <a:rPr lang="en-US" sz="1400" i="1" dirty="0" smtClean="0"/>
              <a:t>6.35 mm                                   ±</a:t>
            </a:r>
            <a:r>
              <a:rPr lang="en-US" sz="1400" i="1" dirty="0"/>
              <a:t>50° </a:t>
            </a:r>
            <a:r>
              <a:rPr lang="en-US" sz="1400" i="1" dirty="0" smtClean="0"/>
              <a:t>          fixed installation          cheap (~10 €)</a:t>
            </a:r>
            <a:endParaRPr lang="it-IT" sz="1400" i="1" dirty="0"/>
          </a:p>
          <a:p>
            <a:r>
              <a:rPr lang="it-IT" sz="1400" i="1" dirty="0" smtClean="0"/>
              <a:t>(blu </a:t>
            </a:r>
            <a:r>
              <a:rPr lang="en-US" sz="1400" dirty="0"/>
              <a:t>anodized </a:t>
            </a:r>
            <a:r>
              <a:rPr lang="en-US" sz="1400" dirty="0" err="1"/>
              <a:t>aluminium</a:t>
            </a:r>
            <a:r>
              <a:rPr lang="en-US" sz="1400" dirty="0"/>
              <a:t> </a:t>
            </a:r>
            <a:r>
              <a:rPr lang="it-IT" sz="1400" i="1" dirty="0" err="1" smtClean="0"/>
              <a:t>sphere</a:t>
            </a:r>
            <a:r>
              <a:rPr lang="it-IT" sz="1400" i="1" dirty="0" smtClean="0"/>
              <a:t>)</a:t>
            </a:r>
            <a:endParaRPr lang="it-IT" sz="1400" dirty="0"/>
          </a:p>
        </p:txBody>
      </p:sp>
      <p:sp>
        <p:nvSpPr>
          <p:cNvPr id="12" name="Segnaposto contenuto 5"/>
          <p:cNvSpPr txBox="1">
            <a:spLocks/>
          </p:cNvSpPr>
          <p:nvPr/>
        </p:nvSpPr>
        <p:spPr>
          <a:xfrm>
            <a:off x="3249252" y="1628800"/>
            <a:ext cx="5867636" cy="16525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/>
              <a:t>LT and target reflector features</a:t>
            </a:r>
            <a:endParaRPr lang="en-US" sz="1400" dirty="0"/>
          </a:p>
          <a:p>
            <a:r>
              <a:rPr lang="en-US" sz="1400" dirty="0" smtClean="0"/>
              <a:t>Remotely </a:t>
            </a:r>
            <a:r>
              <a:rPr lang="en-US" sz="1400" dirty="0"/>
              <a:t>controlled via </a:t>
            </a:r>
            <a:r>
              <a:rPr lang="en-US" sz="1400" dirty="0" smtClean="0"/>
              <a:t>Wireless </a:t>
            </a:r>
            <a:r>
              <a:rPr lang="en-US" sz="1400" dirty="0"/>
              <a:t>or </a:t>
            </a:r>
            <a:r>
              <a:rPr lang="en-US" sz="1400" dirty="0" smtClean="0"/>
              <a:t>W-LAN connection</a:t>
            </a:r>
          </a:p>
          <a:p>
            <a:r>
              <a:rPr lang="en-GB" sz="1400" dirty="0"/>
              <a:t>digital camera, whose software is able to </a:t>
            </a:r>
            <a:r>
              <a:rPr lang="en-GB" sz="1400" dirty="0" smtClean="0"/>
              <a:t>recognise/track </a:t>
            </a:r>
            <a:r>
              <a:rPr lang="en-GB" sz="1400" dirty="0"/>
              <a:t>the targets</a:t>
            </a:r>
            <a:endParaRPr lang="en-US" sz="1400" dirty="0" smtClean="0"/>
          </a:p>
          <a:p>
            <a:r>
              <a:rPr lang="en-US" sz="1400" dirty="0"/>
              <a:t>Angular accuracy:  ± </a:t>
            </a:r>
            <a:r>
              <a:rPr lang="el-GR" sz="1400" dirty="0"/>
              <a:t>15 μ</a:t>
            </a:r>
            <a:r>
              <a:rPr lang="en-US" sz="1400" dirty="0"/>
              <a:t>m + 6 </a:t>
            </a:r>
            <a:r>
              <a:rPr lang="el-GR" sz="1400" dirty="0"/>
              <a:t>μ</a:t>
            </a:r>
            <a:r>
              <a:rPr lang="en-US" sz="1400" dirty="0"/>
              <a:t>m/m</a:t>
            </a:r>
          </a:p>
          <a:p>
            <a:r>
              <a:rPr lang="en-US" sz="1400" dirty="0"/>
              <a:t>Distance  accuracy:  ± </a:t>
            </a:r>
            <a:r>
              <a:rPr lang="el-GR" sz="1400" dirty="0"/>
              <a:t>1</a:t>
            </a:r>
            <a:r>
              <a:rPr lang="it-IT" sz="1400" dirty="0"/>
              <a:t>0</a:t>
            </a:r>
            <a:r>
              <a:rPr lang="el-GR" sz="1400" dirty="0"/>
              <a:t> μ</a:t>
            </a:r>
            <a:r>
              <a:rPr lang="en-US" sz="1400" dirty="0"/>
              <a:t>m</a:t>
            </a:r>
          </a:p>
          <a:p>
            <a:endParaRPr lang="en-US" sz="1400" dirty="0" smtClean="0"/>
          </a:p>
        </p:txBody>
      </p:sp>
      <p:sp>
        <p:nvSpPr>
          <p:cNvPr id="13" name="Segnaposto contenuto 5"/>
          <p:cNvSpPr txBox="1">
            <a:spLocks/>
          </p:cNvSpPr>
          <p:nvPr/>
        </p:nvSpPr>
        <p:spPr>
          <a:xfrm>
            <a:off x="1835696" y="3429000"/>
            <a:ext cx="6941236" cy="12961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</a:ln>
        </p:spPr>
        <p:txBody>
          <a:bodyPr vert="horz" anchor="ctr" anchorCtr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Check the motions of the </a:t>
            </a:r>
            <a:r>
              <a:rPr lang="en-US" sz="1600" dirty="0" err="1" smtClean="0"/>
              <a:t>subreflector</a:t>
            </a:r>
            <a:endParaRPr lang="en-US" sz="1600" dirty="0" smtClean="0"/>
          </a:p>
          <a:p>
            <a:r>
              <a:rPr lang="it-IT" sz="1600" dirty="0" err="1" smtClean="0"/>
              <a:t>Define</a:t>
            </a:r>
            <a:r>
              <a:rPr lang="it-IT" sz="1600" dirty="0" smtClean="0"/>
              <a:t> a procedure to </a:t>
            </a:r>
            <a:r>
              <a:rPr lang="it-IT" sz="1600" dirty="0" err="1" smtClean="0"/>
              <a:t>build</a:t>
            </a:r>
            <a:r>
              <a:rPr lang="it-IT" sz="1600" dirty="0" smtClean="0"/>
              <a:t> a </a:t>
            </a:r>
            <a:r>
              <a:rPr lang="it-IT" sz="1600" dirty="0" err="1" smtClean="0"/>
              <a:t>suitable</a:t>
            </a:r>
            <a:r>
              <a:rPr lang="it-IT" sz="1600" dirty="0" smtClean="0"/>
              <a:t> </a:t>
            </a:r>
            <a:r>
              <a:rPr lang="it-IT" sz="1600" dirty="0" err="1" smtClean="0"/>
              <a:t>reference</a:t>
            </a:r>
            <a:r>
              <a:rPr lang="it-IT" sz="1600" dirty="0" smtClean="0"/>
              <a:t> frame for </a:t>
            </a:r>
            <a:r>
              <a:rPr lang="it-IT" sz="1600" dirty="0" err="1" smtClean="0"/>
              <a:t>our</a:t>
            </a:r>
            <a:r>
              <a:rPr lang="it-IT" sz="1600" dirty="0" smtClean="0"/>
              <a:t> LT </a:t>
            </a:r>
            <a:r>
              <a:rPr lang="it-IT" sz="1600" dirty="0" err="1" smtClean="0"/>
              <a:t>meas</a:t>
            </a:r>
            <a:r>
              <a:rPr lang="it-IT" sz="1600" dirty="0" smtClean="0"/>
              <a:t>.</a:t>
            </a:r>
            <a:endParaRPr lang="en-US" sz="1600" dirty="0"/>
          </a:p>
          <a:p>
            <a:r>
              <a:rPr lang="it-IT" sz="1600" dirty="0" err="1" smtClean="0"/>
              <a:t>Check</a:t>
            </a:r>
            <a:r>
              <a:rPr lang="it-IT" sz="1600" dirty="0" smtClean="0"/>
              <a:t> the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</a:t>
            </a:r>
            <a:r>
              <a:rPr lang="it-IT" sz="1600" dirty="0" err="1" smtClean="0"/>
              <a:t>subreflector</a:t>
            </a:r>
            <a:r>
              <a:rPr lang="it-IT" sz="1600" dirty="0" smtClean="0"/>
              <a:t> look-up </a:t>
            </a:r>
            <a:r>
              <a:rPr lang="it-IT" sz="1600" dirty="0" err="1"/>
              <a:t>t</a:t>
            </a:r>
            <a:r>
              <a:rPr lang="it-IT" sz="1600" dirty="0" err="1" smtClean="0"/>
              <a:t>able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760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E3B30"/>
                </a:solidFill>
              </a:rPr>
              <a:t>Laser Tracker measurement setup</a:t>
            </a:r>
            <a:endParaRPr lang="en-US" sz="2800" dirty="0">
              <a:solidFill>
                <a:srgbClr val="4E3B3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148" y="5859573"/>
            <a:ext cx="4397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magine 4" descr="logoOA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90" y="6316373"/>
            <a:ext cx="1477362" cy="424995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2592" y="627756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8" name="Segnaposto contenuto 5"/>
          <p:cNvSpPr txBox="1">
            <a:spLocks/>
          </p:cNvSpPr>
          <p:nvPr/>
        </p:nvSpPr>
        <p:spPr>
          <a:xfrm>
            <a:off x="85449" y="1622735"/>
            <a:ext cx="4004212" cy="2382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37" y="2032189"/>
            <a:ext cx="5652620" cy="38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28" y="1186967"/>
            <a:ext cx="2156624" cy="21175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37" y="2723116"/>
            <a:ext cx="1251112" cy="85413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ttore 1 19"/>
          <p:cNvCxnSpPr/>
          <p:nvPr/>
        </p:nvCxnSpPr>
        <p:spPr>
          <a:xfrm flipH="1">
            <a:off x="4498068" y="2449732"/>
            <a:ext cx="907962" cy="0"/>
          </a:xfrm>
          <a:prstGeom prst="line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146660" y="4909053"/>
            <a:ext cx="1805389" cy="397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4 targets on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Gregorian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100" b="1" dirty="0">
                <a:solidFill>
                  <a:schemeClr val="tx2"/>
                </a:solidFill>
                <a:latin typeface="+mn-lt"/>
              </a:rPr>
              <a:t>room top</a:t>
            </a:r>
            <a:endParaRPr lang="en-US" altLang="en-US" sz="11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3889503" y="4167579"/>
            <a:ext cx="608567" cy="70778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838546" y="3324194"/>
            <a:ext cx="1408181" cy="397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10 targets on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subreflector</a:t>
            </a:r>
            <a:endParaRPr lang="en-US" altLang="en-US" sz="1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331640" y="3577249"/>
            <a:ext cx="1316710" cy="397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Laser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Tracker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AT 402 </a:t>
            </a:r>
            <a:endParaRPr lang="en-US" altLang="en-US" sz="1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534037" y="5211911"/>
            <a:ext cx="1547719" cy="397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1 target for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each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quadrupod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100" b="1" dirty="0" err="1">
                <a:solidFill>
                  <a:schemeClr val="tx2"/>
                </a:solidFill>
                <a:latin typeface="+mn-lt"/>
              </a:rPr>
              <a:t>leg</a:t>
            </a:r>
            <a:endParaRPr lang="en-US" altLang="en-US" sz="11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6" name="Connettore 1 35"/>
          <p:cNvCxnSpPr/>
          <p:nvPr/>
        </p:nvCxnSpPr>
        <p:spPr>
          <a:xfrm flipH="1" flipV="1">
            <a:off x="6307896" y="4742104"/>
            <a:ext cx="424304" cy="469807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9" idx="3"/>
          </p:cNvCxnSpPr>
          <p:nvPr/>
        </p:nvCxnSpPr>
        <p:spPr>
          <a:xfrm>
            <a:off x="2648349" y="3150184"/>
            <a:ext cx="1545437" cy="764154"/>
          </a:xfrm>
          <a:prstGeom prst="line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08141" y="2312408"/>
            <a:ext cx="1781854" cy="413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Remotely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controlled</a:t>
            </a: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by W-LAN</a:t>
            </a:r>
            <a:endParaRPr lang="en-US" altLang="en-US" sz="11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15" y="4010867"/>
            <a:ext cx="1152525" cy="1095375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137457" y="5042634"/>
            <a:ext cx="1781854" cy="58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18 target </a:t>
            </a:r>
            <a:r>
              <a:rPr lang="it-IT" sz="1100" b="1" dirty="0" err="1" smtClean="0">
                <a:solidFill>
                  <a:schemeClr val="tx2"/>
                </a:solidFill>
                <a:latin typeface="+mn-lt"/>
              </a:rPr>
              <a:t>reflectors</a:t>
            </a:r>
            <a:endParaRPr lang="it-IT" sz="1100" b="1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6 mm dia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it-IT" sz="1100" b="1" dirty="0" smtClean="0">
                <a:solidFill>
                  <a:schemeClr val="tx2"/>
                </a:solidFill>
                <a:latin typeface="+mn-lt"/>
              </a:rPr>
              <a:t>P0,P1,…,P17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366899" y="1728278"/>
            <a:ext cx="131178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April 2016  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1" name="Sottotitolo 2"/>
          <p:cNvSpPr txBox="1">
            <a:spLocks/>
          </p:cNvSpPr>
          <p:nvPr/>
        </p:nvSpPr>
        <p:spPr>
          <a:xfrm>
            <a:off x="4351" y="6453336"/>
            <a:ext cx="3136268" cy="29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>
                <a:solidFill>
                  <a:srgbClr val="4E3B30"/>
                </a:solidFill>
              </a:rPr>
              <a:t>Laser </a:t>
            </a:r>
            <a:r>
              <a:rPr lang="it-IT" sz="1200" dirty="0" err="1">
                <a:solidFill>
                  <a:srgbClr val="4E3B30"/>
                </a:solidFill>
              </a:rPr>
              <a:t>tracker</a:t>
            </a:r>
            <a:r>
              <a:rPr lang="it-IT" sz="1200" dirty="0">
                <a:solidFill>
                  <a:srgbClr val="4E3B30"/>
                </a:solidFill>
              </a:rPr>
              <a:t> </a:t>
            </a:r>
            <a:r>
              <a:rPr lang="it-IT" sz="1200" dirty="0" err="1">
                <a:solidFill>
                  <a:srgbClr val="4E3B30"/>
                </a:solidFill>
              </a:rPr>
              <a:t>measurement</a:t>
            </a:r>
            <a:r>
              <a:rPr lang="it-IT" sz="1200" dirty="0">
                <a:solidFill>
                  <a:srgbClr val="4E3B30"/>
                </a:solidFill>
              </a:rPr>
              <a:t> of SRT </a:t>
            </a:r>
            <a:r>
              <a:rPr lang="it-IT" sz="1200" dirty="0" err="1">
                <a:solidFill>
                  <a:srgbClr val="4E3B30"/>
                </a:solidFill>
              </a:rPr>
              <a:t>subreflector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35" grpId="0" animBg="1"/>
      <p:bldP spid="23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15764</TotalTime>
  <Words>3418</Words>
  <Application>Microsoft Office PowerPoint</Application>
  <PresentationFormat>Presentazione su schermo (4:3)</PresentationFormat>
  <Paragraphs>453</Paragraphs>
  <Slides>25</Slides>
  <Notes>25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Terra</vt:lpstr>
      <vt:lpstr>New tools for SRT metrology:  laser tracker &amp; simulator for photogrammetric survey</vt:lpstr>
      <vt:lpstr>Agenda</vt:lpstr>
      <vt:lpstr>SRT gregorian configuration</vt:lpstr>
      <vt:lpstr> Active optics</vt:lpstr>
      <vt:lpstr>Presentazione standard di PowerPoint</vt:lpstr>
      <vt:lpstr>Primary–subreflector alignment</vt:lpstr>
      <vt:lpstr>Primary–subreflector alignment</vt:lpstr>
      <vt:lpstr>New laser Tracker meas. on the subreflector </vt:lpstr>
      <vt:lpstr>Laser Tracker measurement setup</vt:lpstr>
      <vt:lpstr>Subreflector motions and reference frame</vt:lpstr>
      <vt:lpstr>Validation of the Subrefl. reference frame</vt:lpstr>
      <vt:lpstr>Validation of the Subrefl. reference frame</vt:lpstr>
      <vt:lpstr>Validation of the Subreflector LUT</vt:lpstr>
      <vt:lpstr>Presentazione standard di PowerPoint</vt:lpstr>
      <vt:lpstr>Simulation tool for Photogrammetry</vt:lpstr>
      <vt:lpstr>Matlab toolbox vs Python Blender</vt:lpstr>
      <vt:lpstr>Matlab toolbox </vt:lpstr>
      <vt:lpstr>Bundle adjustment errors</vt:lpstr>
      <vt:lpstr>Evaluation of scenarios</vt:lpstr>
      <vt:lpstr>Summary and discussion</vt:lpstr>
      <vt:lpstr>Summary and discussion</vt:lpstr>
      <vt:lpstr>Thank you for your attention</vt:lpstr>
      <vt:lpstr>C-, K-band beam pattern characterization</vt:lpstr>
      <vt:lpstr>C-band beam pattern characterizzation</vt:lpstr>
      <vt:lpstr>Matlab toolbox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Gianpaolo Serra</dc:creator>
  <cp:lastModifiedBy>Gianpaolo Serra</cp:lastModifiedBy>
  <cp:revision>641</cp:revision>
  <cp:lastPrinted>2014-08-30T16:29:54Z</cp:lastPrinted>
  <dcterms:created xsi:type="dcterms:W3CDTF">2014-08-19T14:19:33Z</dcterms:created>
  <dcterms:modified xsi:type="dcterms:W3CDTF">2016-09-22T10:39:34Z</dcterms:modified>
</cp:coreProperties>
</file>