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301" r:id="rId2"/>
    <p:sldId id="302" r:id="rId3"/>
    <p:sldId id="337" r:id="rId4"/>
    <p:sldId id="339" r:id="rId5"/>
    <p:sldId id="338" r:id="rId6"/>
    <p:sldId id="303" r:id="rId7"/>
    <p:sldId id="304" r:id="rId8"/>
    <p:sldId id="348" r:id="rId9"/>
    <p:sldId id="353" r:id="rId10"/>
    <p:sldId id="351" r:id="rId11"/>
    <p:sldId id="350" r:id="rId12"/>
    <p:sldId id="305" r:id="rId13"/>
    <p:sldId id="315" r:id="rId14"/>
    <p:sldId id="330" r:id="rId15"/>
    <p:sldId id="308" r:id="rId16"/>
    <p:sldId id="345" r:id="rId17"/>
    <p:sldId id="347" r:id="rId18"/>
    <p:sldId id="326" r:id="rId19"/>
    <p:sldId id="358" r:id="rId20"/>
    <p:sldId id="359" r:id="rId21"/>
    <p:sldId id="361" r:id="rId22"/>
    <p:sldId id="360" r:id="rId23"/>
    <p:sldId id="323" r:id="rId24"/>
    <p:sldId id="322" r:id="rId25"/>
    <p:sldId id="355" r:id="rId26"/>
    <p:sldId id="365" r:id="rId27"/>
    <p:sldId id="363" r:id="rId28"/>
    <p:sldId id="3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>
      <p:cViewPr varScale="1">
        <p:scale>
          <a:sx n="59" d="100"/>
          <a:sy n="59" d="100"/>
        </p:scale>
        <p:origin x="2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Metrology and control of large telescopes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670DE-943A-4C29-A551-69D83E11C40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19D53-6F4A-4D39-8DCC-A9BCA82C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92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Metrology and control of large telescopes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080C-DFCD-4B56-A187-8D4EC33C134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4AD5-170E-4C98-8A95-19A765E35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65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1DEF-477C-49A8-A064-7C056BC06130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54D-5B93-4C4B-9C91-14BB55CA4B6A}" type="datetime1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E654-EFF7-4090-A03C-90EA9EE3C4AB}" type="datetime1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7EDB-5102-4B92-B3A7-B186DE73B6D2}" type="datetime1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AD12-E246-4E28-9902-505D9BA3324A}" type="datetime1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9AF-C126-4300-A391-825D6A8F4AD0}" type="datetime1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E6-E037-45D3-ADB2-77B3FF6FBE6C}" type="datetime1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0EFF-7337-494B-A6BC-9CAC87D36E27}" type="datetime1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398-FE0F-49EC-8857-7EA88F4F6581}" type="datetime1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6118-E7D4-41A3-B3A5-FF80AB01BC70}" type="datetime1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16A-8B39-4C87-AA29-2730DA5634D5}" type="datetime1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0979-4D58-4349-BBFA-1AA3D3B7BADD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Green bank, WV, Sep 19 - 24,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uresh@gmrt.ncra.tifr.res.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Metrology and Control of Large </a:t>
            </a:r>
            <a:r>
              <a:rPr lang="en-US" sz="2800" dirty="0"/>
              <a:t>T</a:t>
            </a:r>
            <a:r>
              <a:rPr lang="en-US" sz="2800" dirty="0" smtClean="0"/>
              <a:t>elescopes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599" y="1295399"/>
            <a:ext cx="8107363" cy="4937125"/>
          </a:xfrm>
        </p:spPr>
        <p:txBody>
          <a:bodyPr>
            <a:noAutofit/>
          </a:bodyPr>
          <a:lstStyle/>
          <a:p>
            <a:r>
              <a:rPr lang="en-US" sz="4000" dirty="0" smtClean="0"/>
              <a:t>UPGRADED GMRT SERVO SYSTEM</a:t>
            </a:r>
          </a:p>
          <a:p>
            <a:r>
              <a:rPr lang="en-US" sz="2800" dirty="0" smtClean="0"/>
              <a:t>SURESH  </a:t>
            </a:r>
            <a:r>
              <a:rPr lang="en-US" sz="2800" dirty="0" err="1" smtClean="0"/>
              <a:t>Sabhapathy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Giant Meter Wave Radio Telescope</a:t>
            </a:r>
          </a:p>
          <a:p>
            <a:r>
              <a:rPr lang="en-US" sz="2800" dirty="0" smtClean="0"/>
              <a:t>National Centre for Radio Astrophysics,</a:t>
            </a:r>
            <a:r>
              <a:rPr lang="en-US" sz="2800" dirty="0" smtClean="0"/>
              <a:t>   </a:t>
            </a:r>
            <a:endParaRPr lang="en-US" sz="2800" dirty="0" smtClean="0"/>
          </a:p>
          <a:p>
            <a:r>
              <a:rPr lang="en-US" sz="2800" smtClean="0"/>
              <a:t>INDIA</a:t>
            </a:r>
            <a:endParaRPr lang="en-US" sz="28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e-mail</a:t>
            </a:r>
          </a:p>
          <a:p>
            <a:pPr algn="l"/>
            <a:r>
              <a:rPr lang="en-US" sz="1600" dirty="0" smtClean="0">
                <a:hlinkClick r:id="rId2"/>
              </a:rPr>
              <a:t>suresh@gmrt.ncra.tifr.res.in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37288"/>
            <a:ext cx="8077200" cy="479424"/>
          </a:xfrm>
        </p:spPr>
        <p:txBody>
          <a:bodyPr/>
          <a:lstStyle/>
          <a:p>
            <a:r>
              <a:rPr lang="en-US" smtClean="0"/>
              <a:t>Green bank, WV, Sep 19 - 24,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Grafik 4" descr="Fig1_5antenn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31598"/>
            <a:ext cx="3611563" cy="240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Retrofit and upgrade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PC-104 </a:t>
            </a:r>
            <a:r>
              <a:rPr lang="en-US" sz="2400" b="1" dirty="0"/>
              <a:t>based SBC </a:t>
            </a:r>
            <a:r>
              <a:rPr lang="en-US" sz="2000" dirty="0" smtClean="0"/>
              <a:t>is </a:t>
            </a:r>
            <a:r>
              <a:rPr lang="en-US" sz="2000" dirty="0"/>
              <a:t>available commercially off the </a:t>
            </a:r>
            <a:r>
              <a:rPr lang="en-US" sz="2000" dirty="0" smtClean="0"/>
              <a:t>shelf.</a:t>
            </a:r>
          </a:p>
          <a:p>
            <a:r>
              <a:rPr lang="en-US" sz="2000" dirty="0" smtClean="0"/>
              <a:t>Tools </a:t>
            </a:r>
            <a:r>
              <a:rPr lang="en-US" sz="2000" dirty="0"/>
              <a:t>for firmware and software </a:t>
            </a:r>
            <a:r>
              <a:rPr lang="en-US" sz="2000" dirty="0" smtClean="0"/>
              <a:t>developments are ready made.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The control algorithm Software </a:t>
            </a:r>
            <a:r>
              <a:rPr lang="en-US" sz="2000" dirty="0"/>
              <a:t>is developed on </a:t>
            </a:r>
            <a:r>
              <a:rPr lang="en-US" sz="2000" dirty="0" smtClean="0"/>
              <a:t>the Linux OS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therefore changes </a:t>
            </a:r>
            <a:r>
              <a:rPr lang="en-US" sz="2000" dirty="0"/>
              <a:t>can be easily implemented in </a:t>
            </a:r>
            <a:r>
              <a:rPr lang="en-US" sz="2000" dirty="0" smtClean="0"/>
              <a:t>software.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smtClean="0"/>
              <a:t>PC-104 </a:t>
            </a:r>
            <a:r>
              <a:rPr lang="en-US" sz="2000" dirty="0"/>
              <a:t>is based on PCI bus  standard so  the </a:t>
            </a:r>
            <a:r>
              <a:rPr lang="en-US" sz="2000" i="1" dirty="0"/>
              <a:t>connector (signals</a:t>
            </a:r>
            <a:r>
              <a:rPr lang="en-US" sz="2000" dirty="0"/>
              <a:t>) and </a:t>
            </a:r>
            <a:r>
              <a:rPr lang="en-US" sz="2000" dirty="0" smtClean="0"/>
              <a:t>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i="1" dirty="0" smtClean="0"/>
              <a:t>form factor </a:t>
            </a:r>
            <a:r>
              <a:rPr lang="en-US" sz="2000" dirty="0"/>
              <a:t>do not </a:t>
            </a:r>
            <a:r>
              <a:rPr lang="en-US" sz="2000" dirty="0" smtClean="0"/>
              <a:t>change with  processor.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Even if the </a:t>
            </a:r>
            <a:r>
              <a:rPr lang="en-US" sz="2000" dirty="0"/>
              <a:t>processor </a:t>
            </a:r>
            <a:r>
              <a:rPr lang="en-US" sz="2000" dirty="0" smtClean="0"/>
              <a:t>changes the </a:t>
            </a:r>
            <a:r>
              <a:rPr lang="en-US" sz="2000" dirty="0"/>
              <a:t>software will run on the new processor </a:t>
            </a:r>
            <a:r>
              <a:rPr lang="en-US" sz="2000" dirty="0" smtClean="0"/>
              <a:t>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without the need for major change in software</a:t>
            </a:r>
            <a:r>
              <a:rPr lang="en-US" sz="2000" b="1" dirty="0" smtClean="0"/>
              <a:t>.              PC-104  SBC</a:t>
            </a:r>
            <a:endParaRPr lang="en-US" sz="2000" b="1" dirty="0"/>
          </a:p>
          <a:p>
            <a:r>
              <a:rPr lang="en-US" sz="2000" dirty="0"/>
              <a:t>  </a:t>
            </a:r>
            <a:r>
              <a:rPr lang="en-US" sz="2000" dirty="0" smtClean="0"/>
              <a:t>The </a:t>
            </a:r>
            <a:r>
              <a:rPr lang="en-US" sz="2000" dirty="0"/>
              <a:t>smaller version of Linux </a:t>
            </a:r>
            <a:r>
              <a:rPr lang="en-US" sz="2000" dirty="0" smtClean="0"/>
              <a:t>namely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/>
              <a:t>“Puppy Linux” is the </a:t>
            </a:r>
            <a:r>
              <a:rPr lang="en-US" sz="2000" dirty="0" smtClean="0"/>
              <a:t>OS .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smtClean="0"/>
              <a:t>As the scheduling </a:t>
            </a:r>
            <a:r>
              <a:rPr lang="en-US" sz="2000" dirty="0"/>
              <a:t>in Linux does not guarantee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a real time servicing of requests, a </a:t>
            </a:r>
            <a:r>
              <a:rPr lang="en-US" sz="2000" dirty="0"/>
              <a:t>special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Linux - RTAI </a:t>
            </a:r>
            <a:r>
              <a:rPr lang="en-US" sz="2000" dirty="0"/>
              <a:t>is used to </a:t>
            </a:r>
            <a:r>
              <a:rPr lang="en-US" sz="2000" dirty="0" smtClean="0"/>
              <a:t>control </a:t>
            </a:r>
            <a:r>
              <a:rPr lang="en-US" sz="2000" dirty="0"/>
              <a:t>real </a:t>
            </a:r>
            <a:r>
              <a:rPr lang="en-US" sz="2000" dirty="0" smtClean="0"/>
              <a:t>time tasks.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6354D.jpg"/>
          <p:cNvPicPr>
            <a:picLocks noChangeAspect="1"/>
          </p:cNvPicPr>
          <p:nvPr/>
        </p:nvPicPr>
        <p:blipFill rotWithShape="1">
          <a:blip r:embed="rId2"/>
          <a:srcRect l="7378" r="8139"/>
          <a:stretch/>
        </p:blipFill>
        <p:spPr>
          <a:xfrm>
            <a:off x="5732060" y="3943350"/>
            <a:ext cx="341194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Retrofit and upgrade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4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brush motors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in azimuth/elevation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are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replaced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by 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4 brushless 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Arial"/>
              </a:rPr>
              <a:t>motors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up to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20 N-m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continuous torque, </a:t>
            </a:r>
            <a:endParaRPr lang="en-US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1,500rpm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max. speed, with resolver </a:t>
            </a:r>
            <a:endParaRPr lang="en-US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feedback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and holding brakes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Modern,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digital motor drive amplifiers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are employed, which have high resolution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and bandwidth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en-IN" sz="2000" dirty="0"/>
              <a:t>The upgraded control system with high </a:t>
            </a:r>
          </a:p>
          <a:p>
            <a:pPr marL="0" indent="0">
              <a:buNone/>
            </a:pPr>
            <a:r>
              <a:rPr lang="en-IN" sz="2000" dirty="0" smtClean="0"/>
              <a:t>Resolution </a:t>
            </a:r>
            <a:r>
              <a:rPr lang="en-IN" sz="2000" dirty="0"/>
              <a:t>sensors will provide  a ten fold </a:t>
            </a:r>
          </a:p>
          <a:p>
            <a:pPr marL="0" indent="0">
              <a:buNone/>
            </a:pPr>
            <a:r>
              <a:rPr lang="en-IN" sz="2000" dirty="0" smtClean="0"/>
              <a:t>Improvement </a:t>
            </a:r>
            <a:r>
              <a:rPr lang="en-IN" sz="2000" dirty="0"/>
              <a:t>in tracking accuracy </a:t>
            </a:r>
          </a:p>
          <a:p>
            <a:pPr marL="0" indent="0">
              <a:buNone/>
            </a:pPr>
            <a:r>
              <a:rPr lang="en-IN" sz="2000" b="1" dirty="0" smtClean="0"/>
              <a:t> </a:t>
            </a:r>
            <a:r>
              <a:rPr lang="en-IN" sz="2000" b="1" dirty="0"/>
              <a:t>- 10 </a:t>
            </a:r>
            <a:r>
              <a:rPr lang="en-IN" sz="2000" b="1" dirty="0" err="1"/>
              <a:t>arcseconds</a:t>
            </a:r>
            <a:r>
              <a:rPr lang="en-IN" sz="2000" dirty="0"/>
              <a:t>.</a:t>
            </a:r>
          </a:p>
          <a:p>
            <a:pPr eaLnBrk="0" fontAlgn="base" hangingPunct="0">
              <a:spcAft>
                <a:spcPct val="0"/>
              </a:spcAft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sz="20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IN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09622" y="6057107"/>
            <a:ext cx="2477178" cy="595312"/>
          </a:xfrm>
        </p:spPr>
        <p:txBody>
          <a:bodyPr/>
          <a:lstStyle/>
          <a:p>
            <a:r>
              <a:rPr lang="en-US" sz="1800" b="1" dirty="0" smtClean="0"/>
              <a:t>Brush less Motor      </a:t>
            </a:r>
            <a:fld id="{F36DD0FD-55B0-48C4-8AF2-8A69533EDFC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04363"/>
            <a:ext cx="3275922" cy="2492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78" y="3657896"/>
            <a:ext cx="3427644" cy="29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76" y="0"/>
            <a:ext cx="8229600" cy="586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Backlash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6" y="838200"/>
            <a:ext cx="8229600" cy="5864246"/>
          </a:xfrm>
          <a:noFill/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Backlash compensation is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achieved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by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using 2 motors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torque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offset,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djustable in software. </a:t>
            </a:r>
            <a:endParaRPr lang="de-DE" altLang="en-US" sz="22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characteristic is shown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lang="de-DE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It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exhibits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hysterisis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on sign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change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position error polarity.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lang="de-DE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Typical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offset is 10% of peak torque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lang="de-DE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The gear train hysterisis or backlash </a:t>
            </a:r>
            <a:endParaRPr lang="de-DE" altLang="en-US" sz="22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Is measured to be around +/- 3.5 arc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minute with reference to o/p encoder.</a:t>
            </a:r>
            <a:endParaRPr lang="de-DE" altLang="en-US" sz="22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de-DE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second figure shows </a:t>
            </a: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the effect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when positioning with 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>reversing </a:t>
            </a:r>
            <a:endParaRPr lang="de-DE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Torque. This is as per expectation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de-DE" altLang="en-US" sz="2200" kern="0" dirty="0" smtClean="0">
                <a:solidFill>
                  <a:srgbClr val="000000"/>
                </a:solidFill>
                <a:latin typeface="Arial"/>
              </a:rPr>
              <a:t>In the book by Gawronski.</a:t>
            </a:r>
            <a:r>
              <a:rPr lang="de-DE" altLang="en-US" sz="22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de-DE" altLang="en-US" sz="2200" kern="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fik 4" descr="Fig5_TorqueOffs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343400" cy="27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>
            <a:off x="3644230" y="159871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70" y="3657600"/>
            <a:ext cx="4264458" cy="31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Upgraded Control system Configuration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0" y="914400"/>
            <a:ext cx="3886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 err="1" smtClean="0"/>
              <a:t>Az</a:t>
            </a:r>
            <a:r>
              <a:rPr lang="en-US" sz="2400" dirty="0" smtClean="0"/>
              <a:t> / Elevation axis has:</a:t>
            </a:r>
          </a:p>
          <a:p>
            <a:pPr marL="0" indent="0">
              <a:buNone/>
            </a:pPr>
            <a:r>
              <a:rPr lang="en-US" sz="2400" dirty="0" smtClean="0"/>
              <a:t>     1 backlash compensation unit</a:t>
            </a:r>
          </a:p>
          <a:p>
            <a:pPr marL="0" indent="0">
              <a:buNone/>
            </a:pPr>
            <a:r>
              <a:rPr lang="en-US" sz="2400" dirty="0" smtClean="0"/>
              <a:t>     2 drives, 2 motors &amp; resolvers .</a:t>
            </a:r>
          </a:p>
          <a:p>
            <a:pPr marL="0" indent="0">
              <a:buNone/>
            </a:pPr>
            <a:r>
              <a:rPr lang="en-US" sz="2400" dirty="0" smtClean="0"/>
              <a:t>The backlash units accepts a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speed command and applies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 differential torque offset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before  commanding a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physical torque from each of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the two drives in each axis.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configuration solely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provides precise torque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control in each  axis.</a:t>
            </a:r>
            <a:endParaRPr lang="en-I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graphics1"/>
          <p:cNvPicPr>
            <a:picLocks noGrp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03260" y="914400"/>
            <a:ext cx="5240740" cy="5943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69792" y="18598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4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Upgraded Control  system configuration</a:t>
            </a:r>
            <a:endParaRPr lang="en-IN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backlash control unit has full velocity control capabilities and </a:t>
            </a:r>
            <a:r>
              <a:rPr lang="en-US" sz="2400" dirty="0" smtClean="0"/>
              <a:t>so supports </a:t>
            </a:r>
            <a:r>
              <a:rPr lang="en-US" sz="2400" dirty="0"/>
              <a:t>complex algorithms like PID with  notch filter, feed forward and others. The </a:t>
            </a:r>
            <a:r>
              <a:rPr lang="en-US" sz="2400" dirty="0" smtClean="0"/>
              <a:t>next slide </a:t>
            </a:r>
            <a:r>
              <a:rPr lang="en-US" sz="2400" dirty="0"/>
              <a:t>shows the backlash control </a:t>
            </a:r>
            <a:r>
              <a:rPr lang="en-US" sz="2400" dirty="0" smtClean="0"/>
              <a:t>unit  customized for GMRT.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monitoring tools 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backlash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unit is used </a:t>
            </a:r>
            <a:r>
              <a:rPr lang="en-US" sz="2400" dirty="0"/>
              <a:t>for performing tests </a:t>
            </a:r>
            <a:r>
              <a:rPr lang="en-US" sz="2400" dirty="0" smtClean="0"/>
              <a:t>like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speed </a:t>
            </a:r>
            <a:r>
              <a:rPr lang="en-US" sz="2400" dirty="0" smtClean="0"/>
              <a:t>characterization</a:t>
            </a:r>
            <a:r>
              <a:rPr lang="en-US" sz="2400" dirty="0"/>
              <a:t>, step response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  </a:t>
            </a:r>
            <a:r>
              <a:rPr lang="en-US" sz="2400" dirty="0"/>
              <a:t>locked rotor </a:t>
            </a:r>
            <a:r>
              <a:rPr lang="en-US" sz="2400" dirty="0" smtClean="0"/>
              <a:t>frequency</a:t>
            </a:r>
            <a:r>
              <a:rPr lang="en-US" sz="2400" dirty="0"/>
              <a:t>.</a:t>
            </a:r>
          </a:p>
          <a:p>
            <a:endParaRPr lang="en-IN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399"/>
            <a:ext cx="28194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endParaRPr lang="en-IN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EMC of the  electronic  cabinet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5988"/>
            <a:ext cx="4038600" cy="521017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The EMC cabinet housing the drives is developed specially to mitigate the self generated RFI due to the switching of transistors and devices with in.</a:t>
            </a:r>
          </a:p>
          <a:p>
            <a:r>
              <a:rPr lang="en-US" sz="2000" dirty="0" smtClean="0"/>
              <a:t>The cabinet is tested at </a:t>
            </a:r>
            <a:r>
              <a:rPr lang="en-US" sz="2000" dirty="0" err="1" smtClean="0"/>
              <a:t>Mooser</a:t>
            </a:r>
            <a:r>
              <a:rPr lang="en-US" sz="2000" dirty="0" smtClean="0"/>
              <a:t> GmbH, labs in Germany.</a:t>
            </a:r>
          </a:p>
          <a:p>
            <a:r>
              <a:rPr lang="en-US" sz="2000" dirty="0" smtClean="0"/>
              <a:t>The screening attenuation obtained is 20 dB in the frequency range 200Mhz  -  1500Mhz.</a:t>
            </a:r>
          </a:p>
          <a:p>
            <a:r>
              <a:rPr lang="en-US" sz="2000" dirty="0" smtClean="0"/>
              <a:t>Another test was performed at the telescope site after the brush less sys. is commissioned to verify RFI.</a:t>
            </a:r>
          </a:p>
          <a:p>
            <a:r>
              <a:rPr lang="en-US" sz="2000" dirty="0" smtClean="0"/>
              <a:t>Two measurements are made: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) BL drive power put out</a:t>
            </a:r>
          </a:p>
          <a:p>
            <a:pPr marL="0" indent="0">
              <a:buNone/>
            </a:pPr>
            <a:r>
              <a:rPr lang="en-US" sz="2000" dirty="0" smtClean="0"/>
              <a:t>            Ii) BL drive energized</a:t>
            </a:r>
          </a:p>
          <a:p>
            <a:r>
              <a:rPr lang="en-US" sz="2000" dirty="0" smtClean="0"/>
              <a:t>A log periodic antenna with an amplifier and  Spectrum </a:t>
            </a:r>
            <a:r>
              <a:rPr lang="en-US" sz="2000" dirty="0" err="1" smtClean="0"/>
              <a:t>analyser</a:t>
            </a:r>
            <a:r>
              <a:rPr lang="en-US" sz="2000" dirty="0" smtClean="0"/>
              <a:t> was used to detect RFI  in both polarizations. </a:t>
            </a:r>
            <a:endParaRPr lang="en-IN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9919"/>
            <a:ext cx="4038600" cy="52023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9" y="-25021"/>
            <a:ext cx="8229600" cy="364107"/>
          </a:xfrm>
        </p:spPr>
        <p:txBody>
          <a:bodyPr>
            <a:noAutofit/>
          </a:bodyPr>
          <a:lstStyle/>
          <a:p>
            <a:r>
              <a:rPr lang="en-US" sz="2400" dirty="0" smtClean="0"/>
              <a:t>RFI plot with &amp; w/o brush less drive shows no extra lines  </a:t>
            </a:r>
            <a:endParaRPr lang="en-IN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352800"/>
            <a:ext cx="8229600" cy="29876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39086"/>
            <a:ext cx="8229600" cy="2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282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Position controller with Real Time Application Interface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trajectory and position control is  implemented  in PC-104 based SBC operating on RTOS with features for modern control algorithms, self diagnostics etc.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816" y="1850886"/>
            <a:ext cx="6166368" cy="4489225"/>
          </a:xfrm>
          <a:prstGeom prst="rect">
            <a:avLst/>
          </a:prstGeom>
        </p:spPr>
      </p:pic>
      <p:sp>
        <p:nvSpPr>
          <p:cNvPr id="10" name="Subtitle 3"/>
          <p:cNvSpPr txBox="1">
            <a:spLocks/>
          </p:cNvSpPr>
          <p:nvPr/>
        </p:nvSpPr>
        <p:spPr>
          <a:xfrm>
            <a:off x="685800" y="2158662"/>
            <a:ext cx="3810000" cy="467697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Hybrid Kernel Approach,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Real time applications runs in the real time kernel,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Non real time tasks runs in the GPOS kernel,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Communication between real time task and GPOS through IPC.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 for timers,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interrupts, soft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irqs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schedulers etc.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software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GMRT software is organized as a set of </a:t>
            </a:r>
            <a:r>
              <a:rPr lang="en-US" sz="2000" dirty="0"/>
              <a:t>t</a:t>
            </a:r>
            <a:r>
              <a:rPr lang="en-US" sz="2000" dirty="0" smtClean="0"/>
              <a:t>asks, each task responsible for a particular function. These tasks are executed sequentially in every 100 m-sec.</a:t>
            </a:r>
          </a:p>
          <a:p>
            <a:r>
              <a:rPr lang="en-US" sz="2000" dirty="0" smtClean="0"/>
              <a:t>The main tasks are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Data acquisition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Antenna controller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Output data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Host Communication handler</a:t>
            </a:r>
          </a:p>
          <a:p>
            <a:r>
              <a:rPr lang="en-IN" sz="2000" dirty="0"/>
              <a:t>Another important </a:t>
            </a:r>
            <a:r>
              <a:rPr lang="en-IN" sz="2000" dirty="0" smtClean="0"/>
              <a:t>feature is state </a:t>
            </a:r>
            <a:r>
              <a:rPr lang="en-IN" sz="2000" dirty="0"/>
              <a:t>machine based design. </a:t>
            </a:r>
            <a:endParaRPr lang="en-IN" sz="2000" dirty="0" smtClean="0"/>
          </a:p>
          <a:p>
            <a:r>
              <a:rPr lang="en-IN" sz="2000" dirty="0" smtClean="0"/>
              <a:t>A </a:t>
            </a:r>
            <a:r>
              <a:rPr lang="en-IN" sz="2000" dirty="0"/>
              <a:t>state machine is </a:t>
            </a:r>
            <a:r>
              <a:rPr lang="en-IN" sz="2000" dirty="0" smtClean="0"/>
              <a:t>a task </a:t>
            </a:r>
            <a:r>
              <a:rPr lang="en-IN" sz="2000" dirty="0"/>
              <a:t>which may, at any instant of time be in one of</a:t>
            </a:r>
          </a:p>
          <a:p>
            <a:r>
              <a:rPr lang="en-IN" sz="2000" dirty="0"/>
              <a:t>the several states. </a:t>
            </a:r>
            <a:endParaRPr lang="en-IN" sz="2000" dirty="0" smtClean="0"/>
          </a:p>
          <a:p>
            <a:r>
              <a:rPr lang="en-IN" sz="2000" dirty="0" smtClean="0"/>
              <a:t>A </a:t>
            </a:r>
            <a:r>
              <a:rPr lang="en-IN" sz="2000" dirty="0"/>
              <a:t>state is a condition of a </a:t>
            </a:r>
            <a:r>
              <a:rPr lang="en-IN" sz="2000" dirty="0" smtClean="0"/>
              <a:t>system with </a:t>
            </a:r>
            <a:r>
              <a:rPr lang="en-IN" sz="2000" dirty="0"/>
              <a:t>regard to the completeness of a function.</a:t>
            </a:r>
            <a:r>
              <a:rPr lang="en-IN" sz="2000" dirty="0" smtClean="0"/>
              <a:t> </a:t>
            </a:r>
          </a:p>
          <a:p>
            <a:r>
              <a:rPr lang="en-IN" sz="2000" dirty="0"/>
              <a:t>I</a:t>
            </a:r>
            <a:r>
              <a:rPr lang="en-IN" sz="2000" dirty="0" smtClean="0"/>
              <a:t>t cannot </a:t>
            </a:r>
            <a:r>
              <a:rPr lang="en-IN" sz="2000" dirty="0"/>
              <a:t>spend a large block of time in servicing </a:t>
            </a:r>
            <a:r>
              <a:rPr lang="en-IN" sz="2000" dirty="0" smtClean="0"/>
              <a:t>one requirement </a:t>
            </a:r>
            <a:r>
              <a:rPr lang="en-IN" sz="2000" dirty="0"/>
              <a:t>to the exclusion of all others</a:t>
            </a:r>
            <a:r>
              <a:rPr lang="en-IN" sz="20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Giant Meter wave Radio Telescope - GMRT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en-US" sz="2200" kern="0" dirty="0" smtClean="0">
                <a:solidFill>
                  <a:srgbClr val="000000"/>
                </a:solidFill>
                <a:latin typeface="Arial"/>
              </a:rPr>
              <a:t>GMRT is a large aperture synthesis radio telescope operating at frequency range 50Mhz – 1450Mhz .</a:t>
            </a:r>
            <a:endParaRPr lang="de-DE" altLang="en-US" sz="2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None/>
            </a:pPr>
            <a:endParaRPr lang="en-US" altLang="en-US" sz="2200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2200" kern="0" dirty="0" smtClean="0">
                <a:solidFill>
                  <a:srgbClr val="000000"/>
                </a:solidFill>
                <a:latin typeface="Arial"/>
              </a:rPr>
              <a:t>Designed, built and operated by National Centre for Radio Astrophysics is located 80 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km north of </a:t>
            </a:r>
            <a:r>
              <a:rPr lang="en-US" altLang="en-US" sz="2200" kern="0" dirty="0" smtClean="0">
                <a:solidFill>
                  <a:srgbClr val="000000"/>
                </a:solidFill>
                <a:latin typeface="Arial"/>
              </a:rPr>
              <a:t>Pune in India.</a:t>
            </a:r>
            <a:endParaRPr lang="de-DE" altLang="en-US" sz="2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en-US" sz="2200" kern="0" dirty="0" smtClean="0">
                <a:solidFill>
                  <a:srgbClr val="000000"/>
                </a:solidFill>
                <a:latin typeface="Arial"/>
              </a:rPr>
              <a:t>This 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telescope consists of: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30 identical antenna dishes of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45m reflector diameter</a:t>
            </a:r>
            <a:r>
              <a:rPr lang="en-US" altLang="en-US" sz="18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18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14 antennas are spread over</a:t>
            </a:r>
            <a:br>
              <a:rPr lang="en-US" altLang="en-US" sz="1800" kern="0" dirty="0">
                <a:solidFill>
                  <a:srgbClr val="000000"/>
                </a:solidFill>
                <a:latin typeface="Arial"/>
              </a:rPr>
            </a:b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area of about one km square. </a:t>
            </a:r>
            <a:endParaRPr lang="en-US" alt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18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16 are distributed along Y-formed</a:t>
            </a:r>
            <a:br>
              <a:rPr lang="en-US" altLang="en-US" sz="1800" kern="0" dirty="0">
                <a:solidFill>
                  <a:srgbClr val="000000"/>
                </a:solidFill>
                <a:latin typeface="Arial"/>
              </a:rPr>
            </a:b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arms  giving an </a:t>
            </a:r>
            <a:r>
              <a:rPr lang="en-US" altLang="en-US" sz="1800" kern="0" dirty="0" err="1">
                <a:solidFill>
                  <a:srgbClr val="000000"/>
                </a:solidFill>
                <a:latin typeface="Arial"/>
              </a:rPr>
              <a:t>interferometric</a:t>
            </a: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 </a:t>
            </a:r>
            <a:br>
              <a:rPr lang="en-US" altLang="en-US" sz="1800" kern="0" dirty="0">
                <a:solidFill>
                  <a:srgbClr val="000000"/>
                </a:solidFill>
                <a:latin typeface="Arial"/>
              </a:rPr>
            </a:b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baseline of 25 kilometers.</a:t>
            </a:r>
            <a:endParaRPr lang="de-DE" altLang="en-US" sz="18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170238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Position Loop Controller (PLC)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Green bank, WV, Sep 19 - 24,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91215" y="2263080"/>
                <a:ext cx="3161570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15" y="2263080"/>
                <a:ext cx="3161570" cy="7087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3955" y="1512332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 Compensator with Lead – Lag Filter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Implementation using Tustin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9600" y="4763869"/>
                <a:ext cx="7543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IN" dirty="0"/>
                  <a:t>The resulting </a:t>
                </a:r>
                <a:r>
                  <a:rPr lang="en-IN" dirty="0" smtClean="0"/>
                  <a:t>difference </a:t>
                </a:r>
                <a:r>
                  <a:rPr lang="en-IN" dirty="0"/>
                  <a:t>equation </a:t>
                </a:r>
                <a:r>
                  <a:rPr lang="en-IN" dirty="0" smtClean="0"/>
                  <a:t>above </a:t>
                </a:r>
                <a:r>
                  <a:rPr lang="en-IN" dirty="0"/>
                  <a:t>is </a:t>
                </a:r>
                <a:r>
                  <a:rPr lang="en-IN" dirty="0" smtClean="0"/>
                  <a:t>solved in </a:t>
                </a:r>
                <a:r>
                  <a:rPr lang="en-IN" dirty="0"/>
                  <a:t>real-time every 100milli seconds to generate </a:t>
                </a:r>
                <a:r>
                  <a:rPr lang="en-IN" dirty="0" smtClean="0"/>
                  <a:t>the speed </a:t>
                </a:r>
                <a:r>
                  <a:rPr lang="en-IN" dirty="0"/>
                  <a:t>demand.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63869"/>
                <a:ext cx="754380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646" b="-5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14800" y="3962400"/>
                <a:ext cx="1296637" cy="50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62400"/>
                <a:ext cx="1296637" cy="504818"/>
              </a:xfrm>
              <a:prstGeom prst="rect">
                <a:avLst/>
              </a:prstGeom>
              <a:blipFill rotWithShape="0">
                <a:blip r:embed="rId4"/>
                <a:stretch>
                  <a:fillRect l="-3756" b="-60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Measurements – speed characterization</a:t>
            </a:r>
            <a:endParaRPr lang="en-IN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685800"/>
            <a:ext cx="7883577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Speed command                          output speed</a:t>
            </a:r>
            <a:r>
              <a:rPr lang="en-US" sz="2000" dirty="0" smtClean="0"/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 smtClean="0"/>
              <a:t>           </a:t>
            </a:r>
            <a:r>
              <a:rPr lang="en-US" sz="1800" dirty="0"/>
              <a:t>0 -10</a:t>
            </a:r>
            <a:r>
              <a:rPr lang="en-US" sz="1800" dirty="0" smtClean="0"/>
              <a:t>    volts                                          1200 rpm -  elevation axis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</a:t>
            </a:r>
            <a:r>
              <a:rPr lang="en-US" sz="1800" dirty="0"/>
              <a:t>1500 rpm – azimuth axis</a:t>
            </a: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8" y="1981200"/>
            <a:ext cx="8150401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5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Measurement  - speed loop step response 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838200"/>
            <a:ext cx="2971800" cy="17065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Step response </a:t>
            </a:r>
          </a:p>
          <a:p>
            <a:pPr marL="0" indent="0">
              <a:buNone/>
            </a:pPr>
            <a:r>
              <a:rPr lang="en-US" sz="2000" dirty="0" smtClean="0"/>
              <a:t>Rise </a:t>
            </a:r>
            <a:r>
              <a:rPr lang="en-US" sz="2000" dirty="0"/>
              <a:t>time  </a:t>
            </a:r>
            <a:r>
              <a:rPr lang="en-US" sz="2000" dirty="0" smtClean="0"/>
              <a:t>-   </a:t>
            </a:r>
            <a:r>
              <a:rPr lang="en-US" sz="2000" dirty="0"/>
              <a:t>0.42 </a:t>
            </a:r>
            <a:r>
              <a:rPr lang="en-US" sz="2000" dirty="0" err="1"/>
              <a:t>secs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Peak </a:t>
            </a:r>
            <a:r>
              <a:rPr lang="en-US" sz="2000" dirty="0"/>
              <a:t>time </a:t>
            </a:r>
            <a:r>
              <a:rPr lang="en-US" sz="2000" dirty="0" smtClean="0"/>
              <a:t>-   </a:t>
            </a:r>
            <a:r>
              <a:rPr lang="en-US" sz="2000" dirty="0"/>
              <a:t>1.50 </a:t>
            </a:r>
            <a:r>
              <a:rPr lang="en-US" sz="2000" dirty="0" err="1"/>
              <a:t>secs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Over </a:t>
            </a:r>
            <a:r>
              <a:rPr lang="en-US" sz="2000" dirty="0"/>
              <a:t>shoot %  -   45.4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7163"/>
            <a:ext cx="8686799" cy="3659187"/>
          </a:xfrm>
        </p:spPr>
      </p:pic>
    </p:spTree>
    <p:extLst>
      <p:ext uri="{BB962C8B-B14F-4D97-AF65-F5344CB8AC3E}">
        <p14:creationId xmlns:p14="http://schemas.microsoft.com/office/powerpoint/2010/main" val="42094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Measurements – Position control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Bandwidth</a:t>
            </a:r>
          </a:p>
          <a:p>
            <a:r>
              <a:rPr lang="en-US" sz="2400" dirty="0" smtClean="0"/>
              <a:t>The closed loop position bandwidth is tuned to around 0.1 Hz in order to be below the locked rotor frequency around 1.4 </a:t>
            </a:r>
            <a:r>
              <a:rPr lang="en-US" sz="2400" dirty="0" err="1" smtClean="0"/>
              <a:t>Hz,of</a:t>
            </a:r>
            <a:r>
              <a:rPr lang="en-US" sz="2400" dirty="0" smtClean="0"/>
              <a:t> the mechanical system.</a:t>
            </a:r>
          </a:p>
          <a:p>
            <a:endParaRPr lang="en-US" sz="2400" dirty="0" smtClean="0"/>
          </a:p>
          <a:p>
            <a:r>
              <a:rPr lang="en-US" sz="2400" dirty="0" smtClean="0"/>
              <a:t>This provides best tracking and damping characteristics without un </a:t>
            </a:r>
            <a:r>
              <a:rPr lang="en-US" sz="2400" dirty="0" err="1" smtClean="0"/>
              <a:t>neccessarily</a:t>
            </a:r>
            <a:r>
              <a:rPr lang="en-US" sz="2400" dirty="0" smtClean="0"/>
              <a:t> exciting the natural mechanical resonances.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r>
              <a:rPr lang="en-US" dirty="0" smtClean="0"/>
              <a:t>Green bank, WV, Sep 19 - 24,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3962400" cy="365125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038600" cy="31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279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Measurements – Position control &amp; Track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382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/>
              <a:t>Tracking &amp; Pointing performance </a:t>
            </a:r>
          </a:p>
          <a:p>
            <a:pPr marL="0" indent="0">
              <a:buNone/>
            </a:pPr>
            <a:r>
              <a:rPr lang="en-US" sz="2000" i="1" dirty="0" smtClean="0"/>
              <a:t>An excellent tracking performance and</a:t>
            </a:r>
          </a:p>
          <a:p>
            <a:pPr marL="0" indent="0">
              <a:buNone/>
            </a:pPr>
            <a:r>
              <a:rPr lang="en-US" sz="2000" i="1" dirty="0"/>
              <a:t>low speeds </a:t>
            </a:r>
            <a:r>
              <a:rPr lang="en-US" sz="2000" i="1" dirty="0" smtClean="0"/>
              <a:t>pointing is achieved   error =0.4252 arc seconds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RMS Error = 4 </a:t>
            </a:r>
            <a:r>
              <a:rPr lang="en-US" sz="2000" i="1" dirty="0" smtClean="0"/>
              <a:t>arc sec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    </a:t>
            </a:r>
            <a:r>
              <a:rPr lang="en-US" sz="2000" b="1" i="1" dirty="0" smtClean="0"/>
              <a:t>Position loop control step response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400" i="1" dirty="0" smtClean="0"/>
              <a:t>                                                                Parameters measured</a:t>
            </a:r>
          </a:p>
          <a:p>
            <a:pPr marL="0" indent="0">
              <a:buNone/>
            </a:pPr>
            <a:r>
              <a:rPr lang="en-US" sz="2000" i="1" dirty="0" smtClean="0"/>
              <a:t>                                                                                Rise time                   -   3.4 </a:t>
            </a:r>
            <a:r>
              <a:rPr lang="en-US" sz="2000" i="1" dirty="0" err="1" smtClean="0"/>
              <a:t>secs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Peak time                 -    8.8 </a:t>
            </a:r>
            <a:r>
              <a:rPr lang="en-US" sz="2000" i="1" dirty="0" err="1" smtClean="0"/>
              <a:t>secs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Overshoot                -    10.13 %</a:t>
            </a:r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Settling time            -    21.5 sec</a:t>
            </a:r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</a:t>
            </a:r>
            <a:r>
              <a:rPr lang="en-US" sz="2000" i="1" dirty="0" err="1" smtClean="0"/>
              <a:t>Steadt</a:t>
            </a:r>
            <a:r>
              <a:rPr lang="en-US" sz="2000" i="1" dirty="0" smtClean="0"/>
              <a:t> state error   -    78.2 arc sec</a:t>
            </a:r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Damping factor      -    0.72</a:t>
            </a:r>
            <a:endParaRPr lang="en-IN" sz="20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038600" cy="251688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4114800" cy="335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33800" y="1815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6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Future plans :  System Identification - SI</a:t>
            </a:r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1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Upgrade GMRT servo system (control laws) for improving tracking accuracy </a:t>
            </a:r>
          </a:p>
          <a:p>
            <a:r>
              <a:rPr lang="en-US" sz="2000" dirty="0" smtClean="0"/>
              <a:t>Carry out SI to design modern high performance controllers like </a:t>
            </a:r>
            <a:r>
              <a:rPr lang="en-US" sz="2000" dirty="0"/>
              <a:t>Linear Quadratic Gaussian (LQG) controller.</a:t>
            </a:r>
          </a:p>
          <a:p>
            <a:r>
              <a:rPr lang="en-US" sz="2000" dirty="0" smtClean="0"/>
              <a:t>SI is to obtain an analytical model from experimental data.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The figure shows the experimental setup</a:t>
            </a:r>
          </a:p>
          <a:p>
            <a:r>
              <a:rPr lang="en-US" sz="2000" dirty="0" smtClean="0"/>
              <a:t>This experiment is to gather time series data to determine the telescope open loop model in state space form.</a:t>
            </a:r>
          </a:p>
          <a:p>
            <a:r>
              <a:rPr lang="en-US" sz="2000" dirty="0" smtClean="0"/>
              <a:t>Offline processing of data will give the SI</a:t>
            </a:r>
          </a:p>
          <a:p>
            <a:r>
              <a:rPr lang="en-US" sz="2000" dirty="0" smtClean="0"/>
              <a:t>Telescope open loop system consists of telescope structure, drive chain and speed feedback.</a:t>
            </a:r>
          </a:p>
          <a:p>
            <a:r>
              <a:rPr lang="en-US" sz="2000" dirty="0"/>
              <a:t>SI is performed with closed speed loop and Telescope speed (voltage) is the input.</a:t>
            </a:r>
          </a:p>
          <a:p>
            <a:r>
              <a:rPr lang="en-US" sz="2000" dirty="0"/>
              <a:t>The position (encoder) and accelerometer data will be the output of the open loop system open position loop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 DAQ is used for generating persistent excitation signals like pseudo random binary signal – </a:t>
            </a:r>
            <a:r>
              <a:rPr lang="en-US" sz="2000" dirty="0" err="1" smtClean="0"/>
              <a:t>prbs</a:t>
            </a:r>
            <a:r>
              <a:rPr lang="en-US" sz="2000" dirty="0" smtClean="0"/>
              <a:t> as well as record typically 5minutes data at a sampling rate of 100Hz.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0570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spectrum at GMRT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62" y="1417638"/>
            <a:ext cx="8789230" cy="49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               THANK YOU </a:t>
            </a:r>
            <a:endParaRPr lang="en-IN" sz="3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>
            <a:fillRect/>
          </a:stretch>
        </p:blipFill>
        <p:spPr>
          <a:xfrm>
            <a:off x="1295400" y="152400"/>
            <a:ext cx="6553200" cy="45751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458200" cy="98901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Servo group members </a:t>
            </a:r>
            <a:r>
              <a:rPr lang="en-US" sz="2000" dirty="0" smtClean="0"/>
              <a:t>-  </a:t>
            </a:r>
            <a:r>
              <a:rPr lang="en-US" sz="2000" dirty="0" err="1" smtClean="0"/>
              <a:t>AmitKumar</a:t>
            </a:r>
            <a:r>
              <a:rPr lang="en-US" sz="2000" dirty="0" smtClean="0"/>
              <a:t>,  </a:t>
            </a:r>
            <a:r>
              <a:rPr lang="en-US" sz="2000" dirty="0" err="1" smtClean="0"/>
              <a:t>Bagde</a:t>
            </a:r>
            <a:r>
              <a:rPr lang="en-US" sz="2000" dirty="0" smtClean="0"/>
              <a:t>,  </a:t>
            </a:r>
            <a:r>
              <a:rPr lang="en-US" sz="2000" dirty="0" err="1" smtClean="0"/>
              <a:t>Bhalchandra</a:t>
            </a:r>
            <a:r>
              <a:rPr lang="en-US" sz="2000" dirty="0" smtClean="0"/>
              <a:t> Joshi, </a:t>
            </a:r>
            <a:r>
              <a:rPr lang="en-US" sz="2000" dirty="0"/>
              <a:t>,  </a:t>
            </a:r>
            <a:r>
              <a:rPr lang="en-US" sz="2000" dirty="0" err="1" smtClean="0"/>
              <a:t>Bachal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Bhumkar</a:t>
            </a:r>
            <a:r>
              <a:rPr lang="en-US" sz="2000" dirty="0" smtClean="0"/>
              <a:t>, </a:t>
            </a:r>
            <a:r>
              <a:rPr lang="en-US" sz="2000" dirty="0" err="1" smtClean="0"/>
              <a:t>Burle</a:t>
            </a:r>
            <a:r>
              <a:rPr lang="en-US" sz="2000" dirty="0" smtClean="0"/>
              <a:t>, </a:t>
            </a:r>
            <a:r>
              <a:rPr lang="en-US" sz="2000" dirty="0" err="1" smtClean="0"/>
              <a:t>Gadekar,Ghorpade</a:t>
            </a:r>
            <a:r>
              <a:rPr lang="en-US" sz="2000" dirty="0" smtClean="0"/>
              <a:t>,  </a:t>
            </a:r>
            <a:r>
              <a:rPr lang="en-US" sz="2000" dirty="0" err="1" smtClean="0"/>
              <a:t>Haokip</a:t>
            </a:r>
            <a:r>
              <a:rPr lang="en-US" sz="2000" dirty="0" smtClean="0"/>
              <a:t>, </a:t>
            </a:r>
            <a:r>
              <a:rPr lang="en-US" sz="2000" dirty="0" err="1" smtClean="0"/>
              <a:t>Malu</a:t>
            </a:r>
            <a:r>
              <a:rPr lang="en-US" sz="2000" dirty="0" smtClean="0"/>
              <a:t>,  </a:t>
            </a:r>
            <a:r>
              <a:rPr lang="en-US" sz="2000" dirty="0" err="1" smtClean="0"/>
              <a:t>Poonattu</a:t>
            </a:r>
            <a:r>
              <a:rPr lang="en-US" sz="2000" dirty="0" smtClean="0"/>
              <a:t>, Suresh, </a:t>
            </a:r>
            <a:r>
              <a:rPr lang="en-US" sz="2000" dirty="0" err="1"/>
              <a:t>T</a:t>
            </a:r>
            <a:r>
              <a:rPr lang="en-US" sz="2000" dirty="0" err="1" smtClean="0"/>
              <a:t>emgire</a:t>
            </a:r>
            <a:r>
              <a:rPr lang="en-US" sz="2000" dirty="0" smtClean="0"/>
              <a:t>,  </a:t>
            </a:r>
            <a:r>
              <a:rPr lang="en-US" sz="2000" dirty="0" err="1" smtClean="0"/>
              <a:t>Thiyagarajan</a:t>
            </a:r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GMRT Servo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Servo System in Large Radio Telescopes,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Ability to point anywhere in the sky,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Pointing and Tracking accuracy,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Able to accelerate rapidly in the direction of source,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Able to manoeuver remotely,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Dual Drive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Closed Loop Position Feedback Control System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Location: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 of the each Antenna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2779" r="34344" b="3214"/>
          <a:stretch/>
        </p:blipFill>
        <p:spPr>
          <a:xfrm>
            <a:off x="4495800" y="1216925"/>
            <a:ext cx="3998794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0236"/>
            <a:ext cx="8229600" cy="599364"/>
          </a:xfrm>
        </p:spPr>
        <p:txBody>
          <a:bodyPr>
            <a:normAutofit/>
          </a:bodyPr>
          <a:lstStyle/>
          <a:p>
            <a:r>
              <a:rPr lang="en-US" sz="3200" dirty="0"/>
              <a:t>GMRT Servo </a:t>
            </a:r>
            <a:r>
              <a:rPr lang="en-US" sz="3200" dirty="0" smtClean="0"/>
              <a:t>System Specifications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5067"/>
              </p:ext>
            </p:extLst>
          </p:nvPr>
        </p:nvGraphicFramePr>
        <p:xfrm>
          <a:off x="1028700" y="714163"/>
          <a:ext cx="7086600" cy="5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831"/>
                <a:gridCol w="4102769"/>
              </a:tblGrid>
              <a:tr h="3944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Parameters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Values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Dish Mount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Altitude-Azimuth</a:t>
                      </a:r>
                      <a:r>
                        <a:rPr lang="en-US" sz="1600" baseline="0" dirty="0" smtClean="0"/>
                        <a:t> mount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4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Drive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Dual drive in Counter Torque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mode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Dish Movement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AZ:</a:t>
                      </a:r>
                      <a:r>
                        <a:rPr lang="en-US" sz="1600" baseline="0" dirty="0" smtClean="0"/>
                        <a:t> ±270deg</a:t>
                      </a:r>
                    </a:p>
                    <a:p>
                      <a:r>
                        <a:rPr lang="en-US" sz="1600" baseline="0" dirty="0" smtClean="0"/>
                        <a:t>EL: 15deg to 110deg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Dish Slewing Speed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AZ: 30deg/min</a:t>
                      </a:r>
                    </a:p>
                    <a:p>
                      <a:r>
                        <a:rPr lang="en-US" sz="1600" dirty="0" smtClean="0"/>
                        <a:t>EL: 20deg/min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 Tracking Speed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AZ:</a:t>
                      </a:r>
                      <a:r>
                        <a:rPr lang="en-US" sz="1600" baseline="0" dirty="0" smtClean="0"/>
                        <a:t> 5arcmin/min</a:t>
                      </a:r>
                    </a:p>
                    <a:p>
                      <a:r>
                        <a:rPr lang="en-US" sz="1600" baseline="0" dirty="0" smtClean="0"/>
                        <a:t>EL: 5 </a:t>
                      </a:r>
                      <a:r>
                        <a:rPr lang="en-US" sz="1600" baseline="0" dirty="0" err="1" smtClean="0"/>
                        <a:t>arcmin</a:t>
                      </a:r>
                      <a:r>
                        <a:rPr lang="en-US" sz="1600" baseline="0" dirty="0" smtClean="0"/>
                        <a:t>/min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Max. Tracking</a:t>
                      </a:r>
                      <a:r>
                        <a:rPr lang="en-US" sz="1600" b="1" baseline="0" dirty="0" smtClean="0"/>
                        <a:t> Speed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AZ:</a:t>
                      </a:r>
                      <a:r>
                        <a:rPr lang="en-US" sz="1600" baseline="0" dirty="0" smtClean="0"/>
                        <a:t> 150arcmin/min</a:t>
                      </a:r>
                    </a:p>
                    <a:p>
                      <a:r>
                        <a:rPr lang="en-US" sz="1600" baseline="0" dirty="0" smtClean="0"/>
                        <a:t>EL: 15 </a:t>
                      </a:r>
                      <a:r>
                        <a:rPr lang="en-US" sz="1600" baseline="0" dirty="0" err="1" smtClean="0"/>
                        <a:t>arcmin</a:t>
                      </a:r>
                      <a:r>
                        <a:rPr lang="en-US" sz="1600" baseline="0" dirty="0" smtClean="0"/>
                        <a:t>/min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5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Tracking acceleration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&lt; 0.02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/ sec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sec  (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Az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 EL)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5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Position measurement accuracy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arc seconds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8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Tracking</a:t>
                      </a:r>
                      <a:r>
                        <a:rPr lang="en-US" sz="1600" b="1" baseline="0" dirty="0" smtClean="0"/>
                        <a:t> &amp; Pointing accuracy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arc min for</a:t>
                      </a:r>
                      <a:r>
                        <a:rPr lang="en-US" sz="1600" baseline="0" dirty="0" smtClean="0"/>
                        <a:t> wind speed &lt; 20kmph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38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Design Wind Speed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KMPH Operational</a:t>
                      </a:r>
                    </a:p>
                    <a:p>
                      <a:r>
                        <a:rPr lang="en-US" sz="1600" baseline="0" dirty="0" smtClean="0"/>
                        <a:t>133 KMPH Survival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Older </a:t>
            </a:r>
            <a:r>
              <a:rPr lang="en-US" dirty="0"/>
              <a:t>d</a:t>
            </a:r>
            <a:r>
              <a:rPr lang="en-US" dirty="0" smtClean="0"/>
              <a:t>rive configuration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The existing motor drive system used on the azimuth and elevation axes of GMRT antenna dishes employs:</a:t>
            </a:r>
          </a:p>
          <a:p>
            <a:r>
              <a:rPr lang="en-US" sz="2400" dirty="0"/>
              <a:t>DC-brush motors, designed and manufactured over 20 years ago.</a:t>
            </a:r>
          </a:p>
          <a:p>
            <a:r>
              <a:rPr lang="en-US" sz="2400" dirty="0"/>
              <a:t>Reduction via 3-stage </a:t>
            </a:r>
            <a:r>
              <a:rPr lang="en-US" sz="2400" dirty="0" smtClean="0"/>
              <a:t> planetary gear boxes, driving </a:t>
            </a:r>
            <a:r>
              <a:rPr lang="en-US" sz="2400" dirty="0"/>
              <a:t>toothed drive rings.</a:t>
            </a:r>
            <a:br>
              <a:rPr lang="en-US" sz="2400" dirty="0"/>
            </a:br>
            <a:r>
              <a:rPr lang="en-US" sz="2400" dirty="0"/>
              <a:t>Reduction c. 25,000:1.</a:t>
            </a:r>
          </a:p>
          <a:p>
            <a:r>
              <a:rPr lang="en-US" sz="2400" dirty="0"/>
              <a:t>Load inertia c.10^6kg.m²</a:t>
            </a:r>
          </a:p>
          <a:p>
            <a:r>
              <a:rPr lang="en-US" sz="2400" dirty="0"/>
              <a:t>Stiffness c. </a:t>
            </a:r>
            <a:r>
              <a:rPr lang="en-US" sz="2400" dirty="0" smtClean="0"/>
              <a:t>10^7Nm/Rad</a:t>
            </a:r>
          </a:p>
          <a:p>
            <a:r>
              <a:rPr lang="en-US" sz="2400" dirty="0" smtClean="0"/>
              <a:t>Tracking  accuracy = 1 arc min.</a:t>
            </a:r>
          </a:p>
          <a:p>
            <a:r>
              <a:rPr lang="en-US" sz="2400" dirty="0" smtClean="0"/>
              <a:t>Backlash compensation by analog</a:t>
            </a:r>
          </a:p>
          <a:p>
            <a:r>
              <a:rPr lang="en-US" sz="2400" dirty="0" smtClean="0"/>
              <a:t>The position controller is 86X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based running in ‘Pascal’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2895600" cy="365125"/>
          </a:xfrm>
        </p:spPr>
        <p:txBody>
          <a:bodyPr/>
          <a:lstStyle/>
          <a:p>
            <a:r>
              <a:rPr lang="en-US" dirty="0" smtClean="0"/>
              <a:t>Green bank, WV, Sep 19 - 24,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Grafik 3" descr="Fig2_Antenna_D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55962"/>
            <a:ext cx="385921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84"/>
            <a:ext cx="8229600" cy="5775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for upgrade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2312"/>
            <a:ext cx="8229600" cy="5634038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Arial"/>
              </a:rPr>
              <a:t>Motors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existing drive and control system has worked well for many years, however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exhibits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         high maintenance costs(brush wear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</a:rPr>
              <a:t>etc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)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         limited accuracy.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         Obsolete.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It was decided to retrofit :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To increase life of basic telescope system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Reduce maintenance cost and down time     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2400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Motor maintenance being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</a:rPr>
              <a:t>labour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intensive required schedule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down time. Almost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0 days in a year of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telescope time is lost.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nhaltsplatzhalter 3" descr="Fig3_ServomotG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548187"/>
            <a:ext cx="30765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 for  upgrade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  <a:latin typeface="Arial"/>
              </a:rPr>
              <a:t>Savings in telescope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Arial"/>
              </a:rPr>
              <a:t>Cost</a:t>
            </a:r>
            <a:endParaRPr lang="en-US" altLang="en-US" sz="2400" b="1" kern="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Cost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of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motors of 30 antennas (in 1991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) -  Rs480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lakhs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      ~ $0.95 million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Cost of servicing @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Rs25Lakhs per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year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   is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Rs.500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lakhs in 20 yrs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      ~ $1 million                                                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Arial"/>
              </a:rPr>
              <a:t>PM DC Brush Motor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Equivalent to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a cost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of </a:t>
            </a:r>
            <a:endParaRPr lang="en-US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     brush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less drives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   of 10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# antennas of GMRT</a:t>
            </a:r>
            <a:r>
              <a:rPr lang="en-US" altLang="en-US" sz="2000" b="1" kern="0" dirty="0" smtClean="0">
                <a:solidFill>
                  <a:srgbClr val="000000"/>
                </a:solidFill>
                <a:latin typeface="Arial"/>
              </a:rPr>
              <a:t>.                                    </a:t>
            </a:r>
            <a:endParaRPr lang="en-US" altLang="en-US" sz="2000" b="1" kern="0" dirty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US" altLang="en-US" sz="2000" b="1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b="1" kern="0" dirty="0" smtClean="0">
                <a:solidFill>
                  <a:srgbClr val="000000"/>
                </a:solidFill>
                <a:latin typeface="Arial"/>
              </a:rPr>
              <a:t>Savings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in telescope time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Time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gained = 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8hrs x 30 days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          = 240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Arial"/>
              </a:rPr>
              <a:t>hrs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 per annum.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de-DE" altLang="en-US" sz="18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352800"/>
            <a:ext cx="4343400" cy="27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101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for upgrade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463"/>
            <a:ext cx="8382000" cy="5940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Position Controller</a:t>
            </a:r>
          </a:p>
          <a:p>
            <a:pPr marL="0" indent="0">
              <a:buNone/>
            </a:pPr>
            <a:r>
              <a:rPr lang="en-US" sz="2400" dirty="0" smtClean="0"/>
              <a:t>The position controller implemented in 86X based computer designed in 1991 was state-of-art as it implemented </a:t>
            </a:r>
            <a:r>
              <a:rPr lang="en-US" sz="2400" i="1" dirty="0" smtClean="0"/>
              <a:t>state machine </a:t>
            </a:r>
            <a:r>
              <a:rPr lang="en-US" sz="2400" dirty="0" smtClean="0"/>
              <a:t>to carry out the real time task  and worked satisfactorily.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The main motivation to retrofit 86X with PC-104 single board computer(SBC) was due to :</a:t>
            </a:r>
          </a:p>
          <a:p>
            <a:r>
              <a:rPr lang="en-US" sz="2400" dirty="0" smtClean="0"/>
              <a:t>Limitations in hardware                                        </a:t>
            </a:r>
            <a:r>
              <a:rPr lang="en-US" sz="2400" b="1" dirty="0" smtClean="0"/>
              <a:t>86X CPU board</a:t>
            </a:r>
          </a:p>
          <a:p>
            <a:r>
              <a:rPr lang="en-US" sz="2400" dirty="0" smtClean="0"/>
              <a:t>Outdated development tools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of software</a:t>
            </a:r>
            <a:endParaRPr lang="en-US" sz="2400" dirty="0"/>
          </a:p>
          <a:p>
            <a:r>
              <a:rPr lang="en-US" sz="2400" dirty="0" smtClean="0"/>
              <a:t>Custom made scheduler </a:t>
            </a:r>
          </a:p>
          <a:p>
            <a:r>
              <a:rPr lang="en-US" sz="2400" dirty="0" smtClean="0"/>
              <a:t>Obsolescence </a:t>
            </a:r>
          </a:p>
          <a:p>
            <a:r>
              <a:rPr lang="en-US" sz="2400" dirty="0" smtClean="0"/>
              <a:t>Implementing modern control algorithm</a:t>
            </a:r>
          </a:p>
          <a:p>
            <a:pPr marL="0" indent="0">
              <a:buNone/>
            </a:pPr>
            <a:r>
              <a:rPr lang="en-US" sz="2400" dirty="0" smtClean="0"/>
              <a:t>     Was  not possible.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Green bank, WV, Sep 19 - 24,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69" y="3505200"/>
            <a:ext cx="3310415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4456</TotalTime>
  <Words>1998</Words>
  <Application>Microsoft Office PowerPoint</Application>
  <PresentationFormat>On-screen Show (4:3)</PresentationFormat>
  <Paragraphs>319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Office Theme</vt:lpstr>
      <vt:lpstr>Metrology and Control of Large Telescopes</vt:lpstr>
      <vt:lpstr>Giant Meter wave Radio Telescope - GMRT</vt:lpstr>
      <vt:lpstr>GMRT Servo System</vt:lpstr>
      <vt:lpstr>GMRT Servo System Specifications</vt:lpstr>
      <vt:lpstr>PowerPoint Presentation</vt:lpstr>
      <vt:lpstr>Older drive configuration </vt:lpstr>
      <vt:lpstr>Need for upgrade </vt:lpstr>
      <vt:lpstr>Need  for  upgrade</vt:lpstr>
      <vt:lpstr>Need for upgrade</vt:lpstr>
      <vt:lpstr>Retrofit and upgrade</vt:lpstr>
      <vt:lpstr>Retrofit and upgrade</vt:lpstr>
      <vt:lpstr>Backlash compensation</vt:lpstr>
      <vt:lpstr>Upgraded Control system Configuration</vt:lpstr>
      <vt:lpstr>Upgraded Control  system configuration</vt:lpstr>
      <vt:lpstr>PowerPoint Presentation</vt:lpstr>
      <vt:lpstr>EMC of the  electronic  cabinet</vt:lpstr>
      <vt:lpstr>RFI plot with &amp; w/o brush less drive shows no extra lines  </vt:lpstr>
      <vt:lpstr>Position controller with Real Time Application Interface </vt:lpstr>
      <vt:lpstr>software</vt:lpstr>
      <vt:lpstr>Position Loop Controller (PLC)</vt:lpstr>
      <vt:lpstr>Measurements – speed characterization</vt:lpstr>
      <vt:lpstr>Measurement  - speed loop step response </vt:lpstr>
      <vt:lpstr>Measurements – Position control</vt:lpstr>
      <vt:lpstr>Measurements – Position control &amp; Track</vt:lpstr>
      <vt:lpstr>Future plans :  System Identification - SI</vt:lpstr>
      <vt:lpstr>A DAQ is used for generating persistent excitation signals like pseudo random binary signal – prbs as well as record typically 5minutes data at a sampling rate of 100Hz.</vt:lpstr>
      <vt:lpstr>Wind spectrum at GMRT</vt:lpstr>
      <vt:lpstr>                THANK YOU </vt:lpstr>
    </vt:vector>
  </TitlesOfParts>
  <Company>gmrt.ncra.tifr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Thiyagarajan Beeman</dc:creator>
  <cp:lastModifiedBy>gmrt8</cp:lastModifiedBy>
  <cp:revision>420</cp:revision>
  <dcterms:created xsi:type="dcterms:W3CDTF">2015-10-15T08:50:32Z</dcterms:created>
  <dcterms:modified xsi:type="dcterms:W3CDTF">2016-09-21T11:12:48Z</dcterms:modified>
</cp:coreProperties>
</file>