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handoutMasterIdLst>
    <p:handoutMasterId r:id="rId25"/>
  </p:handoutMasterIdLst>
  <p:sldIdLst>
    <p:sldId id="256" r:id="rId2"/>
    <p:sldId id="257" r:id="rId3"/>
    <p:sldId id="282" r:id="rId4"/>
    <p:sldId id="285" r:id="rId5"/>
    <p:sldId id="260" r:id="rId6"/>
    <p:sldId id="289" r:id="rId7"/>
    <p:sldId id="297" r:id="rId8"/>
    <p:sldId id="298" r:id="rId9"/>
    <p:sldId id="261" r:id="rId10"/>
    <p:sldId id="302" r:id="rId11"/>
    <p:sldId id="301" r:id="rId12"/>
    <p:sldId id="262" r:id="rId13"/>
    <p:sldId id="263" r:id="rId14"/>
    <p:sldId id="300" r:id="rId15"/>
    <p:sldId id="277" r:id="rId16"/>
    <p:sldId id="264" r:id="rId17"/>
    <p:sldId id="266" r:id="rId18"/>
    <p:sldId id="272" r:id="rId19"/>
    <p:sldId id="278" r:id="rId20"/>
    <p:sldId id="267" r:id="rId21"/>
    <p:sldId id="281" r:id="rId22"/>
    <p:sldId id="280" r:id="rId23"/>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B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81576" autoAdjust="0"/>
  </p:normalViewPr>
  <p:slideViewPr>
    <p:cSldViewPr>
      <p:cViewPr varScale="1">
        <p:scale>
          <a:sx n="72" d="100"/>
          <a:sy n="72" d="100"/>
        </p:scale>
        <p:origin x="176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3216"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ADC18D1-7DB2-4455-B499-2862E3032750}" type="datetimeFigureOut">
              <a:rPr lang="it-IT" smtClean="0"/>
              <a:t>22/09/2016</a:t>
            </a:fld>
            <a:endParaRPr lang="it-IT"/>
          </a:p>
        </p:txBody>
      </p:sp>
      <p:sp>
        <p:nvSpPr>
          <p:cNvPr id="4" name="Segnaposto piè di pagina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5" name="Segnaposto numero diapositiva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E9CB19B8-363A-4D34-A440-C3FC9C3AED80}" type="slidenum">
              <a:rPr lang="it-IT" smtClean="0"/>
              <a:t>‹N›</a:t>
            </a:fld>
            <a:endParaRPr lang="it-IT"/>
          </a:p>
        </p:txBody>
      </p:sp>
    </p:spTree>
    <p:extLst>
      <p:ext uri="{BB962C8B-B14F-4D97-AF65-F5344CB8AC3E}">
        <p14:creationId xmlns:p14="http://schemas.microsoft.com/office/powerpoint/2010/main" val="320878741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9A355A1-BB86-4197-A43C-E4F5214F5657}" type="datetimeFigureOut">
              <a:rPr lang="it-IT" smtClean="0"/>
              <a:t>22/09/2016</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50AAAC46-CBC1-4251-AF5A-B3F588E41476}" type="slidenum">
              <a:rPr lang="it-IT" smtClean="0"/>
              <a:t>‹N›</a:t>
            </a:fld>
            <a:endParaRPr lang="it-IT"/>
          </a:p>
        </p:txBody>
      </p:sp>
    </p:spTree>
    <p:extLst>
      <p:ext uri="{BB962C8B-B14F-4D97-AF65-F5344CB8AC3E}">
        <p14:creationId xmlns:p14="http://schemas.microsoft.com/office/powerpoint/2010/main" val="98588682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30 minute slots, 25 minutes for the presentation, and 5 minutes for questions.</a:t>
            </a:r>
            <a:endParaRPr lang="it-IT" dirty="0" smtClean="0"/>
          </a:p>
          <a:p>
            <a:pPr algn="just"/>
            <a:r>
              <a:rPr lang="en-US" dirty="0" smtClean="0"/>
              <a:t>In this talk I would like to show you what has</a:t>
            </a:r>
            <a:r>
              <a:rPr lang="en-US" baseline="0" dirty="0" smtClean="0"/>
              <a:t> been done, what we have done and what we are planning to do in the near future about the Metrology for the SRT. In the following list you can see the people involved in the Metrology group. You can consider that all of them are involved only partially in the Metrology and that they are the same researchers and technicians that are part of the other research groups, like the receiver, back end group, maintenance, software and so on. Anyone of them is </a:t>
            </a:r>
            <a:r>
              <a:rPr lang="en-US" baseline="0" dirty="0" err="1" smtClean="0"/>
              <a:t>completelyc</a:t>
            </a:r>
            <a:r>
              <a:rPr lang="en-US" baseline="0" dirty="0" smtClean="0"/>
              <a:t> devoted to the Metrology work. I think that this is one of the biggest problems for Metrology, which is necessary only at high frequency and so it has been a little bit “</a:t>
            </a:r>
            <a:r>
              <a:rPr lang="en-US" baseline="0" dirty="0" err="1" smtClean="0"/>
              <a:t>trascurata</a:t>
            </a:r>
            <a:r>
              <a:rPr lang="en-US" baseline="0" dirty="0" smtClean="0"/>
              <a:t>” particularly in this moment for SRT in which there were too many things to do to be able to do the commissioning of the antenna.</a:t>
            </a:r>
            <a:endParaRPr lang="it-IT" dirty="0"/>
          </a:p>
        </p:txBody>
      </p:sp>
      <p:sp>
        <p:nvSpPr>
          <p:cNvPr id="5" name="Segnaposto piè di pagina 4"/>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730643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August 2014 and April 2015. We collected a total 86 OTF useful scans (43 for each polarization) in an </a:t>
            </a:r>
            <a:r>
              <a:rPr lang="it-IT" sz="1200" b="0" i="0" u="none" strike="noStrike" kern="1200" baseline="0" dirty="0" err="1" smtClean="0">
                <a:solidFill>
                  <a:schemeClr val="tx1"/>
                </a:solidFill>
                <a:latin typeface="+mn-lt"/>
                <a:ea typeface="+mn-ea"/>
                <a:cs typeface="+mn-cs"/>
              </a:rPr>
              <a:t>Az</a:t>
            </a:r>
            <a:r>
              <a:rPr lang="it-IT" sz="1200" b="0" i="0" u="none" strike="noStrike" kern="1200" baseline="0" dirty="0" smtClean="0">
                <a:solidFill>
                  <a:schemeClr val="tx1"/>
                </a:solidFill>
                <a:latin typeface="+mn-lt"/>
                <a:ea typeface="+mn-ea"/>
                <a:cs typeface="+mn-cs"/>
              </a:rPr>
              <a:t>/</a:t>
            </a:r>
            <a:r>
              <a:rPr lang="it-IT" sz="1200" b="0" i="0" u="none" strike="noStrike" kern="1200" baseline="0" dirty="0" err="1" smtClean="0">
                <a:solidFill>
                  <a:schemeClr val="tx1"/>
                </a:solidFill>
                <a:latin typeface="+mn-lt"/>
                <a:ea typeface="+mn-ea"/>
                <a:cs typeface="+mn-cs"/>
              </a:rPr>
              <a:t>El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movement</a:t>
            </a:r>
            <a:r>
              <a:rPr lang="en-US" sz="1200" b="0" i="0" u="none" strike="noStrike" kern="1200" baseline="0" dirty="0" smtClean="0">
                <a:solidFill>
                  <a:schemeClr val="tx1"/>
                </a:solidFill>
                <a:latin typeface="+mn-lt"/>
                <a:ea typeface="+mn-ea"/>
                <a:cs typeface="+mn-cs"/>
              </a:rPr>
              <a:t>. W</a:t>
            </a:r>
            <a:r>
              <a:rPr lang="it-IT" sz="1200" b="0" i="0" u="none" strike="noStrike" kern="1200" baseline="0" dirty="0" smtClean="0">
                <a:solidFill>
                  <a:schemeClr val="tx1"/>
                </a:solidFill>
                <a:latin typeface="+mn-lt"/>
                <a:ea typeface="+mn-ea"/>
                <a:cs typeface="+mn-cs"/>
              </a:rPr>
              <a:t>e </a:t>
            </a:r>
            <a:r>
              <a:rPr lang="it-IT" sz="1200" b="0" i="0" u="none" strike="noStrike" kern="1200" baseline="0" dirty="0" err="1" smtClean="0">
                <a:solidFill>
                  <a:schemeClr val="tx1"/>
                </a:solidFill>
                <a:latin typeface="+mn-lt"/>
                <a:ea typeface="+mn-ea"/>
                <a:cs typeface="+mn-cs"/>
              </a:rPr>
              <a:t>intentionally</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saturated</a:t>
            </a:r>
            <a:r>
              <a:rPr lang="it-IT" sz="1200" b="0" i="0" u="none" strike="noStrike" kern="1200" baseline="0" dirty="0" smtClean="0">
                <a:solidFill>
                  <a:schemeClr val="tx1"/>
                </a:solidFill>
                <a:latin typeface="+mn-lt"/>
                <a:ea typeface="+mn-ea"/>
                <a:cs typeface="+mn-cs"/>
              </a:rPr>
              <a:t> the </a:t>
            </a:r>
            <a:r>
              <a:rPr lang="en-US" sz="1200" b="0" i="0" u="none" strike="noStrike" kern="1200" baseline="0" dirty="0" smtClean="0">
                <a:solidFill>
                  <a:schemeClr val="tx1"/>
                </a:solidFill>
                <a:latin typeface="+mn-lt"/>
                <a:ea typeface="+mn-ea"/>
                <a:cs typeface="+mn-cs"/>
              </a:rPr>
              <a:t>color map to highlight the low intensity features of the second and third lobes. It is evident that we successfully detected the third lobe of the SRT beam pattern. The bottom-left panel of Fig. 1 shows two perpendicular beam cuts intercepting the peak.</a:t>
            </a:r>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28065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those slides you can see the maps of 3C 147 were performed between August 2014 and April 2015. We collected a total 86 OTF useful scans (43 for each polarization) in an </a:t>
            </a:r>
            <a:r>
              <a:rPr lang="it-IT" sz="1200" b="0" i="0" u="none" strike="noStrike" kern="1200" baseline="0" dirty="0" err="1" smtClean="0">
                <a:solidFill>
                  <a:schemeClr val="tx1"/>
                </a:solidFill>
                <a:latin typeface="+mn-lt"/>
                <a:ea typeface="+mn-ea"/>
                <a:cs typeface="+mn-cs"/>
              </a:rPr>
              <a:t>Az</a:t>
            </a:r>
            <a:r>
              <a:rPr lang="it-IT" sz="1200" b="0" i="0" u="none" strike="noStrike" kern="1200" baseline="0" dirty="0" smtClean="0">
                <a:solidFill>
                  <a:schemeClr val="tx1"/>
                </a:solidFill>
                <a:latin typeface="+mn-lt"/>
                <a:ea typeface="+mn-ea"/>
                <a:cs typeface="+mn-cs"/>
              </a:rPr>
              <a:t>/</a:t>
            </a:r>
            <a:r>
              <a:rPr lang="it-IT" sz="1200" b="0" i="0" u="none" strike="noStrike" kern="1200" baseline="0" dirty="0" err="1" smtClean="0">
                <a:solidFill>
                  <a:schemeClr val="tx1"/>
                </a:solidFill>
                <a:latin typeface="+mn-lt"/>
                <a:ea typeface="+mn-ea"/>
                <a:cs typeface="+mn-cs"/>
              </a:rPr>
              <a:t>El</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movement</a:t>
            </a:r>
            <a:r>
              <a:rPr lang="en-US" sz="1200" b="0" i="0" u="none" strike="noStrike" kern="1200" baseline="0" dirty="0" smtClean="0">
                <a:solidFill>
                  <a:schemeClr val="tx1"/>
                </a:solidFill>
                <a:latin typeface="+mn-lt"/>
                <a:ea typeface="+mn-ea"/>
                <a:cs typeface="+mn-cs"/>
              </a:rPr>
              <a:t>. In the maps you can see the variation of the SRT beam pattern as a function of elevation. </a:t>
            </a:r>
            <a:r>
              <a:rPr lang="it-IT" sz="1200" b="0" i="0" u="none" strike="noStrike" kern="1200" baseline="0" dirty="0" smtClean="0">
                <a:solidFill>
                  <a:schemeClr val="tx1"/>
                </a:solidFill>
                <a:latin typeface="+mn-lt"/>
                <a:ea typeface="+mn-ea"/>
                <a:cs typeface="+mn-cs"/>
              </a:rPr>
              <a:t>The image </a:t>
            </a:r>
            <a:r>
              <a:rPr lang="it-IT" sz="1200" b="0" i="0" u="none" strike="noStrike" kern="1200" baseline="0" dirty="0" err="1" smtClean="0">
                <a:solidFill>
                  <a:schemeClr val="tx1"/>
                </a:solidFill>
                <a:latin typeface="+mn-lt"/>
                <a:ea typeface="+mn-ea"/>
                <a:cs typeface="+mn-cs"/>
              </a:rPr>
              <a:t>was</a:t>
            </a:r>
            <a:r>
              <a:rPr lang="it-IT"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acquired using the total power backend at a central frequency of 7.24 GHz and with a bandwidth of 680 </a:t>
            </a:r>
            <a:r>
              <a:rPr lang="en-US" sz="1200" b="0" i="0" u="none" strike="noStrike" kern="1200" baseline="0" dirty="0" err="1" smtClean="0">
                <a:solidFill>
                  <a:schemeClr val="tx1"/>
                </a:solidFill>
                <a:latin typeface="+mn-lt"/>
                <a:ea typeface="+mn-ea"/>
                <a:cs typeface="+mn-cs"/>
              </a:rPr>
              <a:t>MHz.</a:t>
            </a:r>
            <a:r>
              <a:rPr lang="en-US" sz="1200" b="0" i="0" u="none" strike="noStrike" kern="1200" baseline="0" dirty="0" smtClean="0">
                <a:solidFill>
                  <a:schemeClr val="tx1"/>
                </a:solidFill>
                <a:latin typeface="+mn-lt"/>
                <a:ea typeface="+mn-ea"/>
                <a:cs typeface="+mn-cs"/>
              </a:rPr>
              <a:t> The expected size (HPBW) of the beam pattern main lobe at this frequency is 2.6 </a:t>
            </a:r>
            <a:r>
              <a:rPr lang="it-IT" sz="1200" b="0" i="0" u="none" strike="noStrike" kern="1200" baseline="0" dirty="0" err="1" smtClean="0">
                <a:solidFill>
                  <a:schemeClr val="tx1"/>
                </a:solidFill>
                <a:latin typeface="+mn-lt"/>
                <a:ea typeface="+mn-ea"/>
                <a:cs typeface="+mn-cs"/>
              </a:rPr>
              <a:t>arcmin</a:t>
            </a:r>
            <a:r>
              <a:rPr lang="it-IT"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Each image shows a field-of-view of 60’ x 60’ centered on the beam pattern peak. Note the flip of the secondary lobe asymmetry in the transition from mid to high elevations. Contour levels start at -25 dB and increase by 1 </a:t>
            </a:r>
            <a:r>
              <a:rPr lang="it-IT" sz="1200" b="0" i="0" u="none" strike="noStrike" kern="1200" baseline="0" dirty="0" smtClean="0">
                <a:solidFill>
                  <a:schemeClr val="tx1"/>
                </a:solidFill>
                <a:latin typeface="+mn-lt"/>
                <a:ea typeface="+mn-ea"/>
                <a:cs typeface="+mn-cs"/>
              </a:rPr>
              <a:t>dB. </a:t>
            </a:r>
            <a:r>
              <a:rPr lang="en-US" sz="1200" b="0" i="0" u="none" strike="noStrike" kern="1200" baseline="0" dirty="0" smtClean="0">
                <a:solidFill>
                  <a:schemeClr val="tx1"/>
                </a:solidFill>
                <a:latin typeface="+mn-lt"/>
                <a:ea typeface="+mn-ea"/>
                <a:cs typeface="+mn-cs"/>
              </a:rPr>
              <a:t>The telescope scanning speed was</a:t>
            </a:r>
          </a:p>
          <a:p>
            <a:r>
              <a:rPr lang="en-US" sz="1200" b="0" i="0" u="none" strike="noStrike" kern="1200" baseline="0" dirty="0" smtClean="0">
                <a:solidFill>
                  <a:schemeClr val="tx1"/>
                </a:solidFill>
                <a:latin typeface="+mn-lt"/>
                <a:ea typeface="+mn-ea"/>
                <a:cs typeface="+mn-cs"/>
              </a:rPr>
              <a:t>set to </a:t>
            </a:r>
            <a:r>
              <a:rPr lang="en-US" sz="1200" b="0" i="0" u="none" strike="noStrike" kern="1200" baseline="0" dirty="0" err="1" smtClean="0">
                <a:solidFill>
                  <a:schemeClr val="tx1"/>
                </a:solidFill>
                <a:latin typeface="+mn-lt"/>
                <a:ea typeface="+mn-ea"/>
                <a:cs typeface="+mn-cs"/>
              </a:rPr>
              <a:t>vscan</a:t>
            </a:r>
            <a:r>
              <a:rPr lang="en-US" sz="1200" b="0" i="0" u="none" strike="noStrike" kern="1200" baseline="0" dirty="0" smtClean="0">
                <a:solidFill>
                  <a:schemeClr val="tx1"/>
                </a:solidFill>
                <a:latin typeface="+mn-lt"/>
                <a:ea typeface="+mn-ea"/>
                <a:cs typeface="+mn-cs"/>
              </a:rPr>
              <a:t> = 3 </a:t>
            </a:r>
            <a:r>
              <a:rPr lang="en-US" sz="1200" b="0" i="0" u="none" strike="noStrike" kern="1200" baseline="0" dirty="0" err="1" smtClean="0">
                <a:solidFill>
                  <a:schemeClr val="tx1"/>
                </a:solidFill>
                <a:latin typeface="+mn-lt"/>
                <a:ea typeface="+mn-ea"/>
                <a:cs typeface="+mn-cs"/>
              </a:rPr>
              <a:t>arcmin</a:t>
            </a:r>
            <a:r>
              <a:rPr lang="en-US" sz="1200" b="0" i="0" u="none" strike="noStrike" kern="1200" baseline="0" dirty="0" smtClean="0">
                <a:solidFill>
                  <a:schemeClr val="tx1"/>
                </a:solidFill>
                <a:latin typeface="+mn-lt"/>
                <a:ea typeface="+mn-ea"/>
                <a:cs typeface="+mn-cs"/>
              </a:rPr>
              <a:t>/s while sampling interval and integration time were both set to 10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Each scan was composed by 29 subs-scans separated by 42” on the sky. The discussion about this asymmetry will be shown by my colleague </a:t>
            </a:r>
            <a:r>
              <a:rPr lang="en-US" sz="1200" b="0" i="0" u="none" strike="noStrike" kern="1200" baseline="0" dirty="0" err="1" smtClean="0">
                <a:solidFill>
                  <a:schemeClr val="tx1"/>
                </a:solidFill>
                <a:latin typeface="+mn-lt"/>
                <a:ea typeface="+mn-ea"/>
                <a:cs typeface="+mn-cs"/>
              </a:rPr>
              <a:t>Giampaolo</a:t>
            </a:r>
            <a:r>
              <a:rPr lang="en-US" sz="1200" b="0" i="0" u="none" strike="noStrike" kern="1200" baseline="0" dirty="0" smtClean="0">
                <a:solidFill>
                  <a:schemeClr val="tx1"/>
                </a:solidFill>
                <a:latin typeface="+mn-lt"/>
                <a:ea typeface="+mn-ea"/>
                <a:cs typeface="+mn-cs"/>
              </a:rPr>
              <a:t> Serra in the next talk.</a:t>
            </a:r>
            <a:endParaRPr lang="it-IT" strike="sngStrike"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61045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18857" algn="just">
              <a:spcAft>
                <a:spcPts val="650"/>
              </a:spcAft>
              <a:tabLst>
                <a:tab pos="3095244" algn="ctr"/>
                <a:tab pos="6561917" algn="r"/>
              </a:tabLst>
            </a:pPr>
            <a:r>
              <a:rPr lang="en-US" sz="1300" dirty="0">
                <a:ea typeface="Times New Roman"/>
              </a:rPr>
              <a:t>Many pointing tests were recently performed by using a set of strong radio astronomical calibrators to provide SRT for </a:t>
            </a:r>
            <a:r>
              <a:rPr lang="en-US" sz="1300" dirty="0" smtClean="0">
                <a:ea typeface="Times New Roman"/>
              </a:rPr>
              <a:t>an accurate pointing </a:t>
            </a:r>
            <a:r>
              <a:rPr lang="en-US" sz="1300" dirty="0">
                <a:ea typeface="Times New Roman"/>
              </a:rPr>
              <a:t>model. </a:t>
            </a:r>
            <a:endParaRPr lang="en-US" sz="1300" dirty="0" smtClean="0">
              <a:ea typeface="Times New Roman"/>
            </a:endParaRPr>
          </a:p>
          <a:p>
            <a:r>
              <a:rPr lang="en-US" sz="1200" b="0" i="0" u="none" strike="noStrike" kern="1200" baseline="0" dirty="0" smtClean="0">
                <a:solidFill>
                  <a:schemeClr val="tx1"/>
                </a:solidFill>
                <a:latin typeface="+mn-lt"/>
                <a:ea typeface="+mn-ea"/>
                <a:cs typeface="+mn-cs"/>
              </a:rPr>
              <a:t>The solid lines represent fourth order polynomial fits. The 25.54 GHz gain curve refers to the central feed of the K-band receiver. For data calibration and analysis we used the SCUBE data reduction software. The beam pattern was obtained through iterative </a:t>
            </a:r>
            <a:r>
              <a:rPr lang="it-IT" sz="1200" b="0" i="0" u="none" strike="noStrike" kern="1200" baseline="0" dirty="0" smtClean="0">
                <a:solidFill>
                  <a:schemeClr val="tx1"/>
                </a:solidFill>
                <a:latin typeface="+mn-lt"/>
                <a:ea typeface="+mn-ea"/>
                <a:cs typeface="+mn-cs"/>
              </a:rPr>
              <a:t>GPA (</a:t>
            </a:r>
            <a:r>
              <a:rPr lang="it-IT" sz="1200" b="0" i="0" u="none" strike="noStrike" kern="1200" baseline="0" dirty="0" err="1" smtClean="0">
                <a:solidFill>
                  <a:schemeClr val="tx1"/>
                </a:solidFill>
                <a:latin typeface="+mn-lt"/>
                <a:ea typeface="+mn-ea"/>
                <a:cs typeface="+mn-cs"/>
              </a:rPr>
              <a:t>Gershberg-Papoulis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Algorithm</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Papoulis</a:t>
            </a:r>
            <a:r>
              <a:rPr lang="it-IT" sz="1200" b="0" i="0" u="none" strike="noStrike" kern="1200" baseline="0" dirty="0" smtClean="0">
                <a:solidFill>
                  <a:schemeClr val="tx1"/>
                </a:solidFill>
                <a:latin typeface="+mn-lt"/>
                <a:ea typeface="+mn-ea"/>
                <a:cs typeface="+mn-cs"/>
              </a:rPr>
              <a:t> et al. 1975) </a:t>
            </a:r>
            <a:r>
              <a:rPr lang="en-US" sz="1200" b="0" i="0" u="none" strike="noStrike" kern="1200" baseline="0" dirty="0" smtClean="0">
                <a:solidFill>
                  <a:schemeClr val="tx1"/>
                </a:solidFill>
                <a:latin typeface="+mn-lt"/>
                <a:ea typeface="+mn-ea"/>
                <a:cs typeface="+mn-cs"/>
              </a:rPr>
              <a:t>wavelet modeling. An increasingly refined baseline subtraction and a ’self-calibration’ to remove the residual elevation gain variations and pointing offsets from the individual OFT scans were </a:t>
            </a:r>
            <a:r>
              <a:rPr lang="it-IT" sz="1200" b="0" i="0" u="none" strike="noStrike" kern="1200" baseline="0" dirty="0" err="1" smtClean="0">
                <a:solidFill>
                  <a:schemeClr val="tx1"/>
                </a:solidFill>
                <a:latin typeface="+mn-lt"/>
                <a:ea typeface="+mn-ea"/>
                <a:cs typeface="+mn-cs"/>
              </a:rPr>
              <a:t>applied</a:t>
            </a:r>
            <a:r>
              <a:rPr lang="it-IT" sz="1200" b="0" i="0" u="none" strike="noStrike" kern="1200" baseline="0" dirty="0" smtClean="0">
                <a:solidFill>
                  <a:schemeClr val="tx1"/>
                </a:solidFill>
                <a:latin typeface="+mn-lt"/>
                <a:ea typeface="+mn-ea"/>
                <a:cs typeface="+mn-cs"/>
              </a:rPr>
              <a:t>.</a:t>
            </a:r>
            <a:endParaRPr lang="it-IT" sz="1300" dirty="0">
              <a:ea typeface="Times New Roman"/>
            </a:endParaRPr>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610453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the </a:t>
            </a:r>
            <a:r>
              <a:rPr lang="it-IT" dirty="0" err="1" smtClean="0"/>
              <a:t>next</a:t>
            </a:r>
            <a:r>
              <a:rPr lang="it-IT" dirty="0" smtClean="0"/>
              <a:t> </a:t>
            </a:r>
            <a:r>
              <a:rPr lang="it-IT" dirty="0" err="1" smtClean="0"/>
              <a:t>slides</a:t>
            </a:r>
            <a:r>
              <a:rPr lang="it-IT" dirty="0" smtClean="0"/>
              <a:t> I </a:t>
            </a:r>
            <a:r>
              <a:rPr lang="it-IT" dirty="0" err="1" smtClean="0"/>
              <a:t>will</a:t>
            </a:r>
            <a:r>
              <a:rPr lang="it-IT" dirty="0" smtClean="0"/>
              <a:t> show </a:t>
            </a:r>
            <a:r>
              <a:rPr lang="it-IT" dirty="0" err="1" smtClean="0"/>
              <a:t>you</a:t>
            </a:r>
            <a:r>
              <a:rPr lang="it-IT" dirty="0" smtClean="0"/>
              <a:t> </a:t>
            </a:r>
            <a:r>
              <a:rPr lang="it-IT" dirty="0" err="1" smtClean="0"/>
              <a:t>what</a:t>
            </a:r>
            <a:r>
              <a:rPr lang="it-IT" dirty="0" smtClean="0"/>
              <a:t> </a:t>
            </a:r>
            <a:r>
              <a:rPr lang="it-IT" dirty="0" err="1" smtClean="0"/>
              <a:t>we</a:t>
            </a:r>
            <a:r>
              <a:rPr lang="it-IT" dirty="0" smtClean="0"/>
              <a:t> </a:t>
            </a:r>
            <a:r>
              <a:rPr lang="it-IT" dirty="0" err="1" smtClean="0"/>
              <a:t>have</a:t>
            </a:r>
            <a:r>
              <a:rPr lang="it-IT" dirty="0" smtClean="0"/>
              <a:t> </a:t>
            </a:r>
            <a:r>
              <a:rPr lang="it-IT" dirty="0" err="1" smtClean="0"/>
              <a:t>done</a:t>
            </a:r>
            <a:r>
              <a:rPr lang="it-IT" dirty="0" smtClean="0"/>
              <a:t> up</a:t>
            </a:r>
            <a:r>
              <a:rPr lang="it-IT" baseline="0" dirty="0" smtClean="0"/>
              <a:t> to </a:t>
            </a:r>
            <a:r>
              <a:rPr lang="it-IT" baseline="0" dirty="0" err="1" smtClean="0"/>
              <a:t>now</a:t>
            </a:r>
            <a:r>
              <a:rPr lang="it-IT" baseline="0" dirty="0" smtClean="0"/>
              <a:t> in </a:t>
            </a:r>
            <a:r>
              <a:rPr lang="it-IT" baseline="0" dirty="0" err="1" smtClean="0"/>
              <a:t>metrology</a:t>
            </a:r>
            <a:r>
              <a:rPr lang="it-IT" baseline="0" dirty="0" smtClean="0"/>
              <a:t> and </a:t>
            </a:r>
            <a:r>
              <a:rPr lang="it-IT" baseline="0" dirty="0" err="1" smtClean="0"/>
              <a:t>what</a:t>
            </a:r>
            <a:r>
              <a:rPr lang="it-IT" baseline="0" dirty="0" smtClean="0"/>
              <a:t> </a:t>
            </a:r>
            <a:r>
              <a:rPr lang="it-IT" baseline="0" dirty="0" err="1" smtClean="0"/>
              <a:t>we</a:t>
            </a:r>
            <a:r>
              <a:rPr lang="it-IT" baseline="0" dirty="0" smtClean="0"/>
              <a:t> are planning to do in the short to </a:t>
            </a:r>
            <a:r>
              <a:rPr lang="it-IT" baseline="0" dirty="0" err="1" smtClean="0"/>
              <a:t>mid</a:t>
            </a:r>
            <a:r>
              <a:rPr lang="it-IT" baseline="0" dirty="0" smtClean="0"/>
              <a:t> </a:t>
            </a:r>
            <a:r>
              <a:rPr lang="it-IT" baseline="0" dirty="0" err="1" smtClean="0"/>
              <a:t>period</a:t>
            </a:r>
            <a:r>
              <a:rPr lang="it-IT" baseline="0" dirty="0" smtClean="0"/>
              <a:t> for </a:t>
            </a:r>
            <a:r>
              <a:rPr lang="it-IT" baseline="0" dirty="0" err="1" smtClean="0"/>
              <a:t>using</a:t>
            </a:r>
            <a:r>
              <a:rPr lang="it-IT" baseline="0" dirty="0" smtClean="0"/>
              <a:t> the SRT </a:t>
            </a:r>
            <a:r>
              <a:rPr lang="it-IT" baseline="0" dirty="0" err="1" smtClean="0"/>
              <a:t>at</a:t>
            </a:r>
            <a:r>
              <a:rPr lang="it-IT" baseline="0" dirty="0" smtClean="0"/>
              <a:t> high </a:t>
            </a:r>
            <a:r>
              <a:rPr lang="it-IT" baseline="0" dirty="0" err="1" smtClean="0"/>
              <a:t>frequencies</a:t>
            </a:r>
            <a:r>
              <a:rPr lang="it-IT" baseline="0" dirty="0" smtClean="0"/>
              <a:t>. The short </a:t>
            </a:r>
            <a:r>
              <a:rPr lang="it-IT" baseline="0" dirty="0" err="1" smtClean="0"/>
              <a:t>term</a:t>
            </a:r>
            <a:r>
              <a:rPr lang="it-IT" baseline="0" dirty="0" smtClean="0"/>
              <a:t> </a:t>
            </a:r>
            <a:r>
              <a:rPr lang="it-IT" baseline="0" dirty="0" err="1" smtClean="0"/>
              <a:t>goals</a:t>
            </a:r>
            <a:r>
              <a:rPr lang="it-IT" baseline="0" dirty="0" smtClean="0"/>
              <a:t> </a:t>
            </a:r>
            <a:r>
              <a:rPr lang="it-IT" baseline="0" dirty="0" err="1" smtClean="0"/>
              <a:t>regard</a:t>
            </a:r>
            <a:r>
              <a:rPr lang="it-IT" baseline="0" dirty="0" smtClean="0"/>
              <a:t> the </a:t>
            </a:r>
            <a:r>
              <a:rPr lang="it-IT" baseline="0" dirty="0" err="1" smtClean="0"/>
              <a:t>primary</a:t>
            </a:r>
            <a:r>
              <a:rPr lang="it-IT" baseline="0" dirty="0" smtClean="0"/>
              <a:t> </a:t>
            </a:r>
            <a:r>
              <a:rPr lang="it-IT" baseline="0" dirty="0" err="1" smtClean="0"/>
              <a:t>reflector</a:t>
            </a:r>
            <a:r>
              <a:rPr lang="it-IT" baseline="0" dirty="0" smtClean="0"/>
              <a:t> </a:t>
            </a:r>
            <a:r>
              <a:rPr lang="it-IT" baseline="0" dirty="0" err="1" smtClean="0"/>
              <a:t>surface</a:t>
            </a:r>
            <a:r>
              <a:rPr lang="it-IT" baseline="0" dirty="0" smtClean="0"/>
              <a:t> </a:t>
            </a:r>
            <a:r>
              <a:rPr lang="it-IT" baseline="0" dirty="0" err="1" smtClean="0"/>
              <a:t>accuracy</a:t>
            </a:r>
            <a:r>
              <a:rPr lang="it-IT" baseline="0" dirty="0" smtClean="0"/>
              <a:t>, by </a:t>
            </a:r>
            <a:r>
              <a:rPr lang="it-IT" baseline="0" dirty="0" err="1" smtClean="0"/>
              <a:t>performing</a:t>
            </a:r>
            <a:r>
              <a:rPr lang="it-IT" baseline="0" dirty="0" smtClean="0"/>
              <a:t> the </a:t>
            </a:r>
            <a:r>
              <a:rPr lang="it-IT" baseline="0" dirty="0" err="1" smtClean="0"/>
              <a:t>microwave</a:t>
            </a:r>
            <a:r>
              <a:rPr lang="it-IT" baseline="0" dirty="0" smtClean="0"/>
              <a:t> </a:t>
            </a:r>
            <a:r>
              <a:rPr lang="it-IT" baseline="0" dirty="0" err="1" smtClean="0"/>
              <a:t>holography</a:t>
            </a:r>
            <a:r>
              <a:rPr lang="it-IT" baseline="0" dirty="0" smtClean="0"/>
              <a:t> </a:t>
            </a:r>
            <a:r>
              <a:rPr lang="it-IT" baseline="0" dirty="0" err="1" smtClean="0"/>
              <a:t>measurement</a:t>
            </a:r>
            <a:r>
              <a:rPr lang="it-IT" baseline="0" dirty="0" smtClean="0"/>
              <a:t>, to </a:t>
            </a:r>
            <a:r>
              <a:rPr lang="it-IT" baseline="0" dirty="0" err="1" smtClean="0"/>
              <a:t>get</a:t>
            </a:r>
            <a:r>
              <a:rPr lang="it-IT" baseline="0" dirty="0" smtClean="0"/>
              <a:t> an </a:t>
            </a:r>
            <a:r>
              <a:rPr lang="it-IT" baseline="0" dirty="0" err="1" smtClean="0"/>
              <a:t>accuracy</a:t>
            </a:r>
            <a:r>
              <a:rPr lang="it-IT" baseline="0" dirty="0" smtClean="0"/>
              <a:t> </a:t>
            </a:r>
            <a:r>
              <a:rPr lang="it-IT" baseline="0" dirty="0" err="1" smtClean="0"/>
              <a:t>better</a:t>
            </a:r>
            <a:r>
              <a:rPr lang="it-IT" baseline="0" dirty="0" smtClean="0"/>
              <a:t> </a:t>
            </a:r>
            <a:r>
              <a:rPr lang="it-IT" baseline="0" dirty="0" err="1" smtClean="0"/>
              <a:t>than</a:t>
            </a:r>
            <a:r>
              <a:rPr lang="it-IT" baseline="0" dirty="0" smtClean="0"/>
              <a:t> 150 </a:t>
            </a:r>
            <a:r>
              <a:rPr lang="it-IT" baseline="0" dirty="0" err="1" smtClean="0"/>
              <a:t>microns</a:t>
            </a:r>
            <a:r>
              <a:rPr lang="it-IT" baseline="0" dirty="0" smtClean="0"/>
              <a:t>, to use </a:t>
            </a:r>
            <a:r>
              <a:rPr lang="it-IT" baseline="0" dirty="0" err="1" smtClean="0"/>
              <a:t>two</a:t>
            </a:r>
            <a:r>
              <a:rPr lang="it-IT" baseline="0" dirty="0" smtClean="0"/>
              <a:t> </a:t>
            </a:r>
            <a:r>
              <a:rPr lang="it-IT" baseline="0" dirty="0" err="1" smtClean="0"/>
              <a:t>inclinometers</a:t>
            </a:r>
            <a:r>
              <a:rPr lang="it-IT" baseline="0" dirty="0" smtClean="0"/>
              <a:t> in the alidade </a:t>
            </a:r>
            <a:r>
              <a:rPr lang="it-IT" baseline="0" dirty="0" err="1" smtClean="0"/>
              <a:t>structure</a:t>
            </a:r>
            <a:r>
              <a:rPr lang="it-IT" baseline="0" dirty="0" smtClean="0"/>
              <a:t> to </a:t>
            </a:r>
            <a:r>
              <a:rPr lang="it-IT" baseline="0" dirty="0" err="1" smtClean="0"/>
              <a:t>map</a:t>
            </a:r>
            <a:r>
              <a:rPr lang="it-IT" baseline="0" dirty="0" smtClean="0"/>
              <a:t> the </a:t>
            </a:r>
            <a:r>
              <a:rPr lang="it-IT" baseline="0" dirty="0" err="1" smtClean="0"/>
              <a:t>rail</a:t>
            </a:r>
            <a:r>
              <a:rPr lang="it-IT" baseline="0" dirty="0" smtClean="0"/>
              <a:t> status and the </a:t>
            </a:r>
            <a:r>
              <a:rPr lang="it-IT" baseline="0" dirty="0" err="1" smtClean="0"/>
              <a:t>thermal</a:t>
            </a:r>
            <a:r>
              <a:rPr lang="it-IT" baseline="0" dirty="0" smtClean="0"/>
              <a:t> </a:t>
            </a:r>
            <a:r>
              <a:rPr lang="it-IT" baseline="0" dirty="0" err="1" smtClean="0"/>
              <a:t>gradients</a:t>
            </a:r>
            <a:r>
              <a:rPr lang="it-IT" baseline="0" dirty="0" smtClean="0"/>
              <a:t> </a:t>
            </a:r>
            <a:r>
              <a:rPr lang="it-IT" baseline="0" dirty="0" err="1" smtClean="0"/>
              <a:t>effects</a:t>
            </a:r>
            <a:r>
              <a:rPr lang="it-IT" baseline="0" dirty="0" smtClean="0"/>
              <a:t> in the </a:t>
            </a:r>
            <a:r>
              <a:rPr lang="it-IT" baseline="0" dirty="0" err="1" smtClean="0"/>
              <a:t>deterioration</a:t>
            </a:r>
            <a:r>
              <a:rPr lang="it-IT" baseline="0" dirty="0" smtClean="0"/>
              <a:t> of the </a:t>
            </a:r>
            <a:r>
              <a:rPr lang="it-IT" baseline="0" dirty="0" err="1" smtClean="0"/>
              <a:t>pointing</a:t>
            </a:r>
            <a:r>
              <a:rPr lang="it-IT" baseline="0" dirty="0" smtClean="0"/>
              <a:t> performances. The </a:t>
            </a:r>
            <a:r>
              <a:rPr lang="it-IT" baseline="0" dirty="0" err="1" smtClean="0"/>
              <a:t>other</a:t>
            </a:r>
            <a:r>
              <a:rPr lang="it-IT" baseline="0" dirty="0" smtClean="0"/>
              <a:t> </a:t>
            </a:r>
            <a:r>
              <a:rPr lang="it-IT" baseline="0" dirty="0" err="1" smtClean="0"/>
              <a:t>system</a:t>
            </a:r>
            <a:r>
              <a:rPr lang="it-IT" baseline="0" dirty="0" smtClean="0"/>
              <a:t> </a:t>
            </a:r>
            <a:r>
              <a:rPr lang="it-IT" baseline="0" dirty="0" err="1" smtClean="0"/>
              <a:t>we</a:t>
            </a:r>
            <a:r>
              <a:rPr lang="it-IT" baseline="0" dirty="0" smtClean="0"/>
              <a:t> are </a:t>
            </a:r>
            <a:r>
              <a:rPr lang="it-IT" baseline="0" dirty="0" err="1" smtClean="0"/>
              <a:t>working</a:t>
            </a:r>
            <a:r>
              <a:rPr lang="it-IT" baseline="0" dirty="0" smtClean="0"/>
              <a:t> on, </a:t>
            </a:r>
            <a:r>
              <a:rPr lang="it-IT" baseline="0" dirty="0" err="1" smtClean="0"/>
              <a:t>is</a:t>
            </a:r>
            <a:r>
              <a:rPr lang="it-IT" baseline="0" dirty="0" smtClean="0"/>
              <a:t> the </a:t>
            </a:r>
            <a:r>
              <a:rPr lang="it-IT" baseline="0" dirty="0" err="1" smtClean="0"/>
              <a:t>installation</a:t>
            </a:r>
            <a:r>
              <a:rPr lang="it-IT" baseline="0" dirty="0" smtClean="0"/>
              <a:t> of </a:t>
            </a:r>
            <a:r>
              <a:rPr lang="it-IT" baseline="0" dirty="0" err="1" smtClean="0"/>
              <a:t>two</a:t>
            </a:r>
            <a:r>
              <a:rPr lang="it-IT" baseline="0" dirty="0" smtClean="0"/>
              <a:t> </a:t>
            </a:r>
            <a:r>
              <a:rPr lang="it-IT" baseline="0" dirty="0" err="1" smtClean="0"/>
              <a:t>optical</a:t>
            </a:r>
            <a:r>
              <a:rPr lang="it-IT" baseline="0" dirty="0" smtClean="0"/>
              <a:t> </a:t>
            </a:r>
            <a:r>
              <a:rPr lang="it-IT" baseline="0" dirty="0" err="1" smtClean="0"/>
              <a:t>PSD’s</a:t>
            </a:r>
            <a:r>
              <a:rPr lang="it-IT" baseline="0" dirty="0" smtClean="0"/>
              <a:t> </a:t>
            </a:r>
            <a:r>
              <a:rPr lang="it-IT" baseline="0" dirty="0" err="1" smtClean="0"/>
              <a:t>behind</a:t>
            </a:r>
            <a:r>
              <a:rPr lang="it-IT" baseline="0" dirty="0" smtClean="0"/>
              <a:t> the </a:t>
            </a:r>
            <a:r>
              <a:rPr lang="it-IT" baseline="0" dirty="0" err="1" smtClean="0"/>
              <a:t>central</a:t>
            </a:r>
            <a:r>
              <a:rPr lang="it-IT" baseline="0" dirty="0" smtClean="0"/>
              <a:t> part of the </a:t>
            </a:r>
            <a:r>
              <a:rPr lang="it-IT" baseline="0" dirty="0" err="1" smtClean="0"/>
              <a:t>subreflector</a:t>
            </a:r>
            <a:r>
              <a:rPr lang="it-IT" baseline="0" dirty="0" smtClean="0"/>
              <a:t>. </a:t>
            </a:r>
            <a:endParaRPr lang="it-IT"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97522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a:t>
            </a:r>
            <a:r>
              <a:rPr lang="it-IT" dirty="0" err="1" smtClean="0"/>
              <a:t>this</a:t>
            </a:r>
            <a:r>
              <a:rPr lang="it-IT" dirty="0" smtClean="0"/>
              <a:t> slide </a:t>
            </a:r>
            <a:r>
              <a:rPr lang="it-IT" dirty="0" err="1" smtClean="0"/>
              <a:t>we</a:t>
            </a:r>
            <a:r>
              <a:rPr lang="it-IT" dirty="0" smtClean="0"/>
              <a:t> show </a:t>
            </a:r>
            <a:r>
              <a:rPr lang="it-IT" dirty="0" err="1" smtClean="0"/>
              <a:t>you</a:t>
            </a:r>
            <a:r>
              <a:rPr lang="it-IT" dirty="0" smtClean="0"/>
              <a:t> the status of</a:t>
            </a:r>
            <a:r>
              <a:rPr lang="it-IT" baseline="0" dirty="0" smtClean="0"/>
              <a:t> the </a:t>
            </a:r>
            <a:r>
              <a:rPr lang="it-IT" baseline="0" dirty="0" err="1" smtClean="0"/>
              <a:t>holographic</a:t>
            </a:r>
            <a:r>
              <a:rPr lang="it-IT" baseline="0" dirty="0" smtClean="0"/>
              <a:t> </a:t>
            </a:r>
            <a:r>
              <a:rPr lang="it-IT" baseline="0" dirty="0" err="1" smtClean="0"/>
              <a:t>system</a:t>
            </a:r>
            <a:r>
              <a:rPr lang="it-IT" baseline="0" dirty="0" smtClean="0"/>
              <a:t> </a:t>
            </a:r>
            <a:r>
              <a:rPr lang="it-IT" baseline="0" dirty="0" err="1" smtClean="0"/>
              <a:t>installed</a:t>
            </a:r>
            <a:r>
              <a:rPr lang="it-IT" baseline="0" dirty="0" smtClean="0"/>
              <a:t> on the SRT. The front end, </a:t>
            </a:r>
            <a:r>
              <a:rPr lang="it-IT" baseline="0" dirty="0" err="1" smtClean="0"/>
              <a:t>is</a:t>
            </a:r>
            <a:r>
              <a:rPr lang="it-IT" baseline="0" dirty="0" smtClean="0"/>
              <a:t> a commercial LNB, </a:t>
            </a:r>
            <a:r>
              <a:rPr lang="it-IT" baseline="0" dirty="0" err="1" smtClean="0"/>
              <a:t>modified</a:t>
            </a:r>
            <a:r>
              <a:rPr lang="it-IT" baseline="0" dirty="0" smtClean="0"/>
              <a:t> for </a:t>
            </a:r>
            <a:r>
              <a:rPr lang="it-IT" baseline="0" dirty="0" err="1" smtClean="0"/>
              <a:t>allowing</a:t>
            </a:r>
            <a:r>
              <a:rPr lang="it-IT" baseline="0" dirty="0" smtClean="0"/>
              <a:t> the </a:t>
            </a:r>
            <a:r>
              <a:rPr lang="it-IT" baseline="0" dirty="0" err="1" smtClean="0"/>
              <a:t>injection</a:t>
            </a:r>
            <a:r>
              <a:rPr lang="it-IT" baseline="0" dirty="0" smtClean="0"/>
              <a:t> of the </a:t>
            </a:r>
            <a:r>
              <a:rPr lang="it-IT" baseline="0" dirty="0" err="1" smtClean="0"/>
              <a:t>phase</a:t>
            </a:r>
            <a:r>
              <a:rPr lang="it-IT" baseline="0" dirty="0" smtClean="0"/>
              <a:t> </a:t>
            </a:r>
            <a:r>
              <a:rPr lang="it-IT" baseline="0" dirty="0" err="1" smtClean="0"/>
              <a:t>locking</a:t>
            </a:r>
            <a:r>
              <a:rPr lang="it-IT" baseline="0" dirty="0" smtClean="0"/>
              <a:t> </a:t>
            </a:r>
            <a:r>
              <a:rPr lang="it-IT" baseline="0" dirty="0" err="1" smtClean="0"/>
              <a:t>sygnal</a:t>
            </a:r>
            <a:r>
              <a:rPr lang="it-IT" baseline="0" dirty="0" smtClean="0"/>
              <a:t> of the </a:t>
            </a:r>
            <a:r>
              <a:rPr lang="it-IT" baseline="0" dirty="0" err="1" smtClean="0"/>
              <a:t>local</a:t>
            </a:r>
            <a:r>
              <a:rPr lang="it-IT" baseline="0" dirty="0" smtClean="0"/>
              <a:t> </a:t>
            </a:r>
            <a:r>
              <a:rPr lang="it-IT" baseline="0" dirty="0" err="1" smtClean="0"/>
              <a:t>oscillator</a:t>
            </a:r>
            <a:r>
              <a:rPr lang="it-IT" baseline="0" dirty="0" smtClean="0"/>
              <a:t>. </a:t>
            </a:r>
            <a:r>
              <a:rPr lang="it-IT" baseline="0" dirty="0" err="1" smtClean="0"/>
              <a:t>It</a:t>
            </a:r>
            <a:r>
              <a:rPr lang="it-IT" baseline="0" dirty="0" smtClean="0"/>
              <a:t> </a:t>
            </a:r>
            <a:r>
              <a:rPr lang="it-IT" baseline="0" dirty="0" err="1" smtClean="0"/>
              <a:t>is</a:t>
            </a:r>
            <a:r>
              <a:rPr lang="it-IT" baseline="0" dirty="0" smtClean="0"/>
              <a:t> </a:t>
            </a:r>
            <a:r>
              <a:rPr lang="it-IT" baseline="0" dirty="0" err="1" smtClean="0"/>
              <a:t>installed</a:t>
            </a:r>
            <a:r>
              <a:rPr lang="it-IT" baseline="0" dirty="0" smtClean="0"/>
              <a:t> on the </a:t>
            </a:r>
            <a:r>
              <a:rPr lang="it-IT" baseline="0" dirty="0" err="1" smtClean="0"/>
              <a:t>primary</a:t>
            </a:r>
            <a:r>
              <a:rPr lang="it-IT" baseline="0" dirty="0" smtClean="0"/>
              <a:t> focus </a:t>
            </a:r>
            <a:r>
              <a:rPr lang="it-IT" baseline="0" dirty="0" err="1" smtClean="0"/>
              <a:t>positioner</a:t>
            </a:r>
            <a:r>
              <a:rPr lang="it-IT" baseline="0" dirty="0" smtClean="0"/>
              <a:t>. The </a:t>
            </a:r>
            <a:r>
              <a:rPr lang="it-IT" baseline="0" dirty="0" err="1" smtClean="0"/>
              <a:t>reference</a:t>
            </a:r>
            <a:r>
              <a:rPr lang="it-IT" baseline="0" dirty="0" smtClean="0"/>
              <a:t> front end </a:t>
            </a:r>
            <a:r>
              <a:rPr lang="it-IT" baseline="0" dirty="0" err="1" smtClean="0"/>
              <a:t>as</a:t>
            </a:r>
            <a:r>
              <a:rPr lang="it-IT" baseline="0" dirty="0" smtClean="0"/>
              <a:t> </a:t>
            </a:r>
            <a:r>
              <a:rPr lang="it-IT" baseline="0" dirty="0" err="1" smtClean="0"/>
              <a:t>you</a:t>
            </a:r>
            <a:r>
              <a:rPr lang="it-IT" baseline="0" dirty="0" smtClean="0"/>
              <a:t> can </a:t>
            </a:r>
            <a:r>
              <a:rPr lang="it-IT" baseline="0" dirty="0" err="1" smtClean="0"/>
              <a:t>see</a:t>
            </a:r>
            <a:r>
              <a:rPr lang="it-IT" baseline="0" dirty="0" smtClean="0"/>
              <a:t> </a:t>
            </a:r>
            <a:r>
              <a:rPr lang="it-IT" baseline="0" dirty="0" err="1" smtClean="0"/>
              <a:t>is</a:t>
            </a:r>
            <a:r>
              <a:rPr lang="it-IT" baseline="0" dirty="0" smtClean="0"/>
              <a:t> </a:t>
            </a:r>
            <a:r>
              <a:rPr lang="it-IT" baseline="0" dirty="0" err="1" smtClean="0"/>
              <a:t>installed</a:t>
            </a:r>
            <a:r>
              <a:rPr lang="it-IT" baseline="0" dirty="0" smtClean="0"/>
              <a:t> on the </a:t>
            </a:r>
            <a:r>
              <a:rPr lang="it-IT" baseline="0" dirty="0" err="1" smtClean="0"/>
              <a:t>Apex</a:t>
            </a:r>
            <a:r>
              <a:rPr lang="it-IT" baseline="0" dirty="0" smtClean="0"/>
              <a:t> </a:t>
            </a:r>
            <a:r>
              <a:rPr lang="it-IT" baseline="0" dirty="0" err="1" smtClean="0"/>
              <a:t>structure</a:t>
            </a:r>
            <a:r>
              <a:rPr lang="it-IT" baseline="0" dirty="0" smtClean="0"/>
              <a:t> and </a:t>
            </a:r>
            <a:r>
              <a:rPr lang="it-IT" baseline="0" dirty="0" err="1" smtClean="0"/>
              <a:t>is</a:t>
            </a:r>
            <a:r>
              <a:rPr lang="it-IT" baseline="0" dirty="0" smtClean="0"/>
              <a:t> </a:t>
            </a:r>
            <a:r>
              <a:rPr lang="it-IT" baseline="0" dirty="0" err="1" smtClean="0"/>
              <a:t>composed</a:t>
            </a:r>
            <a:r>
              <a:rPr lang="it-IT" baseline="0" dirty="0" smtClean="0"/>
              <a:t> of a 0,6 m parabola with the </a:t>
            </a:r>
            <a:r>
              <a:rPr lang="it-IT" baseline="0" dirty="0" err="1" smtClean="0"/>
              <a:t>same</a:t>
            </a:r>
            <a:r>
              <a:rPr lang="it-IT" baseline="0" dirty="0" smtClean="0"/>
              <a:t> </a:t>
            </a:r>
            <a:r>
              <a:rPr lang="it-IT" baseline="0" dirty="0" err="1" smtClean="0"/>
              <a:t>modified</a:t>
            </a:r>
            <a:r>
              <a:rPr lang="it-IT" baseline="0" dirty="0" smtClean="0"/>
              <a:t> LNB </a:t>
            </a:r>
            <a:r>
              <a:rPr lang="it-IT" baseline="0" dirty="0" err="1" smtClean="0"/>
              <a:t>installed</a:t>
            </a:r>
            <a:r>
              <a:rPr lang="it-IT" baseline="0" dirty="0" smtClean="0"/>
              <a:t> in the </a:t>
            </a:r>
            <a:r>
              <a:rPr lang="it-IT" baseline="0" dirty="0" err="1" smtClean="0"/>
              <a:t>primary</a:t>
            </a:r>
            <a:r>
              <a:rPr lang="it-IT" baseline="0" dirty="0" smtClean="0"/>
              <a:t> focus of the SRT. The </a:t>
            </a:r>
            <a:r>
              <a:rPr lang="it-IT" baseline="0" dirty="0" err="1" smtClean="0"/>
              <a:t>holograpy</a:t>
            </a:r>
            <a:r>
              <a:rPr lang="it-IT" baseline="0" dirty="0" smtClean="0"/>
              <a:t> back end in </a:t>
            </a:r>
            <a:r>
              <a:rPr lang="it-IT" baseline="0" dirty="0" err="1" smtClean="0"/>
              <a:t>installed</a:t>
            </a:r>
            <a:r>
              <a:rPr lang="it-IT" baseline="0" dirty="0" smtClean="0"/>
              <a:t> in the </a:t>
            </a:r>
            <a:r>
              <a:rPr lang="it-IT" baseline="0" dirty="0" err="1" smtClean="0"/>
              <a:t>apex</a:t>
            </a:r>
            <a:r>
              <a:rPr lang="it-IT" baseline="0" dirty="0" smtClean="0"/>
              <a:t> room, </a:t>
            </a:r>
            <a:r>
              <a:rPr lang="it-IT" baseline="0" dirty="0" err="1" smtClean="0"/>
              <a:t>where</a:t>
            </a:r>
            <a:r>
              <a:rPr lang="it-IT" baseline="0" dirty="0" smtClean="0"/>
              <a:t> </a:t>
            </a:r>
            <a:r>
              <a:rPr lang="it-IT" baseline="0" dirty="0" err="1" smtClean="0"/>
              <a:t>there</a:t>
            </a:r>
            <a:r>
              <a:rPr lang="it-IT" baseline="0" dirty="0" smtClean="0"/>
              <a:t> </a:t>
            </a:r>
            <a:r>
              <a:rPr lang="it-IT" baseline="0" dirty="0" err="1" smtClean="0"/>
              <a:t>is</a:t>
            </a:r>
            <a:r>
              <a:rPr lang="it-IT" baseline="0" dirty="0" smtClean="0"/>
              <a:t> </a:t>
            </a:r>
            <a:r>
              <a:rPr lang="it-IT" baseline="0" dirty="0" err="1" smtClean="0"/>
              <a:t>also</a:t>
            </a:r>
            <a:r>
              <a:rPr lang="it-IT" baseline="0" dirty="0" smtClean="0"/>
              <a:t> the LO </a:t>
            </a:r>
            <a:r>
              <a:rPr lang="it-IT" baseline="0" dirty="0" err="1" smtClean="0"/>
              <a:t>which</a:t>
            </a:r>
            <a:r>
              <a:rPr lang="it-IT" baseline="0" dirty="0" smtClean="0"/>
              <a:t> </a:t>
            </a:r>
            <a:r>
              <a:rPr lang="it-IT" baseline="0" dirty="0" err="1" smtClean="0"/>
              <a:t>is</a:t>
            </a:r>
            <a:r>
              <a:rPr lang="it-IT" baseline="0" dirty="0" smtClean="0"/>
              <a:t> </a:t>
            </a:r>
            <a:r>
              <a:rPr lang="it-IT" baseline="0" dirty="0" err="1" smtClean="0"/>
              <a:t>locked</a:t>
            </a:r>
            <a:r>
              <a:rPr lang="it-IT" baseline="0" dirty="0" smtClean="0"/>
              <a:t> to the MASER and generate the 10 GHz </a:t>
            </a:r>
            <a:r>
              <a:rPr lang="it-IT" baseline="0" dirty="0" err="1" smtClean="0"/>
              <a:t>reference</a:t>
            </a:r>
            <a:r>
              <a:rPr lang="it-IT" baseline="0" dirty="0" smtClean="0"/>
              <a:t> </a:t>
            </a:r>
            <a:r>
              <a:rPr lang="it-IT" baseline="0" dirty="0" err="1" smtClean="0"/>
              <a:t>signal</a:t>
            </a:r>
            <a:r>
              <a:rPr lang="it-IT" baseline="0" dirty="0" smtClean="0"/>
              <a:t>. The RF </a:t>
            </a:r>
            <a:r>
              <a:rPr lang="it-IT" baseline="0" dirty="0" err="1" smtClean="0"/>
              <a:t>electronics</a:t>
            </a:r>
            <a:r>
              <a:rPr lang="it-IT" baseline="0" dirty="0" smtClean="0"/>
              <a:t> </a:t>
            </a:r>
            <a:r>
              <a:rPr lang="it-IT" baseline="0" dirty="0" err="1" smtClean="0"/>
              <a:t>rack</a:t>
            </a:r>
            <a:r>
              <a:rPr lang="it-IT" baseline="0" dirty="0" smtClean="0"/>
              <a:t> </a:t>
            </a:r>
            <a:r>
              <a:rPr lang="it-IT" baseline="0" dirty="0" err="1" smtClean="0"/>
              <a:t>is</a:t>
            </a:r>
            <a:r>
              <a:rPr lang="it-IT" baseline="0" dirty="0" smtClean="0"/>
              <a:t> </a:t>
            </a:r>
            <a:r>
              <a:rPr lang="it-IT" baseline="0" dirty="0" err="1" smtClean="0"/>
              <a:t>installed</a:t>
            </a:r>
            <a:r>
              <a:rPr lang="it-IT" baseline="0" dirty="0" smtClean="0"/>
              <a:t> in the </a:t>
            </a:r>
            <a:r>
              <a:rPr lang="it-IT" baseline="0" dirty="0" err="1" smtClean="0"/>
              <a:t>Elevation</a:t>
            </a:r>
            <a:r>
              <a:rPr lang="it-IT" baseline="0" dirty="0" smtClean="0"/>
              <a:t> </a:t>
            </a:r>
            <a:r>
              <a:rPr lang="it-IT" baseline="0" dirty="0" err="1" smtClean="0"/>
              <a:t>Equipment</a:t>
            </a:r>
            <a:r>
              <a:rPr lang="it-IT" baseline="0" dirty="0" smtClean="0"/>
              <a:t> room </a:t>
            </a:r>
            <a:r>
              <a:rPr lang="it-IT" baseline="0" dirty="0" err="1" smtClean="0"/>
              <a:t>where</a:t>
            </a:r>
            <a:r>
              <a:rPr lang="it-IT" baseline="0" dirty="0" smtClean="0"/>
              <a:t> </a:t>
            </a:r>
            <a:r>
              <a:rPr lang="it-IT" baseline="0" dirty="0" err="1" smtClean="0"/>
              <a:t>there</a:t>
            </a:r>
            <a:r>
              <a:rPr lang="it-IT" baseline="0" dirty="0" smtClean="0"/>
              <a:t> </a:t>
            </a:r>
            <a:r>
              <a:rPr lang="it-IT" baseline="0" dirty="0" err="1" smtClean="0"/>
              <a:t>will</a:t>
            </a:r>
            <a:r>
              <a:rPr lang="it-IT" baseline="0" dirty="0" smtClean="0"/>
              <a:t> be </a:t>
            </a:r>
            <a:r>
              <a:rPr lang="it-IT" baseline="0" dirty="0" err="1" smtClean="0"/>
              <a:t>installed</a:t>
            </a:r>
            <a:r>
              <a:rPr lang="it-IT" baseline="0" dirty="0" smtClean="0"/>
              <a:t> </a:t>
            </a:r>
            <a:r>
              <a:rPr lang="it-IT" baseline="0" dirty="0" err="1" smtClean="0"/>
              <a:t>also</a:t>
            </a:r>
            <a:r>
              <a:rPr lang="it-IT" baseline="0" dirty="0" smtClean="0"/>
              <a:t> the IF box and the </a:t>
            </a:r>
            <a:r>
              <a:rPr lang="it-IT" baseline="0" dirty="0" err="1" smtClean="0"/>
              <a:t>digital</a:t>
            </a:r>
            <a:r>
              <a:rPr lang="it-IT" baseline="0" dirty="0" smtClean="0"/>
              <a:t> back end.</a:t>
            </a:r>
            <a:endParaRPr lang="it-IT"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610453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90478">
              <a:defRPr/>
            </a:pPr>
            <a:r>
              <a:rPr lang="en-US" sz="1300" baseline="0" dirty="0" smtClean="0"/>
              <a:t>The initial design of the SRT was with a total enclosure of the primary reflector back up structure, with thermal isolating panels, to maintain the temperature gradient under 0,5°. Following the positive experience in GBT, we made some FEM studies to simulate the most important trusses, responsible of structural deformations that cause pointing errors. </a:t>
            </a:r>
            <a:r>
              <a:rPr lang="en-US" sz="1300" dirty="0" smtClean="0"/>
              <a:t>On </a:t>
            </a:r>
            <a:r>
              <a:rPr lang="en-US" sz="1300" dirty="0"/>
              <a:t>the base of the recommendations coming from the SRT thermal design </a:t>
            </a:r>
            <a:r>
              <a:rPr lang="en-US" sz="1300" dirty="0" smtClean="0"/>
              <a:t>study, we</a:t>
            </a:r>
            <a:r>
              <a:rPr lang="en-US" sz="1300" baseline="0" dirty="0" smtClean="0"/>
              <a:t> are planning the installation of </a:t>
            </a:r>
            <a:endParaRPr lang="en-US" sz="1300"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610453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After</a:t>
            </a:r>
            <a:r>
              <a:rPr lang="it-IT" dirty="0" smtClean="0"/>
              <a:t> the</a:t>
            </a:r>
            <a:r>
              <a:rPr lang="it-IT" baseline="0" dirty="0" smtClean="0"/>
              <a:t> </a:t>
            </a:r>
            <a:r>
              <a:rPr lang="it-IT" baseline="0" dirty="0" err="1" smtClean="0"/>
              <a:t>instrument</a:t>
            </a:r>
            <a:r>
              <a:rPr lang="it-IT" baseline="0" dirty="0" smtClean="0"/>
              <a:t> </a:t>
            </a:r>
            <a:r>
              <a:rPr lang="it-IT" baseline="0" dirty="0" err="1" smtClean="0"/>
              <a:t>calibration</a:t>
            </a:r>
            <a:r>
              <a:rPr lang="it-IT" baseline="0" dirty="0" smtClean="0"/>
              <a:t> in </a:t>
            </a:r>
            <a:r>
              <a:rPr lang="it-IT" baseline="0" dirty="0" err="1" smtClean="0"/>
              <a:t>our</a:t>
            </a:r>
            <a:r>
              <a:rPr lang="it-IT" baseline="0" dirty="0" smtClean="0"/>
              <a:t> </a:t>
            </a:r>
            <a:r>
              <a:rPr lang="it-IT" baseline="0" dirty="0" err="1" smtClean="0"/>
              <a:t>labs</a:t>
            </a:r>
            <a:r>
              <a:rPr lang="it-IT" baseline="0" dirty="0" smtClean="0"/>
              <a:t> and </a:t>
            </a:r>
            <a:r>
              <a:rPr lang="it-IT" baseline="0" dirty="0" err="1" smtClean="0"/>
              <a:t>after</a:t>
            </a:r>
            <a:r>
              <a:rPr lang="it-IT" baseline="0" dirty="0" smtClean="0"/>
              <a:t> </a:t>
            </a:r>
            <a:r>
              <a:rPr lang="it-IT" baseline="0" dirty="0" err="1" smtClean="0"/>
              <a:t>connecting</a:t>
            </a:r>
            <a:r>
              <a:rPr lang="it-IT" baseline="0" dirty="0" smtClean="0"/>
              <a:t> the </a:t>
            </a:r>
            <a:r>
              <a:rPr lang="it-IT" baseline="0" dirty="0" err="1" smtClean="0"/>
              <a:t>device</a:t>
            </a:r>
            <a:r>
              <a:rPr lang="it-IT" baseline="0" dirty="0" smtClean="0"/>
              <a:t> to the SRT LAN, some </a:t>
            </a:r>
            <a:r>
              <a:rPr lang="it-IT" baseline="0" dirty="0" err="1" smtClean="0"/>
              <a:t>tests</a:t>
            </a:r>
            <a:r>
              <a:rPr lang="it-IT" baseline="0" dirty="0" smtClean="0"/>
              <a:t> </a:t>
            </a:r>
            <a:r>
              <a:rPr lang="it-IT" baseline="0" dirty="0" err="1" smtClean="0"/>
              <a:t>have</a:t>
            </a:r>
            <a:r>
              <a:rPr lang="it-IT" baseline="0" dirty="0" smtClean="0"/>
              <a:t> </a:t>
            </a:r>
            <a:r>
              <a:rPr lang="it-IT" baseline="0" dirty="0" err="1" smtClean="0"/>
              <a:t>been</a:t>
            </a:r>
            <a:r>
              <a:rPr lang="it-IT" baseline="0" dirty="0" smtClean="0"/>
              <a:t> </a:t>
            </a:r>
            <a:r>
              <a:rPr lang="it-IT" baseline="0" dirty="0" err="1" smtClean="0"/>
              <a:t>performed</a:t>
            </a:r>
            <a:r>
              <a:rPr lang="it-IT" baseline="0" dirty="0" smtClean="0"/>
              <a:t> to </a:t>
            </a:r>
            <a:r>
              <a:rPr lang="it-IT" baseline="0" dirty="0" err="1" smtClean="0"/>
              <a:t>check</a:t>
            </a:r>
            <a:r>
              <a:rPr lang="it-IT" baseline="0" dirty="0" smtClean="0"/>
              <a:t> the </a:t>
            </a:r>
            <a:r>
              <a:rPr lang="it-IT" baseline="0" dirty="0" err="1" smtClean="0"/>
              <a:t>inclinometer</a:t>
            </a:r>
            <a:r>
              <a:rPr lang="it-IT" baseline="0" dirty="0" smtClean="0"/>
              <a:t> </a:t>
            </a:r>
            <a:r>
              <a:rPr lang="it-IT" baseline="0" dirty="0" err="1" smtClean="0"/>
              <a:t>response</a:t>
            </a:r>
            <a:r>
              <a:rPr lang="it-IT" baseline="0" dirty="0" smtClean="0"/>
              <a:t> in operative </a:t>
            </a:r>
            <a:r>
              <a:rPr lang="it-IT" baseline="0" dirty="0" err="1" smtClean="0"/>
              <a:t>measurement</a:t>
            </a:r>
            <a:r>
              <a:rPr lang="it-IT" baseline="0" dirty="0" smtClean="0"/>
              <a:t> </a:t>
            </a:r>
            <a:r>
              <a:rPr lang="it-IT" baseline="0" dirty="0" err="1" smtClean="0"/>
              <a:t>condition</a:t>
            </a:r>
            <a:r>
              <a:rPr lang="it-IT" baseline="0" dirty="0" smtClean="0"/>
              <a:t> </a:t>
            </a:r>
            <a:r>
              <a:rPr lang="it-IT" baseline="0" dirty="0" err="1" smtClean="0"/>
              <a:t>during</a:t>
            </a:r>
            <a:r>
              <a:rPr lang="it-IT" baseline="0" dirty="0" smtClean="0"/>
              <a:t> a 360 </a:t>
            </a:r>
            <a:r>
              <a:rPr lang="it-IT" baseline="0" dirty="0" err="1" smtClean="0"/>
              <a:t>deg</a:t>
            </a:r>
            <a:r>
              <a:rPr lang="it-IT" baseline="0" dirty="0" smtClean="0"/>
              <a:t> </a:t>
            </a:r>
            <a:r>
              <a:rPr lang="it-IT" baseline="0" dirty="0" err="1" smtClean="0"/>
              <a:t>rotation</a:t>
            </a:r>
            <a:r>
              <a:rPr lang="it-IT" baseline="0" dirty="0" smtClean="0"/>
              <a:t> in </a:t>
            </a:r>
            <a:r>
              <a:rPr lang="it-IT" baseline="0" dirty="0" err="1" smtClean="0"/>
              <a:t>azimuth</a:t>
            </a:r>
            <a:r>
              <a:rPr lang="it-IT" baseline="0" dirty="0" smtClean="0"/>
              <a:t> of SRT @ </a:t>
            </a:r>
            <a:r>
              <a:rPr lang="it-IT" sz="1200" b="0" i="0" u="none" strike="noStrike" kern="1200" baseline="0" dirty="0" smtClean="0">
                <a:solidFill>
                  <a:schemeClr val="tx1"/>
                </a:solidFill>
                <a:latin typeface="+mn-lt"/>
                <a:ea typeface="+mn-ea"/>
                <a:cs typeface="+mn-cs"/>
              </a:rPr>
              <a:t>0.1 </a:t>
            </a:r>
            <a:r>
              <a:rPr lang="it-IT" sz="1200" b="0" i="0" u="none" strike="noStrike" kern="1200" baseline="0" dirty="0" err="1" smtClean="0">
                <a:solidFill>
                  <a:schemeClr val="tx1"/>
                </a:solidFill>
                <a:latin typeface="+mn-lt"/>
                <a:ea typeface="+mn-ea"/>
                <a:cs typeface="+mn-cs"/>
              </a:rPr>
              <a:t>degrees</a:t>
            </a:r>
            <a:r>
              <a:rPr lang="it-IT" sz="1200" b="0" i="0" u="none" strike="noStrike" kern="1200" baseline="0" dirty="0" smtClean="0">
                <a:solidFill>
                  <a:schemeClr val="tx1"/>
                </a:solidFill>
                <a:latin typeface="+mn-lt"/>
                <a:ea typeface="+mn-ea"/>
                <a:cs typeface="+mn-cs"/>
              </a:rPr>
              <a:t>/sec. </a:t>
            </a:r>
            <a:r>
              <a:rPr lang="it-IT" baseline="0" dirty="0" smtClean="0"/>
              <a:t>A </a:t>
            </a:r>
            <a:r>
              <a:rPr lang="it-IT" baseline="0" dirty="0" err="1" smtClean="0"/>
              <a:t>Kalman</a:t>
            </a:r>
            <a:r>
              <a:rPr lang="it-IT" baseline="0" dirty="0" smtClean="0"/>
              <a:t> </a:t>
            </a:r>
            <a:r>
              <a:rPr lang="it-IT" baseline="0" dirty="0" err="1" smtClean="0"/>
              <a:t>filter</a:t>
            </a:r>
            <a:r>
              <a:rPr lang="it-IT" baseline="0" dirty="0" smtClean="0"/>
              <a:t> </a:t>
            </a:r>
            <a:r>
              <a:rPr lang="it-IT" baseline="0" dirty="0" err="1" smtClean="0"/>
              <a:t>was</a:t>
            </a:r>
            <a:r>
              <a:rPr lang="it-IT" baseline="0" dirty="0" smtClean="0"/>
              <a:t> </a:t>
            </a:r>
            <a:r>
              <a:rPr lang="it-IT" baseline="0" dirty="0" err="1" smtClean="0"/>
              <a:t>used</a:t>
            </a:r>
            <a:r>
              <a:rPr lang="it-IT" baseline="0" dirty="0" smtClean="0"/>
              <a:t> to </a:t>
            </a:r>
            <a:r>
              <a:rPr lang="it-IT" baseline="0" dirty="0" err="1" smtClean="0"/>
              <a:t>remove</a:t>
            </a:r>
            <a:r>
              <a:rPr lang="it-IT" baseline="0" dirty="0" smtClean="0"/>
              <a:t> the </a:t>
            </a:r>
            <a:r>
              <a:rPr lang="it-IT" baseline="0" dirty="0" err="1" smtClean="0"/>
              <a:t>noisy</a:t>
            </a:r>
            <a:r>
              <a:rPr lang="it-IT" baseline="0" dirty="0" smtClean="0"/>
              <a:t> </a:t>
            </a:r>
            <a:r>
              <a:rPr lang="it-IT" baseline="0" dirty="0" err="1" smtClean="0"/>
              <a:t>components</a:t>
            </a:r>
            <a:r>
              <a:rPr lang="it-IT" baseline="0" dirty="0" smtClean="0"/>
              <a:t> </a:t>
            </a:r>
            <a:r>
              <a:rPr lang="it-IT" baseline="0" dirty="0" err="1" smtClean="0"/>
              <a:t>affecting</a:t>
            </a:r>
            <a:r>
              <a:rPr lang="it-IT" baseline="0" dirty="0" smtClean="0"/>
              <a:t> the </a:t>
            </a:r>
            <a:r>
              <a:rPr lang="it-IT" baseline="0" dirty="0" err="1" smtClean="0"/>
              <a:t>measurements</a:t>
            </a:r>
            <a:r>
              <a:rPr lang="it-IT" baseline="0" dirty="0" smtClean="0"/>
              <a:t> due for </a:t>
            </a:r>
            <a:r>
              <a:rPr lang="it-IT" baseline="0" dirty="0" err="1" smtClean="0"/>
              <a:t>instance</a:t>
            </a:r>
            <a:r>
              <a:rPr lang="it-IT" baseline="0" dirty="0" smtClean="0"/>
              <a:t> to the antenna </a:t>
            </a:r>
            <a:r>
              <a:rPr lang="it-IT" baseline="0" dirty="0" err="1" smtClean="0"/>
              <a:t>acceletation</a:t>
            </a:r>
            <a:r>
              <a:rPr lang="it-IT" baseline="0" dirty="0" smtClean="0"/>
              <a:t> on the </a:t>
            </a:r>
            <a:r>
              <a:rPr lang="it-IT" baseline="0" dirty="0" err="1" smtClean="0"/>
              <a:t>sensor</a:t>
            </a:r>
            <a:r>
              <a:rPr lang="it-IT" baseline="0" dirty="0" smtClean="0"/>
              <a:t>. </a:t>
            </a:r>
            <a:r>
              <a:rPr lang="it-IT" baseline="0" dirty="0" err="1" smtClean="0"/>
              <a:t>Systematic</a:t>
            </a:r>
            <a:r>
              <a:rPr lang="it-IT" baseline="0" dirty="0" smtClean="0"/>
              <a:t> </a:t>
            </a:r>
            <a:r>
              <a:rPr lang="it-IT" baseline="0" dirty="0" err="1" smtClean="0"/>
              <a:t>errors</a:t>
            </a:r>
            <a:r>
              <a:rPr lang="it-IT" baseline="0" dirty="0" smtClean="0"/>
              <a:t> can be </a:t>
            </a:r>
            <a:r>
              <a:rPr lang="it-IT" baseline="0" dirty="0" err="1" smtClean="0"/>
              <a:t>included</a:t>
            </a:r>
            <a:r>
              <a:rPr lang="it-IT" baseline="0" dirty="0" smtClean="0"/>
              <a:t> in the </a:t>
            </a:r>
            <a:r>
              <a:rPr lang="it-IT" baseline="0" dirty="0" err="1" smtClean="0"/>
              <a:t>pointing</a:t>
            </a:r>
            <a:r>
              <a:rPr lang="it-IT" baseline="0" dirty="0" smtClean="0"/>
              <a:t> model. </a:t>
            </a:r>
            <a:endParaRPr lang="it-IT"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61045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300" dirty="0"/>
              <a:t>The test consisted in estimating the elevation and azimuth axis errors of SRT caused by the </a:t>
            </a:r>
            <a:r>
              <a:rPr lang="en-US" sz="1300" dirty="0" smtClean="0"/>
              <a:t>alidade </a:t>
            </a:r>
            <a:r>
              <a:rPr lang="en-US" sz="1300" dirty="0"/>
              <a:t>temperature variation (about 8 </a:t>
            </a:r>
            <a:r>
              <a:rPr lang="en-US" sz="1300" dirty="0" err="1"/>
              <a:t>deg</a:t>
            </a:r>
            <a:r>
              <a:rPr lang="en-US" sz="1300" dirty="0"/>
              <a:t>):</a:t>
            </a:r>
          </a:p>
          <a:p>
            <a:pPr marL="247620" indent="-247620">
              <a:buAutoNum type="arabicParenR"/>
            </a:pPr>
            <a:r>
              <a:rPr lang="en-US" sz="1300" dirty="0" smtClean="0"/>
              <a:t>from </a:t>
            </a:r>
            <a:r>
              <a:rPr lang="en-US" sz="1300" dirty="0"/>
              <a:t>the inclinometer measurement</a:t>
            </a:r>
          </a:p>
          <a:p>
            <a:pPr marL="247620" indent="-247620">
              <a:buAutoNum type="arabicParenR"/>
            </a:pPr>
            <a:r>
              <a:rPr lang="en-US" sz="1300" dirty="0"/>
              <a:t>from a Gaussian data fit of the antenna beam after a cross-scan (schedule On-the-Fly strategy combined with a source tracking at sidereal rate)</a:t>
            </a:r>
          </a:p>
          <a:p>
            <a:r>
              <a:rPr lang="en-US" sz="1300" dirty="0" smtClean="0"/>
              <a:t>The </a:t>
            </a:r>
            <a:r>
              <a:rPr lang="en-US" sz="1300" dirty="0"/>
              <a:t>antenna pointing model was working during the survey to compensate for the systematic pointing errors, so only the azimuth and elevation residual offsets was calculated at the end of each cross-scan.</a:t>
            </a:r>
          </a:p>
          <a:p>
            <a:r>
              <a:rPr lang="en-US" sz="1300" dirty="0" smtClean="0"/>
              <a:t>Finally</a:t>
            </a:r>
            <a:r>
              <a:rPr lang="en-US" sz="1300" dirty="0"/>
              <a:t>, at end of each cross-scan the remaining errors with respect to the pointing model (hereafter called residual offsets) due mainly to the temperature gradient effects was calculated by performing a Gaussian data fit of the antenna main beam. Such a schedule, composed mainly by 10-minute cycles repeated for the whole duration of the survey, allowed to</a:t>
            </a:r>
            <a:endParaRPr lang="it-IT"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610453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defTabSz="990478">
              <a:defRPr/>
            </a:pPr>
            <a:r>
              <a:rPr lang="en-US" sz="1300" baseline="0" dirty="0" smtClean="0"/>
              <a:t>The initial design of the SRT was with a total enclosure of the primary reflector back up structure, with thermal isolating panels, to maintain the temperature gradient under 0,5°. Following the positive experience in GBT, we made some FEM studies to simulate the most important trusses, responsible of structural deformations that cause pointing errors. In the design we show the number and position of the 24 temperature sensor we are planning to install on the SRT. 16 probes on the main trusses of the alidade supporting structure and 8 probes on the 4 </a:t>
            </a:r>
            <a:r>
              <a:rPr lang="en-US" sz="1300" baseline="0" dirty="0" err="1" smtClean="0"/>
              <a:t>quadrupod</a:t>
            </a:r>
            <a:r>
              <a:rPr lang="en-US" sz="1300" baseline="0" dirty="0" smtClean="0"/>
              <a:t> legs structure. With this system we plan to monitor and to compensate the thermal gradients that deteriorate the antenna pointing performances. To acquire the sensors readings we are planning to use a </a:t>
            </a:r>
            <a:r>
              <a:rPr lang="en-US" sz="1300" baseline="0" dirty="0" err="1" smtClean="0"/>
              <a:t>Beckhoff</a:t>
            </a:r>
            <a:r>
              <a:rPr lang="en-US" sz="1300" baseline="0" dirty="0" smtClean="0"/>
              <a:t> system which sell PLC like systems with embedded PC and ready modules for acquiring the sensors values.</a:t>
            </a:r>
            <a:endParaRPr lang="en-US" sz="1300" dirty="0"/>
          </a:p>
          <a:p>
            <a:pPr marL="0" indent="0" defTabSz="990478">
              <a:buFontTx/>
              <a:buNone/>
              <a:defRPr/>
            </a:pPr>
            <a:endParaRPr lang="en-US" sz="1300" dirty="0"/>
          </a:p>
          <a:p>
            <a:pPr marL="185715" indent="-185715">
              <a:buFontTx/>
              <a:buChar char="-"/>
            </a:pPr>
            <a:endParaRPr lang="en-US" sz="1300" dirty="0"/>
          </a:p>
          <a:p>
            <a:r>
              <a:rPr lang="en-US" sz="1300" dirty="0"/>
              <a:t>   </a:t>
            </a:r>
          </a:p>
          <a:p>
            <a:endParaRPr lang="en-US" sz="1300"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610453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sz="1300" dirty="0" smtClean="0"/>
              <a:t>Another metrology system</a:t>
            </a:r>
            <a:r>
              <a:rPr lang="en-US" sz="1300" baseline="0" dirty="0" smtClean="0"/>
              <a:t> we are testing on SRT, is made of t</a:t>
            </a:r>
            <a:r>
              <a:rPr lang="en-US" sz="1300" dirty="0" smtClean="0"/>
              <a:t>wo </a:t>
            </a:r>
            <a:r>
              <a:rPr lang="en-US" sz="1300" dirty="0"/>
              <a:t>optical Position Sensing </a:t>
            </a:r>
            <a:r>
              <a:rPr lang="en-US" sz="1300" dirty="0" smtClean="0"/>
              <a:t>Devices. The aim of this system, is </a:t>
            </a:r>
            <a:r>
              <a:rPr lang="en-US" sz="1300" dirty="0"/>
              <a:t>to measure the secondary mirror displacements induced by the gravity and by the thermal </a:t>
            </a:r>
            <a:r>
              <a:rPr lang="en-US" sz="1300" dirty="0" smtClean="0"/>
              <a:t>deformations, </a:t>
            </a:r>
            <a:r>
              <a:rPr lang="en-US" sz="1300" dirty="0"/>
              <a:t>that produce shifts and tilts with respect to its ideal optical alignment</a:t>
            </a:r>
            <a:r>
              <a:rPr lang="en-US" sz="1300" dirty="0" smtClean="0"/>
              <a:t>. The characteristics of those devices are of</a:t>
            </a:r>
            <a:r>
              <a:rPr lang="en-US" sz="1300" baseline="0" dirty="0" smtClean="0"/>
              <a:t> having about 22 mm in range and an accuracy in shift pf +/- 50 microns and of +/- 1 </a:t>
            </a:r>
            <a:r>
              <a:rPr lang="en-US" sz="1300" baseline="0" dirty="0" err="1" smtClean="0"/>
              <a:t>arcsec</a:t>
            </a:r>
            <a:r>
              <a:rPr lang="en-US" sz="1300" baseline="0" dirty="0" smtClean="0"/>
              <a:t> in angular measurement. </a:t>
            </a:r>
            <a:r>
              <a:rPr lang="en-US" sz="1300" dirty="0" smtClean="0"/>
              <a:t>At the moment</a:t>
            </a:r>
            <a:r>
              <a:rPr lang="en-US" sz="1300" baseline="0" dirty="0" smtClean="0"/>
              <a:t> we installed only one PSD and we performed some test moving the antenna in elevation, but due to the problems we have with the LUT implemented, we cannot maintain the </a:t>
            </a:r>
            <a:r>
              <a:rPr lang="en-US" sz="1300" baseline="0" dirty="0" err="1" smtClean="0"/>
              <a:t>subreflector</a:t>
            </a:r>
            <a:r>
              <a:rPr lang="en-US" sz="1300" baseline="0" dirty="0" smtClean="0"/>
              <a:t> inside the 22 mm maximum range.</a:t>
            </a:r>
            <a:endParaRPr lang="en-US" sz="1300" dirty="0"/>
          </a:p>
          <a:p>
            <a:endParaRPr lang="en-US" sz="1300"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61045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err="1" smtClean="0"/>
              <a:t>This</a:t>
            </a:r>
            <a:r>
              <a:rPr lang="it-IT" dirty="0" smtClean="0"/>
              <a:t> </a:t>
            </a:r>
            <a:r>
              <a:rPr lang="it-IT" dirty="0" err="1" smtClean="0"/>
              <a:t>is</a:t>
            </a:r>
            <a:r>
              <a:rPr lang="it-IT" dirty="0" smtClean="0"/>
              <a:t> the agenda, I</a:t>
            </a:r>
            <a:r>
              <a:rPr lang="it-IT" baseline="0" dirty="0" smtClean="0"/>
              <a:t> start with a brief </a:t>
            </a:r>
            <a:r>
              <a:rPr lang="it-IT" baseline="0" dirty="0" err="1" smtClean="0"/>
              <a:t>description</a:t>
            </a:r>
            <a:r>
              <a:rPr lang="it-IT" baseline="0" dirty="0" smtClean="0"/>
              <a:t> of the SRT </a:t>
            </a:r>
            <a:r>
              <a:rPr lang="it-IT" baseline="0" dirty="0" err="1" smtClean="0"/>
              <a:t>main</a:t>
            </a:r>
            <a:r>
              <a:rPr lang="it-IT" baseline="0" dirty="0" smtClean="0"/>
              <a:t> </a:t>
            </a:r>
            <a:r>
              <a:rPr lang="it-IT" baseline="0" dirty="0" err="1" smtClean="0"/>
              <a:t>characteristics</a:t>
            </a:r>
            <a:r>
              <a:rPr lang="it-IT" baseline="0" dirty="0" smtClean="0"/>
              <a:t>, the status of </a:t>
            </a:r>
            <a:r>
              <a:rPr lang="it-IT" baseline="0" dirty="0" err="1" smtClean="0"/>
              <a:t>it</a:t>
            </a:r>
            <a:r>
              <a:rPr lang="it-IT" baseline="0" dirty="0" smtClean="0"/>
              <a:t> </a:t>
            </a:r>
            <a:r>
              <a:rPr lang="it-IT" baseline="0" dirty="0" err="1" smtClean="0"/>
              <a:t>at</a:t>
            </a:r>
            <a:r>
              <a:rPr lang="it-IT" baseline="0" dirty="0" smtClean="0"/>
              <a:t> the end of the </a:t>
            </a:r>
            <a:r>
              <a:rPr lang="it-IT" baseline="0" dirty="0" err="1" smtClean="0"/>
              <a:t>astronomical</a:t>
            </a:r>
            <a:r>
              <a:rPr lang="it-IT" baseline="0" dirty="0" smtClean="0"/>
              <a:t> </a:t>
            </a:r>
            <a:r>
              <a:rPr lang="it-IT" baseline="0" dirty="0" err="1" smtClean="0"/>
              <a:t>validation</a:t>
            </a:r>
            <a:r>
              <a:rPr lang="it-IT" baseline="0" dirty="0" smtClean="0"/>
              <a:t> and </a:t>
            </a:r>
            <a:r>
              <a:rPr lang="it-IT" baseline="0" dirty="0" err="1" smtClean="0"/>
              <a:t>then</a:t>
            </a:r>
            <a:r>
              <a:rPr lang="it-IT" baseline="0" dirty="0" smtClean="0"/>
              <a:t> the work progress status of the first </a:t>
            </a:r>
            <a:r>
              <a:rPr lang="it-IT" baseline="0" dirty="0" err="1" smtClean="0"/>
              <a:t>metrology</a:t>
            </a:r>
            <a:r>
              <a:rPr lang="it-IT" baseline="0" dirty="0" smtClean="0"/>
              <a:t> </a:t>
            </a:r>
            <a:r>
              <a:rPr lang="it-IT" baseline="0" dirty="0" err="1" smtClean="0"/>
              <a:t>systems</a:t>
            </a:r>
            <a:r>
              <a:rPr lang="it-IT" baseline="0" dirty="0" smtClean="0"/>
              <a:t> </a:t>
            </a:r>
            <a:r>
              <a:rPr lang="it-IT" baseline="0" dirty="0" err="1" smtClean="0"/>
              <a:t>we</a:t>
            </a:r>
            <a:r>
              <a:rPr lang="it-IT" baseline="0" dirty="0" smtClean="0"/>
              <a:t> </a:t>
            </a:r>
            <a:r>
              <a:rPr lang="it-IT" baseline="0" dirty="0" err="1" smtClean="0"/>
              <a:t>started</a:t>
            </a:r>
            <a:r>
              <a:rPr lang="it-IT" baseline="0" dirty="0" smtClean="0"/>
              <a:t> to </a:t>
            </a:r>
            <a:r>
              <a:rPr lang="it-IT" baseline="0" dirty="0" err="1" smtClean="0"/>
              <a:t>install</a:t>
            </a:r>
            <a:r>
              <a:rPr lang="it-IT" baseline="0" dirty="0" smtClean="0"/>
              <a:t> and to test. The first </a:t>
            </a:r>
            <a:r>
              <a:rPr lang="it-IT" baseline="0" dirty="0" err="1" smtClean="0"/>
              <a:t>was</a:t>
            </a:r>
            <a:r>
              <a:rPr lang="it-IT" baseline="0" dirty="0" smtClean="0"/>
              <a:t> the </a:t>
            </a:r>
            <a:r>
              <a:rPr lang="it-IT" baseline="0" dirty="0" err="1" smtClean="0"/>
              <a:t>inclinometer</a:t>
            </a:r>
            <a:r>
              <a:rPr lang="it-IT" baseline="0" dirty="0" smtClean="0"/>
              <a:t> </a:t>
            </a:r>
            <a:r>
              <a:rPr lang="it-IT" baseline="0" dirty="0" err="1" smtClean="0"/>
              <a:t>used</a:t>
            </a:r>
            <a:r>
              <a:rPr lang="it-IT" baseline="0" dirty="0" smtClean="0"/>
              <a:t> to test the </a:t>
            </a:r>
            <a:r>
              <a:rPr lang="it-IT" baseline="0" dirty="0" err="1" smtClean="0"/>
              <a:t>rail</a:t>
            </a:r>
            <a:r>
              <a:rPr lang="it-IT" baseline="0" dirty="0" smtClean="0"/>
              <a:t> </a:t>
            </a:r>
            <a:r>
              <a:rPr lang="it-IT" baseline="0" dirty="0" err="1" smtClean="0"/>
              <a:t>planarity</a:t>
            </a:r>
            <a:r>
              <a:rPr lang="it-IT" baseline="0" dirty="0" smtClean="0"/>
              <a:t> situation, the </a:t>
            </a:r>
            <a:r>
              <a:rPr lang="it-IT" baseline="0" dirty="0" err="1" smtClean="0"/>
              <a:t>plan</a:t>
            </a:r>
            <a:r>
              <a:rPr lang="it-IT" baseline="0" dirty="0" smtClean="0"/>
              <a:t> to </a:t>
            </a:r>
            <a:r>
              <a:rPr lang="it-IT" baseline="0" dirty="0" err="1" smtClean="0"/>
              <a:t>install</a:t>
            </a:r>
            <a:r>
              <a:rPr lang="it-IT" baseline="0" dirty="0" smtClean="0"/>
              <a:t> the temperature </a:t>
            </a:r>
            <a:r>
              <a:rPr lang="it-IT" baseline="0" dirty="0" err="1" smtClean="0"/>
              <a:t>probes</a:t>
            </a:r>
            <a:r>
              <a:rPr lang="it-IT" baseline="0" dirty="0" smtClean="0"/>
              <a:t>, the </a:t>
            </a:r>
            <a:r>
              <a:rPr lang="it-IT" baseline="0" dirty="0" err="1" smtClean="0"/>
              <a:t>microwave</a:t>
            </a:r>
            <a:r>
              <a:rPr lang="it-IT" baseline="0" dirty="0" smtClean="0"/>
              <a:t> </a:t>
            </a:r>
            <a:r>
              <a:rPr lang="it-IT" baseline="0" dirty="0" err="1" smtClean="0"/>
              <a:t>holography</a:t>
            </a:r>
            <a:r>
              <a:rPr lang="it-IT" baseline="0" dirty="0" smtClean="0"/>
              <a:t> and the </a:t>
            </a:r>
            <a:r>
              <a:rPr lang="it-IT" baseline="0" dirty="0" err="1" smtClean="0"/>
              <a:t>installation</a:t>
            </a:r>
            <a:r>
              <a:rPr lang="it-IT" baseline="0" dirty="0" smtClean="0"/>
              <a:t> of the </a:t>
            </a:r>
            <a:r>
              <a:rPr lang="it-IT" baseline="0" dirty="0" err="1" smtClean="0"/>
              <a:t>optical</a:t>
            </a:r>
            <a:r>
              <a:rPr lang="it-IT" baseline="0" dirty="0" smtClean="0"/>
              <a:t> Position </a:t>
            </a:r>
            <a:r>
              <a:rPr lang="it-IT" baseline="0" dirty="0" err="1" smtClean="0"/>
              <a:t>Sensing</a:t>
            </a:r>
            <a:r>
              <a:rPr lang="it-IT" baseline="0" dirty="0" smtClean="0"/>
              <a:t> Device to </a:t>
            </a:r>
            <a:r>
              <a:rPr lang="it-IT" baseline="0" dirty="0" err="1" smtClean="0"/>
              <a:t>measure</a:t>
            </a:r>
            <a:r>
              <a:rPr lang="it-IT" baseline="0" dirty="0" smtClean="0"/>
              <a:t> and monitor the </a:t>
            </a:r>
            <a:r>
              <a:rPr lang="it-IT" baseline="0" dirty="0" err="1" smtClean="0"/>
              <a:t>secondary</a:t>
            </a:r>
            <a:r>
              <a:rPr lang="it-IT" baseline="0" dirty="0" smtClean="0"/>
              <a:t> </a:t>
            </a:r>
            <a:r>
              <a:rPr lang="it-IT" baseline="0" dirty="0" err="1" smtClean="0"/>
              <a:t>mirror</a:t>
            </a:r>
            <a:r>
              <a:rPr lang="it-IT" baseline="0" dirty="0" smtClean="0"/>
              <a:t> position. In the </a:t>
            </a:r>
            <a:r>
              <a:rPr lang="it-IT" baseline="0" dirty="0" err="1" smtClean="0"/>
              <a:t>next</a:t>
            </a:r>
            <a:r>
              <a:rPr lang="it-IT" baseline="0" dirty="0" smtClean="0"/>
              <a:t> talk, </a:t>
            </a:r>
            <a:r>
              <a:rPr lang="it-IT" baseline="0" dirty="0" err="1" smtClean="0"/>
              <a:t>my</a:t>
            </a:r>
            <a:r>
              <a:rPr lang="it-IT" baseline="0" dirty="0" smtClean="0"/>
              <a:t> </a:t>
            </a:r>
            <a:r>
              <a:rPr lang="it-IT" baseline="0" dirty="0" err="1" smtClean="0"/>
              <a:t>colleague</a:t>
            </a:r>
            <a:r>
              <a:rPr lang="it-IT" baseline="0" dirty="0" smtClean="0"/>
              <a:t> Giampaolo Serra </a:t>
            </a:r>
            <a:r>
              <a:rPr lang="it-IT" baseline="0" dirty="0" err="1" smtClean="0"/>
              <a:t>will</a:t>
            </a:r>
            <a:r>
              <a:rPr lang="it-IT" baseline="0" dirty="0" smtClean="0"/>
              <a:t> show </a:t>
            </a:r>
            <a:r>
              <a:rPr lang="it-IT" baseline="0" dirty="0" err="1" smtClean="0"/>
              <a:t>you</a:t>
            </a:r>
            <a:r>
              <a:rPr lang="it-IT" baseline="0" dirty="0" smtClean="0"/>
              <a:t> the new </a:t>
            </a:r>
            <a:r>
              <a:rPr lang="it-IT" baseline="0" dirty="0" err="1" smtClean="0"/>
              <a:t>tests</a:t>
            </a:r>
            <a:r>
              <a:rPr lang="it-IT" baseline="0" dirty="0" smtClean="0"/>
              <a:t> and </a:t>
            </a:r>
            <a:r>
              <a:rPr lang="it-IT" baseline="0" dirty="0" err="1" smtClean="0"/>
              <a:t>systems</a:t>
            </a:r>
            <a:r>
              <a:rPr lang="it-IT" baseline="0" dirty="0" smtClean="0"/>
              <a:t> </a:t>
            </a:r>
            <a:r>
              <a:rPr lang="it-IT" baseline="0" dirty="0" err="1" smtClean="0"/>
              <a:t>we</a:t>
            </a:r>
            <a:r>
              <a:rPr lang="it-IT" baseline="0" dirty="0" smtClean="0"/>
              <a:t> are planning to </a:t>
            </a:r>
            <a:r>
              <a:rPr lang="it-IT" baseline="0" dirty="0" err="1" smtClean="0"/>
              <a:t>install</a:t>
            </a:r>
            <a:r>
              <a:rPr lang="it-IT" baseline="0" dirty="0" smtClean="0"/>
              <a:t> and to use in the antenna. And </a:t>
            </a:r>
            <a:r>
              <a:rPr lang="it-IT" baseline="0" dirty="0" err="1" smtClean="0"/>
              <a:t>then</a:t>
            </a:r>
            <a:r>
              <a:rPr lang="it-IT" baseline="0" dirty="0" smtClean="0"/>
              <a:t> the </a:t>
            </a:r>
            <a:r>
              <a:rPr lang="it-IT" baseline="0" dirty="0" err="1" smtClean="0"/>
              <a:t>Conclusions</a:t>
            </a:r>
            <a:endParaRPr lang="it-IT"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610453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610453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Up to </a:t>
            </a:r>
            <a:r>
              <a:rPr lang="it-IT" dirty="0" err="1" smtClean="0"/>
              <a:t>now</a:t>
            </a:r>
            <a:r>
              <a:rPr lang="it-IT" dirty="0" smtClean="0"/>
              <a:t> due to the </a:t>
            </a:r>
            <a:r>
              <a:rPr lang="it-IT" dirty="0" err="1" smtClean="0"/>
              <a:t>fact</a:t>
            </a:r>
            <a:r>
              <a:rPr lang="it-IT" dirty="0" smtClean="0"/>
              <a:t> </a:t>
            </a:r>
            <a:r>
              <a:rPr lang="it-IT" dirty="0" err="1" smtClean="0"/>
              <a:t>that</a:t>
            </a:r>
            <a:r>
              <a:rPr lang="it-IT" dirty="0" smtClean="0"/>
              <a:t> </a:t>
            </a:r>
            <a:r>
              <a:rPr lang="it-IT" dirty="0" err="1" smtClean="0"/>
              <a:t>we</a:t>
            </a:r>
            <a:r>
              <a:rPr lang="it-IT" dirty="0" smtClean="0"/>
              <a:t> are </a:t>
            </a:r>
            <a:r>
              <a:rPr lang="it-IT" dirty="0" err="1" smtClean="0"/>
              <a:t>working</a:t>
            </a:r>
            <a:r>
              <a:rPr lang="it-IT" dirty="0" smtClean="0"/>
              <a:t> up</a:t>
            </a:r>
            <a:r>
              <a:rPr lang="it-IT" baseline="0" dirty="0" smtClean="0"/>
              <a:t> to 22 GHz </a:t>
            </a:r>
            <a:r>
              <a:rPr lang="it-IT" baseline="0" dirty="0" err="1" smtClean="0"/>
              <a:t>we</a:t>
            </a:r>
            <a:r>
              <a:rPr lang="it-IT" baseline="0" dirty="0" smtClean="0"/>
              <a:t> </a:t>
            </a:r>
            <a:r>
              <a:rPr lang="it-IT" baseline="0" dirty="0" err="1" smtClean="0"/>
              <a:t>don’t</a:t>
            </a:r>
            <a:r>
              <a:rPr lang="it-IT" baseline="0" dirty="0" smtClean="0"/>
              <a:t> </a:t>
            </a:r>
            <a:r>
              <a:rPr lang="it-IT" baseline="0" dirty="0" err="1" smtClean="0"/>
              <a:t>had</a:t>
            </a:r>
            <a:r>
              <a:rPr lang="it-IT" baseline="0" dirty="0" smtClean="0"/>
              <a:t> the </a:t>
            </a:r>
            <a:r>
              <a:rPr lang="it-IT" baseline="0" dirty="0" err="1" smtClean="0"/>
              <a:t>need</a:t>
            </a:r>
            <a:r>
              <a:rPr lang="it-IT" baseline="0" dirty="0" smtClean="0"/>
              <a:t> of the </a:t>
            </a:r>
            <a:r>
              <a:rPr lang="it-IT" baseline="0" dirty="0" err="1" smtClean="0"/>
              <a:t>metrology</a:t>
            </a:r>
            <a:r>
              <a:rPr lang="it-IT" baseline="0" dirty="0" smtClean="0"/>
              <a:t> and </a:t>
            </a:r>
            <a:r>
              <a:rPr lang="it-IT" baseline="0" dirty="0" err="1" smtClean="0"/>
              <a:t>this</a:t>
            </a:r>
            <a:r>
              <a:rPr lang="it-IT" baseline="0" dirty="0" smtClean="0"/>
              <a:t> </a:t>
            </a:r>
            <a:r>
              <a:rPr lang="it-IT" baseline="0" dirty="0" err="1" smtClean="0"/>
              <a:t>is</a:t>
            </a:r>
            <a:r>
              <a:rPr lang="it-IT" baseline="0" dirty="0" smtClean="0"/>
              <a:t> </a:t>
            </a:r>
            <a:r>
              <a:rPr lang="it-IT" baseline="0" dirty="0" err="1" smtClean="0"/>
              <a:t>froma</a:t>
            </a:r>
            <a:r>
              <a:rPr lang="it-IT" baseline="0" dirty="0" smtClean="0"/>
              <a:t> </a:t>
            </a:r>
            <a:r>
              <a:rPr lang="it-IT" baseline="0" dirty="0" err="1" smtClean="0"/>
              <a:t>certain</a:t>
            </a:r>
            <a:r>
              <a:rPr lang="it-IT" baseline="0" dirty="0" smtClean="0"/>
              <a:t> </a:t>
            </a:r>
            <a:r>
              <a:rPr lang="it-IT" baseline="0" dirty="0" err="1" smtClean="0"/>
              <a:t>point</a:t>
            </a:r>
            <a:r>
              <a:rPr lang="it-IT" baseline="0" dirty="0" smtClean="0"/>
              <a:t> of </a:t>
            </a:r>
            <a:r>
              <a:rPr lang="it-IT" baseline="0" dirty="0" err="1" smtClean="0"/>
              <a:t>view</a:t>
            </a:r>
            <a:r>
              <a:rPr lang="it-IT" baseline="0" dirty="0" smtClean="0"/>
              <a:t> a </a:t>
            </a:r>
            <a:r>
              <a:rPr lang="it-IT" baseline="0" dirty="0" err="1" smtClean="0"/>
              <a:t>good</a:t>
            </a:r>
            <a:r>
              <a:rPr lang="it-IT" baseline="0" dirty="0" smtClean="0"/>
              <a:t> news </a:t>
            </a:r>
            <a:r>
              <a:rPr lang="it-IT" baseline="0" dirty="0" err="1" smtClean="0"/>
              <a:t>but</a:t>
            </a:r>
            <a:r>
              <a:rPr lang="it-IT" baseline="0" dirty="0" smtClean="0"/>
              <a:t> </a:t>
            </a:r>
            <a:r>
              <a:rPr lang="it-IT" baseline="0" dirty="0" err="1" smtClean="0"/>
              <a:t>froma</a:t>
            </a:r>
            <a:r>
              <a:rPr lang="it-IT" baseline="0" dirty="0" smtClean="0"/>
              <a:t> </a:t>
            </a:r>
            <a:r>
              <a:rPr lang="it-IT" baseline="0" dirty="0" err="1" smtClean="0"/>
              <a:t>another</a:t>
            </a:r>
            <a:r>
              <a:rPr lang="it-IT" baseline="0" dirty="0" smtClean="0"/>
              <a:t> </a:t>
            </a:r>
            <a:r>
              <a:rPr lang="it-IT" baseline="0" dirty="0" err="1" smtClean="0"/>
              <a:t>one</a:t>
            </a:r>
            <a:r>
              <a:rPr lang="it-IT" baseline="0" dirty="0" smtClean="0"/>
              <a:t> a </a:t>
            </a:r>
            <a:r>
              <a:rPr lang="it-IT" baseline="0" dirty="0" err="1" smtClean="0"/>
              <a:t>bad</a:t>
            </a:r>
            <a:r>
              <a:rPr lang="it-IT" baseline="0" dirty="0" smtClean="0"/>
              <a:t> </a:t>
            </a:r>
            <a:r>
              <a:rPr lang="it-IT" baseline="0" dirty="0" err="1" smtClean="0"/>
              <a:t>one</a:t>
            </a:r>
            <a:r>
              <a:rPr lang="it-IT" baseline="0" dirty="0" smtClean="0"/>
              <a:t>, </a:t>
            </a:r>
            <a:r>
              <a:rPr lang="it-IT" baseline="0" dirty="0" err="1" smtClean="0"/>
              <a:t>because</a:t>
            </a:r>
            <a:r>
              <a:rPr lang="it-IT" baseline="0" dirty="0" smtClean="0"/>
              <a:t> </a:t>
            </a:r>
            <a:r>
              <a:rPr lang="it-IT" baseline="0" dirty="0" err="1" smtClean="0"/>
              <a:t>if</a:t>
            </a:r>
            <a:r>
              <a:rPr lang="it-IT" baseline="0" dirty="0" smtClean="0"/>
              <a:t> </a:t>
            </a:r>
            <a:r>
              <a:rPr lang="it-IT" baseline="0" dirty="0" err="1" smtClean="0"/>
              <a:t>you</a:t>
            </a:r>
            <a:r>
              <a:rPr lang="it-IT" baseline="0" dirty="0" smtClean="0"/>
              <a:t> </a:t>
            </a:r>
            <a:r>
              <a:rPr lang="it-IT" baseline="0" dirty="0" err="1" smtClean="0"/>
              <a:t>don’t</a:t>
            </a:r>
            <a:r>
              <a:rPr lang="it-IT" baseline="0" dirty="0" smtClean="0"/>
              <a:t> </a:t>
            </a:r>
            <a:r>
              <a:rPr lang="it-IT" baseline="0" dirty="0" err="1" smtClean="0"/>
              <a:t>have</a:t>
            </a:r>
            <a:r>
              <a:rPr lang="it-IT" baseline="0" dirty="0" smtClean="0"/>
              <a:t> a </a:t>
            </a:r>
            <a:r>
              <a:rPr lang="it-IT" baseline="0" dirty="0" err="1" smtClean="0"/>
              <a:t>very</a:t>
            </a:r>
            <a:r>
              <a:rPr lang="it-IT" baseline="0" dirty="0" smtClean="0"/>
              <a:t> </a:t>
            </a:r>
            <a:r>
              <a:rPr lang="it-IT" baseline="0" dirty="0" err="1" smtClean="0"/>
              <a:t>exciting</a:t>
            </a:r>
            <a:r>
              <a:rPr lang="it-IT" baseline="0" dirty="0" smtClean="0"/>
              <a:t> and </a:t>
            </a:r>
            <a:r>
              <a:rPr lang="it-IT" baseline="0" dirty="0" err="1" smtClean="0"/>
              <a:t>exigent</a:t>
            </a:r>
            <a:r>
              <a:rPr lang="it-IT" baseline="0" dirty="0" smtClean="0"/>
              <a:t> </a:t>
            </a:r>
            <a:r>
              <a:rPr lang="it-IT" baseline="0" dirty="0" err="1" smtClean="0"/>
              <a:t>request</a:t>
            </a:r>
            <a:r>
              <a:rPr lang="it-IT" baseline="0" dirty="0" smtClean="0"/>
              <a:t> from the </a:t>
            </a:r>
            <a:r>
              <a:rPr lang="it-IT" baseline="0" dirty="0" err="1" smtClean="0"/>
              <a:t>astronomical</a:t>
            </a:r>
            <a:r>
              <a:rPr lang="it-IT" baseline="0" dirty="0" smtClean="0"/>
              <a:t> world </a:t>
            </a:r>
            <a:r>
              <a:rPr lang="it-IT" baseline="0" dirty="0" err="1" smtClean="0"/>
              <a:t>at</a:t>
            </a:r>
            <a:r>
              <a:rPr lang="it-IT" baseline="0" dirty="0" smtClean="0"/>
              <a:t> </a:t>
            </a:r>
            <a:r>
              <a:rPr lang="it-IT" baseline="0" dirty="0" err="1" smtClean="0"/>
              <a:t>least</a:t>
            </a:r>
            <a:r>
              <a:rPr lang="it-IT" baseline="0" dirty="0" smtClean="0"/>
              <a:t> for </a:t>
            </a:r>
            <a:r>
              <a:rPr lang="it-IT" baseline="0" dirty="0" err="1" smtClean="0"/>
              <a:t>us</a:t>
            </a:r>
            <a:r>
              <a:rPr lang="it-IT" baseline="0" dirty="0" smtClean="0"/>
              <a:t> </a:t>
            </a:r>
            <a:r>
              <a:rPr lang="it-IT" baseline="0" dirty="0" err="1" smtClean="0"/>
              <a:t>is</a:t>
            </a:r>
            <a:r>
              <a:rPr lang="it-IT" baseline="0" dirty="0" smtClean="0"/>
              <a:t> </a:t>
            </a:r>
            <a:r>
              <a:rPr lang="it-IT" baseline="0" dirty="0" err="1" smtClean="0"/>
              <a:t>very</a:t>
            </a:r>
            <a:r>
              <a:rPr lang="it-IT" baseline="0" dirty="0" smtClean="0"/>
              <a:t> </a:t>
            </a:r>
            <a:r>
              <a:rPr lang="it-IT" baseline="0" dirty="0" err="1" smtClean="0"/>
              <a:t>difficult</a:t>
            </a:r>
            <a:r>
              <a:rPr lang="it-IT" baseline="0" dirty="0" smtClean="0"/>
              <a:t> to involve the right </a:t>
            </a:r>
            <a:r>
              <a:rPr lang="it-IT" baseline="0" dirty="0" err="1" smtClean="0"/>
              <a:t>energy</a:t>
            </a:r>
            <a:r>
              <a:rPr lang="it-IT" baseline="0" dirty="0" smtClean="0"/>
              <a:t> to </a:t>
            </a:r>
            <a:r>
              <a:rPr lang="it-IT" baseline="0" dirty="0" err="1" smtClean="0"/>
              <a:t>try</a:t>
            </a:r>
            <a:r>
              <a:rPr lang="it-IT" baseline="0" dirty="0" smtClean="0"/>
              <a:t> to solve the </a:t>
            </a:r>
            <a:r>
              <a:rPr lang="it-IT" baseline="0" dirty="0" err="1" smtClean="0"/>
              <a:t>problem</a:t>
            </a:r>
            <a:r>
              <a:rPr lang="it-IT" baseline="0" dirty="0" smtClean="0"/>
              <a:t>. </a:t>
            </a:r>
            <a:r>
              <a:rPr lang="it-IT" baseline="0" dirty="0" err="1" smtClean="0"/>
              <a:t>We</a:t>
            </a:r>
            <a:r>
              <a:rPr lang="it-IT" baseline="0" dirty="0" smtClean="0"/>
              <a:t> are </a:t>
            </a:r>
            <a:r>
              <a:rPr lang="it-IT" baseline="0" dirty="0" err="1" smtClean="0"/>
              <a:t>here</a:t>
            </a:r>
            <a:r>
              <a:rPr lang="it-IT" baseline="0" dirty="0" smtClean="0"/>
              <a:t> to </a:t>
            </a:r>
            <a:r>
              <a:rPr lang="it-IT" baseline="0" dirty="0" err="1" smtClean="0"/>
              <a:t>understand</a:t>
            </a:r>
            <a:r>
              <a:rPr lang="it-IT" baseline="0" dirty="0" smtClean="0"/>
              <a:t> </a:t>
            </a:r>
            <a:r>
              <a:rPr lang="it-IT" baseline="0" dirty="0" err="1" smtClean="0"/>
              <a:t>what</a:t>
            </a:r>
            <a:r>
              <a:rPr lang="it-IT" baseline="0" dirty="0" smtClean="0"/>
              <a:t> </a:t>
            </a:r>
            <a:r>
              <a:rPr lang="it-IT" baseline="0" dirty="0" err="1" smtClean="0"/>
              <a:t>radiotelescopes</a:t>
            </a:r>
            <a:r>
              <a:rPr lang="it-IT" baseline="0" dirty="0" smtClean="0"/>
              <a:t> in a more </a:t>
            </a:r>
            <a:r>
              <a:rPr lang="it-IT" baseline="0" dirty="0" err="1" smtClean="0"/>
              <a:t>advanced</a:t>
            </a:r>
            <a:r>
              <a:rPr lang="it-IT" baseline="0" dirty="0" smtClean="0"/>
              <a:t> stage </a:t>
            </a:r>
            <a:r>
              <a:rPr lang="it-IT" baseline="0" dirty="0" err="1" smtClean="0"/>
              <a:t>have</a:t>
            </a:r>
            <a:r>
              <a:rPr lang="it-IT" baseline="0" dirty="0" smtClean="0"/>
              <a:t> </a:t>
            </a:r>
            <a:r>
              <a:rPr lang="it-IT" baseline="0" dirty="0" err="1" smtClean="0"/>
              <a:t>done</a:t>
            </a:r>
            <a:r>
              <a:rPr lang="it-IT" baseline="0" dirty="0" smtClean="0"/>
              <a:t> </a:t>
            </a:r>
            <a:r>
              <a:rPr lang="it-IT" baseline="0" dirty="0" err="1" smtClean="0"/>
              <a:t>as</a:t>
            </a:r>
            <a:r>
              <a:rPr lang="it-IT" baseline="0" dirty="0" smtClean="0"/>
              <a:t> </a:t>
            </a:r>
            <a:r>
              <a:rPr lang="it-IT" baseline="0" dirty="0" err="1" smtClean="0"/>
              <a:t>metrology</a:t>
            </a:r>
            <a:r>
              <a:rPr lang="it-IT" baseline="0" dirty="0" smtClean="0"/>
              <a:t> </a:t>
            </a:r>
            <a:r>
              <a:rPr lang="it-IT" baseline="0" dirty="0" err="1" smtClean="0"/>
              <a:t>activities</a:t>
            </a:r>
            <a:r>
              <a:rPr lang="it-IT" baseline="0" dirty="0" smtClean="0"/>
              <a:t> </a:t>
            </a:r>
            <a:r>
              <a:rPr lang="it-IT" baseline="0" dirty="0" err="1" smtClean="0"/>
              <a:t>that</a:t>
            </a:r>
            <a:r>
              <a:rPr lang="it-IT" baseline="0" dirty="0" smtClean="0"/>
              <a:t> are mature to be </a:t>
            </a:r>
            <a:r>
              <a:rPr lang="it-IT" baseline="0" dirty="0" err="1" smtClean="0"/>
              <a:t>installed</a:t>
            </a:r>
            <a:r>
              <a:rPr lang="it-IT" baseline="0" dirty="0" smtClean="0"/>
              <a:t> and </a:t>
            </a:r>
            <a:r>
              <a:rPr lang="it-IT" baseline="0" dirty="0" err="1" smtClean="0"/>
              <a:t>routinely</a:t>
            </a:r>
            <a:r>
              <a:rPr lang="it-IT" baseline="0" dirty="0" smtClean="0"/>
              <a:t> </a:t>
            </a:r>
            <a:r>
              <a:rPr lang="it-IT" baseline="0" dirty="0" err="1" smtClean="0"/>
              <a:t>applied</a:t>
            </a:r>
            <a:r>
              <a:rPr lang="it-IT" baseline="0" dirty="0" smtClean="0"/>
              <a:t> to </a:t>
            </a:r>
            <a:r>
              <a:rPr lang="it-IT" baseline="0" dirty="0" err="1" smtClean="0"/>
              <a:t>improve</a:t>
            </a:r>
            <a:r>
              <a:rPr lang="it-IT" baseline="0" dirty="0" smtClean="0"/>
              <a:t> the antenna </a:t>
            </a:r>
            <a:r>
              <a:rPr lang="it-IT" baseline="0" dirty="0" err="1" smtClean="0"/>
              <a:t>efficiency</a:t>
            </a:r>
            <a:r>
              <a:rPr lang="it-IT" baseline="0" dirty="0" smtClean="0"/>
              <a:t> </a:t>
            </a:r>
            <a:r>
              <a:rPr lang="it-IT" baseline="0" dirty="0" err="1" smtClean="0"/>
              <a:t>at</a:t>
            </a:r>
            <a:r>
              <a:rPr lang="it-IT" baseline="0" dirty="0" smtClean="0"/>
              <a:t> high </a:t>
            </a:r>
            <a:r>
              <a:rPr lang="it-IT" baseline="0" dirty="0" err="1" smtClean="0"/>
              <a:t>frequency</a:t>
            </a:r>
            <a:r>
              <a:rPr lang="it-IT" baseline="0" dirty="0" smtClean="0"/>
              <a:t>. </a:t>
            </a:r>
            <a:r>
              <a:rPr lang="it-IT" baseline="0" dirty="0" err="1" smtClean="0"/>
              <a:t>Our</a:t>
            </a:r>
            <a:r>
              <a:rPr lang="it-IT" baseline="0" dirty="0" smtClean="0"/>
              <a:t> </a:t>
            </a:r>
            <a:r>
              <a:rPr lang="it-IT" baseline="0" dirty="0" err="1" smtClean="0"/>
              <a:t>final</a:t>
            </a:r>
            <a:r>
              <a:rPr lang="it-IT" baseline="0" dirty="0" smtClean="0"/>
              <a:t> </a:t>
            </a:r>
            <a:r>
              <a:rPr lang="it-IT" baseline="0" dirty="0" err="1" smtClean="0"/>
              <a:t>aim</a:t>
            </a:r>
            <a:r>
              <a:rPr lang="it-IT" baseline="0" dirty="0" smtClean="0"/>
              <a:t> </a:t>
            </a:r>
            <a:r>
              <a:rPr lang="it-IT" baseline="0" dirty="0" err="1" smtClean="0"/>
              <a:t>is</a:t>
            </a:r>
            <a:r>
              <a:rPr lang="it-IT" baseline="0" dirty="0" smtClean="0"/>
              <a:t> </a:t>
            </a:r>
            <a:r>
              <a:rPr lang="it-IT" baseline="0" dirty="0" err="1" smtClean="0"/>
              <a:t>as</a:t>
            </a:r>
            <a:r>
              <a:rPr lang="it-IT" baseline="0" dirty="0" smtClean="0"/>
              <a:t> </a:t>
            </a:r>
            <a:r>
              <a:rPr lang="it-IT" baseline="0" dirty="0" err="1" smtClean="0"/>
              <a:t>you</a:t>
            </a:r>
            <a:r>
              <a:rPr lang="it-IT" baseline="0" dirty="0" smtClean="0"/>
              <a:t> can </a:t>
            </a:r>
            <a:r>
              <a:rPr lang="it-IT" baseline="0" dirty="0" err="1" smtClean="0"/>
              <a:t>imagine</a:t>
            </a:r>
            <a:r>
              <a:rPr lang="it-IT" baseline="0" dirty="0" smtClean="0"/>
              <a:t>, to </a:t>
            </a:r>
            <a:r>
              <a:rPr lang="it-IT" baseline="0" dirty="0" err="1" smtClean="0"/>
              <a:t>close</a:t>
            </a:r>
            <a:r>
              <a:rPr lang="it-IT" baseline="0" dirty="0" smtClean="0"/>
              <a:t> the </a:t>
            </a:r>
            <a:r>
              <a:rPr lang="it-IT" baseline="0" dirty="0" err="1" smtClean="0"/>
              <a:t>loop</a:t>
            </a:r>
            <a:r>
              <a:rPr lang="it-IT" baseline="0" dirty="0" smtClean="0"/>
              <a:t> and to </a:t>
            </a:r>
            <a:r>
              <a:rPr lang="it-IT" baseline="0" dirty="0" err="1" smtClean="0"/>
              <a:t>maintain</a:t>
            </a:r>
            <a:r>
              <a:rPr lang="it-IT" baseline="0" dirty="0" smtClean="0"/>
              <a:t> the </a:t>
            </a:r>
            <a:r>
              <a:rPr lang="it-IT" baseline="0" dirty="0" err="1" smtClean="0"/>
              <a:t>better</a:t>
            </a:r>
            <a:r>
              <a:rPr lang="it-IT" baseline="0" dirty="0" smtClean="0"/>
              <a:t> antenna </a:t>
            </a:r>
            <a:r>
              <a:rPr lang="it-IT" baseline="0" dirty="0" err="1" smtClean="0"/>
              <a:t>efficiency</a:t>
            </a:r>
            <a:r>
              <a:rPr lang="it-IT" baseline="0" dirty="0" smtClean="0"/>
              <a:t> in </a:t>
            </a:r>
            <a:r>
              <a:rPr lang="it-IT" baseline="0" dirty="0" err="1" smtClean="0"/>
              <a:t>whatever</a:t>
            </a:r>
            <a:r>
              <a:rPr lang="it-IT" baseline="0" dirty="0" smtClean="0"/>
              <a:t> situation and </a:t>
            </a:r>
            <a:r>
              <a:rPr lang="it-IT" baseline="0" dirty="0" err="1" smtClean="0"/>
              <a:t>during</a:t>
            </a:r>
            <a:r>
              <a:rPr lang="it-IT" baseline="0" dirty="0" smtClean="0"/>
              <a:t> daytime and </a:t>
            </a:r>
            <a:r>
              <a:rPr lang="it-IT" baseline="0" dirty="0" err="1" smtClean="0"/>
              <a:t>nightime</a:t>
            </a:r>
            <a:r>
              <a:rPr lang="it-IT" baseline="0" dirty="0" smtClean="0"/>
              <a:t>.</a:t>
            </a:r>
            <a:endParaRPr lang="it-IT"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61045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p:cNvSpPr>
            <a:spLocks noGrp="1" noRot="1" noChangeAspect="1" noTextEdit="1"/>
          </p:cNvSpPr>
          <p:nvPr>
            <p:ph type="sldImg"/>
          </p:nvPr>
        </p:nvSpPr>
        <p:spPr>
          <a:ln/>
        </p:spPr>
      </p:sp>
      <p:sp>
        <p:nvSpPr>
          <p:cNvPr id="5123" name="Segnaposto note 2"/>
          <p:cNvSpPr>
            <a:spLocks noGrp="1"/>
          </p:cNvSpPr>
          <p:nvPr>
            <p:ph type="body" idx="1"/>
          </p:nvPr>
        </p:nvSpPr>
        <p:spPr>
          <a:noFill/>
        </p:spPr>
        <p:txBody>
          <a:bodyPr/>
          <a:lstStyle/>
          <a:p>
            <a:pPr algn="just" eaLnBrk="1" hangingPunct="1"/>
            <a:r>
              <a:rPr lang="it-IT" altLang="it-IT" dirty="0" smtClean="0"/>
              <a:t>The SRT </a:t>
            </a:r>
            <a:r>
              <a:rPr lang="it-IT" altLang="it-IT" dirty="0" err="1" smtClean="0"/>
              <a:t>is</a:t>
            </a:r>
            <a:r>
              <a:rPr lang="it-IT" altLang="it-IT" dirty="0" smtClean="0"/>
              <a:t> a 64 </a:t>
            </a:r>
            <a:r>
              <a:rPr lang="it-IT" altLang="it-IT" dirty="0" err="1" smtClean="0"/>
              <a:t>meters</a:t>
            </a:r>
            <a:r>
              <a:rPr lang="it-IT" altLang="it-IT" dirty="0" smtClean="0"/>
              <a:t> </a:t>
            </a:r>
            <a:r>
              <a:rPr lang="it-IT" altLang="it-IT" dirty="0" err="1" smtClean="0"/>
              <a:t>fully</a:t>
            </a:r>
            <a:r>
              <a:rPr lang="it-IT" altLang="it-IT" dirty="0" smtClean="0"/>
              <a:t> </a:t>
            </a:r>
            <a:r>
              <a:rPr lang="it-IT" altLang="it-IT" dirty="0" err="1" smtClean="0"/>
              <a:t>steerable</a:t>
            </a:r>
            <a:r>
              <a:rPr lang="it-IT" altLang="it-IT" dirty="0" smtClean="0"/>
              <a:t> </a:t>
            </a:r>
            <a:r>
              <a:rPr lang="it-IT" altLang="it-IT" dirty="0" err="1" smtClean="0"/>
              <a:t>wheel</a:t>
            </a:r>
            <a:r>
              <a:rPr lang="it-IT" altLang="it-IT" dirty="0" smtClean="0"/>
              <a:t> and </a:t>
            </a:r>
            <a:r>
              <a:rPr lang="it-IT" altLang="it-IT" dirty="0" err="1" smtClean="0"/>
              <a:t>track</a:t>
            </a:r>
            <a:r>
              <a:rPr lang="it-IT" altLang="it-IT" dirty="0" smtClean="0"/>
              <a:t> </a:t>
            </a:r>
            <a:r>
              <a:rPr lang="it-IT" altLang="it-IT" dirty="0" err="1" smtClean="0"/>
              <a:t>radiotelescope</a:t>
            </a:r>
            <a:r>
              <a:rPr lang="it-IT" altLang="it-IT" dirty="0" smtClean="0"/>
              <a:t>, </a:t>
            </a:r>
            <a:r>
              <a:rPr lang="it-IT" altLang="it-IT" dirty="0" err="1" smtClean="0"/>
              <a:t>designed</a:t>
            </a:r>
            <a:r>
              <a:rPr lang="it-IT" altLang="it-IT" dirty="0" smtClean="0"/>
              <a:t> to operate in the </a:t>
            </a:r>
            <a:r>
              <a:rPr lang="it-IT" altLang="it-IT" dirty="0" err="1" smtClean="0"/>
              <a:t>frequency</a:t>
            </a:r>
            <a:r>
              <a:rPr lang="it-IT" altLang="it-IT" dirty="0" smtClean="0"/>
              <a:t> </a:t>
            </a:r>
            <a:r>
              <a:rPr lang="it-IT" altLang="it-IT" dirty="0" err="1" smtClean="0"/>
              <a:t>range</a:t>
            </a:r>
            <a:r>
              <a:rPr lang="it-IT" altLang="it-IT" baseline="0" dirty="0" smtClean="0"/>
              <a:t> </a:t>
            </a:r>
            <a:r>
              <a:rPr lang="it-IT" altLang="it-IT" baseline="0" dirty="0" err="1" smtClean="0"/>
              <a:t>between</a:t>
            </a:r>
            <a:r>
              <a:rPr lang="it-IT" altLang="it-IT" baseline="0" dirty="0" smtClean="0"/>
              <a:t> 300 MHz and 115 GHz for single </a:t>
            </a:r>
            <a:r>
              <a:rPr lang="it-IT" altLang="it-IT" baseline="0" dirty="0" err="1" smtClean="0"/>
              <a:t>dish</a:t>
            </a:r>
            <a:r>
              <a:rPr lang="it-IT" altLang="it-IT" baseline="0" dirty="0" smtClean="0"/>
              <a:t> </a:t>
            </a:r>
            <a:r>
              <a:rPr lang="it-IT" altLang="it-IT" baseline="0" dirty="0" err="1" smtClean="0"/>
              <a:t>observations</a:t>
            </a:r>
            <a:r>
              <a:rPr lang="it-IT" altLang="it-IT" baseline="0" dirty="0" smtClean="0"/>
              <a:t>, </a:t>
            </a:r>
            <a:r>
              <a:rPr lang="it-IT" altLang="it-IT" baseline="0" dirty="0" err="1" smtClean="0"/>
              <a:t>as</a:t>
            </a:r>
            <a:r>
              <a:rPr lang="it-IT" altLang="it-IT" baseline="0" dirty="0" smtClean="0"/>
              <a:t> an </a:t>
            </a:r>
            <a:r>
              <a:rPr lang="it-IT" altLang="it-IT" baseline="0" dirty="0" err="1" smtClean="0"/>
              <a:t>element</a:t>
            </a:r>
            <a:r>
              <a:rPr lang="it-IT" altLang="it-IT" baseline="0" dirty="0" smtClean="0"/>
              <a:t> of the VLBI Network, and for </a:t>
            </a:r>
            <a:r>
              <a:rPr lang="it-IT" altLang="it-IT" baseline="0" dirty="0" err="1" smtClean="0"/>
              <a:t>space</a:t>
            </a:r>
            <a:r>
              <a:rPr lang="it-IT" altLang="it-IT" baseline="0" dirty="0" smtClean="0"/>
              <a:t> science DSN </a:t>
            </a:r>
            <a:r>
              <a:rPr lang="it-IT" altLang="it-IT" baseline="0" dirty="0" err="1" smtClean="0"/>
              <a:t>capabilities</a:t>
            </a:r>
            <a:r>
              <a:rPr lang="it-IT" altLang="it-IT" baseline="0" dirty="0" smtClean="0"/>
              <a:t> and </a:t>
            </a:r>
            <a:r>
              <a:rPr lang="it-IT" altLang="it-IT" baseline="0" dirty="0" err="1" smtClean="0"/>
              <a:t>eventually</a:t>
            </a:r>
            <a:r>
              <a:rPr lang="it-IT" altLang="it-IT" baseline="0" dirty="0" smtClean="0"/>
              <a:t> </a:t>
            </a:r>
            <a:r>
              <a:rPr lang="it-IT" altLang="it-IT" baseline="0" dirty="0" err="1" smtClean="0"/>
              <a:t>geodynamical</a:t>
            </a:r>
            <a:r>
              <a:rPr lang="it-IT" altLang="it-IT" baseline="0" dirty="0" smtClean="0"/>
              <a:t> </a:t>
            </a:r>
            <a:r>
              <a:rPr lang="it-IT" altLang="it-IT" baseline="0" dirty="0" err="1" smtClean="0"/>
              <a:t>studies</a:t>
            </a:r>
            <a:r>
              <a:rPr lang="it-IT" altLang="it-IT" baseline="0" dirty="0" smtClean="0"/>
              <a:t>. The SRT </a:t>
            </a:r>
            <a:r>
              <a:rPr lang="it-IT" altLang="it-IT" baseline="0" dirty="0" err="1" smtClean="0"/>
              <a:t>is</a:t>
            </a:r>
            <a:r>
              <a:rPr lang="it-IT" altLang="it-IT" baseline="0" dirty="0" smtClean="0"/>
              <a:t> </a:t>
            </a:r>
            <a:r>
              <a:rPr lang="it-IT" altLang="it-IT" baseline="0" dirty="0" err="1" smtClean="0"/>
              <a:t>managed</a:t>
            </a:r>
            <a:r>
              <a:rPr lang="it-IT" altLang="it-IT" baseline="0" dirty="0" smtClean="0"/>
              <a:t> by </a:t>
            </a:r>
            <a:r>
              <a:rPr lang="it-IT" altLang="it-IT" baseline="0" dirty="0" err="1" smtClean="0"/>
              <a:t>three</a:t>
            </a:r>
            <a:r>
              <a:rPr lang="it-IT" altLang="it-IT" baseline="0" dirty="0" smtClean="0"/>
              <a:t> </a:t>
            </a:r>
            <a:r>
              <a:rPr lang="it-IT" altLang="it-IT" baseline="0" dirty="0" err="1" smtClean="0"/>
              <a:t>research</a:t>
            </a:r>
            <a:r>
              <a:rPr lang="it-IT" altLang="it-IT" baseline="0" dirty="0" smtClean="0"/>
              <a:t> </a:t>
            </a:r>
            <a:r>
              <a:rPr lang="it-IT" altLang="it-IT" baseline="0" dirty="0" err="1" smtClean="0"/>
              <a:t>institutes</a:t>
            </a:r>
            <a:r>
              <a:rPr lang="it-IT" altLang="it-IT" baseline="0" dirty="0" smtClean="0"/>
              <a:t> of INAF, the OAC, IRA and OAAC. The </a:t>
            </a:r>
            <a:r>
              <a:rPr lang="it-IT" altLang="it-IT" baseline="0" dirty="0" err="1" smtClean="0"/>
              <a:t>total</a:t>
            </a:r>
            <a:r>
              <a:rPr lang="it-IT" altLang="it-IT" baseline="0" dirty="0" smtClean="0"/>
              <a:t> </a:t>
            </a:r>
            <a:r>
              <a:rPr lang="it-IT" altLang="it-IT" baseline="0" dirty="0" err="1" smtClean="0"/>
              <a:t>cost</a:t>
            </a:r>
            <a:r>
              <a:rPr lang="it-IT" altLang="it-IT" baseline="0" dirty="0" smtClean="0"/>
              <a:t> of the </a:t>
            </a:r>
            <a:r>
              <a:rPr lang="it-IT" altLang="it-IT" baseline="0" dirty="0" err="1" smtClean="0"/>
              <a:t>infrastructure</a:t>
            </a:r>
            <a:r>
              <a:rPr lang="it-IT" altLang="it-IT" baseline="0" dirty="0" smtClean="0"/>
              <a:t> </a:t>
            </a:r>
            <a:r>
              <a:rPr lang="it-IT" altLang="it-IT" baseline="0" dirty="0" err="1" smtClean="0"/>
              <a:t>is</a:t>
            </a:r>
            <a:r>
              <a:rPr lang="it-IT" altLang="it-IT" baseline="0" dirty="0" smtClean="0"/>
              <a:t> of more </a:t>
            </a:r>
            <a:r>
              <a:rPr lang="it-IT" altLang="it-IT" baseline="0" dirty="0" err="1" smtClean="0"/>
              <a:t>than</a:t>
            </a:r>
            <a:r>
              <a:rPr lang="it-IT" altLang="it-IT" baseline="0" dirty="0" smtClean="0"/>
              <a:t> 60 </a:t>
            </a:r>
            <a:r>
              <a:rPr lang="it-IT" altLang="it-IT" baseline="0" dirty="0" err="1" smtClean="0"/>
              <a:t>Meuros</a:t>
            </a:r>
            <a:r>
              <a:rPr lang="it-IT" altLang="it-IT" baseline="0" dirty="0" smtClean="0"/>
              <a:t>. The </a:t>
            </a:r>
            <a:r>
              <a:rPr lang="it-IT" altLang="it-IT" baseline="0" dirty="0" err="1" smtClean="0"/>
              <a:t>main</a:t>
            </a:r>
            <a:r>
              <a:rPr lang="it-IT" altLang="it-IT" baseline="0" dirty="0" smtClean="0"/>
              <a:t> </a:t>
            </a:r>
            <a:r>
              <a:rPr lang="it-IT" altLang="it-IT" baseline="0" dirty="0" err="1" smtClean="0"/>
              <a:t>funding</a:t>
            </a:r>
            <a:r>
              <a:rPr lang="it-IT" altLang="it-IT" baseline="0" dirty="0" smtClean="0"/>
              <a:t> </a:t>
            </a:r>
            <a:r>
              <a:rPr lang="it-IT" altLang="it-IT" baseline="0" dirty="0" err="1" smtClean="0"/>
              <a:t>Institutions</a:t>
            </a:r>
            <a:r>
              <a:rPr lang="it-IT" altLang="it-IT" baseline="0" dirty="0" smtClean="0"/>
              <a:t> of the SRT are the MIUR, ASI and RAS. The antenna </a:t>
            </a:r>
            <a:r>
              <a:rPr lang="it-IT" altLang="it-IT" baseline="0" dirty="0" err="1" smtClean="0"/>
              <a:t>bas</a:t>
            </a:r>
            <a:r>
              <a:rPr lang="it-IT" altLang="it-IT" baseline="0" dirty="0" smtClean="0"/>
              <a:t> </a:t>
            </a:r>
            <a:r>
              <a:rPr lang="it-IT" altLang="it-IT" baseline="0" dirty="0" err="1" smtClean="0"/>
              <a:t>been</a:t>
            </a:r>
            <a:r>
              <a:rPr lang="it-IT" altLang="it-IT" baseline="0" dirty="0" smtClean="0"/>
              <a:t> </a:t>
            </a:r>
            <a:r>
              <a:rPr lang="it-IT" altLang="it-IT" baseline="0" dirty="0" err="1" smtClean="0"/>
              <a:t>inaugurated</a:t>
            </a:r>
            <a:r>
              <a:rPr lang="it-IT" altLang="it-IT" baseline="0" dirty="0" smtClean="0"/>
              <a:t> on </a:t>
            </a:r>
            <a:r>
              <a:rPr lang="it-IT" altLang="it-IT" baseline="0" dirty="0" err="1" smtClean="0"/>
              <a:t>september</a:t>
            </a:r>
            <a:r>
              <a:rPr lang="it-IT" altLang="it-IT" baseline="0" dirty="0" smtClean="0"/>
              <a:t> 2013, </a:t>
            </a:r>
            <a:r>
              <a:rPr lang="it-IT" altLang="it-IT" baseline="0" dirty="0" err="1" smtClean="0"/>
              <a:t>at</a:t>
            </a:r>
            <a:r>
              <a:rPr lang="it-IT" altLang="it-IT" baseline="0" dirty="0" smtClean="0"/>
              <a:t> the end of 2014 </a:t>
            </a:r>
            <a:r>
              <a:rPr lang="it-IT" altLang="it-IT" baseline="0" dirty="0" err="1" smtClean="0"/>
              <a:t>we</a:t>
            </a:r>
            <a:r>
              <a:rPr lang="it-IT" altLang="it-IT" baseline="0" dirty="0" smtClean="0"/>
              <a:t> </a:t>
            </a:r>
            <a:r>
              <a:rPr lang="it-IT" altLang="it-IT" baseline="0" dirty="0" err="1" smtClean="0"/>
              <a:t>closed</a:t>
            </a:r>
            <a:r>
              <a:rPr lang="it-IT" altLang="it-IT" baseline="0" dirty="0" smtClean="0"/>
              <a:t> the </a:t>
            </a:r>
            <a:r>
              <a:rPr lang="it-IT" altLang="it-IT" baseline="0" dirty="0" err="1" smtClean="0"/>
              <a:t>scientific</a:t>
            </a:r>
            <a:r>
              <a:rPr lang="it-IT" altLang="it-IT" baseline="0" dirty="0" smtClean="0"/>
              <a:t> </a:t>
            </a:r>
            <a:r>
              <a:rPr lang="it-IT" altLang="it-IT" baseline="0" dirty="0" err="1" smtClean="0"/>
              <a:t>commissioning</a:t>
            </a:r>
            <a:r>
              <a:rPr lang="it-IT" altLang="it-IT" baseline="0" dirty="0" smtClean="0"/>
              <a:t> and </a:t>
            </a:r>
            <a:r>
              <a:rPr lang="it-IT" altLang="it-IT" baseline="0" dirty="0" err="1" smtClean="0"/>
              <a:t>this</a:t>
            </a:r>
            <a:r>
              <a:rPr lang="it-IT" altLang="it-IT" baseline="0" dirty="0" smtClean="0"/>
              <a:t> </a:t>
            </a:r>
            <a:r>
              <a:rPr lang="it-IT" altLang="it-IT" baseline="0" dirty="0" err="1" smtClean="0"/>
              <a:t>year</a:t>
            </a:r>
            <a:r>
              <a:rPr lang="it-IT" altLang="it-IT" baseline="0" dirty="0" smtClean="0"/>
              <a:t> </a:t>
            </a:r>
            <a:r>
              <a:rPr lang="it-IT" altLang="it-IT" baseline="0" dirty="0" err="1" smtClean="0"/>
              <a:t>we</a:t>
            </a:r>
            <a:r>
              <a:rPr lang="it-IT" altLang="it-IT" baseline="0" dirty="0" smtClean="0"/>
              <a:t> </a:t>
            </a:r>
            <a:r>
              <a:rPr lang="it-IT" altLang="it-IT" baseline="0" dirty="0" err="1" smtClean="0"/>
              <a:t>started</a:t>
            </a:r>
            <a:r>
              <a:rPr lang="it-IT" altLang="it-IT" baseline="0" dirty="0" smtClean="0"/>
              <a:t> the </a:t>
            </a:r>
            <a:r>
              <a:rPr lang="it-IT" altLang="it-IT" baseline="0" dirty="0" err="1" smtClean="0"/>
              <a:t>early</a:t>
            </a:r>
            <a:r>
              <a:rPr lang="it-IT" altLang="it-IT" baseline="0" dirty="0" smtClean="0"/>
              <a:t> science </a:t>
            </a:r>
            <a:r>
              <a:rPr lang="it-IT" altLang="it-IT" baseline="0" dirty="0" err="1" smtClean="0"/>
              <a:t>program</a:t>
            </a:r>
            <a:r>
              <a:rPr lang="it-IT" altLang="it-IT" baseline="0" dirty="0" smtClean="0"/>
              <a:t>, </a:t>
            </a:r>
            <a:r>
              <a:rPr lang="it-IT" altLang="it-IT" baseline="0" dirty="0" err="1" smtClean="0"/>
              <a:t>receiving</a:t>
            </a:r>
            <a:r>
              <a:rPr lang="it-IT" altLang="it-IT" baseline="0" dirty="0" smtClean="0"/>
              <a:t> </a:t>
            </a:r>
            <a:r>
              <a:rPr lang="it-IT" altLang="it-IT" baseline="0" dirty="0" err="1" smtClean="0"/>
              <a:t>about</a:t>
            </a:r>
            <a:r>
              <a:rPr lang="it-IT" altLang="it-IT" baseline="0" dirty="0" smtClean="0"/>
              <a:t> 12 </a:t>
            </a:r>
            <a:r>
              <a:rPr lang="it-IT" altLang="it-IT" baseline="0" dirty="0" err="1" smtClean="0"/>
              <a:t>scientific</a:t>
            </a:r>
            <a:r>
              <a:rPr lang="it-IT" altLang="it-IT" baseline="0" dirty="0" smtClean="0"/>
              <a:t> </a:t>
            </a:r>
            <a:r>
              <a:rPr lang="it-IT" altLang="it-IT" baseline="0" dirty="0" err="1" smtClean="0"/>
              <a:t>programs</a:t>
            </a:r>
            <a:r>
              <a:rPr lang="it-IT" altLang="it-IT" baseline="0" dirty="0" smtClean="0"/>
              <a:t>. </a:t>
            </a:r>
            <a:r>
              <a:rPr lang="it-IT" altLang="it-IT" baseline="0" dirty="0" err="1" smtClean="0"/>
              <a:t>Unfortunately</a:t>
            </a:r>
            <a:r>
              <a:rPr lang="it-IT" altLang="it-IT" baseline="0" dirty="0" smtClean="0"/>
              <a:t> </a:t>
            </a:r>
            <a:r>
              <a:rPr lang="it-IT" altLang="it-IT" baseline="0" dirty="0" err="1" smtClean="0"/>
              <a:t>now</a:t>
            </a:r>
            <a:r>
              <a:rPr lang="it-IT" altLang="it-IT" baseline="0" dirty="0" smtClean="0"/>
              <a:t> </a:t>
            </a:r>
            <a:r>
              <a:rPr lang="it-IT" altLang="it-IT" baseline="0" dirty="0" err="1" smtClean="0"/>
              <a:t>we</a:t>
            </a:r>
            <a:r>
              <a:rPr lang="it-IT" altLang="it-IT" baseline="0" dirty="0" smtClean="0"/>
              <a:t> </a:t>
            </a:r>
            <a:r>
              <a:rPr lang="it-IT" altLang="it-IT" baseline="0" dirty="0" err="1" smtClean="0"/>
              <a:t>have</a:t>
            </a:r>
            <a:r>
              <a:rPr lang="it-IT" altLang="it-IT" baseline="0" dirty="0" smtClean="0"/>
              <a:t> the </a:t>
            </a:r>
            <a:r>
              <a:rPr lang="it-IT" altLang="it-IT" baseline="0" dirty="0" err="1" smtClean="0"/>
              <a:t>actuators</a:t>
            </a:r>
            <a:r>
              <a:rPr lang="it-IT" altLang="it-IT" baseline="0" dirty="0" smtClean="0"/>
              <a:t> </a:t>
            </a:r>
            <a:r>
              <a:rPr lang="it-IT" altLang="it-IT" baseline="0" dirty="0" err="1" smtClean="0"/>
              <a:t>problem</a:t>
            </a:r>
            <a:r>
              <a:rPr lang="it-IT" altLang="it-IT" baseline="0" dirty="0" smtClean="0"/>
              <a:t> and </a:t>
            </a:r>
            <a:r>
              <a:rPr lang="it-IT" altLang="it-IT" baseline="0" dirty="0" err="1" smtClean="0"/>
              <a:t>we</a:t>
            </a:r>
            <a:r>
              <a:rPr lang="it-IT" altLang="it-IT" baseline="0" dirty="0" smtClean="0"/>
              <a:t> </a:t>
            </a:r>
            <a:r>
              <a:rPr lang="it-IT" altLang="it-IT" baseline="0" dirty="0" err="1" smtClean="0"/>
              <a:t>hope</a:t>
            </a:r>
            <a:r>
              <a:rPr lang="it-IT" altLang="it-IT" baseline="0" dirty="0" smtClean="0"/>
              <a:t> to be </a:t>
            </a:r>
            <a:r>
              <a:rPr lang="it-IT" altLang="it-IT" baseline="0" dirty="0" err="1" smtClean="0"/>
              <a:t>able</a:t>
            </a:r>
            <a:r>
              <a:rPr lang="it-IT" altLang="it-IT" baseline="0" dirty="0" smtClean="0"/>
              <a:t> to </a:t>
            </a:r>
            <a:r>
              <a:rPr lang="it-IT" altLang="it-IT" baseline="0" dirty="0" err="1" smtClean="0"/>
              <a:t>recover</a:t>
            </a:r>
            <a:r>
              <a:rPr lang="it-IT" altLang="it-IT" baseline="0" dirty="0" smtClean="0"/>
              <a:t> </a:t>
            </a:r>
            <a:r>
              <a:rPr lang="it-IT" altLang="it-IT" baseline="0" dirty="0" err="1" smtClean="0"/>
              <a:t>this</a:t>
            </a:r>
            <a:r>
              <a:rPr lang="it-IT" altLang="it-IT" baseline="0" dirty="0" smtClean="0"/>
              <a:t> </a:t>
            </a:r>
            <a:r>
              <a:rPr lang="it-IT" altLang="it-IT" baseline="0" dirty="0" err="1" smtClean="0"/>
              <a:t>problem</a:t>
            </a:r>
            <a:r>
              <a:rPr lang="it-IT" altLang="it-IT" baseline="0" dirty="0" smtClean="0"/>
              <a:t> by the end of 2017 by </a:t>
            </a:r>
            <a:r>
              <a:rPr lang="it-IT" altLang="it-IT" baseline="0" dirty="0" err="1" smtClean="0"/>
              <a:t>refurbishing</a:t>
            </a:r>
            <a:r>
              <a:rPr lang="it-IT" altLang="it-IT" baseline="0" dirty="0" smtClean="0"/>
              <a:t> </a:t>
            </a:r>
            <a:r>
              <a:rPr lang="it-IT" altLang="it-IT" baseline="0" dirty="0" err="1" smtClean="0"/>
              <a:t>all</a:t>
            </a:r>
            <a:r>
              <a:rPr lang="it-IT" altLang="it-IT" baseline="0" dirty="0" smtClean="0"/>
              <a:t> the </a:t>
            </a:r>
            <a:r>
              <a:rPr lang="it-IT" altLang="it-IT" baseline="0" dirty="0" err="1" smtClean="0"/>
              <a:t>actuators</a:t>
            </a:r>
            <a:r>
              <a:rPr lang="it-IT" altLang="it-IT" baseline="0" dirty="0" smtClean="0"/>
              <a:t> and </a:t>
            </a:r>
            <a:r>
              <a:rPr lang="it-IT" altLang="it-IT" baseline="0" dirty="0" err="1" smtClean="0"/>
              <a:t>repainting</a:t>
            </a:r>
            <a:r>
              <a:rPr lang="it-IT" altLang="it-IT" baseline="0" dirty="0" smtClean="0"/>
              <a:t> </a:t>
            </a:r>
            <a:r>
              <a:rPr lang="it-IT" altLang="it-IT" baseline="0" dirty="0" err="1" smtClean="0"/>
              <a:t>all</a:t>
            </a:r>
            <a:r>
              <a:rPr lang="it-IT" altLang="it-IT" baseline="0" dirty="0" smtClean="0"/>
              <a:t> the </a:t>
            </a:r>
            <a:r>
              <a:rPr lang="it-IT" altLang="it-IT" baseline="0" dirty="0" err="1" smtClean="0"/>
              <a:t>primary</a:t>
            </a:r>
            <a:r>
              <a:rPr lang="it-IT" altLang="it-IT" baseline="0" dirty="0" smtClean="0"/>
              <a:t> </a:t>
            </a:r>
            <a:r>
              <a:rPr lang="it-IT" altLang="it-IT" baseline="0" dirty="0" err="1" smtClean="0"/>
              <a:t>mirror</a:t>
            </a:r>
            <a:r>
              <a:rPr lang="it-IT" altLang="it-IT" baseline="0" dirty="0" smtClean="0"/>
              <a:t> </a:t>
            </a:r>
            <a:r>
              <a:rPr lang="it-IT" altLang="it-IT" baseline="0" dirty="0" err="1" smtClean="0"/>
              <a:t>panels</a:t>
            </a:r>
            <a:r>
              <a:rPr lang="it-IT" altLang="it-IT" baseline="0" dirty="0" smtClean="0"/>
              <a:t>. The company </a:t>
            </a:r>
            <a:r>
              <a:rPr lang="it-IT" altLang="it-IT" baseline="0" dirty="0" err="1" smtClean="0"/>
              <a:t>that</a:t>
            </a:r>
            <a:r>
              <a:rPr lang="it-IT" altLang="it-IT" baseline="0" dirty="0" smtClean="0"/>
              <a:t> </a:t>
            </a:r>
            <a:r>
              <a:rPr lang="it-IT" altLang="it-IT" baseline="0" dirty="0" err="1" smtClean="0"/>
              <a:t>built</a:t>
            </a:r>
            <a:r>
              <a:rPr lang="it-IT" altLang="it-IT" baseline="0" dirty="0" smtClean="0"/>
              <a:t> the antenna </a:t>
            </a:r>
            <a:r>
              <a:rPr lang="it-IT" altLang="it-IT" baseline="0" dirty="0" err="1" smtClean="0"/>
              <a:t>is</a:t>
            </a:r>
            <a:r>
              <a:rPr lang="it-IT" altLang="it-IT" baseline="0" dirty="0" smtClean="0"/>
              <a:t> the </a:t>
            </a:r>
            <a:r>
              <a:rPr lang="it-IT" altLang="it-IT" baseline="0" dirty="0" err="1" smtClean="0"/>
              <a:t>German</a:t>
            </a:r>
            <a:r>
              <a:rPr lang="it-IT" altLang="it-IT" baseline="0" dirty="0" smtClean="0"/>
              <a:t> MTA (MT </a:t>
            </a:r>
            <a:r>
              <a:rPr lang="it-IT" altLang="it-IT" baseline="0" dirty="0" err="1" smtClean="0"/>
              <a:t>Aerospace</a:t>
            </a:r>
            <a:r>
              <a:rPr lang="it-IT" altLang="it-IT" baseline="0" dirty="0" smtClean="0"/>
              <a:t> AG)</a:t>
            </a:r>
            <a:endParaRPr lang="it-IT" altLang="it-IT" dirty="0" smtClean="0"/>
          </a:p>
        </p:txBody>
      </p:sp>
      <p:sp>
        <p:nvSpPr>
          <p:cNvPr id="5124" name="Segnaposto numero diapositiva 3"/>
          <p:cNvSpPr>
            <a:spLocks noGrp="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EAF10F50-BB46-49C8-9CC7-349ECB0F2E7C}" type="slidenum">
              <a:rPr lang="en-US" altLang="it-IT" sz="1200" smtClean="0"/>
              <a:pPr/>
              <a:t>3</a:t>
            </a:fld>
            <a:endParaRPr lang="en-US" altLang="it-IT" sz="1200" smtClean="0"/>
          </a:p>
        </p:txBody>
      </p:sp>
    </p:spTree>
    <p:extLst>
      <p:ext uri="{BB962C8B-B14F-4D97-AF65-F5344CB8AC3E}">
        <p14:creationId xmlns:p14="http://schemas.microsoft.com/office/powerpoint/2010/main" val="421208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a:t>
            </a:r>
            <a:r>
              <a:rPr lang="it-IT" dirty="0" err="1" smtClean="0"/>
              <a:t>this</a:t>
            </a:r>
            <a:r>
              <a:rPr lang="it-IT" baseline="0" dirty="0" smtClean="0"/>
              <a:t> slide I </a:t>
            </a:r>
            <a:r>
              <a:rPr lang="it-IT" baseline="0" dirty="0" err="1" smtClean="0"/>
              <a:t>will</a:t>
            </a:r>
            <a:r>
              <a:rPr lang="it-IT" baseline="0" dirty="0" smtClean="0"/>
              <a:t> show </a:t>
            </a:r>
            <a:r>
              <a:rPr lang="it-IT" baseline="0" dirty="0" err="1" smtClean="0"/>
              <a:t>you</a:t>
            </a:r>
            <a:r>
              <a:rPr lang="it-IT" baseline="0" dirty="0" smtClean="0"/>
              <a:t> the </a:t>
            </a:r>
            <a:r>
              <a:rPr lang="it-IT" baseline="0" dirty="0" err="1" smtClean="0"/>
              <a:t>main</a:t>
            </a:r>
            <a:r>
              <a:rPr lang="it-IT" baseline="0" dirty="0" smtClean="0"/>
              <a:t> </a:t>
            </a:r>
            <a:r>
              <a:rPr lang="it-IT" baseline="0" dirty="0" err="1" smtClean="0"/>
              <a:t>characteristics</a:t>
            </a:r>
            <a:r>
              <a:rPr lang="it-IT" baseline="0" dirty="0" smtClean="0"/>
              <a:t> of the SRT. </a:t>
            </a:r>
            <a:r>
              <a:rPr lang="it-IT" baseline="0" dirty="0" err="1" smtClean="0"/>
              <a:t>Gregorian</a:t>
            </a:r>
            <a:r>
              <a:rPr lang="it-IT" baseline="0" dirty="0" smtClean="0"/>
              <a:t> </a:t>
            </a:r>
            <a:r>
              <a:rPr lang="it-IT" baseline="0" dirty="0" err="1" smtClean="0"/>
              <a:t>configuration</a:t>
            </a:r>
            <a:r>
              <a:rPr lang="it-IT" baseline="0" dirty="0" smtClean="0"/>
              <a:t> with a quasi </a:t>
            </a:r>
            <a:r>
              <a:rPr lang="it-IT" baseline="0" dirty="0" err="1" smtClean="0"/>
              <a:t>parabolic</a:t>
            </a:r>
            <a:r>
              <a:rPr lang="it-IT" baseline="0" dirty="0" smtClean="0"/>
              <a:t> </a:t>
            </a:r>
            <a:r>
              <a:rPr lang="it-IT" baseline="0" dirty="0" err="1" smtClean="0"/>
              <a:t>primary</a:t>
            </a:r>
            <a:r>
              <a:rPr lang="it-IT" baseline="0" dirty="0" smtClean="0"/>
              <a:t> </a:t>
            </a:r>
            <a:r>
              <a:rPr lang="it-IT" baseline="0" dirty="0" err="1" smtClean="0"/>
              <a:t>mirror</a:t>
            </a:r>
            <a:r>
              <a:rPr lang="it-IT" baseline="0" dirty="0" smtClean="0"/>
              <a:t> and a quasi </a:t>
            </a:r>
            <a:r>
              <a:rPr lang="it-IT" baseline="0" dirty="0" err="1" smtClean="0"/>
              <a:t>elliptical</a:t>
            </a:r>
            <a:r>
              <a:rPr lang="it-IT" baseline="0" dirty="0" smtClean="0"/>
              <a:t> </a:t>
            </a:r>
            <a:r>
              <a:rPr lang="it-IT" baseline="0" dirty="0" err="1" smtClean="0"/>
              <a:t>secondary</a:t>
            </a:r>
            <a:r>
              <a:rPr lang="it-IT" baseline="0" dirty="0" smtClean="0"/>
              <a:t> of 7,9 </a:t>
            </a:r>
            <a:r>
              <a:rPr lang="it-IT" baseline="0" dirty="0" err="1" smtClean="0"/>
              <a:t>meters</a:t>
            </a:r>
            <a:r>
              <a:rPr lang="it-IT" baseline="0" dirty="0" smtClean="0"/>
              <a:t>. (The </a:t>
            </a:r>
            <a:r>
              <a:rPr lang="it-IT" baseline="0" dirty="0" err="1" smtClean="0"/>
              <a:t>shaping</a:t>
            </a:r>
            <a:r>
              <a:rPr lang="it-IT" baseline="0" dirty="0" smtClean="0"/>
              <a:t> of the </a:t>
            </a:r>
            <a:r>
              <a:rPr lang="it-IT" baseline="0" dirty="0" err="1" smtClean="0"/>
              <a:t>surface</a:t>
            </a:r>
            <a:r>
              <a:rPr lang="it-IT" baseline="0" dirty="0" smtClean="0"/>
              <a:t> </a:t>
            </a:r>
            <a:r>
              <a:rPr lang="it-IT" baseline="0" dirty="0" err="1" smtClean="0"/>
              <a:t>has</a:t>
            </a:r>
            <a:r>
              <a:rPr lang="it-IT" baseline="0" dirty="0" smtClean="0"/>
              <a:t> </a:t>
            </a:r>
            <a:r>
              <a:rPr lang="it-IT" baseline="0" dirty="0" err="1" smtClean="0"/>
              <a:t>been</a:t>
            </a:r>
            <a:r>
              <a:rPr lang="it-IT" baseline="0" dirty="0" smtClean="0"/>
              <a:t> </a:t>
            </a:r>
            <a:r>
              <a:rPr lang="it-IT" baseline="0" dirty="0" err="1" smtClean="0"/>
              <a:t>introduced</a:t>
            </a:r>
            <a:r>
              <a:rPr lang="it-IT" baseline="0" dirty="0" smtClean="0"/>
              <a:t> in </a:t>
            </a:r>
            <a:r>
              <a:rPr lang="it-IT" baseline="0" dirty="0" err="1" smtClean="0"/>
              <a:t>order</a:t>
            </a:r>
            <a:r>
              <a:rPr lang="it-IT" baseline="0" dirty="0" smtClean="0"/>
              <a:t> to reduce the standing </a:t>
            </a:r>
            <a:r>
              <a:rPr lang="it-IT" baseline="0" dirty="0" err="1" smtClean="0"/>
              <a:t>waves</a:t>
            </a:r>
            <a:r>
              <a:rPr lang="it-IT" baseline="0" dirty="0" smtClean="0"/>
              <a:t> </a:t>
            </a:r>
            <a:r>
              <a:rPr lang="it-IT" baseline="0" dirty="0" err="1" smtClean="0"/>
              <a:t>between</a:t>
            </a:r>
            <a:r>
              <a:rPr lang="it-IT" baseline="0" dirty="0" smtClean="0"/>
              <a:t> the </a:t>
            </a:r>
            <a:r>
              <a:rPr lang="it-IT" baseline="0" dirty="0" err="1" smtClean="0"/>
              <a:t>primary</a:t>
            </a:r>
            <a:r>
              <a:rPr lang="it-IT" baseline="0" dirty="0" smtClean="0"/>
              <a:t> and </a:t>
            </a:r>
            <a:r>
              <a:rPr lang="it-IT" baseline="0" dirty="0" err="1" smtClean="0"/>
              <a:t>secondary</a:t>
            </a:r>
            <a:r>
              <a:rPr lang="it-IT" baseline="0" dirty="0" smtClean="0"/>
              <a:t> </a:t>
            </a:r>
            <a:r>
              <a:rPr lang="it-IT" baseline="0" dirty="0" err="1" smtClean="0"/>
              <a:t>mirror</a:t>
            </a:r>
            <a:r>
              <a:rPr lang="it-IT" baseline="0" dirty="0" smtClean="0"/>
              <a:t> and the </a:t>
            </a:r>
            <a:r>
              <a:rPr lang="it-IT" baseline="0" dirty="0" err="1" smtClean="0"/>
              <a:t>spill</a:t>
            </a:r>
            <a:r>
              <a:rPr lang="it-IT" baseline="0" dirty="0" smtClean="0"/>
              <a:t> over. The </a:t>
            </a:r>
            <a:r>
              <a:rPr lang="it-IT" baseline="0" dirty="0" err="1" smtClean="0"/>
              <a:t>primary</a:t>
            </a:r>
            <a:r>
              <a:rPr lang="it-IT" baseline="0" dirty="0" smtClean="0"/>
              <a:t> </a:t>
            </a:r>
            <a:r>
              <a:rPr lang="it-IT" baseline="0" dirty="0" err="1" smtClean="0"/>
              <a:t>mirror</a:t>
            </a:r>
            <a:r>
              <a:rPr lang="it-IT" baseline="0" dirty="0" smtClean="0"/>
              <a:t> </a:t>
            </a:r>
            <a:r>
              <a:rPr lang="it-IT" baseline="0" dirty="0" err="1" smtClean="0"/>
              <a:t>panels</a:t>
            </a:r>
            <a:r>
              <a:rPr lang="it-IT" baseline="0" dirty="0" smtClean="0"/>
              <a:t> are </a:t>
            </a:r>
            <a:r>
              <a:rPr lang="it-IT" baseline="0" dirty="0" err="1" smtClean="0"/>
              <a:t>supported</a:t>
            </a:r>
            <a:r>
              <a:rPr lang="it-IT" baseline="0" dirty="0" smtClean="0"/>
              <a:t> by 1116 </a:t>
            </a:r>
            <a:r>
              <a:rPr lang="it-IT" baseline="0" dirty="0" err="1" smtClean="0"/>
              <a:t>electromechanical</a:t>
            </a:r>
            <a:r>
              <a:rPr lang="it-IT" baseline="0" dirty="0" smtClean="0"/>
              <a:t> </a:t>
            </a:r>
            <a:r>
              <a:rPr lang="it-IT" baseline="0" dirty="0" err="1" smtClean="0"/>
              <a:t>actuators</a:t>
            </a:r>
            <a:r>
              <a:rPr lang="it-IT" baseline="0" dirty="0" smtClean="0"/>
              <a:t> with a </a:t>
            </a:r>
            <a:r>
              <a:rPr lang="it-IT" baseline="0" dirty="0" err="1" smtClean="0"/>
              <a:t>movement</a:t>
            </a:r>
            <a:r>
              <a:rPr lang="it-IT" baseline="0" dirty="0" smtClean="0"/>
              <a:t> </a:t>
            </a:r>
            <a:r>
              <a:rPr lang="it-IT" baseline="0" dirty="0" err="1" smtClean="0"/>
              <a:t>range</a:t>
            </a:r>
            <a:r>
              <a:rPr lang="it-IT" baseline="0" dirty="0" smtClean="0"/>
              <a:t> of +/- 15 mm. The antenna </a:t>
            </a:r>
            <a:r>
              <a:rPr lang="it-IT" baseline="0" dirty="0" err="1" smtClean="0"/>
              <a:t>has</a:t>
            </a:r>
            <a:r>
              <a:rPr lang="it-IT" baseline="0" dirty="0" smtClean="0"/>
              <a:t> 6 </a:t>
            </a:r>
            <a:r>
              <a:rPr lang="it-IT" baseline="0" dirty="0" err="1" smtClean="0"/>
              <a:t>focal</a:t>
            </a:r>
            <a:r>
              <a:rPr lang="it-IT" baseline="0" dirty="0" smtClean="0"/>
              <a:t> positions, </a:t>
            </a:r>
            <a:r>
              <a:rPr lang="it-IT" baseline="0" dirty="0" err="1" smtClean="0"/>
              <a:t>primary</a:t>
            </a:r>
            <a:r>
              <a:rPr lang="it-IT" baseline="0" dirty="0" smtClean="0"/>
              <a:t>, </a:t>
            </a:r>
            <a:r>
              <a:rPr lang="it-IT" baseline="0" dirty="0" err="1" smtClean="0"/>
              <a:t>Gregorian</a:t>
            </a:r>
            <a:r>
              <a:rPr lang="it-IT" baseline="0" dirty="0" smtClean="0"/>
              <a:t>, and 4 in the </a:t>
            </a:r>
            <a:r>
              <a:rPr lang="it-IT" baseline="0" dirty="0" err="1" smtClean="0"/>
              <a:t>Beam</a:t>
            </a:r>
            <a:r>
              <a:rPr lang="it-IT" baseline="0" dirty="0" smtClean="0"/>
              <a:t> </a:t>
            </a:r>
            <a:r>
              <a:rPr lang="it-IT" baseline="0" dirty="0" err="1" smtClean="0"/>
              <a:t>Wave</a:t>
            </a:r>
            <a:r>
              <a:rPr lang="it-IT" baseline="0" dirty="0" smtClean="0"/>
              <a:t> Guide, In the 4 </a:t>
            </a:r>
            <a:r>
              <a:rPr lang="it-IT" baseline="0" dirty="0" err="1" smtClean="0"/>
              <a:t>focal</a:t>
            </a:r>
            <a:r>
              <a:rPr lang="it-IT" baseline="0" dirty="0" smtClean="0"/>
              <a:t> positions, </a:t>
            </a:r>
            <a:r>
              <a:rPr lang="it-IT" baseline="0" dirty="0" err="1" smtClean="0"/>
              <a:t>it</a:t>
            </a:r>
            <a:r>
              <a:rPr lang="it-IT" baseline="0" dirty="0" smtClean="0"/>
              <a:t> </a:t>
            </a:r>
            <a:r>
              <a:rPr lang="it-IT" baseline="0" dirty="0" err="1" smtClean="0"/>
              <a:t>is</a:t>
            </a:r>
            <a:r>
              <a:rPr lang="it-IT" baseline="0" dirty="0" smtClean="0"/>
              <a:t> </a:t>
            </a:r>
            <a:r>
              <a:rPr lang="it-IT" baseline="0" dirty="0" err="1" smtClean="0"/>
              <a:t>possible</a:t>
            </a:r>
            <a:r>
              <a:rPr lang="it-IT" baseline="0" dirty="0" smtClean="0"/>
              <a:t> to </a:t>
            </a:r>
            <a:r>
              <a:rPr lang="it-IT" baseline="0" dirty="0" err="1" smtClean="0"/>
              <a:t>host</a:t>
            </a:r>
            <a:r>
              <a:rPr lang="it-IT" baseline="0" dirty="0" smtClean="0"/>
              <a:t> up to 20 </a:t>
            </a:r>
            <a:r>
              <a:rPr lang="it-IT" baseline="0" dirty="0" err="1" smtClean="0"/>
              <a:t>dual</a:t>
            </a:r>
            <a:r>
              <a:rPr lang="it-IT" baseline="0" dirty="0" smtClean="0"/>
              <a:t> </a:t>
            </a:r>
            <a:r>
              <a:rPr lang="it-IT" baseline="0" dirty="0" err="1" smtClean="0"/>
              <a:t>polarization</a:t>
            </a:r>
            <a:r>
              <a:rPr lang="it-IT" baseline="0" dirty="0" smtClean="0"/>
              <a:t> </a:t>
            </a:r>
            <a:r>
              <a:rPr lang="it-IT" baseline="0" dirty="0" err="1" smtClean="0"/>
              <a:t>receivers</a:t>
            </a:r>
            <a:r>
              <a:rPr lang="it-IT" baseline="0" dirty="0" smtClean="0"/>
              <a:t>. The </a:t>
            </a:r>
            <a:r>
              <a:rPr lang="it-IT" baseline="0" dirty="0" err="1" smtClean="0"/>
              <a:t>expected</a:t>
            </a:r>
            <a:r>
              <a:rPr lang="it-IT" baseline="0" dirty="0" smtClean="0"/>
              <a:t> </a:t>
            </a:r>
            <a:r>
              <a:rPr lang="it-IT" baseline="0" dirty="0" err="1" smtClean="0"/>
              <a:t>primary</a:t>
            </a:r>
            <a:r>
              <a:rPr lang="it-IT" baseline="0" dirty="0" smtClean="0"/>
              <a:t> </a:t>
            </a:r>
            <a:r>
              <a:rPr lang="it-IT" baseline="0" dirty="0" err="1" smtClean="0"/>
              <a:t>mirror</a:t>
            </a:r>
            <a:r>
              <a:rPr lang="it-IT" baseline="0" dirty="0" smtClean="0"/>
              <a:t> </a:t>
            </a:r>
            <a:r>
              <a:rPr lang="it-IT" baseline="0" dirty="0" err="1" smtClean="0"/>
              <a:t>surface</a:t>
            </a:r>
            <a:r>
              <a:rPr lang="it-IT" baseline="0" dirty="0" smtClean="0"/>
              <a:t> </a:t>
            </a:r>
            <a:r>
              <a:rPr lang="it-IT" baseline="0" dirty="0" err="1" smtClean="0"/>
              <a:t>should</a:t>
            </a:r>
            <a:r>
              <a:rPr lang="it-IT" baseline="0" dirty="0" smtClean="0"/>
              <a:t> be </a:t>
            </a:r>
            <a:r>
              <a:rPr lang="it-IT" baseline="0" dirty="0" err="1" smtClean="0"/>
              <a:t>around</a:t>
            </a:r>
            <a:r>
              <a:rPr lang="it-IT" baseline="0" dirty="0" smtClean="0"/>
              <a:t> 150 </a:t>
            </a:r>
            <a:r>
              <a:rPr lang="it-IT" baseline="0" dirty="0" err="1" smtClean="0"/>
              <a:t>microns</a:t>
            </a:r>
            <a:r>
              <a:rPr lang="it-IT" baseline="0" dirty="0" smtClean="0"/>
              <a:t>, an </a:t>
            </a:r>
            <a:r>
              <a:rPr lang="it-IT" baseline="0" dirty="0" err="1" smtClean="0"/>
              <a:t>expected</a:t>
            </a:r>
            <a:r>
              <a:rPr lang="it-IT" baseline="0" dirty="0" smtClean="0"/>
              <a:t> antenna </a:t>
            </a:r>
            <a:r>
              <a:rPr lang="it-IT" baseline="0" dirty="0" err="1" smtClean="0"/>
              <a:t>main</a:t>
            </a:r>
            <a:r>
              <a:rPr lang="it-IT" baseline="0" dirty="0" smtClean="0"/>
              <a:t> </a:t>
            </a:r>
            <a:r>
              <a:rPr lang="it-IT" baseline="0" dirty="0" err="1" smtClean="0"/>
              <a:t>efficinecy</a:t>
            </a:r>
            <a:r>
              <a:rPr lang="it-IT" baseline="0" dirty="0" smtClean="0"/>
              <a:t> of </a:t>
            </a:r>
            <a:r>
              <a:rPr lang="it-IT" baseline="0" dirty="0" err="1" smtClean="0"/>
              <a:t>about</a:t>
            </a:r>
            <a:r>
              <a:rPr lang="it-IT" baseline="0" dirty="0" smtClean="0"/>
              <a:t> 60% </a:t>
            </a:r>
            <a:r>
              <a:rPr lang="it-IT" baseline="0" dirty="0" err="1" smtClean="0"/>
              <a:t>at</a:t>
            </a:r>
            <a:r>
              <a:rPr lang="it-IT" baseline="0" dirty="0" smtClean="0"/>
              <a:t> the </a:t>
            </a:r>
            <a:r>
              <a:rPr lang="it-IT" baseline="0" dirty="0" err="1" smtClean="0"/>
              <a:t>highest</a:t>
            </a:r>
            <a:r>
              <a:rPr lang="it-IT" baseline="0" dirty="0" smtClean="0"/>
              <a:t> </a:t>
            </a:r>
            <a:r>
              <a:rPr lang="it-IT" baseline="0" dirty="0" err="1" smtClean="0"/>
              <a:t>frequency</a:t>
            </a:r>
            <a:r>
              <a:rPr lang="it-IT" baseline="0" dirty="0" smtClean="0"/>
              <a:t>. </a:t>
            </a:r>
            <a:r>
              <a:rPr lang="it-IT" baseline="0" dirty="0" err="1" smtClean="0"/>
              <a:t>We</a:t>
            </a:r>
            <a:r>
              <a:rPr lang="it-IT" baseline="0" dirty="0" smtClean="0"/>
              <a:t> </a:t>
            </a:r>
            <a:r>
              <a:rPr lang="it-IT" baseline="0" dirty="0" err="1" smtClean="0"/>
              <a:t>studied</a:t>
            </a:r>
            <a:r>
              <a:rPr lang="it-IT" baseline="0" dirty="0" smtClean="0"/>
              <a:t> a </a:t>
            </a:r>
            <a:r>
              <a:rPr lang="it-IT" baseline="0" dirty="0" err="1" smtClean="0"/>
              <a:t>frequency</a:t>
            </a:r>
            <a:r>
              <a:rPr lang="it-IT" baseline="0" dirty="0" smtClean="0"/>
              <a:t> </a:t>
            </a:r>
            <a:r>
              <a:rPr lang="it-IT" baseline="0" dirty="0" err="1" smtClean="0"/>
              <a:t>agility</a:t>
            </a:r>
            <a:r>
              <a:rPr lang="it-IT" baseline="0" dirty="0" smtClean="0"/>
              <a:t> </a:t>
            </a:r>
            <a:r>
              <a:rPr lang="it-IT" baseline="0" dirty="0" err="1" smtClean="0"/>
              <a:t>receiver</a:t>
            </a:r>
            <a:r>
              <a:rPr lang="it-IT" baseline="0" dirty="0" smtClean="0"/>
              <a:t> </a:t>
            </a:r>
            <a:r>
              <a:rPr lang="it-IT" baseline="0" dirty="0" err="1" smtClean="0"/>
              <a:t>positioning</a:t>
            </a:r>
            <a:r>
              <a:rPr lang="it-IT" baseline="0" dirty="0" smtClean="0"/>
              <a:t> </a:t>
            </a:r>
            <a:r>
              <a:rPr lang="it-IT" baseline="0" dirty="0" err="1" smtClean="0"/>
              <a:t>system</a:t>
            </a:r>
            <a:r>
              <a:rPr lang="it-IT" baseline="0" dirty="0" smtClean="0"/>
              <a:t>, in </a:t>
            </a:r>
            <a:r>
              <a:rPr lang="it-IT" baseline="0" dirty="0" err="1" smtClean="0"/>
              <a:t>order</a:t>
            </a:r>
            <a:r>
              <a:rPr lang="it-IT" baseline="0" dirty="0" smtClean="0"/>
              <a:t> to be fast in </a:t>
            </a:r>
            <a:r>
              <a:rPr lang="it-IT" baseline="0" dirty="0" err="1" smtClean="0"/>
              <a:t>switching</a:t>
            </a:r>
            <a:r>
              <a:rPr lang="it-IT" baseline="0" dirty="0" smtClean="0"/>
              <a:t> the </a:t>
            </a:r>
            <a:r>
              <a:rPr lang="it-IT" baseline="0" dirty="0" err="1" smtClean="0"/>
              <a:t>receiver</a:t>
            </a:r>
            <a:r>
              <a:rPr lang="it-IT" baseline="0" dirty="0" smtClean="0"/>
              <a:t> and so to </a:t>
            </a:r>
            <a:r>
              <a:rPr lang="it-IT" baseline="0" dirty="0" err="1" smtClean="0"/>
              <a:t>avoid</a:t>
            </a:r>
            <a:r>
              <a:rPr lang="it-IT" baseline="0" dirty="0" smtClean="0"/>
              <a:t> </a:t>
            </a:r>
            <a:r>
              <a:rPr lang="it-IT" baseline="0" dirty="0" err="1" smtClean="0"/>
              <a:t>as</a:t>
            </a:r>
            <a:r>
              <a:rPr lang="it-IT" baseline="0" dirty="0" smtClean="0"/>
              <a:t> </a:t>
            </a:r>
            <a:r>
              <a:rPr lang="it-IT" baseline="0" dirty="0" err="1" smtClean="0"/>
              <a:t>much</a:t>
            </a:r>
            <a:r>
              <a:rPr lang="it-IT" baseline="0" dirty="0" smtClean="0"/>
              <a:t> </a:t>
            </a:r>
            <a:r>
              <a:rPr lang="it-IT" baseline="0" dirty="0" err="1" smtClean="0"/>
              <a:t>as</a:t>
            </a:r>
            <a:r>
              <a:rPr lang="it-IT" baseline="0" dirty="0" smtClean="0"/>
              <a:t> </a:t>
            </a:r>
            <a:r>
              <a:rPr lang="it-IT" baseline="0" dirty="0" err="1" smtClean="0"/>
              <a:t>possible</a:t>
            </a:r>
            <a:r>
              <a:rPr lang="it-IT" baseline="0" dirty="0" smtClean="0"/>
              <a:t> the human work and </a:t>
            </a:r>
            <a:r>
              <a:rPr lang="it-IT" baseline="0" dirty="0" err="1" smtClean="0"/>
              <a:t>make</a:t>
            </a:r>
            <a:r>
              <a:rPr lang="it-IT" baseline="0" dirty="0" smtClean="0"/>
              <a:t> a </a:t>
            </a:r>
            <a:r>
              <a:rPr lang="it-IT" baseline="0" dirty="0" err="1" smtClean="0"/>
              <a:t>dynamical</a:t>
            </a:r>
            <a:r>
              <a:rPr lang="it-IT" baseline="0" dirty="0" smtClean="0"/>
              <a:t> </a:t>
            </a:r>
            <a:r>
              <a:rPr lang="it-IT" baseline="0" dirty="0" err="1" smtClean="0"/>
              <a:t>observation</a:t>
            </a:r>
            <a:r>
              <a:rPr lang="it-IT" baseline="0" dirty="0" smtClean="0"/>
              <a:t> planning.</a:t>
            </a:r>
            <a:endParaRPr lang="it-IT"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91881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lnSpc>
                <a:spcPct val="90000"/>
              </a:lnSpc>
              <a:spcBef>
                <a:spcPts val="300"/>
              </a:spcBef>
              <a:buClr>
                <a:srgbClr val="2D2DB9"/>
              </a:buClr>
              <a:buFont typeface="Times New Roman" panose="02020603050405020304" pitchFamily="18" charset="0"/>
              <a:buNone/>
            </a:pPr>
            <a:r>
              <a:rPr lang="it-IT" dirty="0" smtClean="0"/>
              <a:t>In </a:t>
            </a:r>
            <a:r>
              <a:rPr lang="it-IT" dirty="0" err="1" smtClean="0"/>
              <a:t>this</a:t>
            </a:r>
            <a:r>
              <a:rPr lang="it-IT" dirty="0" smtClean="0"/>
              <a:t> slide </a:t>
            </a:r>
            <a:r>
              <a:rPr lang="it-IT" dirty="0" err="1" smtClean="0"/>
              <a:t>we</a:t>
            </a:r>
            <a:r>
              <a:rPr lang="it-IT" dirty="0" smtClean="0"/>
              <a:t> show </a:t>
            </a:r>
            <a:r>
              <a:rPr lang="it-IT" dirty="0" err="1" smtClean="0"/>
              <a:t>what</a:t>
            </a:r>
            <a:r>
              <a:rPr lang="it-IT" dirty="0" smtClean="0"/>
              <a:t> are the </a:t>
            </a:r>
            <a:r>
              <a:rPr lang="it-IT" baseline="0" dirty="0" err="1" smtClean="0"/>
              <a:t>three</a:t>
            </a:r>
            <a:r>
              <a:rPr lang="it-IT" baseline="0" dirty="0" smtClean="0"/>
              <a:t> </a:t>
            </a:r>
            <a:r>
              <a:rPr lang="it-IT" baseline="0" dirty="0" err="1" smtClean="0"/>
              <a:t>cryogenic</a:t>
            </a:r>
            <a:r>
              <a:rPr lang="it-IT" baseline="0" dirty="0" smtClean="0"/>
              <a:t> </a:t>
            </a:r>
            <a:r>
              <a:rPr lang="it-IT" baseline="0" dirty="0" err="1" smtClean="0"/>
              <a:t>cooled</a:t>
            </a:r>
            <a:r>
              <a:rPr lang="it-IT" baseline="0" dirty="0" smtClean="0"/>
              <a:t> </a:t>
            </a:r>
            <a:r>
              <a:rPr lang="it-IT" baseline="0" dirty="0" err="1" smtClean="0"/>
              <a:t>dual</a:t>
            </a:r>
            <a:r>
              <a:rPr lang="it-IT" baseline="0" dirty="0" smtClean="0"/>
              <a:t> </a:t>
            </a:r>
            <a:r>
              <a:rPr lang="it-IT" baseline="0" dirty="0" err="1" smtClean="0"/>
              <a:t>polarization</a:t>
            </a:r>
            <a:r>
              <a:rPr lang="it-IT" baseline="0" dirty="0" smtClean="0"/>
              <a:t> </a:t>
            </a:r>
            <a:r>
              <a:rPr lang="it-IT" dirty="0" err="1" smtClean="0"/>
              <a:t>receivers</a:t>
            </a:r>
            <a:r>
              <a:rPr lang="it-IT" dirty="0" smtClean="0"/>
              <a:t> </a:t>
            </a:r>
            <a:r>
              <a:rPr lang="it-IT" dirty="0" err="1" smtClean="0"/>
              <a:t>at</a:t>
            </a:r>
            <a:r>
              <a:rPr lang="it-IT" dirty="0" smtClean="0"/>
              <a:t> the moment</a:t>
            </a:r>
            <a:r>
              <a:rPr lang="it-IT" baseline="0" dirty="0" smtClean="0"/>
              <a:t> </a:t>
            </a:r>
            <a:r>
              <a:rPr lang="it-IT" baseline="0" dirty="0" err="1" smtClean="0"/>
              <a:t>installed</a:t>
            </a:r>
            <a:r>
              <a:rPr lang="it-IT" baseline="0" dirty="0" smtClean="0"/>
              <a:t> on SRT </a:t>
            </a:r>
            <a:r>
              <a:rPr lang="it-IT" baseline="0" dirty="0" err="1" smtClean="0"/>
              <a:t>we</a:t>
            </a:r>
            <a:r>
              <a:rPr lang="it-IT" baseline="0" dirty="0" smtClean="0"/>
              <a:t> </a:t>
            </a:r>
            <a:r>
              <a:rPr lang="it-IT" baseline="0" dirty="0" err="1" smtClean="0"/>
              <a:t>installed</a:t>
            </a:r>
            <a:r>
              <a:rPr lang="it-IT" baseline="0" dirty="0" smtClean="0"/>
              <a:t> : </a:t>
            </a:r>
          </a:p>
          <a:p>
            <a:pPr marL="228600" indent="-228600" eaLnBrk="1" hangingPunct="1">
              <a:lnSpc>
                <a:spcPct val="90000"/>
              </a:lnSpc>
              <a:spcBef>
                <a:spcPts val="300"/>
              </a:spcBef>
              <a:buClr>
                <a:srgbClr val="2D2DB9"/>
              </a:buClr>
              <a:buFont typeface="+mj-lt"/>
              <a:buAutoNum type="arabicPeriod"/>
            </a:pPr>
            <a:r>
              <a:rPr lang="it-IT" baseline="0" dirty="0" smtClean="0"/>
              <a:t>a double </a:t>
            </a:r>
            <a:r>
              <a:rPr lang="it-IT" baseline="0" dirty="0" err="1" smtClean="0"/>
              <a:t>frequency</a:t>
            </a:r>
            <a:r>
              <a:rPr lang="it-IT" baseline="0" dirty="0" smtClean="0"/>
              <a:t> </a:t>
            </a:r>
            <a:r>
              <a:rPr lang="it-IT" baseline="0" dirty="0" err="1" smtClean="0"/>
              <a:t>coaxial</a:t>
            </a:r>
            <a:r>
              <a:rPr lang="it-IT" baseline="0" dirty="0" smtClean="0"/>
              <a:t> L-P </a:t>
            </a:r>
            <a:r>
              <a:rPr lang="it-IT" baseline="0" dirty="0" err="1" smtClean="0"/>
              <a:t>receiver</a:t>
            </a:r>
            <a:r>
              <a:rPr lang="it-IT" baseline="0" dirty="0" smtClean="0"/>
              <a:t> for the </a:t>
            </a:r>
            <a:r>
              <a:rPr lang="it-IT" baseline="0" dirty="0" err="1" smtClean="0"/>
              <a:t>primary</a:t>
            </a:r>
            <a:r>
              <a:rPr lang="it-IT" baseline="0" dirty="0" smtClean="0"/>
              <a:t> </a:t>
            </a:r>
            <a:r>
              <a:rPr lang="it-IT" baseline="0" dirty="0" err="1" smtClean="0"/>
              <a:t>focal</a:t>
            </a:r>
            <a:r>
              <a:rPr lang="it-IT" baseline="0" dirty="0" smtClean="0"/>
              <a:t> position, </a:t>
            </a:r>
          </a:p>
          <a:p>
            <a:pPr marL="228600" indent="-228600" eaLnBrk="1" hangingPunct="1">
              <a:lnSpc>
                <a:spcPct val="90000"/>
              </a:lnSpc>
              <a:spcBef>
                <a:spcPts val="300"/>
              </a:spcBef>
              <a:buClr>
                <a:srgbClr val="2D2DB9"/>
              </a:buClr>
              <a:buFont typeface="+mj-lt"/>
              <a:buAutoNum type="arabicPeriod"/>
            </a:pPr>
            <a:r>
              <a:rPr lang="it-IT" baseline="0" dirty="0" smtClean="0"/>
              <a:t>a 7 </a:t>
            </a:r>
            <a:r>
              <a:rPr lang="it-IT" baseline="0" dirty="0" err="1" smtClean="0"/>
              <a:t>beams</a:t>
            </a:r>
            <a:r>
              <a:rPr lang="it-IT" baseline="0" dirty="0" smtClean="0"/>
              <a:t> K band </a:t>
            </a:r>
            <a:r>
              <a:rPr lang="it-IT" baseline="0" dirty="0" err="1" smtClean="0"/>
              <a:t>receiver</a:t>
            </a:r>
            <a:r>
              <a:rPr lang="it-IT" baseline="0" dirty="0" smtClean="0"/>
              <a:t> in the </a:t>
            </a:r>
            <a:r>
              <a:rPr lang="it-IT" baseline="0" dirty="0" err="1" smtClean="0"/>
              <a:t>Gregorian</a:t>
            </a:r>
            <a:r>
              <a:rPr lang="it-IT" baseline="0" dirty="0" smtClean="0"/>
              <a:t> </a:t>
            </a:r>
            <a:r>
              <a:rPr lang="it-IT" baseline="0" dirty="0" err="1" smtClean="0"/>
              <a:t>focal</a:t>
            </a:r>
            <a:r>
              <a:rPr lang="it-IT" baseline="0" dirty="0" smtClean="0"/>
              <a:t> position and </a:t>
            </a:r>
          </a:p>
          <a:p>
            <a:pPr marL="228600" indent="-228600" eaLnBrk="1" hangingPunct="1">
              <a:lnSpc>
                <a:spcPct val="90000"/>
              </a:lnSpc>
              <a:spcBef>
                <a:spcPts val="300"/>
              </a:spcBef>
              <a:buClr>
                <a:srgbClr val="2D2DB9"/>
              </a:buClr>
              <a:buFont typeface="+mj-lt"/>
              <a:buAutoNum type="arabicPeriod"/>
            </a:pPr>
            <a:r>
              <a:rPr lang="it-IT" baseline="0" dirty="0" smtClean="0"/>
              <a:t>a C band </a:t>
            </a:r>
            <a:r>
              <a:rPr lang="it-IT" baseline="0" dirty="0" err="1" smtClean="0"/>
              <a:t>receiver</a:t>
            </a:r>
            <a:r>
              <a:rPr lang="it-IT" baseline="0" dirty="0" smtClean="0"/>
              <a:t> for the </a:t>
            </a:r>
            <a:r>
              <a:rPr lang="it-IT" baseline="0" dirty="0" err="1" smtClean="0"/>
              <a:t>Beam</a:t>
            </a:r>
            <a:r>
              <a:rPr lang="it-IT" baseline="0" dirty="0" smtClean="0"/>
              <a:t> </a:t>
            </a:r>
            <a:r>
              <a:rPr lang="it-IT" baseline="0" dirty="0" err="1" smtClean="0"/>
              <a:t>Waveguide</a:t>
            </a:r>
            <a:r>
              <a:rPr lang="it-IT" baseline="0" dirty="0" smtClean="0"/>
              <a:t> </a:t>
            </a:r>
            <a:r>
              <a:rPr lang="it-IT" baseline="0" dirty="0" err="1" smtClean="0"/>
              <a:t>focal</a:t>
            </a:r>
            <a:r>
              <a:rPr lang="it-IT" baseline="0" dirty="0" smtClean="0"/>
              <a:t> position. </a:t>
            </a:r>
          </a:p>
          <a:p>
            <a:pPr eaLnBrk="1" hangingPunct="1">
              <a:lnSpc>
                <a:spcPct val="90000"/>
              </a:lnSpc>
              <a:spcBef>
                <a:spcPts val="300"/>
              </a:spcBef>
              <a:buClr>
                <a:srgbClr val="2D2DB9"/>
              </a:buClr>
              <a:buFont typeface="Times New Roman" panose="02020603050405020304" pitchFamily="18" charset="0"/>
              <a:buNone/>
            </a:pPr>
            <a:r>
              <a:rPr lang="it-IT" baseline="0" dirty="0" smtClean="0"/>
              <a:t>In the </a:t>
            </a:r>
            <a:r>
              <a:rPr lang="it-IT" baseline="0" dirty="0" err="1" smtClean="0"/>
              <a:t>primary</a:t>
            </a:r>
            <a:r>
              <a:rPr lang="it-IT" baseline="0" dirty="0" smtClean="0"/>
              <a:t> focus </a:t>
            </a:r>
            <a:r>
              <a:rPr lang="it-IT" baseline="0" dirty="0" err="1" smtClean="0"/>
              <a:t>there</a:t>
            </a:r>
            <a:r>
              <a:rPr lang="it-IT" baseline="0" dirty="0" smtClean="0"/>
              <a:t> </a:t>
            </a:r>
            <a:r>
              <a:rPr lang="it-IT" baseline="0" dirty="0" err="1" smtClean="0"/>
              <a:t>is</a:t>
            </a:r>
            <a:r>
              <a:rPr lang="it-IT" baseline="0" dirty="0" smtClean="0"/>
              <a:t> </a:t>
            </a:r>
            <a:r>
              <a:rPr lang="it-IT" baseline="0" dirty="0" err="1" smtClean="0"/>
              <a:t>also</a:t>
            </a:r>
            <a:r>
              <a:rPr lang="it-IT" baseline="0" dirty="0" smtClean="0"/>
              <a:t> an ambient temperature </a:t>
            </a:r>
            <a:r>
              <a:rPr lang="it-IT" baseline="0" dirty="0" err="1" smtClean="0"/>
              <a:t>receiver</a:t>
            </a:r>
            <a:r>
              <a:rPr lang="it-IT" baseline="0" dirty="0" smtClean="0"/>
              <a:t> </a:t>
            </a:r>
            <a:r>
              <a:rPr lang="it-IT" baseline="0" dirty="0" err="1" smtClean="0"/>
              <a:t>operating</a:t>
            </a:r>
            <a:r>
              <a:rPr lang="it-IT" baseline="0" dirty="0" smtClean="0"/>
              <a:t> in the X-Ka band </a:t>
            </a:r>
            <a:r>
              <a:rPr lang="it-IT" altLang="it-IT" sz="1200" dirty="0" smtClean="0">
                <a:ea typeface="WenQuanYi Micro Hei"/>
                <a:cs typeface="WenQuanYi Micro Hei"/>
              </a:rPr>
              <a:t>8.2-8.6 GHz (X), 31.85-32.25 GHz (Ka), for </a:t>
            </a:r>
            <a:r>
              <a:rPr lang="it-IT" altLang="it-IT" sz="1200" dirty="0" err="1" smtClean="0">
                <a:ea typeface="WenQuanYi Micro Hei"/>
                <a:cs typeface="WenQuanYi Micro Hei"/>
              </a:rPr>
              <a:t>spacecraft</a:t>
            </a:r>
            <a:r>
              <a:rPr lang="it-IT" altLang="it-IT" sz="1200" dirty="0" smtClean="0">
                <a:ea typeface="WenQuanYi Micro Hei"/>
                <a:cs typeface="WenQuanYi Micro Hei"/>
              </a:rPr>
              <a:t> </a:t>
            </a:r>
            <a:r>
              <a:rPr lang="it-IT" altLang="it-IT" sz="1200" dirty="0" err="1" smtClean="0">
                <a:ea typeface="WenQuanYi Micro Hei"/>
                <a:cs typeface="WenQuanYi Micro Hei"/>
              </a:rPr>
              <a:t>downlink</a:t>
            </a:r>
            <a:r>
              <a:rPr lang="it-IT" altLang="it-IT" sz="1200" dirty="0" smtClean="0">
                <a:ea typeface="WenQuanYi Micro Hei"/>
                <a:cs typeface="WenQuanYi Micro Hei"/>
              </a:rPr>
              <a:t> data </a:t>
            </a:r>
            <a:r>
              <a:rPr lang="it-IT" altLang="it-IT" sz="1200" dirty="0" err="1" smtClean="0">
                <a:ea typeface="WenQuanYi Micro Hei"/>
                <a:cs typeface="WenQuanYi Micro Hei"/>
              </a:rPr>
              <a:t>communication</a:t>
            </a:r>
            <a:r>
              <a:rPr lang="it-IT" altLang="it-IT" sz="1200" dirty="0" smtClean="0">
                <a:ea typeface="WenQuanYi Micro Hei"/>
                <a:cs typeface="WenQuanYi Micro Hei"/>
              </a:rPr>
              <a:t> and the </a:t>
            </a:r>
            <a:r>
              <a:rPr lang="it-IT" altLang="it-IT" sz="1200" dirty="0" err="1" smtClean="0">
                <a:ea typeface="WenQuanYi Micro Hei"/>
                <a:cs typeface="WenQuanYi Micro Hei"/>
              </a:rPr>
              <a:t>holographic</a:t>
            </a:r>
            <a:r>
              <a:rPr lang="it-IT" altLang="it-IT" sz="1200" baseline="0" dirty="0" smtClean="0">
                <a:ea typeface="WenQuanYi Micro Hei"/>
                <a:cs typeface="WenQuanYi Micro Hei"/>
              </a:rPr>
              <a:t> </a:t>
            </a:r>
            <a:r>
              <a:rPr lang="it-IT" altLang="it-IT" sz="1200" baseline="0" dirty="0" err="1" smtClean="0">
                <a:ea typeface="WenQuanYi Micro Hei"/>
                <a:cs typeface="WenQuanYi Micro Hei"/>
              </a:rPr>
              <a:t>receiver</a:t>
            </a:r>
            <a:r>
              <a:rPr lang="it-IT" altLang="it-IT" sz="1200" dirty="0" smtClean="0">
                <a:ea typeface="WenQuanYi Micro Hei"/>
                <a:cs typeface="WenQuanYi Micro Hei"/>
              </a:rPr>
              <a:t>; </a:t>
            </a:r>
          </a:p>
          <a:p>
            <a:endParaRPr lang="it-IT"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61045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In </a:t>
            </a:r>
            <a:r>
              <a:rPr lang="it-IT" dirty="0" err="1" smtClean="0"/>
              <a:t>this</a:t>
            </a:r>
            <a:r>
              <a:rPr lang="it-IT" dirty="0" smtClean="0"/>
              <a:t> slide I show </a:t>
            </a:r>
            <a:r>
              <a:rPr lang="it-IT" dirty="0" err="1" smtClean="0"/>
              <a:t>you</a:t>
            </a:r>
            <a:r>
              <a:rPr lang="it-IT" dirty="0" smtClean="0"/>
              <a:t> a </a:t>
            </a:r>
            <a:r>
              <a:rPr lang="it-IT" dirty="0" err="1" smtClean="0"/>
              <a:t>detail</a:t>
            </a:r>
            <a:r>
              <a:rPr lang="it-IT" baseline="0" dirty="0" smtClean="0"/>
              <a:t> of the </a:t>
            </a:r>
            <a:r>
              <a:rPr lang="it-IT" baseline="0" dirty="0" err="1" smtClean="0"/>
              <a:t>active</a:t>
            </a:r>
            <a:r>
              <a:rPr lang="it-IT" baseline="0" dirty="0" smtClean="0"/>
              <a:t> </a:t>
            </a:r>
            <a:r>
              <a:rPr lang="it-IT" baseline="0" dirty="0" err="1" smtClean="0"/>
              <a:t>surface</a:t>
            </a:r>
            <a:r>
              <a:rPr lang="it-IT" baseline="0" dirty="0" smtClean="0"/>
              <a:t> of SRT. The </a:t>
            </a:r>
            <a:r>
              <a:rPr lang="it-IT" baseline="0" dirty="0" err="1" smtClean="0"/>
              <a:t>active</a:t>
            </a:r>
            <a:r>
              <a:rPr lang="it-IT" baseline="0" dirty="0" smtClean="0"/>
              <a:t> </a:t>
            </a:r>
            <a:r>
              <a:rPr lang="it-IT" baseline="0" dirty="0" err="1" smtClean="0"/>
              <a:t>surface</a:t>
            </a:r>
            <a:r>
              <a:rPr lang="it-IT" baseline="0" dirty="0" smtClean="0"/>
              <a:t> </a:t>
            </a:r>
            <a:r>
              <a:rPr lang="it-IT" baseline="0" dirty="0" err="1" smtClean="0"/>
              <a:t>whicc</a:t>
            </a:r>
            <a:r>
              <a:rPr lang="it-IT" baseline="0" dirty="0" smtClean="0"/>
              <a:t> </a:t>
            </a:r>
            <a:r>
              <a:rPr lang="it-IT" baseline="0" dirty="0" err="1" smtClean="0"/>
              <a:t>constitute</a:t>
            </a:r>
            <a:r>
              <a:rPr lang="it-IT" baseline="0" dirty="0" smtClean="0"/>
              <a:t> </a:t>
            </a:r>
            <a:r>
              <a:rPr lang="it-IT" baseline="0" dirty="0" err="1" smtClean="0"/>
              <a:t>one</a:t>
            </a:r>
            <a:r>
              <a:rPr lang="it-IT" baseline="0" dirty="0" smtClean="0"/>
              <a:t> of the </a:t>
            </a:r>
            <a:r>
              <a:rPr lang="it-IT" baseline="0" dirty="0" err="1" smtClean="0"/>
              <a:t>main</a:t>
            </a:r>
            <a:r>
              <a:rPr lang="it-IT" baseline="0" dirty="0" smtClean="0"/>
              <a:t> </a:t>
            </a:r>
            <a:r>
              <a:rPr lang="it-IT" baseline="0" dirty="0" err="1" smtClean="0"/>
              <a:t>reasons</a:t>
            </a:r>
            <a:r>
              <a:rPr lang="it-IT" baseline="0" dirty="0" smtClean="0"/>
              <a:t> of the </a:t>
            </a:r>
            <a:r>
              <a:rPr lang="it-IT" baseline="0" dirty="0" err="1" smtClean="0"/>
              <a:t>development</a:t>
            </a:r>
            <a:r>
              <a:rPr lang="it-IT" baseline="0" dirty="0" smtClean="0"/>
              <a:t> of the </a:t>
            </a:r>
            <a:r>
              <a:rPr lang="it-IT" baseline="0" dirty="0" err="1" smtClean="0"/>
              <a:t>metrology</a:t>
            </a:r>
            <a:r>
              <a:rPr lang="it-IT" baseline="0" dirty="0" smtClean="0"/>
              <a:t> </a:t>
            </a:r>
            <a:r>
              <a:rPr lang="it-IT" baseline="0" dirty="0" err="1" smtClean="0"/>
              <a:t>systems</a:t>
            </a:r>
            <a:r>
              <a:rPr lang="it-IT" baseline="0" dirty="0" smtClean="0"/>
              <a:t> </a:t>
            </a:r>
            <a:r>
              <a:rPr lang="it-IT" baseline="0" dirty="0" err="1" smtClean="0"/>
              <a:t>will</a:t>
            </a:r>
            <a:r>
              <a:rPr lang="it-IT" baseline="0" dirty="0" smtClean="0"/>
              <a:t> be </a:t>
            </a:r>
            <a:r>
              <a:rPr lang="it-IT" baseline="0" dirty="0" err="1" smtClean="0"/>
              <a:t>used</a:t>
            </a:r>
            <a:r>
              <a:rPr lang="it-IT" baseline="0" dirty="0" smtClean="0"/>
              <a:t> to compensate for </a:t>
            </a:r>
            <a:r>
              <a:rPr lang="it-IT" baseline="0" dirty="0" err="1" smtClean="0"/>
              <a:t>primary</a:t>
            </a:r>
            <a:r>
              <a:rPr lang="it-IT" baseline="0" dirty="0" smtClean="0"/>
              <a:t> </a:t>
            </a:r>
            <a:r>
              <a:rPr lang="it-IT" baseline="0" dirty="0" err="1" smtClean="0"/>
              <a:t>mirror</a:t>
            </a:r>
            <a:r>
              <a:rPr lang="it-IT" baseline="0" dirty="0" smtClean="0"/>
              <a:t> </a:t>
            </a:r>
            <a:r>
              <a:rPr lang="it-IT" baseline="0" dirty="0" err="1" smtClean="0"/>
              <a:t>deformations</a:t>
            </a:r>
            <a:r>
              <a:rPr lang="it-IT" baseline="0" dirty="0" smtClean="0"/>
              <a:t> </a:t>
            </a:r>
            <a:r>
              <a:rPr lang="it-IT" baseline="0" dirty="0" err="1" smtClean="0"/>
              <a:t>caused</a:t>
            </a:r>
            <a:r>
              <a:rPr lang="it-IT" baseline="0" dirty="0" smtClean="0"/>
              <a:t> by </a:t>
            </a:r>
            <a:r>
              <a:rPr lang="it-IT" baseline="0" dirty="0" err="1" smtClean="0"/>
              <a:t>gravity</a:t>
            </a:r>
            <a:r>
              <a:rPr lang="it-IT" baseline="0" dirty="0" smtClean="0"/>
              <a:t> and </a:t>
            </a:r>
            <a:r>
              <a:rPr lang="it-IT" baseline="0" dirty="0" err="1" smtClean="0"/>
              <a:t>hopefully</a:t>
            </a:r>
            <a:r>
              <a:rPr lang="it-IT" baseline="0" dirty="0" smtClean="0"/>
              <a:t> </a:t>
            </a:r>
            <a:r>
              <a:rPr lang="it-IT" baseline="0" dirty="0" err="1" smtClean="0"/>
              <a:t>thermal</a:t>
            </a:r>
            <a:r>
              <a:rPr lang="it-IT" baseline="0" dirty="0" smtClean="0"/>
              <a:t> and </a:t>
            </a:r>
            <a:r>
              <a:rPr lang="it-IT" baseline="0" dirty="0" err="1" smtClean="0"/>
              <a:t>wind</a:t>
            </a:r>
            <a:r>
              <a:rPr lang="it-IT" baseline="0" dirty="0" smtClean="0"/>
              <a:t> </a:t>
            </a:r>
            <a:r>
              <a:rPr lang="it-IT" baseline="0" dirty="0" err="1" smtClean="0"/>
              <a:t>deformations</a:t>
            </a:r>
            <a:r>
              <a:rPr lang="it-IT" baseline="0" dirty="0" smtClean="0"/>
              <a:t>. The </a:t>
            </a:r>
            <a:r>
              <a:rPr lang="it-IT" baseline="0" dirty="0" err="1" smtClean="0"/>
              <a:t>other</a:t>
            </a:r>
            <a:r>
              <a:rPr lang="it-IT" baseline="0" dirty="0" smtClean="0"/>
              <a:t> </a:t>
            </a:r>
            <a:r>
              <a:rPr lang="it-IT" baseline="0" dirty="0" err="1" smtClean="0"/>
              <a:t>very</a:t>
            </a:r>
            <a:r>
              <a:rPr lang="it-IT" baseline="0" dirty="0" smtClean="0"/>
              <a:t> </a:t>
            </a:r>
            <a:r>
              <a:rPr lang="it-IT" baseline="0" dirty="0" err="1" smtClean="0"/>
              <a:t>important</a:t>
            </a:r>
            <a:r>
              <a:rPr lang="it-IT" baseline="0" dirty="0" smtClean="0"/>
              <a:t> use of the </a:t>
            </a:r>
            <a:r>
              <a:rPr lang="it-IT" baseline="0" dirty="0" err="1" smtClean="0"/>
              <a:t>actuators</a:t>
            </a:r>
            <a:r>
              <a:rPr lang="it-IT" baseline="0" dirty="0" smtClean="0"/>
              <a:t> </a:t>
            </a:r>
            <a:r>
              <a:rPr lang="it-IT" baseline="0" dirty="0" err="1" smtClean="0"/>
              <a:t>is</a:t>
            </a:r>
            <a:r>
              <a:rPr lang="it-IT" baseline="0" dirty="0" smtClean="0"/>
              <a:t> to </a:t>
            </a:r>
            <a:r>
              <a:rPr lang="it-IT" baseline="0" dirty="0" err="1" smtClean="0"/>
              <a:t>recover</a:t>
            </a:r>
            <a:r>
              <a:rPr lang="it-IT" baseline="0" dirty="0" smtClean="0"/>
              <a:t> the </a:t>
            </a:r>
            <a:r>
              <a:rPr lang="it-IT" baseline="0" dirty="0" err="1" smtClean="0"/>
              <a:t>shaped</a:t>
            </a:r>
            <a:r>
              <a:rPr lang="it-IT" baseline="0" dirty="0" smtClean="0"/>
              <a:t> </a:t>
            </a:r>
            <a:r>
              <a:rPr lang="it-IT" baseline="0" dirty="0" err="1" smtClean="0"/>
              <a:t>surface</a:t>
            </a:r>
            <a:r>
              <a:rPr lang="it-IT" baseline="0" dirty="0" smtClean="0"/>
              <a:t> of the </a:t>
            </a:r>
            <a:r>
              <a:rPr lang="it-IT" baseline="0" dirty="0" err="1" smtClean="0"/>
              <a:t>primary</a:t>
            </a:r>
            <a:r>
              <a:rPr lang="it-IT" baseline="0" dirty="0" smtClean="0"/>
              <a:t> </a:t>
            </a:r>
            <a:r>
              <a:rPr lang="it-IT" baseline="0" dirty="0" err="1" smtClean="0"/>
              <a:t>reflector</a:t>
            </a:r>
            <a:r>
              <a:rPr lang="it-IT" baseline="0" dirty="0" smtClean="0"/>
              <a:t> to a </a:t>
            </a:r>
            <a:r>
              <a:rPr lang="it-IT" baseline="0" dirty="0" err="1" smtClean="0"/>
              <a:t>purely</a:t>
            </a:r>
            <a:r>
              <a:rPr lang="it-IT" baseline="0" dirty="0" smtClean="0"/>
              <a:t> </a:t>
            </a:r>
            <a:r>
              <a:rPr lang="it-IT" baseline="0" dirty="0" err="1" smtClean="0"/>
              <a:t>parabolic</a:t>
            </a:r>
            <a:r>
              <a:rPr lang="it-IT" baseline="0" dirty="0" smtClean="0"/>
              <a:t> </a:t>
            </a:r>
            <a:r>
              <a:rPr lang="it-IT" baseline="0" dirty="0" err="1" smtClean="0"/>
              <a:t>one</a:t>
            </a:r>
            <a:r>
              <a:rPr lang="it-IT" baseline="0" dirty="0" smtClean="0"/>
              <a:t>, for </a:t>
            </a:r>
            <a:r>
              <a:rPr lang="it-IT" baseline="0" dirty="0" err="1" smtClean="0"/>
              <a:t>which</a:t>
            </a:r>
            <a:r>
              <a:rPr lang="it-IT" baseline="0" dirty="0" smtClean="0"/>
              <a:t> </a:t>
            </a:r>
            <a:r>
              <a:rPr lang="it-IT" baseline="0" dirty="0" err="1" smtClean="0"/>
              <a:t>we</a:t>
            </a:r>
            <a:r>
              <a:rPr lang="it-IT" baseline="0" dirty="0" smtClean="0"/>
              <a:t> </a:t>
            </a:r>
            <a:r>
              <a:rPr lang="it-IT" baseline="0" dirty="0" err="1" smtClean="0"/>
              <a:t>extended</a:t>
            </a:r>
            <a:r>
              <a:rPr lang="it-IT" baseline="0" dirty="0" smtClean="0"/>
              <a:t> the </a:t>
            </a:r>
            <a:r>
              <a:rPr lang="it-IT" baseline="0" dirty="0" err="1" smtClean="0"/>
              <a:t>actuators</a:t>
            </a:r>
            <a:r>
              <a:rPr lang="it-IT" baseline="0" dirty="0" smtClean="0"/>
              <a:t> </a:t>
            </a:r>
            <a:r>
              <a:rPr lang="it-IT" baseline="0" dirty="0" err="1" smtClean="0"/>
              <a:t>range</a:t>
            </a:r>
            <a:r>
              <a:rPr lang="it-IT" baseline="0" dirty="0" smtClean="0"/>
              <a:t> to 30 mm. </a:t>
            </a:r>
            <a:r>
              <a:rPr lang="it-IT" baseline="0" dirty="0" err="1" smtClean="0"/>
              <a:t>As</a:t>
            </a:r>
            <a:r>
              <a:rPr lang="it-IT" baseline="0" dirty="0" smtClean="0"/>
              <a:t> </a:t>
            </a:r>
            <a:r>
              <a:rPr lang="it-IT" baseline="0" dirty="0" err="1" smtClean="0"/>
              <a:t>you</a:t>
            </a:r>
            <a:r>
              <a:rPr lang="it-IT" baseline="0" dirty="0" smtClean="0"/>
              <a:t> can </a:t>
            </a:r>
            <a:r>
              <a:rPr lang="it-IT" baseline="0" dirty="0" err="1" smtClean="0"/>
              <a:t>see</a:t>
            </a:r>
            <a:r>
              <a:rPr lang="it-IT" baseline="0" dirty="0" smtClean="0"/>
              <a:t> </a:t>
            </a:r>
            <a:r>
              <a:rPr lang="it-IT" baseline="0" dirty="0" err="1" smtClean="0"/>
              <a:t>each</a:t>
            </a:r>
            <a:r>
              <a:rPr lang="it-IT" baseline="0" dirty="0" smtClean="0"/>
              <a:t> </a:t>
            </a:r>
            <a:r>
              <a:rPr lang="it-IT" baseline="0" dirty="0" err="1" smtClean="0"/>
              <a:t>actuator</a:t>
            </a:r>
            <a:r>
              <a:rPr lang="it-IT" baseline="0" dirty="0" smtClean="0"/>
              <a:t> </a:t>
            </a:r>
            <a:r>
              <a:rPr lang="it-IT" baseline="0" dirty="0" err="1" smtClean="0"/>
              <a:t>support</a:t>
            </a:r>
            <a:r>
              <a:rPr lang="it-IT" baseline="0" dirty="0" smtClean="0"/>
              <a:t> 4 </a:t>
            </a:r>
            <a:r>
              <a:rPr lang="it-IT" baseline="0" dirty="0" err="1" smtClean="0"/>
              <a:t>contiguos</a:t>
            </a:r>
            <a:r>
              <a:rPr lang="it-IT" baseline="0" dirty="0" smtClean="0"/>
              <a:t> </a:t>
            </a:r>
            <a:r>
              <a:rPr lang="it-IT" baseline="0" dirty="0" err="1" smtClean="0"/>
              <a:t>panels</a:t>
            </a:r>
            <a:r>
              <a:rPr lang="it-IT" baseline="0" dirty="0" smtClean="0"/>
              <a:t>. </a:t>
            </a:r>
          </a:p>
          <a:p>
            <a:r>
              <a:rPr lang="it-IT" baseline="0" dirty="0" err="1" smtClean="0"/>
              <a:t>S</a:t>
            </a:r>
            <a:r>
              <a:rPr lang="it-IT" sz="1200" b="0" i="0" u="none" strike="noStrike" kern="1200" baseline="0" dirty="0" err="1" smtClean="0">
                <a:solidFill>
                  <a:schemeClr val="tx1"/>
                </a:solidFill>
                <a:latin typeface="+mn-lt"/>
                <a:ea typeface="+mn-ea"/>
                <a:cs typeface="+mn-cs"/>
              </a:rPr>
              <a:t>troke</a:t>
            </a:r>
            <a:r>
              <a:rPr lang="it-IT" sz="1200" b="0" i="0" u="none" strike="noStrike" kern="1200" baseline="0" dirty="0" smtClean="0">
                <a:solidFill>
                  <a:schemeClr val="tx1"/>
                </a:solidFill>
                <a:latin typeface="+mn-lt"/>
                <a:ea typeface="+mn-ea"/>
                <a:cs typeface="+mn-cs"/>
              </a:rPr>
              <a:t> of the </a:t>
            </a:r>
            <a:r>
              <a:rPr lang="it-IT" sz="1200" b="0" i="0" u="none" strike="noStrike" kern="1200" baseline="0" dirty="0" err="1" smtClean="0">
                <a:solidFill>
                  <a:schemeClr val="tx1"/>
                </a:solidFill>
                <a:latin typeface="+mn-lt"/>
                <a:ea typeface="+mn-ea"/>
                <a:cs typeface="+mn-cs"/>
              </a:rPr>
              <a:t>actuators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is</a:t>
            </a:r>
            <a:r>
              <a:rPr lang="it-IT" sz="1200" b="0" i="0" u="none" strike="noStrike" kern="1200" baseline="0" dirty="0" smtClean="0">
                <a:solidFill>
                  <a:schemeClr val="tx1"/>
                </a:solidFill>
                <a:latin typeface="+mn-lt"/>
                <a:ea typeface="+mn-ea"/>
                <a:cs typeface="+mn-cs"/>
              </a:rPr>
              <a:t> of 30 mm</a:t>
            </a:r>
            <a:r>
              <a:rPr lang="en-US" sz="1200" b="0" i="0" u="none" strike="noStrike" kern="1200" baseline="0" dirty="0" smtClean="0">
                <a:solidFill>
                  <a:schemeClr val="tx1"/>
                </a:solidFill>
                <a:latin typeface="+mn-lt"/>
                <a:ea typeface="+mn-ea"/>
                <a:cs typeface="+mn-cs"/>
              </a:rPr>
              <a:t>. Each actuator is supported by studs and the corners of the four (or the two) nearest panels can move at the same time, in the direction normal to the local surface. They are organized in 96 radial lines with a minimum of 9 and maximum of 16 actuators for each line. Actuators work in a way that they can remove the small-scale deformations, while large-scale deformations are reduced by a correction in pointing and by secondary mirror movements. The panels are made from an aluminum sheet 1,5 mm thick glued in an aluminum structure supporting it and maintaining in the correct shape.</a:t>
            </a:r>
            <a:endParaRPr lang="it-IT"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45943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just"/>
            <a:r>
              <a:rPr lang="en-US" dirty="0" smtClean="0"/>
              <a:t>The problem we encountered with the actuators, was related to two concurring negative phenomena like strain-induced-corrosion and galvanic phenomenon. The coupling of two different alloys, in our case steel and ERGAL contributed to increase those phenomena, creating cracks in the ERGAL parts, compromising its structural integrity. As you</a:t>
            </a:r>
            <a:r>
              <a:rPr lang="en-US" baseline="0" dirty="0" smtClean="0"/>
              <a:t> can see in the figure, the main problem was in the interface between the steel plate in which there are installed the 4 supports shafts directly connected to the four consecutive primary mirror panels. The upper plate with the 4 holes is the one glued to the aluminum panels. </a:t>
            </a:r>
            <a:r>
              <a:rPr lang="en-US" dirty="0" smtClean="0"/>
              <a:t>Due to this deterioration of the parts, we were in a relative danger condition for the </a:t>
            </a:r>
            <a:r>
              <a:rPr lang="en-US" dirty="0" err="1" smtClean="0"/>
              <a:t>the</a:t>
            </a:r>
            <a:r>
              <a:rPr lang="en-US" dirty="0" smtClean="0"/>
              <a:t> actuator and the operator safety.</a:t>
            </a:r>
            <a:endParaRPr lang="en-US" altLang="en-US" dirty="0" smtClean="0"/>
          </a:p>
        </p:txBody>
      </p:sp>
    </p:spTree>
    <p:extLst>
      <p:ext uri="{BB962C8B-B14F-4D97-AF65-F5344CB8AC3E}">
        <p14:creationId xmlns:p14="http://schemas.microsoft.com/office/powerpoint/2010/main" val="71604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In this slide you can see the effects of the </a:t>
            </a:r>
            <a:r>
              <a:rPr lang="en-US" dirty="0" smtClean="0"/>
              <a:t>strain-induced-corrosion and galvanic phenomenon</a:t>
            </a:r>
            <a:r>
              <a:rPr lang="en-US" altLang="en-US" dirty="0" smtClean="0"/>
              <a:t>. The problem is also related to the ERGAL</a:t>
            </a:r>
            <a:r>
              <a:rPr lang="en-US" altLang="en-US" baseline="0" dirty="0" smtClean="0"/>
              <a:t> mechanical performances and characteristics which are very good for compression but not good in case of stresses related to the delamination like for example in the case of bolt screwed on it. The thread in fact is the point where the cracks started and spread all over the structure, compromising the structural integrity of the mechanical part.</a:t>
            </a:r>
            <a:endParaRPr lang="en-US" altLang="en-US" dirty="0" smtClean="0"/>
          </a:p>
        </p:txBody>
      </p:sp>
    </p:spTree>
    <p:extLst>
      <p:ext uri="{BB962C8B-B14F-4D97-AF65-F5344CB8AC3E}">
        <p14:creationId xmlns:p14="http://schemas.microsoft.com/office/powerpoint/2010/main" val="106518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Tx/>
              <a:buNone/>
              <a:defRPr/>
            </a:pPr>
            <a:r>
              <a:rPr lang="it-IT" b="0" dirty="0" err="1" smtClean="0"/>
              <a:t>Therefore</a:t>
            </a:r>
            <a:r>
              <a:rPr lang="it-IT" b="0" dirty="0" smtClean="0"/>
              <a:t> </a:t>
            </a:r>
            <a:r>
              <a:rPr lang="it-IT" b="0" dirty="0" err="1" smtClean="0"/>
              <a:t>we</a:t>
            </a:r>
            <a:r>
              <a:rPr lang="it-IT" b="0" dirty="0" smtClean="0"/>
              <a:t> </a:t>
            </a:r>
            <a:r>
              <a:rPr lang="it-IT" b="0" dirty="0" err="1" smtClean="0"/>
              <a:t>expect</a:t>
            </a:r>
            <a:r>
              <a:rPr lang="it-IT" b="0" dirty="0" smtClean="0"/>
              <a:t> </a:t>
            </a:r>
            <a:r>
              <a:rPr lang="en-US" b="0" dirty="0" smtClean="0"/>
              <a:t>a</a:t>
            </a:r>
            <a:r>
              <a:rPr lang="en-US" b="0" baseline="0" dirty="0" smtClean="0"/>
              <a:t> v</a:t>
            </a:r>
            <a:r>
              <a:rPr lang="en-US" b="0" dirty="0" smtClean="0"/>
              <a:t>ery good surface efficiency up to ~ 48 GHz (ε ~λ/20) adjusting </a:t>
            </a:r>
            <a:r>
              <a:rPr lang="it-IT" b="0" dirty="0" err="1" smtClean="0"/>
              <a:t>active</a:t>
            </a:r>
            <a:r>
              <a:rPr lang="it-IT" b="0" dirty="0" smtClean="0"/>
              <a:t> </a:t>
            </a:r>
            <a:r>
              <a:rPr lang="it-IT" b="0" dirty="0" err="1" smtClean="0"/>
              <a:t>surface</a:t>
            </a:r>
            <a:r>
              <a:rPr lang="it-IT" b="0" dirty="0" smtClean="0"/>
              <a:t> for </a:t>
            </a:r>
            <a:r>
              <a:rPr lang="it-IT" b="0" dirty="0" err="1" smtClean="0"/>
              <a:t>gravitational</a:t>
            </a:r>
            <a:r>
              <a:rPr lang="it-IT" b="0" dirty="0" smtClean="0"/>
              <a:t> </a:t>
            </a:r>
            <a:r>
              <a:rPr lang="it-IT" b="0" dirty="0" err="1" smtClean="0"/>
              <a:t>effects</a:t>
            </a:r>
            <a:r>
              <a:rPr lang="it-IT" b="0" baseline="0" dirty="0" smtClean="0"/>
              <a:t> by </a:t>
            </a:r>
            <a:r>
              <a:rPr lang="it-IT" b="0" baseline="0" dirty="0" err="1" smtClean="0"/>
              <a:t>using</a:t>
            </a:r>
            <a:r>
              <a:rPr lang="it-IT" b="0" baseline="0" dirty="0" smtClean="0"/>
              <a:t> </a:t>
            </a:r>
            <a:r>
              <a:rPr lang="it-IT" b="0" baseline="0" dirty="0" err="1" smtClean="0"/>
              <a:t>l</a:t>
            </a:r>
            <a:r>
              <a:rPr lang="it-IT" b="0" dirty="0" err="1" smtClean="0"/>
              <a:t>ookup</a:t>
            </a:r>
            <a:r>
              <a:rPr lang="it-IT" b="0" dirty="0" smtClean="0"/>
              <a:t> </a:t>
            </a:r>
            <a:r>
              <a:rPr lang="it-IT" b="0" dirty="0" err="1" smtClean="0"/>
              <a:t>tables</a:t>
            </a:r>
            <a:r>
              <a:rPr lang="it-IT" b="0" dirty="0" smtClean="0"/>
              <a:t> </a:t>
            </a:r>
            <a:r>
              <a:rPr lang="it-IT" b="0" dirty="0" err="1" smtClean="0"/>
              <a:t>derived</a:t>
            </a:r>
            <a:r>
              <a:rPr lang="it-IT" b="0" dirty="0" smtClean="0"/>
              <a:t> by </a:t>
            </a:r>
            <a:r>
              <a:rPr lang="it-IT" b="0" dirty="0" err="1" smtClean="0"/>
              <a:t>photogrammetry</a:t>
            </a:r>
            <a:r>
              <a:rPr lang="it-IT" b="0" baseline="0" dirty="0" smtClean="0"/>
              <a:t> </a:t>
            </a:r>
            <a:r>
              <a:rPr lang="it-IT" b="0" baseline="0" dirty="0" err="1" smtClean="0"/>
              <a:t>measurement</a:t>
            </a:r>
            <a:r>
              <a:rPr lang="it-IT" b="0" baseline="0" dirty="0" smtClean="0"/>
              <a:t>  </a:t>
            </a:r>
            <a:r>
              <a:rPr lang="it-IT" b="0" baseline="0" dirty="0" err="1" smtClean="0"/>
              <a:t>at</a:t>
            </a:r>
            <a:r>
              <a:rPr lang="it-IT" b="0" baseline="0" dirty="0" smtClean="0"/>
              <a:t> </a:t>
            </a:r>
            <a:r>
              <a:rPr lang="it-IT" b="0" baseline="0" dirty="0" err="1" smtClean="0"/>
              <a:t>different</a:t>
            </a:r>
            <a:r>
              <a:rPr lang="it-IT" b="0" baseline="0" dirty="0" smtClean="0"/>
              <a:t> </a:t>
            </a:r>
            <a:r>
              <a:rPr lang="it-IT" b="0" baseline="0" dirty="0" err="1" smtClean="0"/>
              <a:t>elevation</a:t>
            </a:r>
            <a:r>
              <a:rPr lang="it-IT" b="0" baseline="0" dirty="0" smtClean="0"/>
              <a:t>. </a:t>
            </a:r>
          </a:p>
          <a:p>
            <a:pPr marL="0" indent="0">
              <a:buFontTx/>
              <a:buNone/>
              <a:defRPr/>
            </a:pPr>
            <a:r>
              <a:rPr lang="it-IT" sz="1200" b="0" baseline="0" dirty="0" err="1" smtClean="0"/>
              <a:t>Secondary</a:t>
            </a:r>
            <a:r>
              <a:rPr lang="it-IT" sz="1200" b="0" baseline="0" dirty="0" smtClean="0"/>
              <a:t> </a:t>
            </a:r>
            <a:r>
              <a:rPr lang="it-IT" sz="1200" b="0" baseline="0" dirty="0" err="1" smtClean="0"/>
              <a:t>mirror</a:t>
            </a:r>
            <a:r>
              <a:rPr lang="it-IT" sz="1200" b="0" baseline="0" dirty="0" smtClean="0"/>
              <a:t>: </a:t>
            </a:r>
            <a:r>
              <a:rPr lang="de-DE" sz="1200" dirty="0" smtClean="0"/>
              <a:t>Diameter 7.9 m, 49 Panels,</a:t>
            </a:r>
            <a:r>
              <a:rPr lang="de-DE" sz="1200" baseline="0" dirty="0" smtClean="0"/>
              <a:t> </a:t>
            </a:r>
            <a:r>
              <a:rPr lang="de-DE" sz="1200" dirty="0" smtClean="0"/>
              <a:t>5 Targets per Panel, 45° </a:t>
            </a:r>
            <a:r>
              <a:rPr lang="de-DE" sz="1200" dirty="0" err="1" smtClean="0"/>
              <a:t>Elev</a:t>
            </a:r>
            <a:r>
              <a:rPr lang="de-DE" sz="1200" baseline="0" dirty="0" smtClean="0"/>
              <a:t> </a:t>
            </a:r>
            <a:r>
              <a:rPr lang="de-DE" sz="1200" dirty="0" err="1" smtClean="0"/>
              <a:t>Number</a:t>
            </a:r>
            <a:r>
              <a:rPr lang="de-DE" sz="1200" dirty="0" smtClean="0"/>
              <a:t> </a:t>
            </a:r>
            <a:r>
              <a:rPr lang="de-DE" sz="1200" dirty="0" err="1" smtClean="0"/>
              <a:t>of</a:t>
            </a:r>
            <a:r>
              <a:rPr lang="de-DE" sz="1200" dirty="0" smtClean="0"/>
              <a:t> </a:t>
            </a:r>
            <a:r>
              <a:rPr lang="de-DE" sz="1200" dirty="0" err="1" smtClean="0"/>
              <a:t>pictures</a:t>
            </a:r>
            <a:r>
              <a:rPr lang="de-DE" sz="1200" dirty="0" smtClean="0"/>
              <a:t>: 124</a:t>
            </a:r>
          </a:p>
          <a:p>
            <a:r>
              <a:rPr lang="en-US" altLang="en-US" sz="1200" b="0" dirty="0" smtClean="0">
                <a:ea typeface="Calibri" panose="020F0502020204030204" pitchFamily="34" charset="0"/>
                <a:cs typeface="Times New Roman" panose="02020603050405020304" pitchFamily="18" charset="0"/>
              </a:rPr>
              <a:t>Primary mirror, successive accurate photogrammetry measurement campaigns have shown a lower limit in the</a:t>
            </a:r>
            <a:r>
              <a:rPr lang="en-US" altLang="en-US" sz="1200" b="0" dirty="0" smtClean="0">
                <a:latin typeface="Calibri" panose="020F0502020204030204" pitchFamily="34" charset="0"/>
                <a:ea typeface="Calibri" panose="020F0502020204030204" pitchFamily="34" charset="0"/>
                <a:cs typeface="Times New Roman" panose="02020603050405020304" pitchFamily="18" charset="0"/>
              </a:rPr>
              <a:t> </a:t>
            </a:r>
            <a:r>
              <a:rPr lang="en-US" altLang="en-US" sz="1200" b="0" dirty="0" smtClean="0">
                <a:ea typeface="Calibri" panose="020F0502020204030204" pitchFamily="34" charset="0"/>
                <a:cs typeface="Times New Roman" panose="02020603050405020304" pitchFamily="18" charset="0"/>
              </a:rPr>
              <a:t>total RMS of the primary mirror equal to 290 µm at 45</a:t>
            </a:r>
            <a:r>
              <a:rPr lang="en-US" altLang="en-US" sz="1200" b="0" baseline="30000" dirty="0" smtClean="0">
                <a:ea typeface="Calibri" panose="020F0502020204030204" pitchFamily="34" charset="0"/>
                <a:cs typeface="Times New Roman" panose="02020603050405020304" pitchFamily="18" charset="0"/>
              </a:rPr>
              <a:t>0</a:t>
            </a:r>
            <a:r>
              <a:rPr lang="en-US" altLang="en-US" sz="1200" b="0" dirty="0" smtClean="0">
                <a:ea typeface="Calibri" panose="020F0502020204030204" pitchFamily="34" charset="0"/>
                <a:cs typeface="Times New Roman" panose="02020603050405020304" pitchFamily="18" charset="0"/>
              </a:rPr>
              <a:t> of elevation. These measurements,</a:t>
            </a:r>
            <a:r>
              <a:rPr lang="en-US" altLang="en-US" sz="1200" b="0" dirty="0" smtClean="0">
                <a:latin typeface="Calibri" panose="020F0502020204030204" pitchFamily="34" charset="0"/>
                <a:ea typeface="Calibri" panose="020F0502020204030204" pitchFamily="34" charset="0"/>
                <a:cs typeface="Times New Roman" panose="02020603050405020304" pitchFamily="18" charset="0"/>
              </a:rPr>
              <a:t> </a:t>
            </a:r>
            <a:r>
              <a:rPr lang="en-US" altLang="en-US" sz="1200" b="0" dirty="0" smtClean="0">
                <a:ea typeface="Calibri" panose="020F0502020204030204" pitchFamily="34" charset="0"/>
                <a:cs typeface="Times New Roman" panose="02020603050405020304" pitchFamily="18" charset="0"/>
              </a:rPr>
              <a:t>carried out in six different elevation positions (45</a:t>
            </a:r>
            <a:r>
              <a:rPr lang="en-US" altLang="en-US" sz="1200" b="0" baseline="30000" dirty="0" smtClean="0">
                <a:ea typeface="Calibri" panose="020F0502020204030204" pitchFamily="34" charset="0"/>
                <a:cs typeface="Times New Roman" panose="02020603050405020304" pitchFamily="18" charset="0"/>
              </a:rPr>
              <a:t>0</a:t>
            </a:r>
            <a:r>
              <a:rPr lang="en-US" altLang="en-US" sz="1200" b="0" dirty="0" smtClean="0">
                <a:ea typeface="Calibri" panose="020F0502020204030204" pitchFamily="34" charset="0"/>
                <a:cs typeface="Times New Roman" panose="02020603050405020304" pitchFamily="18" charset="0"/>
              </a:rPr>
              <a:t>, 60</a:t>
            </a:r>
            <a:r>
              <a:rPr lang="en-US" altLang="en-US" sz="1200" b="0" baseline="30000" dirty="0" smtClean="0">
                <a:ea typeface="Calibri" panose="020F0502020204030204" pitchFamily="34" charset="0"/>
                <a:cs typeface="Times New Roman" panose="02020603050405020304" pitchFamily="18" charset="0"/>
              </a:rPr>
              <a:t>0</a:t>
            </a:r>
            <a:r>
              <a:rPr lang="en-US" altLang="en-US" sz="1200" b="0" dirty="0" smtClean="0">
                <a:ea typeface="Calibri" panose="020F0502020204030204" pitchFamily="34" charset="0"/>
                <a:cs typeface="Times New Roman" panose="02020603050405020304" pitchFamily="18" charset="0"/>
              </a:rPr>
              <a:t>, 75</a:t>
            </a:r>
            <a:r>
              <a:rPr lang="en-US" altLang="en-US" sz="1200" b="0" baseline="30000" dirty="0" smtClean="0">
                <a:ea typeface="Calibri" panose="020F0502020204030204" pitchFamily="34" charset="0"/>
                <a:cs typeface="Times New Roman" panose="02020603050405020304" pitchFamily="18" charset="0"/>
              </a:rPr>
              <a:t>0</a:t>
            </a:r>
            <a:r>
              <a:rPr lang="en-US" altLang="en-US" sz="1200" b="0" dirty="0" smtClean="0">
                <a:ea typeface="Calibri" panose="020F0502020204030204" pitchFamily="34" charset="0"/>
                <a:cs typeface="Times New Roman" panose="02020603050405020304" pitchFamily="18" charset="0"/>
              </a:rPr>
              <a:t>, 90</a:t>
            </a:r>
            <a:r>
              <a:rPr lang="en-US" altLang="en-US" sz="1200" b="0" baseline="30000" dirty="0" smtClean="0">
                <a:ea typeface="Calibri" panose="020F0502020204030204" pitchFamily="34" charset="0"/>
                <a:cs typeface="Times New Roman" panose="02020603050405020304" pitchFamily="18" charset="0"/>
              </a:rPr>
              <a:t>0</a:t>
            </a:r>
            <a:r>
              <a:rPr lang="en-US" altLang="en-US" sz="1200" b="0" dirty="0" smtClean="0">
                <a:ea typeface="Calibri" panose="020F0502020204030204" pitchFamily="34" charset="0"/>
                <a:cs typeface="Times New Roman" panose="02020603050405020304" pitchFamily="18" charset="0"/>
              </a:rPr>
              <a:t>, 30</a:t>
            </a:r>
            <a:r>
              <a:rPr lang="en-US" altLang="en-US" sz="1200" b="0" baseline="30000" dirty="0" smtClean="0">
                <a:ea typeface="Calibri" panose="020F0502020204030204" pitchFamily="34" charset="0"/>
                <a:cs typeface="Times New Roman" panose="02020603050405020304" pitchFamily="18" charset="0"/>
              </a:rPr>
              <a:t>0</a:t>
            </a:r>
            <a:r>
              <a:rPr lang="en-US" altLang="en-US" sz="1200" b="0" dirty="0" smtClean="0">
                <a:ea typeface="Calibri" panose="020F0502020204030204" pitchFamily="34" charset="0"/>
                <a:cs typeface="Times New Roman" panose="02020603050405020304" pitchFamily="18" charset="0"/>
              </a:rPr>
              <a:t>, 15</a:t>
            </a:r>
            <a:r>
              <a:rPr lang="en-US" altLang="en-US" sz="1200" b="0" baseline="30000" dirty="0" smtClean="0">
                <a:ea typeface="Calibri" panose="020F0502020204030204" pitchFamily="34" charset="0"/>
                <a:cs typeface="Times New Roman" panose="02020603050405020304" pitchFamily="18" charset="0"/>
              </a:rPr>
              <a:t>0</a:t>
            </a:r>
            <a:r>
              <a:rPr lang="en-US" altLang="en-US" sz="1200" b="0" dirty="0" smtClean="0">
                <a:ea typeface="Calibri" panose="020F0502020204030204" pitchFamily="34" charset="0"/>
                <a:cs typeface="Times New Roman" panose="02020603050405020304" pitchFamily="18" charset="0"/>
              </a:rPr>
              <a:t>) allowed the production of a look-up table,</a:t>
            </a:r>
            <a:r>
              <a:rPr lang="en-US" altLang="en-US" sz="1200" b="0" dirty="0" smtClean="0">
                <a:latin typeface="Calibri" panose="020F0502020204030204" pitchFamily="34" charset="0"/>
                <a:ea typeface="Calibri" panose="020F0502020204030204" pitchFamily="34" charset="0"/>
                <a:cs typeface="Times New Roman" panose="02020603050405020304" pitchFamily="18" charset="0"/>
              </a:rPr>
              <a:t> </a:t>
            </a:r>
            <a:r>
              <a:rPr lang="en-US" altLang="en-US" sz="1200" b="0" dirty="0" smtClean="0">
                <a:ea typeface="Calibri" panose="020F0502020204030204" pitchFamily="34" charset="0"/>
                <a:cs typeface="Times New Roman" panose="02020603050405020304" pitchFamily="18" charset="0"/>
              </a:rPr>
              <a:t>used to correct the gravity deformation with the actuators in an open loop configuration. </a:t>
            </a:r>
          </a:p>
          <a:p>
            <a:pPr algn="just"/>
            <a:endParaRPr lang="it-IT" dirty="0"/>
          </a:p>
        </p:txBody>
      </p:sp>
      <p:sp>
        <p:nvSpPr>
          <p:cNvPr id="4" name="Segnaposto piè di pagina 3"/>
          <p:cNvSpPr>
            <a:spLocks noGrp="1"/>
          </p:cNvSpPr>
          <p:nvPr>
            <p:ph type="ftr" sz="quarter" idx="10"/>
          </p:nvPr>
        </p:nvSpPr>
        <p:spPr/>
        <p:txBody>
          <a:bodyPr/>
          <a:lstStyle/>
          <a:p>
            <a:endParaRPr lang="it-IT"/>
          </a:p>
        </p:txBody>
      </p:sp>
    </p:spTree>
    <p:extLst>
      <p:ext uri="{BB962C8B-B14F-4D97-AF65-F5344CB8AC3E}">
        <p14:creationId xmlns:p14="http://schemas.microsoft.com/office/powerpoint/2010/main" val="3610453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7F49D355-16BD-4E45-BD9A-5EA878CF7CBD}" type="datetimeFigureOut">
              <a:rPr lang="it-IT" smtClean="0"/>
              <a:t>22/09/2016</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7F49D355-16BD-4E45-BD9A-5EA878CF7CBD}" type="datetimeFigureOut">
              <a:rPr lang="it-IT" smtClean="0"/>
              <a:t>22/09/2016</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E7A41E1B-4F70-4964-A407-84C68BE8251C}"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F49D355-16BD-4E45-BD9A-5EA878CF7CBD}" type="datetimeFigureOut">
              <a:rPr lang="it-IT" smtClean="0"/>
              <a:t>22/09/2016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F49D355-16BD-4E45-BD9A-5EA878CF7CBD}" type="datetimeFigureOut">
              <a:rPr lang="it-IT" smtClean="0"/>
              <a:t>22/09/2016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F49D355-16BD-4E45-BD9A-5EA878CF7CBD}" type="datetimeFigureOut">
              <a:rPr lang="it-IT" smtClean="0"/>
              <a:t>22/09/2016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7F49D355-16BD-4E45-BD9A-5EA878CF7CBD}" type="datetimeFigureOut">
              <a:rPr lang="it-IT" smtClean="0"/>
              <a:t>22/09/2016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7F49D355-16BD-4E45-BD9A-5EA878CF7CBD}" type="datetimeFigureOut">
              <a:rPr lang="it-IT" smtClean="0"/>
              <a:t>22/09/2016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7F49D355-16BD-4E45-BD9A-5EA878CF7CBD}" type="datetimeFigureOut">
              <a:rPr lang="it-IT" smtClean="0"/>
              <a:t>22/09/2016</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7F49D355-16BD-4E45-BD9A-5EA878CF7CBD}" type="datetimeFigureOut">
              <a:rPr lang="it-IT" smtClean="0"/>
              <a:t>22/09/2016</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22/09/2016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52410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7F49D355-16BD-4E45-BD9A-5EA878CF7CBD}" type="datetimeFigureOut">
              <a:rPr lang="it-IT" smtClean="0"/>
              <a:t>22/09/2016</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7F49D355-16BD-4E45-BD9A-5EA878CF7CBD}" type="datetimeFigureOut">
              <a:rPr lang="it-IT" smtClean="0"/>
              <a:t>22/09/2016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F49D355-16BD-4E45-BD9A-5EA878CF7CBD}" type="datetimeFigureOut">
              <a:rPr lang="it-IT" smtClean="0"/>
              <a:t>22/09/2016</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20" r:id="rId7"/>
    <p:sldLayoutId id="2147483715" r:id="rId8"/>
    <p:sldLayoutId id="2147483716" r:id="rId9"/>
    <p:sldLayoutId id="2147483717" r:id="rId10"/>
    <p:sldLayoutId id="2147483718" r:id="rId11"/>
    <p:sldLayoutId id="2147483719"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jpeg"/><Relationship Id="rId10" Type="http://schemas.openxmlformats.org/officeDocument/2006/relationships/image" Target="../media/image31.jpeg"/><Relationship Id="rId4" Type="http://schemas.openxmlformats.org/officeDocument/2006/relationships/image" Target="../media/image4.pn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8.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4.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33"/>
            <a:ext cx="9156322" cy="6073254"/>
          </a:xfrm>
          <a:prstGeom prst="rect">
            <a:avLst/>
          </a:prstGeom>
        </p:spPr>
      </p:pic>
      <p:sp>
        <p:nvSpPr>
          <p:cNvPr id="2" name="Titolo 1"/>
          <p:cNvSpPr>
            <a:spLocks noGrp="1"/>
          </p:cNvSpPr>
          <p:nvPr>
            <p:ph type="ctrTitle"/>
          </p:nvPr>
        </p:nvSpPr>
        <p:spPr>
          <a:xfrm>
            <a:off x="365693" y="248595"/>
            <a:ext cx="8424936" cy="756998"/>
          </a:xfrm>
        </p:spPr>
        <p:txBody>
          <a:bodyPr>
            <a:normAutofit fontScale="90000"/>
          </a:bodyPr>
          <a:lstStyle/>
          <a:p>
            <a:r>
              <a:rPr lang="it-IT" sz="3400" dirty="0" err="1" smtClean="0">
                <a:solidFill>
                  <a:schemeClr val="bg1"/>
                </a:solidFill>
                <a:effectLst>
                  <a:outerShdw blurRad="38100" dist="38100" dir="2700000" algn="tl">
                    <a:srgbClr val="000000">
                      <a:alpha val="43137"/>
                    </a:srgbClr>
                  </a:outerShdw>
                </a:effectLst>
              </a:rPr>
              <a:t>Metrology</a:t>
            </a:r>
            <a:r>
              <a:rPr lang="it-IT" sz="3400" dirty="0" smtClean="0">
                <a:solidFill>
                  <a:schemeClr val="bg1"/>
                </a:solidFill>
                <a:effectLst>
                  <a:outerShdw blurRad="38100" dist="38100" dir="2700000" algn="tl">
                    <a:srgbClr val="000000">
                      <a:alpha val="43137"/>
                    </a:srgbClr>
                  </a:outerShdw>
                </a:effectLst>
              </a:rPr>
              <a:t> </a:t>
            </a:r>
            <a:r>
              <a:rPr lang="it-IT" sz="3400" dirty="0" err="1" smtClean="0">
                <a:solidFill>
                  <a:schemeClr val="bg1"/>
                </a:solidFill>
                <a:effectLst>
                  <a:outerShdw blurRad="38100" dist="38100" dir="2700000" algn="tl">
                    <a:srgbClr val="000000">
                      <a:alpha val="43137"/>
                    </a:srgbClr>
                  </a:outerShdw>
                </a:effectLst>
              </a:rPr>
              <a:t>at</a:t>
            </a:r>
            <a:r>
              <a:rPr lang="it-IT" sz="3400" dirty="0" smtClean="0">
                <a:solidFill>
                  <a:schemeClr val="bg1"/>
                </a:solidFill>
                <a:effectLst>
                  <a:outerShdw blurRad="38100" dist="38100" dir="2700000" algn="tl">
                    <a:srgbClr val="000000">
                      <a:alpha val="43137"/>
                    </a:srgbClr>
                  </a:outerShdw>
                </a:effectLst>
              </a:rPr>
              <a:t>  the </a:t>
            </a:r>
            <a:r>
              <a:rPr lang="it-IT" sz="3400" dirty="0" err="1" smtClean="0">
                <a:solidFill>
                  <a:schemeClr val="bg1"/>
                </a:solidFill>
                <a:effectLst>
                  <a:outerShdw blurRad="38100" dist="38100" dir="2700000" algn="tl">
                    <a:srgbClr val="000000">
                      <a:alpha val="43137"/>
                    </a:srgbClr>
                  </a:outerShdw>
                </a:effectLst>
              </a:rPr>
              <a:t>Sardinia</a:t>
            </a:r>
            <a:r>
              <a:rPr lang="it-IT" sz="3400" dirty="0" smtClean="0">
                <a:solidFill>
                  <a:schemeClr val="bg1"/>
                </a:solidFill>
                <a:effectLst>
                  <a:outerShdw blurRad="38100" dist="38100" dir="2700000" algn="tl">
                    <a:srgbClr val="000000">
                      <a:alpha val="43137"/>
                    </a:srgbClr>
                  </a:outerShdw>
                </a:effectLst>
              </a:rPr>
              <a:t> Radio </a:t>
            </a:r>
            <a:r>
              <a:rPr lang="it-IT" sz="3400" dirty="0" err="1" smtClean="0">
                <a:solidFill>
                  <a:schemeClr val="bg1"/>
                </a:solidFill>
                <a:effectLst>
                  <a:outerShdw blurRad="38100" dist="38100" dir="2700000" algn="tl">
                    <a:srgbClr val="000000">
                      <a:alpha val="43137"/>
                    </a:srgbClr>
                  </a:outerShdw>
                </a:effectLst>
              </a:rPr>
              <a:t>Telescope</a:t>
            </a:r>
            <a:endParaRPr lang="it-IT" sz="3400" dirty="0">
              <a:solidFill>
                <a:schemeClr val="bg1"/>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619472" y="1844824"/>
            <a:ext cx="7552928" cy="2448272"/>
          </a:xfrm>
        </p:spPr>
        <p:txBody>
          <a:bodyPr>
            <a:normAutofit/>
          </a:bodyPr>
          <a:lstStyle/>
          <a:p>
            <a:pPr algn="ctr"/>
            <a:r>
              <a:rPr lang="en-US" sz="1800" b="1" dirty="0">
                <a:solidFill>
                  <a:schemeClr val="bg1"/>
                </a:solidFill>
                <a:effectLst>
                  <a:outerShdw blurRad="38100" dist="38100" dir="2700000" algn="tl">
                    <a:srgbClr val="000000">
                      <a:alpha val="43137"/>
                    </a:srgbClr>
                  </a:outerShdw>
                </a:effectLst>
              </a:rPr>
              <a:t>T</a:t>
            </a:r>
            <a:r>
              <a:rPr lang="en-US" sz="1800" b="1" dirty="0" smtClean="0">
                <a:solidFill>
                  <a:schemeClr val="bg1"/>
                </a:solidFill>
                <a:effectLst>
                  <a:outerShdw blurRad="38100" dist="38100" dir="2700000" algn="tl">
                    <a:srgbClr val="000000">
                      <a:alpha val="43137"/>
                    </a:srgbClr>
                  </a:outerShdw>
                </a:effectLst>
              </a:rPr>
              <a:t>. Pisanu</a:t>
            </a:r>
          </a:p>
          <a:p>
            <a:pPr algn="ctr"/>
            <a:r>
              <a:rPr lang="en-US" sz="1400" b="1" dirty="0" smtClean="0">
                <a:solidFill>
                  <a:schemeClr val="bg1"/>
                </a:solidFill>
                <a:effectLst>
                  <a:outerShdw blurRad="38100" dist="38100" dir="2700000" algn="tl">
                    <a:srgbClr val="000000">
                      <a:alpha val="43137"/>
                    </a:srgbClr>
                  </a:outerShdw>
                </a:effectLst>
              </a:rPr>
              <a:t>tpisanu@oa-cagliari.inaf.it</a:t>
            </a:r>
          </a:p>
          <a:p>
            <a:pPr algn="ctr"/>
            <a:endParaRPr lang="en-US" sz="1600" b="1" dirty="0" smtClean="0">
              <a:solidFill>
                <a:schemeClr val="bg1"/>
              </a:solidFill>
              <a:effectLst>
                <a:outerShdw blurRad="38100" dist="38100" dir="2700000" algn="tl">
                  <a:srgbClr val="000000">
                    <a:alpha val="43137"/>
                  </a:srgbClr>
                </a:outerShdw>
              </a:effectLst>
            </a:endParaRPr>
          </a:p>
          <a:p>
            <a:pPr algn="ctr"/>
            <a:r>
              <a:rPr lang="en-US" sz="1400" b="1" dirty="0" smtClean="0">
                <a:solidFill>
                  <a:schemeClr val="bg1"/>
                </a:solidFill>
                <a:effectLst>
                  <a:outerShdw blurRad="38100" dist="38100" dir="2700000" algn="tl">
                    <a:srgbClr val="000000">
                      <a:alpha val="43137"/>
                    </a:srgbClr>
                  </a:outerShdw>
                </a:effectLst>
              </a:rPr>
              <a:t>on behalf of Metrology team*</a:t>
            </a:r>
          </a:p>
          <a:p>
            <a:pPr algn="ctr"/>
            <a:r>
              <a:rPr lang="en-US" sz="1400" b="1" dirty="0" smtClean="0">
                <a:solidFill>
                  <a:schemeClr val="bg1"/>
                </a:solidFill>
                <a:effectLst>
                  <a:outerShdw blurRad="38100" dist="38100" dir="2700000" algn="tl">
                    <a:srgbClr val="000000">
                      <a:alpha val="43137"/>
                    </a:srgbClr>
                  </a:outerShdw>
                </a:effectLst>
              </a:rPr>
              <a:t>*G. Serra, S</a:t>
            </a:r>
            <a:r>
              <a:rPr lang="en-US" sz="1400" b="1" dirty="0">
                <a:solidFill>
                  <a:schemeClr val="bg1"/>
                </a:solidFill>
                <a:effectLst>
                  <a:outerShdw blurRad="38100" dist="38100" dir="2700000" algn="tl">
                    <a:srgbClr val="000000">
                      <a:alpha val="43137"/>
                    </a:srgbClr>
                  </a:outerShdw>
                </a:effectLst>
              </a:rPr>
              <a:t>. </a:t>
            </a:r>
            <a:r>
              <a:rPr lang="en-US" sz="1400" b="1" dirty="0" err="1" smtClean="0">
                <a:solidFill>
                  <a:schemeClr val="bg1"/>
                </a:solidFill>
                <a:effectLst>
                  <a:outerShdw blurRad="38100" dist="38100" dir="2700000" algn="tl">
                    <a:srgbClr val="000000">
                      <a:alpha val="43137"/>
                    </a:srgbClr>
                  </a:outerShdw>
                </a:effectLst>
              </a:rPr>
              <a:t>Poppi</a:t>
            </a:r>
            <a:r>
              <a:rPr lang="en-US" sz="1400" b="1" dirty="0" smtClean="0">
                <a:solidFill>
                  <a:schemeClr val="bg1"/>
                </a:solidFill>
                <a:effectLst>
                  <a:outerShdw blurRad="38100" dist="38100" dir="2700000" algn="tl">
                    <a:srgbClr val="000000">
                      <a:alpha val="43137"/>
                    </a:srgbClr>
                  </a:outerShdw>
                </a:effectLst>
              </a:rPr>
              <a:t>, F. Buffa, </a:t>
            </a:r>
            <a:r>
              <a:rPr lang="en-US" sz="1400" b="1" dirty="0">
                <a:solidFill>
                  <a:schemeClr val="bg1"/>
                </a:solidFill>
                <a:effectLst>
                  <a:outerShdw blurRad="38100" dist="38100" dir="2700000" algn="tl">
                    <a:srgbClr val="000000">
                      <a:alpha val="43137"/>
                    </a:srgbClr>
                  </a:outerShdw>
                </a:effectLst>
              </a:rPr>
              <a:t>P. </a:t>
            </a:r>
            <a:r>
              <a:rPr lang="en-US" sz="1400" b="1" dirty="0" err="1" smtClean="0">
                <a:solidFill>
                  <a:schemeClr val="bg1"/>
                </a:solidFill>
                <a:effectLst>
                  <a:outerShdw blurRad="38100" dist="38100" dir="2700000" algn="tl">
                    <a:srgbClr val="000000">
                      <a:alpha val="43137"/>
                    </a:srgbClr>
                  </a:outerShdw>
                </a:effectLst>
              </a:rPr>
              <a:t>Marongiu</a:t>
            </a:r>
            <a:r>
              <a:rPr lang="en-US" sz="1400" b="1" dirty="0" smtClean="0">
                <a:solidFill>
                  <a:schemeClr val="bg1"/>
                </a:solidFill>
                <a:effectLst>
                  <a:outerShdw blurRad="38100" dist="38100" dir="2700000" algn="tl">
                    <a:srgbClr val="000000">
                      <a:alpha val="43137"/>
                    </a:srgbClr>
                  </a:outerShdw>
                </a:effectLst>
              </a:rPr>
              <a:t>, </a:t>
            </a:r>
            <a:r>
              <a:rPr lang="en-US" sz="1400" b="1" dirty="0">
                <a:solidFill>
                  <a:schemeClr val="bg1"/>
                </a:solidFill>
                <a:effectLst>
                  <a:outerShdw blurRad="38100" dist="38100" dir="2700000" algn="tl">
                    <a:srgbClr val="000000">
                      <a:alpha val="43137"/>
                    </a:srgbClr>
                  </a:outerShdw>
                </a:effectLst>
              </a:rPr>
              <a:t>R. </a:t>
            </a:r>
            <a:r>
              <a:rPr lang="en-US" sz="1400" b="1" dirty="0" err="1" smtClean="0">
                <a:solidFill>
                  <a:schemeClr val="bg1"/>
                </a:solidFill>
                <a:effectLst>
                  <a:outerShdw blurRad="38100" dist="38100" dir="2700000" algn="tl">
                    <a:srgbClr val="000000">
                      <a:alpha val="43137"/>
                    </a:srgbClr>
                  </a:outerShdw>
                </a:effectLst>
              </a:rPr>
              <a:t>Concu</a:t>
            </a:r>
            <a:r>
              <a:rPr lang="en-US" sz="1400" b="1" dirty="0" smtClean="0">
                <a:solidFill>
                  <a:schemeClr val="bg1"/>
                </a:solidFill>
                <a:effectLst>
                  <a:outerShdw blurRad="38100" dist="38100" dir="2700000" algn="tl">
                    <a:srgbClr val="000000">
                      <a:alpha val="43137"/>
                    </a:srgbClr>
                  </a:outerShdw>
                </a:effectLst>
              </a:rPr>
              <a:t>, </a:t>
            </a:r>
          </a:p>
          <a:p>
            <a:pPr algn="ctr"/>
            <a:r>
              <a:rPr lang="en-US" sz="1400" b="1" dirty="0" smtClean="0">
                <a:solidFill>
                  <a:schemeClr val="bg1"/>
                </a:solidFill>
                <a:effectLst>
                  <a:outerShdw blurRad="38100" dist="38100" dir="2700000" algn="tl">
                    <a:srgbClr val="000000">
                      <a:alpha val="43137"/>
                    </a:srgbClr>
                  </a:outerShdw>
                </a:effectLst>
              </a:rPr>
              <a:t>G</a:t>
            </a:r>
            <a:r>
              <a:rPr lang="en-US" sz="1400" b="1" dirty="0">
                <a:solidFill>
                  <a:schemeClr val="bg1"/>
                </a:solidFill>
                <a:effectLst>
                  <a:outerShdw blurRad="38100" dist="38100" dir="2700000" algn="tl">
                    <a:srgbClr val="000000">
                      <a:alpha val="43137"/>
                    </a:srgbClr>
                  </a:outerShdw>
                </a:effectLst>
              </a:rPr>
              <a:t>. </a:t>
            </a:r>
            <a:r>
              <a:rPr lang="en-US" sz="1400" b="1" dirty="0" err="1" smtClean="0">
                <a:solidFill>
                  <a:schemeClr val="bg1"/>
                </a:solidFill>
                <a:effectLst>
                  <a:outerShdw blurRad="38100" dist="38100" dir="2700000" algn="tl">
                    <a:srgbClr val="000000">
                      <a:alpha val="43137"/>
                    </a:srgbClr>
                  </a:outerShdw>
                </a:effectLst>
              </a:rPr>
              <a:t>Vargiu</a:t>
            </a:r>
            <a:r>
              <a:rPr lang="en-US" sz="1400" b="1" dirty="0" smtClean="0">
                <a:solidFill>
                  <a:schemeClr val="bg1"/>
                </a:solidFill>
                <a:effectLst>
                  <a:outerShdw blurRad="38100" dist="38100" dir="2700000" algn="tl">
                    <a:srgbClr val="000000">
                      <a:alpha val="43137"/>
                    </a:srgbClr>
                  </a:outerShdw>
                </a:effectLst>
              </a:rPr>
              <a:t>, P. </a:t>
            </a:r>
            <a:r>
              <a:rPr lang="en-US" sz="1400" b="1" dirty="0" err="1" smtClean="0">
                <a:solidFill>
                  <a:schemeClr val="bg1"/>
                </a:solidFill>
                <a:effectLst>
                  <a:outerShdw blurRad="38100" dist="38100" dir="2700000" algn="tl">
                    <a:srgbClr val="000000">
                      <a:alpha val="43137"/>
                    </a:srgbClr>
                  </a:outerShdw>
                </a:effectLst>
              </a:rPr>
              <a:t>Ortu</a:t>
            </a:r>
            <a:r>
              <a:rPr lang="en-US" sz="1400" b="1" dirty="0" smtClean="0">
                <a:solidFill>
                  <a:schemeClr val="bg1"/>
                </a:solidFill>
                <a:effectLst>
                  <a:outerShdw blurRad="38100" dist="38100" dir="2700000" algn="tl">
                    <a:srgbClr val="000000">
                      <a:alpha val="43137"/>
                    </a:srgbClr>
                  </a:outerShdw>
                </a:effectLst>
              </a:rPr>
              <a:t>, A. Saba, </a:t>
            </a:r>
            <a:r>
              <a:rPr lang="en-US" sz="1400" b="1" dirty="0" err="1" smtClean="0">
                <a:solidFill>
                  <a:schemeClr val="bg1"/>
                </a:solidFill>
                <a:effectLst>
                  <a:outerShdw blurRad="38100" dist="38100" dir="2700000" algn="tl">
                    <a:srgbClr val="000000">
                      <a:alpha val="43137"/>
                    </a:srgbClr>
                  </a:outerShdw>
                </a:effectLst>
              </a:rPr>
              <a:t>E.Urru</a:t>
            </a:r>
            <a:r>
              <a:rPr lang="en-US" sz="1400" b="1" dirty="0" smtClean="0">
                <a:solidFill>
                  <a:schemeClr val="bg1"/>
                </a:solidFill>
                <a:effectLst>
                  <a:outerShdw blurRad="38100" dist="38100" dir="2700000" algn="tl">
                    <a:srgbClr val="000000">
                      <a:alpha val="43137"/>
                    </a:srgbClr>
                  </a:outerShdw>
                </a:effectLst>
              </a:rPr>
              <a:t>, G. </a:t>
            </a:r>
            <a:r>
              <a:rPr lang="en-US" sz="1400" b="1" dirty="0" err="1" smtClean="0">
                <a:solidFill>
                  <a:schemeClr val="bg1"/>
                </a:solidFill>
                <a:effectLst>
                  <a:outerShdw blurRad="38100" dist="38100" dir="2700000" algn="tl">
                    <a:srgbClr val="000000">
                      <a:alpha val="43137"/>
                    </a:srgbClr>
                  </a:outerShdw>
                </a:effectLst>
              </a:rPr>
              <a:t>Deiana</a:t>
            </a:r>
            <a:r>
              <a:rPr lang="en-US" sz="1400" b="1" dirty="0" smtClean="0">
                <a:solidFill>
                  <a:schemeClr val="bg1"/>
                </a:solidFill>
                <a:effectLst>
                  <a:outerShdw blurRad="38100" dist="38100" dir="2700000" algn="tl">
                    <a:srgbClr val="000000">
                      <a:alpha val="43137"/>
                    </a:srgbClr>
                  </a:outerShdw>
                </a:effectLst>
              </a:rPr>
              <a:t> </a:t>
            </a:r>
          </a:p>
          <a:p>
            <a:pPr algn="ctr"/>
            <a:r>
              <a:rPr lang="en-US" sz="1400" b="1" dirty="0" smtClean="0">
                <a:solidFill>
                  <a:schemeClr val="bg1"/>
                </a:solidFill>
                <a:effectLst>
                  <a:outerShdw blurRad="38100" dist="38100" dir="2700000" algn="tl">
                    <a:srgbClr val="000000">
                      <a:alpha val="43137"/>
                    </a:srgbClr>
                  </a:outerShdw>
                </a:effectLst>
              </a:rPr>
              <a:t>Astronomical </a:t>
            </a:r>
            <a:r>
              <a:rPr lang="en-US" sz="1400" b="1" dirty="0">
                <a:solidFill>
                  <a:schemeClr val="bg1"/>
                </a:solidFill>
                <a:effectLst>
                  <a:outerShdw blurRad="38100" dist="38100" dir="2700000" algn="tl">
                    <a:srgbClr val="000000">
                      <a:alpha val="43137"/>
                    </a:srgbClr>
                  </a:outerShdw>
                </a:effectLst>
              </a:rPr>
              <a:t>Observatory of Cagliari </a:t>
            </a:r>
          </a:p>
          <a:p>
            <a:pPr algn="ctr"/>
            <a:endParaRPr lang="en-US" sz="1600" dirty="0" smtClean="0">
              <a:solidFill>
                <a:schemeClr val="bg1"/>
              </a:solidFill>
            </a:endParaRPr>
          </a:p>
          <a:p>
            <a:pPr algn="ctr"/>
            <a:endParaRPr lang="en-US" sz="1600" dirty="0" smtClean="0">
              <a:solidFill>
                <a:schemeClr val="bg1"/>
              </a:solidFill>
            </a:endParaRPr>
          </a:p>
          <a:p>
            <a:pPr algn="ctr"/>
            <a:endParaRPr lang="it-IT" sz="1600" dirty="0">
              <a:solidFill>
                <a:schemeClr val="bg1"/>
              </a:solidFill>
            </a:endParaRPr>
          </a:p>
        </p:txBody>
      </p:sp>
      <p:sp>
        <p:nvSpPr>
          <p:cNvPr id="13" name="Sottotitolo 2"/>
          <p:cNvSpPr txBox="1">
            <a:spLocks/>
          </p:cNvSpPr>
          <p:nvPr/>
        </p:nvSpPr>
        <p:spPr>
          <a:xfrm>
            <a:off x="751003" y="6453336"/>
            <a:ext cx="7632848"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600" dirty="0" smtClean="0">
                <a:solidFill>
                  <a:schemeClr val="bg1"/>
                </a:solidFill>
              </a:rPr>
              <a:t>Green </a:t>
            </a:r>
            <a:r>
              <a:rPr lang="it-IT" sz="1600" dirty="0" err="1" smtClean="0">
                <a:solidFill>
                  <a:schemeClr val="bg1"/>
                </a:solidFill>
              </a:rPr>
              <a:t>Bank</a:t>
            </a:r>
            <a:r>
              <a:rPr lang="it-IT" sz="1600" dirty="0" smtClean="0">
                <a:solidFill>
                  <a:schemeClr val="bg1"/>
                </a:solidFill>
              </a:rPr>
              <a:t> WV, USA, </a:t>
            </a:r>
            <a:r>
              <a:rPr lang="it-IT" sz="1600" dirty="0" err="1" smtClean="0">
                <a:solidFill>
                  <a:schemeClr val="bg1"/>
                </a:solidFill>
              </a:rPr>
              <a:t>September</a:t>
            </a:r>
            <a:r>
              <a:rPr lang="it-IT" sz="1600" dirty="0" smtClean="0">
                <a:solidFill>
                  <a:schemeClr val="bg1"/>
                </a:solidFill>
              </a:rPr>
              <a:t> 19-24, 2016</a:t>
            </a:r>
            <a:endParaRPr lang="it-IT" sz="1600" dirty="0">
              <a:solidFill>
                <a:schemeClr val="bg1"/>
              </a:solidFill>
            </a:endParaRPr>
          </a:p>
        </p:txBody>
      </p:sp>
      <p:sp>
        <p:nvSpPr>
          <p:cNvPr id="16" name="Sottotitolo 2"/>
          <p:cNvSpPr txBox="1">
            <a:spLocks/>
          </p:cNvSpPr>
          <p:nvPr/>
        </p:nvSpPr>
        <p:spPr>
          <a:xfrm>
            <a:off x="107504" y="6093296"/>
            <a:ext cx="8784976" cy="36004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300" dirty="0" smtClean="0">
                <a:solidFill>
                  <a:schemeClr val="bg1"/>
                </a:solidFill>
              </a:rPr>
              <a:t>Metrology and Control of Large Telescopes</a:t>
            </a:r>
            <a:endParaRPr lang="it-IT" sz="1600" dirty="0">
              <a:solidFill>
                <a:schemeClr val="bg1"/>
              </a:solidFill>
            </a:endParaRPr>
          </a:p>
        </p:txBody>
      </p:sp>
      <p:pic>
        <p:nvPicPr>
          <p:cNvPr id="9" name="Immagine 8" descr="logoOAC_2.jpg"/>
          <p:cNvPicPr>
            <a:picLocks noChangeAspect="1"/>
          </p:cNvPicPr>
          <p:nvPr/>
        </p:nvPicPr>
        <p:blipFill>
          <a:blip r:embed="rId4" cstate="print"/>
          <a:stretch>
            <a:fillRect/>
          </a:stretch>
        </p:blipFill>
        <p:spPr>
          <a:xfrm>
            <a:off x="138748" y="5164245"/>
            <a:ext cx="1477362" cy="424995"/>
          </a:xfrm>
          <a:prstGeom prst="rect">
            <a:avLst/>
          </a:prstGeom>
        </p:spPr>
      </p:pic>
      <p:pic>
        <p:nvPicPr>
          <p:cNvPr id="10" name="Picture 4"/>
          <p:cNvPicPr>
            <a:picLocks noChangeAspect="1" noChangeArrowheads="1"/>
          </p:cNvPicPr>
          <p:nvPr/>
        </p:nvPicPr>
        <p:blipFill>
          <a:blip r:embed="rId5" cstate="print"/>
          <a:srcRect/>
          <a:stretch>
            <a:fillRect/>
          </a:stretch>
        </p:blipFill>
        <p:spPr bwMode="auto">
          <a:xfrm>
            <a:off x="8495391" y="4871244"/>
            <a:ext cx="439738" cy="862012"/>
          </a:xfrm>
          <a:prstGeom prst="rect">
            <a:avLst/>
          </a:prstGeom>
          <a:noFill/>
          <a:ln w="9525">
            <a:noFill/>
            <a:round/>
            <a:headEnd/>
            <a:tailEnd/>
          </a:ln>
          <a:effectLst/>
        </p:spPr>
      </p:pic>
      <p:sp>
        <p:nvSpPr>
          <p:cNvPr id="11" name="Sottotitolo 2"/>
          <p:cNvSpPr txBox="1">
            <a:spLocks/>
          </p:cNvSpPr>
          <p:nvPr/>
        </p:nvSpPr>
        <p:spPr>
          <a:xfrm>
            <a:off x="1644690" y="5229200"/>
            <a:ext cx="2236093" cy="360040"/>
          </a:xfrm>
          <a:prstGeom prst="rect">
            <a:avLst/>
          </a:prstGeom>
        </p:spPr>
        <p:txBody>
          <a:bodyPr vert="horz" lIns="45720" rIns="45720">
            <a:normAutofit fontScale="550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en-US" sz="1400" b="1" dirty="0" smtClean="0">
                <a:solidFill>
                  <a:schemeClr val="bg1"/>
                </a:solidFill>
                <a:effectLst>
                  <a:outerShdw blurRad="38100" dist="38100" dir="2700000" algn="tl">
                    <a:srgbClr val="000000">
                      <a:alpha val="43137"/>
                    </a:srgbClr>
                  </a:outerShdw>
                </a:effectLst>
              </a:rPr>
              <a:t>Italian National Institute for Astrophysics</a:t>
            </a:r>
          </a:p>
          <a:p>
            <a:pPr algn="l"/>
            <a:r>
              <a:rPr lang="en-US" sz="1400" b="1" dirty="0" smtClean="0">
                <a:solidFill>
                  <a:schemeClr val="bg1"/>
                </a:solidFill>
                <a:effectLst>
                  <a:outerShdw blurRad="38100" dist="38100" dir="2700000" algn="tl">
                    <a:srgbClr val="000000">
                      <a:alpha val="43137"/>
                    </a:srgbClr>
                  </a:outerShdw>
                </a:effectLst>
              </a:rPr>
              <a:t>Astronomical Observatory of Cagliari </a:t>
            </a:r>
          </a:p>
          <a:p>
            <a:pPr algn="ctr"/>
            <a:endParaRPr lang="en-US" sz="1600" dirty="0" smtClean="0">
              <a:solidFill>
                <a:schemeClr val="bg1"/>
              </a:solidFill>
            </a:endParaRPr>
          </a:p>
          <a:p>
            <a:pPr algn="ctr"/>
            <a:endParaRPr lang="en-US" sz="1600" dirty="0" smtClean="0">
              <a:solidFill>
                <a:schemeClr val="bg1"/>
              </a:solidFill>
            </a:endParaRPr>
          </a:p>
          <a:p>
            <a:pPr algn="ctr"/>
            <a:endParaRPr lang="it-IT" sz="1600" dirty="0">
              <a:solidFill>
                <a:schemeClr val="bg1"/>
              </a:solidFill>
            </a:endParaRPr>
          </a:p>
        </p:txBody>
      </p:sp>
      <p:sp>
        <p:nvSpPr>
          <p:cNvPr id="12" name="Sottotitolo 2"/>
          <p:cNvSpPr txBox="1">
            <a:spLocks/>
          </p:cNvSpPr>
          <p:nvPr/>
        </p:nvSpPr>
        <p:spPr>
          <a:xfrm>
            <a:off x="6914664" y="5301208"/>
            <a:ext cx="1584176" cy="286612"/>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en-US" sz="900" b="1" dirty="0" smtClean="0">
                <a:solidFill>
                  <a:schemeClr val="bg1"/>
                </a:solidFill>
                <a:effectLst>
                  <a:outerShdw blurRad="38100" dist="38100" dir="2700000" algn="tl">
                    <a:srgbClr val="000000">
                      <a:alpha val="43137"/>
                    </a:srgbClr>
                  </a:outerShdw>
                </a:effectLst>
              </a:rPr>
              <a:t>Sardinia Radio Telescope</a:t>
            </a:r>
            <a:endParaRPr lang="en-US" sz="1600" dirty="0" smtClean="0">
              <a:solidFill>
                <a:schemeClr val="bg1"/>
              </a:solidFill>
            </a:endParaRPr>
          </a:p>
          <a:p>
            <a:pPr algn="ctr"/>
            <a:endParaRPr lang="it-IT" sz="1600" dirty="0">
              <a:solidFill>
                <a:schemeClr val="bg1"/>
              </a:solidFill>
            </a:endParaRPr>
          </a:p>
        </p:txBody>
      </p:sp>
    </p:spTree>
    <p:extLst>
      <p:ext uri="{BB962C8B-B14F-4D97-AF65-F5344CB8AC3E}">
        <p14:creationId xmlns:p14="http://schemas.microsoft.com/office/powerpoint/2010/main" val="24298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
          <p:cNvSpPr txBox="1">
            <a:spLocks/>
          </p:cNvSpPr>
          <p:nvPr/>
        </p:nvSpPr>
        <p:spPr>
          <a:xfrm>
            <a:off x="2125670" y="107400"/>
            <a:ext cx="5133993" cy="664479"/>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kumimoji="0" lang="it-IT" sz="4400" b="1" kern="1200" baseline="0">
                <a:solidFill>
                  <a:srgbClr val="4C549D"/>
                </a:solidFill>
                <a:latin typeface="+mj-lt"/>
                <a:ea typeface="+mj-ea"/>
                <a:cs typeface="+mj-cs"/>
              </a:defRPr>
            </a:lvl1pPr>
          </a:lstStyle>
          <a:p>
            <a:r>
              <a:rPr lang="en-GB" sz="3400" dirty="0" smtClean="0"/>
              <a:t>Primary mirror </a:t>
            </a:r>
            <a:r>
              <a:rPr lang="en-GB" sz="3400" dirty="0" err="1" smtClean="0"/>
              <a:t>Fotogrammetry</a:t>
            </a:r>
            <a:r>
              <a:rPr lang="en-GB" sz="3400" dirty="0" smtClean="0"/>
              <a:t> results</a:t>
            </a:r>
            <a:endParaRPr lang="en-GB" sz="3400" dirty="0"/>
          </a:p>
        </p:txBody>
      </p:sp>
      <p:pic>
        <p:nvPicPr>
          <p:cNvPr id="1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5574" y="771879"/>
            <a:ext cx="7874183" cy="504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srcRect/>
          <a:stretch>
            <a:fillRect/>
          </a:stretch>
        </p:blipFill>
        <p:spPr bwMode="auto">
          <a:xfrm>
            <a:off x="8583148" y="5859573"/>
            <a:ext cx="439738" cy="862012"/>
          </a:xfrm>
          <a:prstGeom prst="rect">
            <a:avLst/>
          </a:prstGeom>
          <a:noFill/>
          <a:ln w="9525">
            <a:noFill/>
            <a:round/>
            <a:headEnd/>
            <a:tailEnd/>
          </a:ln>
          <a:effectLst/>
        </p:spPr>
      </p:pic>
      <p:pic>
        <p:nvPicPr>
          <p:cNvPr id="6" name="Immagine 5" descr="logoOAC_2.jpg"/>
          <p:cNvPicPr>
            <a:picLocks noChangeAspect="1"/>
          </p:cNvPicPr>
          <p:nvPr/>
        </p:nvPicPr>
        <p:blipFill>
          <a:blip r:embed="rId4" cstate="print"/>
          <a:stretch>
            <a:fillRect/>
          </a:stretch>
        </p:blipFill>
        <p:spPr>
          <a:xfrm>
            <a:off x="7084590" y="6316373"/>
            <a:ext cx="1477362" cy="424995"/>
          </a:xfrm>
          <a:prstGeom prst="rect">
            <a:avLst/>
          </a:prstGeom>
        </p:spPr>
      </p:pic>
      <p:sp>
        <p:nvSpPr>
          <p:cNvPr id="8"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Tree>
    <p:extLst>
      <p:ext uri="{BB962C8B-B14F-4D97-AF65-F5344CB8AC3E}">
        <p14:creationId xmlns:p14="http://schemas.microsoft.com/office/powerpoint/2010/main" val="3281012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4" cstate="print"/>
          <a:stretch>
            <a:fillRect/>
          </a:stretch>
        </p:blipFill>
        <p:spPr>
          <a:xfrm>
            <a:off x="7084590" y="6316373"/>
            <a:ext cx="1477362" cy="424995"/>
          </a:xfrm>
          <a:prstGeom prst="rect">
            <a:avLst/>
          </a:prstGeom>
        </p:spPr>
      </p:pic>
      <p:sp>
        <p:nvSpPr>
          <p:cNvPr id="8" name="Sottotitolo 2"/>
          <p:cNvSpPr txBox="1">
            <a:spLocks/>
          </p:cNvSpPr>
          <p:nvPr/>
        </p:nvSpPr>
        <p:spPr>
          <a:xfrm>
            <a:off x="32592" y="6277566"/>
            <a:ext cx="3136268" cy="29030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1600" dirty="0">
              <a:solidFill>
                <a:schemeClr val="bg1"/>
              </a:solidFill>
            </a:endParaRPr>
          </a:p>
        </p:txBody>
      </p:sp>
      <p:sp>
        <p:nvSpPr>
          <p:cNvPr id="15" name="Titolo 1"/>
          <p:cNvSpPr>
            <a:spLocks noGrp="1"/>
          </p:cNvSpPr>
          <p:nvPr>
            <p:ph type="title"/>
          </p:nvPr>
        </p:nvSpPr>
        <p:spPr>
          <a:xfrm>
            <a:off x="135182" y="80220"/>
            <a:ext cx="8859888" cy="905680"/>
          </a:xfrm>
        </p:spPr>
        <p:txBody>
          <a:bodyPr>
            <a:normAutofit/>
          </a:bodyPr>
          <a:lstStyle/>
          <a:p>
            <a:r>
              <a:rPr lang="it-IT" sz="4000" dirty="0"/>
              <a:t>SRT </a:t>
            </a:r>
            <a:r>
              <a:rPr lang="it-IT" sz="4000" dirty="0" smtClean="0"/>
              <a:t>status: antenna performances</a:t>
            </a:r>
            <a:endParaRPr lang="it-IT" sz="4000" dirty="0"/>
          </a:p>
        </p:txBody>
      </p:sp>
      <p:sp>
        <p:nvSpPr>
          <p:cNvPr id="11"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
        <p:nvSpPr>
          <p:cNvPr id="12" name="Sottotitolo 2"/>
          <p:cNvSpPr txBox="1">
            <a:spLocks/>
          </p:cNvSpPr>
          <p:nvPr/>
        </p:nvSpPr>
        <p:spPr>
          <a:xfrm>
            <a:off x="2299236" y="6112910"/>
            <a:ext cx="5105887" cy="290307"/>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1300" dirty="0" err="1" smtClean="0">
                <a:solidFill>
                  <a:schemeClr val="tx1"/>
                </a:solidFill>
              </a:rPr>
              <a:t>Courtesty</a:t>
            </a:r>
            <a:r>
              <a:rPr lang="it-IT" sz="1300" dirty="0" smtClean="0">
                <a:solidFill>
                  <a:schemeClr val="tx1"/>
                </a:solidFill>
              </a:rPr>
              <a:t> </a:t>
            </a:r>
            <a:r>
              <a:rPr lang="it-IT" sz="1300" dirty="0">
                <a:solidFill>
                  <a:schemeClr val="tx1"/>
                </a:solidFill>
              </a:rPr>
              <a:t>of SRT </a:t>
            </a:r>
            <a:r>
              <a:rPr lang="it-IT" sz="1300" dirty="0" err="1">
                <a:solidFill>
                  <a:schemeClr val="tx1"/>
                </a:solidFill>
              </a:rPr>
              <a:t>Astronomical</a:t>
            </a:r>
            <a:r>
              <a:rPr lang="it-IT" sz="1300" dirty="0">
                <a:solidFill>
                  <a:schemeClr val="tx1"/>
                </a:solidFill>
              </a:rPr>
              <a:t> </a:t>
            </a:r>
            <a:r>
              <a:rPr lang="it-IT" sz="1300" dirty="0" err="1">
                <a:solidFill>
                  <a:schemeClr val="tx1"/>
                </a:solidFill>
              </a:rPr>
              <a:t>Validation</a:t>
            </a:r>
            <a:r>
              <a:rPr lang="it-IT" sz="1300" dirty="0">
                <a:solidFill>
                  <a:schemeClr val="tx1"/>
                </a:solidFill>
              </a:rPr>
              <a:t> (</a:t>
            </a:r>
            <a:r>
              <a:rPr lang="it-IT" sz="1300" dirty="0" err="1">
                <a:solidFill>
                  <a:schemeClr val="tx1"/>
                </a:solidFill>
              </a:rPr>
              <a:t>Prandoni</a:t>
            </a:r>
            <a:r>
              <a:rPr lang="it-IT" sz="1300" dirty="0">
                <a:solidFill>
                  <a:schemeClr val="tx1"/>
                </a:solidFill>
              </a:rPr>
              <a:t> et al. in </a:t>
            </a:r>
            <a:r>
              <a:rPr lang="it-IT" sz="1300" dirty="0" err="1">
                <a:solidFill>
                  <a:schemeClr val="tx1"/>
                </a:solidFill>
              </a:rPr>
              <a:t>preparation</a:t>
            </a:r>
            <a:r>
              <a:rPr lang="it-IT" sz="1300" dirty="0">
                <a:solidFill>
                  <a:schemeClr val="tx1"/>
                </a:solidFill>
              </a:rPr>
              <a:t>)</a:t>
            </a:r>
          </a:p>
        </p:txBody>
      </p:sp>
      <p:sp>
        <p:nvSpPr>
          <p:cNvPr id="2" name="CasellaDiTesto 1"/>
          <p:cNvSpPr txBox="1"/>
          <p:nvPr/>
        </p:nvSpPr>
        <p:spPr>
          <a:xfrm>
            <a:off x="257917" y="3125128"/>
            <a:ext cx="3039615" cy="584775"/>
          </a:xfrm>
          <a:prstGeom prst="rect">
            <a:avLst/>
          </a:prstGeom>
        </p:spPr>
        <p:txBody>
          <a:bodyPr>
            <a:spAutoFit/>
          </a:bodyPr>
          <a:lstStyle>
            <a:defPPr>
              <a:defRPr lang="it-IT"/>
            </a:defPPr>
            <a:lvl1pPr>
              <a:defRPr sz="1600">
                <a:latin typeface="NimbusRomNo9L-Regu"/>
              </a:defRPr>
            </a:lvl1pPr>
          </a:lstStyle>
          <a:p>
            <a:r>
              <a:rPr lang="it-IT" dirty="0"/>
              <a:t>Calibrator 3C147 @ 7,24 GHz</a:t>
            </a:r>
          </a:p>
          <a:p>
            <a:r>
              <a:rPr lang="it-IT" dirty="0"/>
              <a:t>Calibrator 3C84   @ 25,54 </a:t>
            </a:r>
            <a:r>
              <a:rPr lang="it-IT" dirty="0" smtClean="0"/>
              <a:t>GHz</a:t>
            </a:r>
            <a:endParaRPr lang="it-IT" dirty="0"/>
          </a:p>
        </p:txBody>
      </p:sp>
      <p:sp>
        <p:nvSpPr>
          <p:cNvPr id="10" name="CasellaDiTesto 9"/>
          <p:cNvSpPr txBox="1"/>
          <p:nvPr/>
        </p:nvSpPr>
        <p:spPr>
          <a:xfrm>
            <a:off x="263567" y="1111553"/>
            <a:ext cx="3433953" cy="1815882"/>
          </a:xfrm>
          <a:prstGeom prst="rect">
            <a:avLst/>
          </a:prstGeom>
        </p:spPr>
        <p:txBody>
          <a:bodyPr>
            <a:spAutoFit/>
          </a:bodyPr>
          <a:lstStyle>
            <a:defPPr>
              <a:defRPr lang="it-IT"/>
            </a:defPPr>
            <a:lvl1pPr>
              <a:defRPr sz="1600">
                <a:latin typeface="NimbusRomNo9L-Regu"/>
              </a:defRPr>
            </a:lvl1pPr>
          </a:lstStyle>
          <a:p>
            <a:r>
              <a:rPr lang="it-IT" dirty="0"/>
              <a:t>Top:</a:t>
            </a:r>
          </a:p>
          <a:p>
            <a:r>
              <a:rPr lang="it-IT" dirty="0" err="1"/>
              <a:t>Elevation-averaged</a:t>
            </a:r>
            <a:r>
              <a:rPr lang="it-IT" dirty="0"/>
              <a:t> </a:t>
            </a:r>
            <a:r>
              <a:rPr lang="en-US" dirty="0"/>
              <a:t>beam patterns </a:t>
            </a:r>
          </a:p>
          <a:p>
            <a:r>
              <a:rPr lang="en-US" dirty="0"/>
              <a:t>(in </a:t>
            </a:r>
            <a:r>
              <a:rPr lang="en-US" dirty="0" err="1"/>
              <a:t>Jy</a:t>
            </a:r>
            <a:r>
              <a:rPr lang="en-US" dirty="0"/>
              <a:t>/beam) of </a:t>
            </a:r>
            <a:r>
              <a:rPr lang="en-US" dirty="0" smtClean="0"/>
              <a:t>20 </a:t>
            </a:r>
            <a:r>
              <a:rPr lang="en-US" dirty="0"/>
              <a:t>OTF </a:t>
            </a:r>
            <a:r>
              <a:rPr lang="en-US" dirty="0" smtClean="0"/>
              <a:t>scans</a:t>
            </a:r>
            <a:endParaRPr lang="en-US" dirty="0"/>
          </a:p>
          <a:p>
            <a:endParaRPr lang="en-US" dirty="0"/>
          </a:p>
          <a:p>
            <a:r>
              <a:rPr lang="en-US" dirty="0"/>
              <a:t>Bottom:</a:t>
            </a:r>
          </a:p>
          <a:p>
            <a:r>
              <a:rPr lang="en-US" dirty="0"/>
              <a:t>Beam cross-sections along the </a:t>
            </a:r>
          </a:p>
          <a:p>
            <a:r>
              <a:rPr lang="en-US" dirty="0"/>
              <a:t>Azimuth and </a:t>
            </a:r>
            <a:r>
              <a:rPr lang="it-IT" dirty="0" err="1"/>
              <a:t>Elevation</a:t>
            </a:r>
            <a:r>
              <a:rPr lang="it-IT" dirty="0"/>
              <a:t> </a:t>
            </a:r>
            <a:r>
              <a:rPr lang="it-IT" dirty="0" err="1"/>
              <a:t>axes</a:t>
            </a:r>
            <a:r>
              <a:rPr lang="it-IT" dirty="0"/>
              <a:t> (in dB).</a:t>
            </a:r>
          </a:p>
        </p:txBody>
      </p:sp>
      <p:pic>
        <p:nvPicPr>
          <p:cNvPr id="3" name="Immagine 2"/>
          <p:cNvPicPr>
            <a:picLocks noChangeAspect="1"/>
          </p:cNvPicPr>
          <p:nvPr/>
        </p:nvPicPr>
        <p:blipFill>
          <a:blip r:embed="rId5"/>
          <a:stretch>
            <a:fillRect/>
          </a:stretch>
        </p:blipFill>
        <p:spPr>
          <a:xfrm>
            <a:off x="3973237" y="1068228"/>
            <a:ext cx="4862571" cy="4791345"/>
          </a:xfrm>
          <a:prstGeom prst="rect">
            <a:avLst/>
          </a:prstGeom>
        </p:spPr>
      </p:pic>
      <p:sp>
        <p:nvSpPr>
          <p:cNvPr id="6" name="Rettangolo 5"/>
          <p:cNvSpPr/>
          <p:nvPr/>
        </p:nvSpPr>
        <p:spPr>
          <a:xfrm>
            <a:off x="257917" y="3907596"/>
            <a:ext cx="4572000" cy="2062103"/>
          </a:xfrm>
          <a:prstGeom prst="rect">
            <a:avLst/>
          </a:prstGeom>
        </p:spPr>
        <p:txBody>
          <a:bodyPr>
            <a:spAutoFit/>
          </a:bodyPr>
          <a:lstStyle/>
          <a:p>
            <a:r>
              <a:rPr lang="en-US" sz="1600" dirty="0" smtClean="0">
                <a:latin typeface="NimbusRomNo9L-Regu"/>
              </a:rPr>
              <a:t>Fitting a Gaussian we can find the </a:t>
            </a:r>
          </a:p>
          <a:p>
            <a:r>
              <a:rPr lang="en-US" sz="1600" dirty="0" smtClean="0">
                <a:latin typeface="NimbusRomNo9L-Regu"/>
              </a:rPr>
              <a:t>secondary lobe intensity averaged </a:t>
            </a:r>
          </a:p>
          <a:p>
            <a:r>
              <a:rPr lang="en-US" sz="1600" dirty="0" smtClean="0">
                <a:latin typeface="NimbusRomNo9L-Regu"/>
              </a:rPr>
              <a:t>over </a:t>
            </a:r>
            <a:r>
              <a:rPr lang="en-US" sz="1600" dirty="0">
                <a:latin typeface="NimbusRomNo9L-Regu"/>
              </a:rPr>
              <a:t>an annulus </a:t>
            </a:r>
            <a:r>
              <a:rPr lang="en-US" sz="1600" dirty="0" smtClean="0">
                <a:latin typeface="NimbusRomNo9L-Regu"/>
              </a:rPr>
              <a:t>of </a:t>
            </a:r>
          </a:p>
          <a:p>
            <a:r>
              <a:rPr lang="en-US" sz="1600" dirty="0" smtClean="0">
                <a:latin typeface="NimbusRomNo9L-Regu"/>
              </a:rPr>
              <a:t>4.5’</a:t>
            </a:r>
            <a:r>
              <a:rPr lang="en-US" sz="700" dirty="0" smtClean="0">
                <a:latin typeface="txsy"/>
              </a:rPr>
              <a:t> </a:t>
            </a:r>
            <a:r>
              <a:rPr lang="en-US" sz="1600" dirty="0">
                <a:latin typeface="NimbusRomNo9L-Regu"/>
              </a:rPr>
              <a:t>radius and </a:t>
            </a:r>
            <a:r>
              <a:rPr lang="en-US" sz="1600" dirty="0" smtClean="0">
                <a:latin typeface="NimbusRomNo9L-Regu"/>
              </a:rPr>
              <a:t>3’</a:t>
            </a:r>
            <a:r>
              <a:rPr lang="en-US" sz="700" dirty="0" smtClean="0">
                <a:latin typeface="txsy"/>
              </a:rPr>
              <a:t> </a:t>
            </a:r>
            <a:r>
              <a:rPr lang="en-US" sz="1600" dirty="0">
                <a:latin typeface="NimbusRomNo9L-Regu"/>
              </a:rPr>
              <a:t>width </a:t>
            </a:r>
            <a:r>
              <a:rPr lang="en-US" sz="1600" dirty="0" smtClean="0">
                <a:latin typeface="NimbusRomNo9L-Regu"/>
              </a:rPr>
              <a:t>is </a:t>
            </a:r>
            <a:r>
              <a:rPr lang="it-IT" sz="1600" dirty="0" smtClean="0">
                <a:latin typeface="NimbusRomNo9L-Regu"/>
              </a:rPr>
              <a:t>-24 dB and</a:t>
            </a:r>
          </a:p>
          <a:p>
            <a:r>
              <a:rPr lang="it-IT" sz="1600" dirty="0" smtClean="0">
                <a:latin typeface="NimbusRomNo9L-Regu"/>
              </a:rPr>
              <a:t>the </a:t>
            </a:r>
            <a:r>
              <a:rPr lang="it-IT" sz="1600" dirty="0" err="1" smtClean="0">
                <a:latin typeface="NimbusRomNo9L-Regu"/>
              </a:rPr>
              <a:t>third</a:t>
            </a:r>
            <a:r>
              <a:rPr lang="it-IT" sz="1600" dirty="0" smtClean="0">
                <a:latin typeface="NimbusRomNo9L-Regu"/>
              </a:rPr>
              <a:t> </a:t>
            </a:r>
            <a:r>
              <a:rPr lang="it-IT" sz="1600" dirty="0" err="1" smtClean="0">
                <a:latin typeface="NimbusRomNo9L-Regu"/>
              </a:rPr>
              <a:t>lobe</a:t>
            </a:r>
            <a:r>
              <a:rPr lang="it-IT" sz="1600" dirty="0" smtClean="0">
                <a:latin typeface="NimbusRomNo9L-Regu"/>
              </a:rPr>
              <a:t> </a:t>
            </a:r>
            <a:r>
              <a:rPr lang="it-IT" sz="1600" dirty="0" err="1" smtClean="0">
                <a:latin typeface="NimbusRomNo9L-Regu"/>
              </a:rPr>
              <a:t>is</a:t>
            </a:r>
            <a:r>
              <a:rPr lang="it-IT" sz="1600" dirty="0" smtClean="0">
                <a:latin typeface="NimbusRomNo9L-Regu"/>
              </a:rPr>
              <a:t> – 33 dB in </a:t>
            </a:r>
            <a:r>
              <a:rPr lang="it-IT" sz="1600" dirty="0" err="1" smtClean="0">
                <a:latin typeface="NimbusRomNo9L-Regu"/>
              </a:rPr>
              <a:t>which</a:t>
            </a:r>
            <a:r>
              <a:rPr lang="it-IT" sz="1600" dirty="0" smtClean="0">
                <a:latin typeface="NimbusRomNo9L-Regu"/>
              </a:rPr>
              <a:t> </a:t>
            </a:r>
            <a:r>
              <a:rPr lang="it-IT" sz="1600" dirty="0" err="1" smtClean="0">
                <a:latin typeface="NimbusRomNo9L-Regu"/>
              </a:rPr>
              <a:t>it</a:t>
            </a:r>
            <a:r>
              <a:rPr lang="it-IT" sz="1600" dirty="0" smtClean="0">
                <a:latin typeface="NimbusRomNo9L-Regu"/>
              </a:rPr>
              <a:t> </a:t>
            </a:r>
            <a:r>
              <a:rPr lang="it-IT" sz="1600" dirty="0" err="1" smtClean="0">
                <a:latin typeface="NimbusRomNo9L-Regu"/>
              </a:rPr>
              <a:t>is</a:t>
            </a:r>
            <a:endParaRPr lang="it-IT" sz="1600" dirty="0" smtClean="0">
              <a:latin typeface="NimbusRomNo9L-Regu"/>
            </a:endParaRPr>
          </a:p>
          <a:p>
            <a:r>
              <a:rPr lang="it-IT" sz="1600" dirty="0" err="1" smtClean="0">
                <a:latin typeface="NimbusRomNo9L-Regu"/>
              </a:rPr>
              <a:t>possible</a:t>
            </a:r>
            <a:r>
              <a:rPr lang="it-IT" sz="1600" dirty="0" smtClean="0">
                <a:latin typeface="NimbusRomNo9L-Regu"/>
              </a:rPr>
              <a:t> to </a:t>
            </a:r>
            <a:r>
              <a:rPr lang="it-IT" sz="1600" dirty="0" err="1" smtClean="0">
                <a:latin typeface="NimbusRomNo9L-Regu"/>
              </a:rPr>
              <a:t>see</a:t>
            </a:r>
            <a:r>
              <a:rPr lang="it-IT" sz="1600" dirty="0" smtClean="0">
                <a:latin typeface="NimbusRomNo9L-Regu"/>
              </a:rPr>
              <a:t> the </a:t>
            </a:r>
            <a:r>
              <a:rPr lang="it-IT" sz="1600" dirty="0" err="1" smtClean="0">
                <a:latin typeface="NimbusRomNo9L-Regu"/>
              </a:rPr>
              <a:t>effect</a:t>
            </a:r>
            <a:r>
              <a:rPr lang="it-IT" sz="1600" dirty="0" smtClean="0">
                <a:latin typeface="NimbusRomNo9L-Regu"/>
              </a:rPr>
              <a:t> of the </a:t>
            </a:r>
            <a:r>
              <a:rPr lang="it-IT" sz="1600" dirty="0" err="1" smtClean="0">
                <a:latin typeface="NimbusRomNo9L-Regu"/>
              </a:rPr>
              <a:t>trusse</a:t>
            </a:r>
            <a:r>
              <a:rPr lang="it-IT" sz="1600" dirty="0" err="1" smtClean="0"/>
              <a:t>s</a:t>
            </a:r>
            <a:endParaRPr lang="it-IT" sz="1600" dirty="0" smtClean="0"/>
          </a:p>
          <a:p>
            <a:r>
              <a:rPr lang="it-IT" sz="1600" dirty="0">
                <a:latin typeface="NimbusRomNo9L-Regu"/>
              </a:rPr>
              <a:t>o</a:t>
            </a:r>
            <a:r>
              <a:rPr lang="it-IT" sz="1600" dirty="0" smtClean="0">
                <a:latin typeface="NimbusRomNo9L-Regu"/>
              </a:rPr>
              <a:t>f the </a:t>
            </a:r>
            <a:r>
              <a:rPr lang="it-IT" sz="1600" dirty="0" err="1" smtClean="0">
                <a:latin typeface="NimbusRomNo9L-Regu"/>
              </a:rPr>
              <a:t>quadripod</a:t>
            </a:r>
            <a:r>
              <a:rPr lang="it-IT" sz="1600" dirty="0" smtClean="0">
                <a:latin typeface="NimbusRomNo9L-Regu"/>
              </a:rPr>
              <a:t> </a:t>
            </a:r>
            <a:r>
              <a:rPr lang="it-IT" sz="1600" dirty="0" err="1" smtClean="0">
                <a:latin typeface="NimbusRomNo9L-Regu"/>
              </a:rPr>
              <a:t>but</a:t>
            </a:r>
            <a:r>
              <a:rPr lang="it-IT" sz="1600" dirty="0" smtClean="0">
                <a:latin typeface="NimbusRomNo9L-Regu"/>
              </a:rPr>
              <a:t> for the K band the </a:t>
            </a:r>
            <a:r>
              <a:rPr lang="it-IT" sz="1600" dirty="0" err="1" smtClean="0">
                <a:latin typeface="NimbusRomNo9L-Regu"/>
              </a:rPr>
              <a:t>secondary</a:t>
            </a:r>
            <a:r>
              <a:rPr lang="it-IT" sz="1600" dirty="0" smtClean="0">
                <a:latin typeface="NimbusRomNo9L-Regu"/>
              </a:rPr>
              <a:t> </a:t>
            </a:r>
            <a:r>
              <a:rPr lang="it-IT" sz="1600" dirty="0" err="1" smtClean="0">
                <a:latin typeface="NimbusRomNo9L-Regu"/>
              </a:rPr>
              <a:t>lobe</a:t>
            </a:r>
            <a:r>
              <a:rPr lang="it-IT" sz="1600" dirty="0" smtClean="0">
                <a:latin typeface="NimbusRomNo9L-Regu"/>
              </a:rPr>
              <a:t> </a:t>
            </a:r>
            <a:r>
              <a:rPr lang="it-IT" sz="1600" dirty="0" err="1" smtClean="0">
                <a:latin typeface="NimbusRomNo9L-Regu"/>
              </a:rPr>
              <a:t>is</a:t>
            </a:r>
            <a:r>
              <a:rPr lang="it-IT" sz="1600" dirty="0" smtClean="0">
                <a:latin typeface="NimbusRomNo9L-Regu"/>
              </a:rPr>
              <a:t> -12 dB so </a:t>
            </a:r>
            <a:r>
              <a:rPr lang="it-IT" sz="1600" dirty="0" err="1" smtClean="0">
                <a:latin typeface="NimbusRomNo9L-Regu"/>
              </a:rPr>
              <a:t>not</a:t>
            </a:r>
            <a:r>
              <a:rPr lang="it-IT" sz="1600" dirty="0" smtClean="0">
                <a:latin typeface="NimbusRomNo9L-Regu"/>
              </a:rPr>
              <a:t> in </a:t>
            </a:r>
            <a:r>
              <a:rPr lang="it-IT" sz="1600" dirty="0" err="1" smtClean="0">
                <a:latin typeface="NimbusRomNo9L-Regu"/>
              </a:rPr>
              <a:t>specific</a:t>
            </a:r>
            <a:endParaRPr lang="it-IT" sz="1600" dirty="0" smtClean="0">
              <a:latin typeface="NimbusRomNo9L-Regu"/>
            </a:endParaRPr>
          </a:p>
        </p:txBody>
      </p:sp>
    </p:spTree>
    <p:extLst>
      <p:ext uri="{BB962C8B-B14F-4D97-AF65-F5344CB8AC3E}">
        <p14:creationId xmlns:p14="http://schemas.microsoft.com/office/powerpoint/2010/main" val="161314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4" cstate="print"/>
          <a:stretch>
            <a:fillRect/>
          </a:stretch>
        </p:blipFill>
        <p:spPr>
          <a:xfrm>
            <a:off x="7084590" y="6316373"/>
            <a:ext cx="1477362" cy="424995"/>
          </a:xfrm>
          <a:prstGeom prst="rect">
            <a:avLst/>
          </a:prstGeom>
        </p:spPr>
      </p:pic>
      <p:sp>
        <p:nvSpPr>
          <p:cNvPr id="8" name="Sottotitolo 2"/>
          <p:cNvSpPr txBox="1">
            <a:spLocks/>
          </p:cNvSpPr>
          <p:nvPr/>
        </p:nvSpPr>
        <p:spPr>
          <a:xfrm>
            <a:off x="32592" y="6277566"/>
            <a:ext cx="3136268" cy="29030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1600" dirty="0">
              <a:solidFill>
                <a:schemeClr val="bg1"/>
              </a:solidFill>
            </a:endParaRPr>
          </a:p>
        </p:txBody>
      </p:sp>
      <p:pic>
        <p:nvPicPr>
          <p:cNvPr id="9" name="Immagine 8"/>
          <p:cNvPicPr>
            <a:picLocks noChangeAspect="1"/>
          </p:cNvPicPr>
          <p:nvPr/>
        </p:nvPicPr>
        <p:blipFill>
          <a:blip r:embed="rId5"/>
          <a:stretch>
            <a:fillRect/>
          </a:stretch>
        </p:blipFill>
        <p:spPr>
          <a:xfrm>
            <a:off x="2822999" y="1234176"/>
            <a:ext cx="6321001" cy="4390867"/>
          </a:xfrm>
          <a:prstGeom prst="rect">
            <a:avLst/>
          </a:prstGeom>
        </p:spPr>
      </p:pic>
      <p:sp>
        <p:nvSpPr>
          <p:cNvPr id="15" name="Titolo 1"/>
          <p:cNvSpPr>
            <a:spLocks noGrp="1"/>
          </p:cNvSpPr>
          <p:nvPr>
            <p:ph type="title"/>
          </p:nvPr>
        </p:nvSpPr>
        <p:spPr>
          <a:xfrm>
            <a:off x="176608" y="274638"/>
            <a:ext cx="8859888" cy="1143000"/>
          </a:xfrm>
        </p:spPr>
        <p:txBody>
          <a:bodyPr>
            <a:normAutofit/>
          </a:bodyPr>
          <a:lstStyle/>
          <a:p>
            <a:r>
              <a:rPr lang="it-IT" sz="4000" dirty="0"/>
              <a:t>SRT </a:t>
            </a:r>
            <a:r>
              <a:rPr lang="it-IT" sz="4000" dirty="0" smtClean="0"/>
              <a:t>status: antenna performances</a:t>
            </a:r>
            <a:endParaRPr lang="it-IT" sz="4000" dirty="0"/>
          </a:p>
        </p:txBody>
      </p:sp>
      <p:sp>
        <p:nvSpPr>
          <p:cNvPr id="11"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
        <p:nvSpPr>
          <p:cNvPr id="12" name="Sottotitolo 2"/>
          <p:cNvSpPr txBox="1">
            <a:spLocks/>
          </p:cNvSpPr>
          <p:nvPr/>
        </p:nvSpPr>
        <p:spPr>
          <a:xfrm>
            <a:off x="2299236" y="6112910"/>
            <a:ext cx="5105887" cy="290307"/>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1300" dirty="0" err="1" smtClean="0">
                <a:solidFill>
                  <a:schemeClr val="tx1"/>
                </a:solidFill>
              </a:rPr>
              <a:t>Courtesty</a:t>
            </a:r>
            <a:r>
              <a:rPr lang="it-IT" sz="1300" dirty="0" smtClean="0">
                <a:solidFill>
                  <a:schemeClr val="tx1"/>
                </a:solidFill>
              </a:rPr>
              <a:t> </a:t>
            </a:r>
            <a:r>
              <a:rPr lang="it-IT" sz="1300" dirty="0">
                <a:solidFill>
                  <a:schemeClr val="tx1"/>
                </a:solidFill>
              </a:rPr>
              <a:t>of SRT </a:t>
            </a:r>
            <a:r>
              <a:rPr lang="it-IT" sz="1300" dirty="0" err="1">
                <a:solidFill>
                  <a:schemeClr val="tx1"/>
                </a:solidFill>
              </a:rPr>
              <a:t>Astronomical</a:t>
            </a:r>
            <a:r>
              <a:rPr lang="it-IT" sz="1300" dirty="0">
                <a:solidFill>
                  <a:schemeClr val="tx1"/>
                </a:solidFill>
              </a:rPr>
              <a:t> </a:t>
            </a:r>
            <a:r>
              <a:rPr lang="it-IT" sz="1300" dirty="0" err="1">
                <a:solidFill>
                  <a:schemeClr val="tx1"/>
                </a:solidFill>
              </a:rPr>
              <a:t>Validation</a:t>
            </a:r>
            <a:r>
              <a:rPr lang="it-IT" sz="1300" dirty="0">
                <a:solidFill>
                  <a:schemeClr val="tx1"/>
                </a:solidFill>
              </a:rPr>
              <a:t> (</a:t>
            </a:r>
            <a:r>
              <a:rPr lang="it-IT" sz="1300" dirty="0" err="1">
                <a:solidFill>
                  <a:schemeClr val="tx1"/>
                </a:solidFill>
              </a:rPr>
              <a:t>Prandoni</a:t>
            </a:r>
            <a:r>
              <a:rPr lang="it-IT" sz="1300" dirty="0">
                <a:solidFill>
                  <a:schemeClr val="tx1"/>
                </a:solidFill>
              </a:rPr>
              <a:t> et al. in </a:t>
            </a:r>
            <a:r>
              <a:rPr lang="it-IT" sz="1300" dirty="0" err="1">
                <a:solidFill>
                  <a:schemeClr val="tx1"/>
                </a:solidFill>
              </a:rPr>
              <a:t>preparation</a:t>
            </a:r>
            <a:r>
              <a:rPr lang="it-IT" sz="1300" dirty="0">
                <a:solidFill>
                  <a:schemeClr val="tx1"/>
                </a:solidFill>
              </a:rPr>
              <a:t>)</a:t>
            </a:r>
          </a:p>
        </p:txBody>
      </p:sp>
      <p:sp>
        <p:nvSpPr>
          <p:cNvPr id="13" name="CasellaDiTesto 12"/>
          <p:cNvSpPr txBox="1"/>
          <p:nvPr/>
        </p:nvSpPr>
        <p:spPr>
          <a:xfrm>
            <a:off x="251519" y="2816858"/>
            <a:ext cx="1882247" cy="338554"/>
          </a:xfrm>
          <a:prstGeom prst="rect">
            <a:avLst/>
          </a:prstGeom>
          <a:noFill/>
        </p:spPr>
        <p:txBody>
          <a:bodyPr wrap="none" rtlCol="0">
            <a:spAutoFit/>
          </a:bodyPr>
          <a:lstStyle/>
          <a:p>
            <a:r>
              <a:rPr lang="it-IT" sz="1600" dirty="0" smtClean="0"/>
              <a:t>HPBW 2.6 </a:t>
            </a:r>
            <a:r>
              <a:rPr lang="it-IT" sz="1600" dirty="0" err="1" smtClean="0"/>
              <a:t>arcmin</a:t>
            </a:r>
            <a:endParaRPr lang="it-IT" sz="1600" dirty="0"/>
          </a:p>
        </p:txBody>
      </p:sp>
      <p:sp>
        <p:nvSpPr>
          <p:cNvPr id="14" name="CasellaDiTesto 13"/>
          <p:cNvSpPr txBox="1"/>
          <p:nvPr/>
        </p:nvSpPr>
        <p:spPr>
          <a:xfrm>
            <a:off x="255973" y="1396001"/>
            <a:ext cx="2424062" cy="338554"/>
          </a:xfrm>
          <a:prstGeom prst="rect">
            <a:avLst/>
          </a:prstGeom>
          <a:noFill/>
        </p:spPr>
        <p:txBody>
          <a:bodyPr wrap="none" rtlCol="0">
            <a:spAutoFit/>
          </a:bodyPr>
          <a:lstStyle/>
          <a:p>
            <a:r>
              <a:rPr lang="it-IT" sz="1600" dirty="0" err="1" smtClean="0"/>
              <a:t>Map</a:t>
            </a:r>
            <a:r>
              <a:rPr lang="it-IT" sz="1600" dirty="0" smtClean="0"/>
              <a:t> </a:t>
            </a:r>
            <a:r>
              <a:rPr lang="it-IT" sz="1600" dirty="0" err="1" smtClean="0"/>
              <a:t>dimension</a:t>
            </a:r>
            <a:r>
              <a:rPr lang="it-IT" sz="1600" dirty="0" smtClean="0"/>
              <a:t> 6’ x 6’</a:t>
            </a:r>
            <a:endParaRPr lang="it-IT" sz="1600" dirty="0"/>
          </a:p>
        </p:txBody>
      </p:sp>
      <p:sp>
        <p:nvSpPr>
          <p:cNvPr id="16" name="CasellaDiTesto 15"/>
          <p:cNvSpPr txBox="1"/>
          <p:nvPr/>
        </p:nvSpPr>
        <p:spPr>
          <a:xfrm>
            <a:off x="176244" y="3289390"/>
            <a:ext cx="3174267" cy="830997"/>
          </a:xfrm>
          <a:prstGeom prst="rect">
            <a:avLst/>
          </a:prstGeom>
          <a:noFill/>
        </p:spPr>
        <p:txBody>
          <a:bodyPr wrap="none" rtlCol="0">
            <a:spAutoFit/>
          </a:bodyPr>
          <a:lstStyle/>
          <a:p>
            <a:r>
              <a:rPr lang="it-IT" sz="1600" dirty="0" smtClean="0"/>
              <a:t>The </a:t>
            </a:r>
            <a:r>
              <a:rPr lang="it-IT" sz="1600" dirty="0" err="1" smtClean="0"/>
              <a:t>secondary</a:t>
            </a:r>
            <a:r>
              <a:rPr lang="it-IT" sz="1600" dirty="0" smtClean="0"/>
              <a:t> </a:t>
            </a:r>
            <a:r>
              <a:rPr lang="it-IT" sz="1600" dirty="0" err="1" smtClean="0"/>
              <a:t>lobe</a:t>
            </a:r>
            <a:r>
              <a:rPr lang="it-IT" sz="1600" dirty="0" smtClean="0"/>
              <a:t> </a:t>
            </a:r>
            <a:r>
              <a:rPr lang="it-IT" sz="1600" dirty="0" err="1" smtClean="0"/>
              <a:t>moves</a:t>
            </a:r>
            <a:endParaRPr lang="it-IT" sz="1600" dirty="0" smtClean="0"/>
          </a:p>
          <a:p>
            <a:r>
              <a:rPr lang="it-IT" sz="1600" dirty="0"/>
              <a:t>f</a:t>
            </a:r>
            <a:r>
              <a:rPr lang="it-IT" sz="1600" dirty="0" smtClean="0"/>
              <a:t>rom the </a:t>
            </a:r>
            <a:r>
              <a:rPr lang="it-IT" sz="1600" dirty="0" err="1" smtClean="0"/>
              <a:t>upper</a:t>
            </a:r>
            <a:r>
              <a:rPr lang="it-IT" sz="1600" dirty="0" smtClean="0"/>
              <a:t> part to the</a:t>
            </a:r>
          </a:p>
          <a:p>
            <a:r>
              <a:rPr lang="it-IT" sz="1600" dirty="0" err="1"/>
              <a:t>l</a:t>
            </a:r>
            <a:r>
              <a:rPr lang="it-IT" sz="1600" dirty="0" err="1" smtClean="0"/>
              <a:t>ower</a:t>
            </a:r>
            <a:r>
              <a:rPr lang="it-IT" sz="1600" dirty="0" smtClean="0"/>
              <a:t> </a:t>
            </a:r>
            <a:r>
              <a:rPr lang="it-IT" sz="1600" dirty="0" err="1" smtClean="0"/>
              <a:t>moving</a:t>
            </a:r>
            <a:r>
              <a:rPr lang="it-IT" sz="1600" dirty="0" smtClean="0"/>
              <a:t> from the 60° EL</a:t>
            </a:r>
            <a:endParaRPr lang="it-IT" sz="1600" dirty="0"/>
          </a:p>
        </p:txBody>
      </p:sp>
      <p:sp>
        <p:nvSpPr>
          <p:cNvPr id="17" name="CasellaDiTesto 16"/>
          <p:cNvSpPr txBox="1"/>
          <p:nvPr/>
        </p:nvSpPr>
        <p:spPr>
          <a:xfrm>
            <a:off x="251519" y="1860208"/>
            <a:ext cx="2342308" cy="830997"/>
          </a:xfrm>
          <a:prstGeom prst="rect">
            <a:avLst/>
          </a:prstGeom>
          <a:noFill/>
        </p:spPr>
        <p:txBody>
          <a:bodyPr wrap="none" rtlCol="0">
            <a:spAutoFit/>
          </a:bodyPr>
          <a:lstStyle/>
          <a:p>
            <a:r>
              <a:rPr lang="it-IT" sz="1600" dirty="0" err="1" smtClean="0"/>
              <a:t>Maps</a:t>
            </a:r>
            <a:r>
              <a:rPr lang="it-IT" sz="1600" dirty="0" smtClean="0"/>
              <a:t> of </a:t>
            </a:r>
            <a:r>
              <a:rPr lang="it-IT" sz="1600" dirty="0" err="1" smtClean="0"/>
              <a:t>Contour</a:t>
            </a:r>
            <a:endParaRPr lang="it-IT" sz="1600" dirty="0"/>
          </a:p>
          <a:p>
            <a:r>
              <a:rPr lang="en-US" sz="1600" dirty="0"/>
              <a:t>levels start at -25 dB </a:t>
            </a:r>
            <a:endParaRPr lang="en-US" sz="1600" dirty="0" smtClean="0"/>
          </a:p>
          <a:p>
            <a:r>
              <a:rPr lang="en-US" sz="1600" dirty="0" smtClean="0"/>
              <a:t>and </a:t>
            </a:r>
            <a:r>
              <a:rPr lang="en-US" sz="1600" dirty="0"/>
              <a:t>increase by </a:t>
            </a:r>
            <a:r>
              <a:rPr lang="en-US" sz="1600" dirty="0" smtClean="0"/>
              <a:t>1 </a:t>
            </a:r>
            <a:r>
              <a:rPr lang="it-IT" sz="1600" dirty="0" smtClean="0"/>
              <a:t>dB.</a:t>
            </a:r>
            <a:endParaRPr lang="it-IT" sz="1600" dirty="0"/>
          </a:p>
        </p:txBody>
      </p:sp>
    </p:spTree>
    <p:extLst>
      <p:ext uri="{BB962C8B-B14F-4D97-AF65-F5344CB8AC3E}">
        <p14:creationId xmlns:p14="http://schemas.microsoft.com/office/powerpoint/2010/main" val="75955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608" y="188640"/>
            <a:ext cx="8859888" cy="907142"/>
          </a:xfrm>
        </p:spPr>
        <p:txBody>
          <a:bodyPr>
            <a:normAutofit/>
          </a:bodyPr>
          <a:lstStyle/>
          <a:p>
            <a:r>
              <a:rPr lang="it-IT" sz="4000" dirty="0"/>
              <a:t>SRT </a:t>
            </a:r>
            <a:r>
              <a:rPr lang="it-IT" sz="4000" dirty="0" smtClean="0"/>
              <a:t>status: antenna performances</a:t>
            </a:r>
            <a:endParaRPr lang="it-IT" sz="4000" dirty="0"/>
          </a:p>
        </p:txBody>
      </p:sp>
      <p:pic>
        <p:nvPicPr>
          <p:cNvPr id="4" name="Picture 4"/>
          <p:cNvPicPr>
            <a:picLocks noChangeAspect="1" noChangeArrowheads="1"/>
          </p:cNvPicPr>
          <p:nvPr/>
        </p:nvPicPr>
        <p:blipFill>
          <a:blip r:embed="rId3"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4" cstate="print"/>
          <a:stretch>
            <a:fillRect/>
          </a:stretch>
        </p:blipFill>
        <p:spPr>
          <a:xfrm>
            <a:off x="7084590" y="6316373"/>
            <a:ext cx="1477362" cy="424995"/>
          </a:xfrm>
          <a:prstGeom prst="rect">
            <a:avLst/>
          </a:prstGeom>
        </p:spPr>
      </p:pic>
      <p:sp>
        <p:nvSpPr>
          <p:cNvPr id="8" name="Sottotitolo 2"/>
          <p:cNvSpPr txBox="1">
            <a:spLocks/>
          </p:cNvSpPr>
          <p:nvPr/>
        </p:nvSpPr>
        <p:spPr>
          <a:xfrm>
            <a:off x="32592" y="6277566"/>
            <a:ext cx="3136268" cy="29030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1600" dirty="0">
              <a:solidFill>
                <a:schemeClr val="bg1"/>
              </a:solidFill>
            </a:endParaRPr>
          </a:p>
        </p:txBody>
      </p:sp>
      <p:sp>
        <p:nvSpPr>
          <p:cNvPr id="10" name="Sottotitolo 2"/>
          <p:cNvSpPr txBox="1">
            <a:spLocks/>
          </p:cNvSpPr>
          <p:nvPr/>
        </p:nvSpPr>
        <p:spPr>
          <a:xfrm>
            <a:off x="2522649" y="6171219"/>
            <a:ext cx="5105887" cy="290307"/>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t-IT" sz="1300" dirty="0" err="1" smtClean="0">
                <a:solidFill>
                  <a:schemeClr val="tx1"/>
                </a:solidFill>
              </a:rPr>
              <a:t>Courtesty</a:t>
            </a:r>
            <a:r>
              <a:rPr lang="it-IT" sz="1300" dirty="0" smtClean="0">
                <a:solidFill>
                  <a:schemeClr val="tx1"/>
                </a:solidFill>
              </a:rPr>
              <a:t> </a:t>
            </a:r>
            <a:r>
              <a:rPr lang="it-IT" sz="1300" dirty="0">
                <a:solidFill>
                  <a:schemeClr val="tx1"/>
                </a:solidFill>
              </a:rPr>
              <a:t>of SRT </a:t>
            </a:r>
            <a:r>
              <a:rPr lang="it-IT" sz="1300" dirty="0" err="1">
                <a:solidFill>
                  <a:schemeClr val="tx1"/>
                </a:solidFill>
              </a:rPr>
              <a:t>Astronomical</a:t>
            </a:r>
            <a:r>
              <a:rPr lang="it-IT" sz="1300" dirty="0">
                <a:solidFill>
                  <a:schemeClr val="tx1"/>
                </a:solidFill>
              </a:rPr>
              <a:t> </a:t>
            </a:r>
            <a:r>
              <a:rPr lang="it-IT" sz="1300" dirty="0" err="1">
                <a:solidFill>
                  <a:schemeClr val="tx1"/>
                </a:solidFill>
              </a:rPr>
              <a:t>Validation</a:t>
            </a:r>
            <a:r>
              <a:rPr lang="it-IT" sz="1300" dirty="0">
                <a:solidFill>
                  <a:schemeClr val="tx1"/>
                </a:solidFill>
              </a:rPr>
              <a:t> (</a:t>
            </a:r>
            <a:r>
              <a:rPr lang="it-IT" sz="1300" dirty="0" err="1">
                <a:solidFill>
                  <a:schemeClr val="tx1"/>
                </a:solidFill>
              </a:rPr>
              <a:t>Prandoni</a:t>
            </a:r>
            <a:r>
              <a:rPr lang="it-IT" sz="1300" dirty="0">
                <a:solidFill>
                  <a:schemeClr val="tx1"/>
                </a:solidFill>
              </a:rPr>
              <a:t> et al. in </a:t>
            </a:r>
            <a:r>
              <a:rPr lang="it-IT" sz="1300" dirty="0" err="1">
                <a:solidFill>
                  <a:schemeClr val="tx1"/>
                </a:solidFill>
              </a:rPr>
              <a:t>preparation</a:t>
            </a:r>
            <a:r>
              <a:rPr lang="it-IT" sz="1300" dirty="0">
                <a:solidFill>
                  <a:schemeClr val="tx1"/>
                </a:solidFill>
              </a:rPr>
              <a:t>)</a:t>
            </a:r>
          </a:p>
        </p:txBody>
      </p:sp>
      <p:sp>
        <p:nvSpPr>
          <p:cNvPr id="30" name="Segnaposto contenuto 2"/>
          <p:cNvSpPr>
            <a:spLocks noGrp="1"/>
          </p:cNvSpPr>
          <p:nvPr>
            <p:ph idx="1"/>
          </p:nvPr>
        </p:nvSpPr>
        <p:spPr>
          <a:xfrm>
            <a:off x="113792" y="1124744"/>
            <a:ext cx="8651303" cy="507512"/>
          </a:xfrm>
        </p:spPr>
        <p:txBody>
          <a:bodyPr>
            <a:normAutofit fontScale="92500" lnSpcReduction="10000"/>
          </a:bodyPr>
          <a:lstStyle/>
          <a:p>
            <a:pPr marL="109728" indent="0">
              <a:buNone/>
            </a:pPr>
            <a:r>
              <a:rPr lang="it-IT" sz="1500" dirty="0" err="1" smtClean="0"/>
              <a:t>After</a:t>
            </a:r>
            <a:r>
              <a:rPr lang="it-IT" sz="1500" dirty="0" smtClean="0"/>
              <a:t> the fine </a:t>
            </a:r>
            <a:r>
              <a:rPr lang="it-IT" sz="1500" dirty="0" err="1" smtClean="0"/>
              <a:t>tuning</a:t>
            </a:r>
            <a:r>
              <a:rPr lang="it-IT" sz="1500" dirty="0" smtClean="0"/>
              <a:t> of the </a:t>
            </a:r>
            <a:r>
              <a:rPr lang="it-IT" sz="1500" dirty="0" err="1" smtClean="0"/>
              <a:t>telescope</a:t>
            </a:r>
            <a:r>
              <a:rPr lang="it-IT" sz="1500" dirty="0" smtClean="0"/>
              <a:t> with </a:t>
            </a:r>
            <a:r>
              <a:rPr lang="it-IT" sz="1500" dirty="0" err="1" smtClean="0"/>
              <a:t>active</a:t>
            </a:r>
            <a:r>
              <a:rPr lang="it-IT" sz="1500" dirty="0" smtClean="0"/>
              <a:t> </a:t>
            </a:r>
            <a:r>
              <a:rPr lang="it-IT" sz="1500" dirty="0" err="1" smtClean="0"/>
              <a:t>surfaces</a:t>
            </a:r>
            <a:r>
              <a:rPr lang="it-IT" sz="1500" dirty="0" smtClean="0"/>
              <a:t> </a:t>
            </a:r>
            <a:r>
              <a:rPr lang="it-IT" sz="1500" dirty="0" err="1" smtClean="0"/>
              <a:t>working</a:t>
            </a:r>
            <a:r>
              <a:rPr lang="it-IT" sz="1500" dirty="0" smtClean="0"/>
              <a:t>, the </a:t>
            </a:r>
            <a:r>
              <a:rPr lang="it-IT" sz="1500" dirty="0" err="1" smtClean="0"/>
              <a:t>pointing</a:t>
            </a:r>
            <a:r>
              <a:rPr lang="it-IT" sz="1500" dirty="0" smtClean="0"/>
              <a:t> model </a:t>
            </a:r>
            <a:r>
              <a:rPr lang="it-IT" sz="1500" dirty="0" err="1" smtClean="0"/>
              <a:t>allows</a:t>
            </a:r>
            <a:r>
              <a:rPr lang="it-IT" sz="1500" dirty="0" smtClean="0"/>
              <a:t> SRT to </a:t>
            </a:r>
            <a:r>
              <a:rPr lang="it-IT" sz="1500" dirty="0" err="1" smtClean="0"/>
              <a:t>observe</a:t>
            </a:r>
            <a:r>
              <a:rPr lang="it-IT" sz="1500" dirty="0" smtClean="0"/>
              <a:t> </a:t>
            </a:r>
            <a:r>
              <a:rPr lang="it-IT" sz="1500" dirty="0" err="1" smtClean="0"/>
              <a:t>at</a:t>
            </a:r>
            <a:r>
              <a:rPr lang="it-IT" sz="1500" dirty="0" smtClean="0"/>
              <a:t> 22 GHz with a:</a:t>
            </a:r>
          </a:p>
          <a:p>
            <a:pPr marL="109728" indent="0">
              <a:buNone/>
            </a:pPr>
            <a:endParaRPr lang="it-IT" sz="1400" b="1" dirty="0" smtClean="0"/>
          </a:p>
          <a:p>
            <a:pPr marL="109728" indent="0">
              <a:buNone/>
            </a:pPr>
            <a:endParaRPr lang="it-IT" sz="1400" dirty="0"/>
          </a:p>
          <a:p>
            <a:pPr marL="109728" indent="0">
              <a:buNone/>
            </a:pPr>
            <a:endParaRPr lang="it-IT" dirty="0"/>
          </a:p>
        </p:txBody>
      </p:sp>
      <p:sp>
        <p:nvSpPr>
          <p:cNvPr id="32" name="Segnaposto contenuto 2"/>
          <p:cNvSpPr txBox="1">
            <a:spLocks/>
          </p:cNvSpPr>
          <p:nvPr/>
        </p:nvSpPr>
        <p:spPr>
          <a:xfrm>
            <a:off x="457200" y="1700808"/>
            <a:ext cx="8229600" cy="71385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it-IT" sz="1500" dirty="0" err="1" smtClean="0"/>
              <a:t>focusing</a:t>
            </a:r>
            <a:r>
              <a:rPr lang="it-IT" sz="1500" dirty="0" smtClean="0"/>
              <a:t> </a:t>
            </a:r>
            <a:r>
              <a:rPr lang="it-IT" sz="1500" dirty="0" err="1" smtClean="0"/>
              <a:t>accuracy</a:t>
            </a:r>
            <a:r>
              <a:rPr lang="it-IT" sz="1500" dirty="0" smtClean="0"/>
              <a:t> &lt; 1 mm </a:t>
            </a:r>
          </a:p>
          <a:p>
            <a:r>
              <a:rPr lang="it-IT" sz="1500" dirty="0" smtClean="0"/>
              <a:t>an </a:t>
            </a:r>
            <a:r>
              <a:rPr lang="it-IT" sz="1500" dirty="0" err="1" smtClean="0"/>
              <a:t>azimuth</a:t>
            </a:r>
            <a:r>
              <a:rPr lang="it-IT" sz="1500" dirty="0" smtClean="0"/>
              <a:t> and </a:t>
            </a:r>
            <a:r>
              <a:rPr lang="it-IT" sz="1500" dirty="0" err="1" smtClean="0"/>
              <a:t>elevation</a:t>
            </a:r>
            <a:r>
              <a:rPr lang="it-IT" sz="1500" dirty="0" smtClean="0"/>
              <a:t> </a:t>
            </a:r>
            <a:r>
              <a:rPr lang="it-IT" sz="1500" dirty="0" err="1" smtClean="0"/>
              <a:t>pointing</a:t>
            </a:r>
            <a:r>
              <a:rPr lang="it-IT" sz="1500" dirty="0" smtClean="0"/>
              <a:t> </a:t>
            </a:r>
            <a:r>
              <a:rPr lang="it-IT" sz="1500" dirty="0" err="1" smtClean="0"/>
              <a:t>errors</a:t>
            </a:r>
            <a:r>
              <a:rPr lang="it-IT" sz="1500" dirty="0" smtClean="0"/>
              <a:t> &lt; 4 </a:t>
            </a:r>
            <a:r>
              <a:rPr lang="it-IT" sz="1500" dirty="0" err="1" smtClean="0"/>
              <a:t>arc</a:t>
            </a:r>
            <a:r>
              <a:rPr lang="it-IT" sz="1500" dirty="0" smtClean="0"/>
              <a:t> sec </a:t>
            </a:r>
            <a:endParaRPr lang="it-IT" sz="1800" dirty="0" smtClean="0"/>
          </a:p>
          <a:p>
            <a:endParaRPr lang="it-IT" sz="2000" dirty="0" smtClean="0"/>
          </a:p>
          <a:p>
            <a:pPr marL="109728" indent="0">
              <a:buNone/>
            </a:pPr>
            <a:endParaRPr lang="it-IT" sz="2000" dirty="0" smtClean="0"/>
          </a:p>
          <a:p>
            <a:pPr marL="109728" indent="0">
              <a:buFont typeface="Wingdings 3"/>
              <a:buNone/>
            </a:pPr>
            <a:endParaRPr lang="it-IT" sz="2000" dirty="0" smtClean="0"/>
          </a:p>
          <a:p>
            <a:endParaRPr lang="it-IT" dirty="0"/>
          </a:p>
        </p:txBody>
      </p:sp>
      <p:pic>
        <p:nvPicPr>
          <p:cNvPr id="23" name="Immagine 22"/>
          <p:cNvPicPr>
            <a:picLocks noChangeAspect="1"/>
          </p:cNvPicPr>
          <p:nvPr/>
        </p:nvPicPr>
        <p:blipFill rotWithShape="1">
          <a:blip r:embed="rId5"/>
          <a:srcRect r="51092"/>
          <a:stretch/>
        </p:blipFill>
        <p:spPr>
          <a:xfrm>
            <a:off x="610745" y="2342004"/>
            <a:ext cx="3898776" cy="3765333"/>
          </a:xfrm>
          <a:prstGeom prst="rect">
            <a:avLst/>
          </a:prstGeom>
        </p:spPr>
      </p:pic>
      <p:sp>
        <p:nvSpPr>
          <p:cNvPr id="11"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pic>
        <p:nvPicPr>
          <p:cNvPr id="12" name="Immagine 11"/>
          <p:cNvPicPr>
            <a:picLocks noChangeAspect="1"/>
          </p:cNvPicPr>
          <p:nvPr/>
        </p:nvPicPr>
        <p:blipFill rotWithShape="1">
          <a:blip r:embed="rId5"/>
          <a:srcRect l="48066"/>
          <a:stretch/>
        </p:blipFill>
        <p:spPr>
          <a:xfrm>
            <a:off x="4663065" y="2342004"/>
            <a:ext cx="4139952" cy="3765333"/>
          </a:xfrm>
          <a:prstGeom prst="rect">
            <a:avLst/>
          </a:prstGeom>
        </p:spPr>
      </p:pic>
    </p:spTree>
    <p:extLst>
      <p:ext uri="{BB962C8B-B14F-4D97-AF65-F5344CB8AC3E}">
        <p14:creationId xmlns:p14="http://schemas.microsoft.com/office/powerpoint/2010/main" val="399738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xEl>
                                              <p:pRg st="1" end="1"/>
                                            </p:txEl>
                                          </p:spTgt>
                                        </p:tgtEl>
                                        <p:attrNameLst>
                                          <p:attrName>style.visibility</p:attrName>
                                        </p:attrNameLst>
                                      </p:cBhvr>
                                      <p:to>
                                        <p:strVal val="visible"/>
                                      </p:to>
                                    </p:set>
                                    <p:anim calcmode="lin" valueType="num">
                                      <p:cBhvr>
                                        <p:cTn id="14" dur="500" fill="hold"/>
                                        <p:tgtEl>
                                          <p:spTgt spid="3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568952" cy="1143000"/>
          </a:xfrm>
        </p:spPr>
        <p:txBody>
          <a:bodyPr>
            <a:normAutofit/>
          </a:bodyPr>
          <a:lstStyle/>
          <a:p>
            <a:r>
              <a:rPr lang="it-IT" dirty="0"/>
              <a:t>SRT </a:t>
            </a:r>
            <a:r>
              <a:rPr lang="it-IT" dirty="0" err="1" smtClean="0"/>
              <a:t>metrology</a:t>
            </a:r>
            <a:r>
              <a:rPr lang="it-IT" dirty="0" smtClean="0"/>
              <a:t> short-</a:t>
            </a:r>
            <a:r>
              <a:rPr lang="it-IT" dirty="0" err="1" smtClean="0"/>
              <a:t>term</a:t>
            </a:r>
            <a:r>
              <a:rPr lang="it-IT" dirty="0" smtClean="0"/>
              <a:t> </a:t>
            </a:r>
            <a:r>
              <a:rPr lang="it-IT" dirty="0" err="1" smtClean="0"/>
              <a:t>goals</a:t>
            </a:r>
            <a:endParaRPr lang="it-IT" dirty="0"/>
          </a:p>
        </p:txBody>
      </p:sp>
      <p:pic>
        <p:nvPicPr>
          <p:cNvPr id="4" name="Picture 4"/>
          <p:cNvPicPr>
            <a:picLocks noChangeAspect="1" noChangeArrowheads="1"/>
          </p:cNvPicPr>
          <p:nvPr/>
        </p:nvPicPr>
        <p:blipFill>
          <a:blip r:embed="rId3"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4" cstate="print"/>
          <a:stretch>
            <a:fillRect/>
          </a:stretch>
        </p:blipFill>
        <p:spPr>
          <a:xfrm>
            <a:off x="7084590" y="6316373"/>
            <a:ext cx="1477362" cy="424995"/>
          </a:xfrm>
          <a:prstGeom prst="rect">
            <a:avLst/>
          </a:prstGeom>
        </p:spPr>
      </p:pic>
      <p:sp>
        <p:nvSpPr>
          <p:cNvPr id="19" name="Segnaposto contenuto 2"/>
          <p:cNvSpPr>
            <a:spLocks noGrp="1"/>
          </p:cNvSpPr>
          <p:nvPr>
            <p:ph idx="1"/>
          </p:nvPr>
        </p:nvSpPr>
        <p:spPr>
          <a:xfrm>
            <a:off x="241177" y="1190586"/>
            <a:ext cx="8651303" cy="726246"/>
          </a:xfrm>
        </p:spPr>
        <p:txBody>
          <a:bodyPr>
            <a:noAutofit/>
          </a:bodyPr>
          <a:lstStyle/>
          <a:p>
            <a:pPr marL="109728" indent="0">
              <a:buNone/>
            </a:pPr>
            <a:r>
              <a:rPr lang="it-IT" sz="1800" dirty="0" err="1" smtClean="0"/>
              <a:t>Waiting</a:t>
            </a:r>
            <a:r>
              <a:rPr lang="it-IT" sz="1800" dirty="0" smtClean="0"/>
              <a:t> </a:t>
            </a:r>
            <a:r>
              <a:rPr lang="it-IT" sz="1800" dirty="0"/>
              <a:t>for the </a:t>
            </a:r>
            <a:r>
              <a:rPr lang="it-IT" sz="1800" dirty="0" err="1"/>
              <a:t>higher</a:t>
            </a:r>
            <a:r>
              <a:rPr lang="it-IT" sz="1800" dirty="0"/>
              <a:t> </a:t>
            </a:r>
            <a:r>
              <a:rPr lang="it-IT" sz="1800" dirty="0" err="1"/>
              <a:t>frequency</a:t>
            </a:r>
            <a:r>
              <a:rPr lang="it-IT" sz="1800" dirty="0"/>
              <a:t> </a:t>
            </a:r>
            <a:r>
              <a:rPr lang="it-IT" sz="1800" dirty="0" err="1" smtClean="0"/>
              <a:t>receivers</a:t>
            </a:r>
            <a:r>
              <a:rPr lang="it-IT" sz="1800" dirty="0" smtClean="0"/>
              <a:t>, the </a:t>
            </a:r>
            <a:r>
              <a:rPr lang="it-IT" sz="1800" dirty="0" err="1" smtClean="0"/>
              <a:t>metrology</a:t>
            </a:r>
            <a:r>
              <a:rPr lang="it-IT" sz="1800" dirty="0" smtClean="0"/>
              <a:t> team </a:t>
            </a:r>
            <a:r>
              <a:rPr lang="it-IT" sz="1800" dirty="0" err="1" smtClean="0"/>
              <a:t>is</a:t>
            </a:r>
            <a:r>
              <a:rPr lang="it-IT" sz="1800" dirty="0" smtClean="0"/>
              <a:t> </a:t>
            </a:r>
            <a:r>
              <a:rPr lang="it-IT" sz="1800" dirty="0" err="1" smtClean="0"/>
              <a:t>working</a:t>
            </a:r>
            <a:r>
              <a:rPr lang="it-IT" sz="1800" dirty="0" smtClean="0"/>
              <a:t> to </a:t>
            </a:r>
            <a:r>
              <a:rPr lang="it-IT" sz="1800" dirty="0" err="1" smtClean="0"/>
              <a:t>further</a:t>
            </a:r>
            <a:r>
              <a:rPr lang="it-IT" sz="1800" dirty="0" smtClean="0"/>
              <a:t> </a:t>
            </a:r>
            <a:r>
              <a:rPr lang="it-IT" sz="1800" dirty="0" err="1" smtClean="0"/>
              <a:t>improve</a:t>
            </a:r>
            <a:r>
              <a:rPr lang="it-IT" sz="1800" dirty="0" smtClean="0"/>
              <a:t> the </a:t>
            </a:r>
            <a:r>
              <a:rPr lang="it-IT" sz="1800" dirty="0" err="1" smtClean="0"/>
              <a:t>current</a:t>
            </a:r>
            <a:r>
              <a:rPr lang="it-IT" sz="1800" dirty="0" smtClean="0"/>
              <a:t> SRT </a:t>
            </a:r>
            <a:r>
              <a:rPr lang="it-IT" sz="1800" dirty="0" err="1" smtClean="0"/>
              <a:t>efficiency</a:t>
            </a:r>
            <a:endParaRPr lang="it-IT" sz="1800" dirty="0"/>
          </a:p>
        </p:txBody>
      </p:sp>
      <p:sp>
        <p:nvSpPr>
          <p:cNvPr id="20" name="Segnaposto contenuto 2"/>
          <p:cNvSpPr txBox="1">
            <a:spLocks/>
          </p:cNvSpPr>
          <p:nvPr/>
        </p:nvSpPr>
        <p:spPr>
          <a:xfrm>
            <a:off x="362094" y="2135876"/>
            <a:ext cx="8530385" cy="3373835"/>
          </a:xfrm>
          <a:prstGeom prst="rect">
            <a:avLst/>
          </a:prstGeom>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it-IT" sz="1800" dirty="0" smtClean="0"/>
              <a:t>Short-</a:t>
            </a:r>
            <a:r>
              <a:rPr lang="it-IT" sz="1800" dirty="0" err="1" smtClean="0"/>
              <a:t>term</a:t>
            </a:r>
            <a:r>
              <a:rPr lang="it-IT" sz="1800" dirty="0" smtClean="0"/>
              <a:t> </a:t>
            </a:r>
            <a:r>
              <a:rPr lang="it-IT" sz="1800" dirty="0" err="1" smtClean="0"/>
              <a:t>goals</a:t>
            </a:r>
            <a:r>
              <a:rPr lang="it-IT" sz="1800" dirty="0" smtClean="0"/>
              <a:t>:</a:t>
            </a:r>
          </a:p>
          <a:p>
            <a:pPr lvl="1"/>
            <a:r>
              <a:rPr lang="it-IT" sz="1800" dirty="0" smtClean="0"/>
              <a:t>To </a:t>
            </a:r>
            <a:r>
              <a:rPr lang="it-IT" sz="1800" dirty="0" err="1" smtClean="0"/>
              <a:t>measure</a:t>
            </a:r>
            <a:r>
              <a:rPr lang="it-IT" sz="1800" dirty="0" smtClean="0"/>
              <a:t> the </a:t>
            </a:r>
            <a:r>
              <a:rPr lang="it-IT" sz="1800" dirty="0" err="1" smtClean="0"/>
              <a:t>primary</a:t>
            </a:r>
            <a:r>
              <a:rPr lang="it-IT" sz="1800" dirty="0" smtClean="0"/>
              <a:t> </a:t>
            </a:r>
            <a:r>
              <a:rPr lang="it-IT" sz="1800" dirty="0" err="1"/>
              <a:t>surface</a:t>
            </a:r>
            <a:r>
              <a:rPr lang="it-IT" sz="1800" dirty="0"/>
              <a:t> </a:t>
            </a:r>
            <a:r>
              <a:rPr lang="it-IT" sz="1800" dirty="0" err="1"/>
              <a:t>accuracy</a:t>
            </a:r>
            <a:r>
              <a:rPr lang="it-IT" sz="1800" dirty="0"/>
              <a:t> </a:t>
            </a:r>
            <a:r>
              <a:rPr lang="it-IT" sz="1800" dirty="0" err="1"/>
              <a:t>better</a:t>
            </a:r>
            <a:r>
              <a:rPr lang="it-IT" sz="1800" dirty="0"/>
              <a:t> </a:t>
            </a:r>
            <a:r>
              <a:rPr lang="it-IT" sz="1800" dirty="0" err="1"/>
              <a:t>than</a:t>
            </a:r>
            <a:r>
              <a:rPr lang="it-IT" sz="1800" dirty="0"/>
              <a:t> 150 µm </a:t>
            </a:r>
            <a:r>
              <a:rPr lang="it-IT" sz="1800" dirty="0" smtClean="0"/>
              <a:t>(i.e. an </a:t>
            </a:r>
            <a:r>
              <a:rPr lang="it-IT" sz="1800" dirty="0" err="1" smtClean="0"/>
              <a:t>overall</a:t>
            </a:r>
            <a:r>
              <a:rPr lang="it-IT" sz="1800" dirty="0" smtClean="0"/>
              <a:t> </a:t>
            </a:r>
            <a:r>
              <a:rPr lang="it-IT" sz="1800" dirty="0" err="1" smtClean="0"/>
              <a:t>surface</a:t>
            </a:r>
            <a:r>
              <a:rPr lang="it-IT" sz="1800" dirty="0" smtClean="0"/>
              <a:t> </a:t>
            </a:r>
            <a:r>
              <a:rPr lang="it-IT" sz="1800" dirty="0" err="1" smtClean="0"/>
              <a:t>accuracy</a:t>
            </a:r>
            <a:r>
              <a:rPr lang="it-IT" sz="1800" dirty="0"/>
              <a:t> </a:t>
            </a:r>
            <a:r>
              <a:rPr lang="it-IT" sz="1800" dirty="0" smtClean="0"/>
              <a:t>190 µm, a </a:t>
            </a:r>
            <a:r>
              <a:rPr lang="it-IT" sz="1800" dirty="0" err="1" smtClean="0"/>
              <a:t>very</a:t>
            </a:r>
            <a:r>
              <a:rPr lang="it-IT" sz="1800" dirty="0" smtClean="0"/>
              <a:t> </a:t>
            </a:r>
            <a:r>
              <a:rPr lang="it-IT" sz="1800" dirty="0" err="1" smtClean="0"/>
              <a:t>good</a:t>
            </a:r>
            <a:r>
              <a:rPr lang="it-IT" sz="1800" dirty="0" smtClean="0"/>
              <a:t> </a:t>
            </a:r>
            <a:r>
              <a:rPr lang="it-IT" sz="1800" dirty="0" err="1" smtClean="0"/>
              <a:t>efficiency</a:t>
            </a:r>
            <a:r>
              <a:rPr lang="it-IT" sz="1800" dirty="0" smtClean="0"/>
              <a:t> up to ~80 GHz  ) </a:t>
            </a:r>
            <a:r>
              <a:rPr lang="it-IT" sz="1800" dirty="0" smtClean="0">
                <a:sym typeface="Wingdings" panose="05000000000000000000" pitchFamily="2" charset="2"/>
              </a:rPr>
              <a:t>with  </a:t>
            </a:r>
            <a:r>
              <a:rPr lang="it-IT" sz="1800" b="1" dirty="0" err="1" smtClean="0">
                <a:sym typeface="Wingdings" panose="05000000000000000000" pitchFamily="2" charset="2"/>
              </a:rPr>
              <a:t>Microwave</a:t>
            </a:r>
            <a:r>
              <a:rPr lang="it-IT" sz="1800" b="1" dirty="0" smtClean="0">
                <a:sym typeface="Wingdings" panose="05000000000000000000" pitchFamily="2" charset="2"/>
              </a:rPr>
              <a:t> </a:t>
            </a:r>
            <a:r>
              <a:rPr lang="it-IT" sz="1800" b="1" dirty="0" err="1" smtClean="0">
                <a:sym typeface="Wingdings" panose="05000000000000000000" pitchFamily="2" charset="2"/>
              </a:rPr>
              <a:t>holography</a:t>
            </a:r>
            <a:r>
              <a:rPr lang="it-IT" sz="1800" b="1" dirty="0" smtClean="0">
                <a:sym typeface="Wingdings" panose="05000000000000000000" pitchFamily="2" charset="2"/>
              </a:rPr>
              <a:t> </a:t>
            </a:r>
            <a:r>
              <a:rPr lang="it-IT" sz="1800" b="1" dirty="0" err="1" smtClean="0">
                <a:sym typeface="Wingdings" panose="05000000000000000000" pitchFamily="2" charset="2"/>
              </a:rPr>
              <a:t>system</a:t>
            </a:r>
            <a:r>
              <a:rPr lang="it-IT" sz="1800" b="1" dirty="0" smtClean="0">
                <a:sym typeface="Wingdings" panose="05000000000000000000" pitchFamily="2" charset="2"/>
              </a:rPr>
              <a:t> </a:t>
            </a:r>
            <a:r>
              <a:rPr lang="it-IT" sz="1800" dirty="0" smtClean="0">
                <a:sym typeface="Wingdings" panose="05000000000000000000" pitchFamily="2" charset="2"/>
              </a:rPr>
              <a:t>to </a:t>
            </a:r>
            <a:r>
              <a:rPr lang="it-IT" sz="1800" dirty="0" err="1" smtClean="0">
                <a:sym typeface="Wingdings" panose="05000000000000000000" pitchFamily="2" charset="2"/>
              </a:rPr>
              <a:t>measure</a:t>
            </a:r>
            <a:r>
              <a:rPr lang="it-IT" sz="1800" dirty="0" smtClean="0">
                <a:sym typeface="Wingdings" panose="05000000000000000000" pitchFamily="2" charset="2"/>
              </a:rPr>
              <a:t> RT far-</a:t>
            </a:r>
            <a:r>
              <a:rPr lang="it-IT" sz="1800" dirty="0" err="1" smtClean="0">
                <a:sym typeface="Wingdings" panose="05000000000000000000" pitchFamily="2" charset="2"/>
              </a:rPr>
              <a:t>field</a:t>
            </a:r>
            <a:r>
              <a:rPr lang="it-IT" sz="1800" dirty="0" smtClean="0">
                <a:sym typeface="Wingdings" panose="05000000000000000000" pitchFamily="2" charset="2"/>
              </a:rPr>
              <a:t> pattern by </a:t>
            </a:r>
            <a:r>
              <a:rPr lang="it-IT" sz="1800" dirty="0" err="1" smtClean="0">
                <a:sym typeface="Wingdings" panose="05000000000000000000" pitchFamily="2" charset="2"/>
              </a:rPr>
              <a:t>pointing</a:t>
            </a:r>
            <a:r>
              <a:rPr lang="it-IT" sz="1800" dirty="0" smtClean="0">
                <a:sym typeface="Wingdings" panose="05000000000000000000" pitchFamily="2" charset="2"/>
              </a:rPr>
              <a:t> a Ku-band GEO </a:t>
            </a:r>
            <a:r>
              <a:rPr lang="it-IT" sz="1800" dirty="0">
                <a:sym typeface="Wingdings" panose="05000000000000000000" pitchFamily="2" charset="2"/>
              </a:rPr>
              <a:t>satellite </a:t>
            </a:r>
            <a:r>
              <a:rPr lang="it-IT" sz="1800" dirty="0" smtClean="0"/>
              <a:t>(</a:t>
            </a:r>
            <a:r>
              <a:rPr lang="it-IT" sz="1800" dirty="0" err="1" smtClean="0"/>
              <a:t>elevation</a:t>
            </a:r>
            <a:r>
              <a:rPr lang="it-IT" sz="1800" dirty="0"/>
              <a:t> angle </a:t>
            </a:r>
            <a:r>
              <a:rPr lang="it-IT" sz="1800" dirty="0" smtClean="0"/>
              <a:t>44 </a:t>
            </a:r>
            <a:r>
              <a:rPr lang="it-IT" sz="1800" dirty="0" err="1"/>
              <a:t>deg</a:t>
            </a:r>
            <a:r>
              <a:rPr lang="it-IT" sz="1800" dirty="0"/>
              <a:t> </a:t>
            </a:r>
            <a:r>
              <a:rPr lang="it-IT" sz="1800" dirty="0" smtClean="0"/>
              <a:t>);</a:t>
            </a:r>
            <a:endParaRPr lang="it-IT" sz="1800" dirty="0"/>
          </a:p>
          <a:p>
            <a:pPr marL="393192" lvl="1" indent="0">
              <a:buNone/>
            </a:pPr>
            <a:endParaRPr lang="it-IT" sz="1800" dirty="0" smtClean="0"/>
          </a:p>
          <a:p>
            <a:pPr lvl="1"/>
            <a:r>
              <a:rPr lang="it-IT" sz="1800" dirty="0" smtClean="0"/>
              <a:t>To </a:t>
            </a:r>
            <a:r>
              <a:rPr lang="it-IT" sz="1800" dirty="0" err="1" smtClean="0"/>
              <a:t>contribute</a:t>
            </a:r>
            <a:r>
              <a:rPr lang="it-IT" sz="1800" dirty="0" smtClean="0"/>
              <a:t> to </a:t>
            </a:r>
            <a:r>
              <a:rPr lang="it-IT" sz="1800" dirty="0" err="1" smtClean="0"/>
              <a:t>correct</a:t>
            </a:r>
            <a:r>
              <a:rPr lang="it-IT" sz="1800" dirty="0" smtClean="0"/>
              <a:t> </a:t>
            </a:r>
            <a:r>
              <a:rPr lang="it-IT" sz="1800" dirty="0" err="1" smtClean="0"/>
              <a:t>azimuth</a:t>
            </a:r>
            <a:r>
              <a:rPr lang="it-IT" sz="1800" dirty="0" smtClean="0"/>
              <a:t> </a:t>
            </a:r>
            <a:r>
              <a:rPr lang="it-IT" sz="1800" dirty="0"/>
              <a:t>and </a:t>
            </a:r>
            <a:r>
              <a:rPr lang="it-IT" sz="1800" dirty="0" err="1"/>
              <a:t>elevation</a:t>
            </a:r>
            <a:r>
              <a:rPr lang="it-IT" sz="1800" dirty="0"/>
              <a:t> </a:t>
            </a:r>
            <a:r>
              <a:rPr lang="it-IT" sz="1800" dirty="0" err="1" smtClean="0"/>
              <a:t>pointing</a:t>
            </a:r>
            <a:r>
              <a:rPr lang="it-IT" sz="1800" dirty="0" smtClean="0"/>
              <a:t> </a:t>
            </a:r>
            <a:r>
              <a:rPr lang="it-IT" sz="1800" dirty="0" err="1" smtClean="0"/>
              <a:t>errors</a:t>
            </a:r>
            <a:r>
              <a:rPr lang="it-IT" sz="1800" dirty="0" smtClean="0"/>
              <a:t> </a:t>
            </a:r>
            <a:r>
              <a:rPr lang="it-IT" sz="1800" dirty="0"/>
              <a:t>&lt; HPBW/10 ( </a:t>
            </a:r>
            <a:r>
              <a:rPr lang="it-IT" sz="1800" dirty="0" smtClean="0"/>
              <a:t>~ 1 </a:t>
            </a:r>
            <a:r>
              <a:rPr lang="it-IT" sz="1800" dirty="0" err="1"/>
              <a:t>arcsec</a:t>
            </a:r>
            <a:r>
              <a:rPr lang="it-IT" sz="1800" dirty="0"/>
              <a:t> with HPBW </a:t>
            </a:r>
            <a:r>
              <a:rPr lang="it-IT" sz="1800" dirty="0" smtClean="0"/>
              <a:t>=12 </a:t>
            </a:r>
            <a:r>
              <a:rPr lang="it-IT" sz="1800" dirty="0" err="1"/>
              <a:t>arcsec</a:t>
            </a:r>
            <a:r>
              <a:rPr lang="it-IT" sz="1800" dirty="0"/>
              <a:t> @ 100 GHz ) </a:t>
            </a:r>
            <a:r>
              <a:rPr lang="it-IT" sz="1800" dirty="0" smtClean="0">
                <a:sym typeface="Wingdings" panose="05000000000000000000" pitchFamily="2" charset="2"/>
              </a:rPr>
              <a:t>with </a:t>
            </a:r>
            <a:r>
              <a:rPr lang="it-IT" sz="1800" b="1" dirty="0" err="1">
                <a:sym typeface="Wingdings" panose="05000000000000000000" pitchFamily="2" charset="2"/>
              </a:rPr>
              <a:t>two</a:t>
            </a:r>
            <a:r>
              <a:rPr lang="it-IT" sz="1800" b="1" dirty="0">
                <a:sym typeface="Wingdings" panose="05000000000000000000" pitchFamily="2" charset="2"/>
              </a:rPr>
              <a:t> </a:t>
            </a:r>
            <a:r>
              <a:rPr lang="it-IT" sz="1800" b="1" dirty="0" err="1">
                <a:sym typeface="Wingdings" panose="05000000000000000000" pitchFamily="2" charset="2"/>
              </a:rPr>
              <a:t>inclinometers</a:t>
            </a:r>
            <a:r>
              <a:rPr lang="it-IT" sz="1800" b="1" dirty="0">
                <a:sym typeface="Wingdings" panose="05000000000000000000" pitchFamily="2" charset="2"/>
              </a:rPr>
              <a:t> on </a:t>
            </a:r>
            <a:r>
              <a:rPr lang="it-IT" sz="1800" b="1" dirty="0" smtClean="0">
                <a:sym typeface="Wingdings" panose="05000000000000000000" pitchFamily="2" charset="2"/>
              </a:rPr>
              <a:t>top of the alidade </a:t>
            </a:r>
            <a:r>
              <a:rPr lang="it-IT" sz="1800" b="1" dirty="0" err="1" smtClean="0">
                <a:sym typeface="Wingdings" panose="05000000000000000000" pitchFamily="2" charset="2"/>
              </a:rPr>
              <a:t>structure</a:t>
            </a:r>
            <a:r>
              <a:rPr lang="it-IT" sz="1800" b="1" dirty="0" smtClean="0">
                <a:sym typeface="Wingdings" panose="05000000000000000000" pitchFamily="2" charset="2"/>
              </a:rPr>
              <a:t>;</a:t>
            </a:r>
          </a:p>
          <a:p>
            <a:pPr marL="393192" lvl="1" indent="0">
              <a:buNone/>
            </a:pPr>
            <a:endParaRPr lang="it-IT" sz="1800" b="1" dirty="0" smtClean="0">
              <a:sym typeface="Wingdings" panose="05000000000000000000" pitchFamily="2" charset="2"/>
            </a:endParaRPr>
          </a:p>
          <a:p>
            <a:pPr lvl="1"/>
            <a:r>
              <a:rPr lang="it-IT" sz="1800" b="1" dirty="0" smtClean="0">
                <a:sym typeface="Wingdings" panose="05000000000000000000" pitchFamily="2" charset="2"/>
              </a:rPr>
              <a:t>Temperature </a:t>
            </a:r>
            <a:r>
              <a:rPr lang="it-IT" sz="1800" b="1" dirty="0" err="1" smtClean="0">
                <a:sym typeface="Wingdings" panose="05000000000000000000" pitchFamily="2" charset="2"/>
              </a:rPr>
              <a:t>sensors</a:t>
            </a:r>
            <a:r>
              <a:rPr lang="it-IT" sz="1800" b="1" dirty="0" smtClean="0">
                <a:sym typeface="Wingdings" panose="05000000000000000000" pitchFamily="2" charset="2"/>
              </a:rPr>
              <a:t> </a:t>
            </a:r>
            <a:r>
              <a:rPr lang="it-IT" sz="1800" dirty="0" smtClean="0">
                <a:sym typeface="Wingdings" panose="05000000000000000000" pitchFamily="2" charset="2"/>
              </a:rPr>
              <a:t>for </a:t>
            </a:r>
            <a:r>
              <a:rPr lang="it-IT" sz="1800" dirty="0" err="1" smtClean="0">
                <a:sym typeface="Wingdings" panose="05000000000000000000" pitchFamily="2" charset="2"/>
              </a:rPr>
              <a:t>reducing</a:t>
            </a:r>
            <a:r>
              <a:rPr lang="it-IT" sz="1800" dirty="0" smtClean="0">
                <a:sym typeface="Wingdings" panose="05000000000000000000" pitchFamily="2" charset="2"/>
              </a:rPr>
              <a:t> </a:t>
            </a:r>
            <a:r>
              <a:rPr lang="it-IT" sz="1800" dirty="0" err="1" smtClean="0">
                <a:sym typeface="Wingdings" panose="05000000000000000000" pitchFamily="2" charset="2"/>
              </a:rPr>
              <a:t>detrimental</a:t>
            </a:r>
            <a:r>
              <a:rPr lang="it-IT" sz="1800" dirty="0" smtClean="0">
                <a:sym typeface="Wingdings" panose="05000000000000000000" pitchFamily="2" charset="2"/>
              </a:rPr>
              <a:t> </a:t>
            </a:r>
            <a:r>
              <a:rPr lang="it-IT" sz="1800" dirty="0" err="1" smtClean="0">
                <a:sym typeface="Wingdings" panose="05000000000000000000" pitchFamily="2" charset="2"/>
              </a:rPr>
              <a:t>thermal</a:t>
            </a:r>
            <a:r>
              <a:rPr lang="it-IT" sz="1800" dirty="0" smtClean="0">
                <a:sym typeface="Wingdings" panose="05000000000000000000" pitchFamily="2" charset="2"/>
              </a:rPr>
              <a:t> </a:t>
            </a:r>
            <a:r>
              <a:rPr lang="it-IT" sz="1800" dirty="0" err="1" smtClean="0">
                <a:sym typeface="Wingdings" panose="05000000000000000000" pitchFamily="2" charset="2"/>
              </a:rPr>
              <a:t>gradient</a:t>
            </a:r>
            <a:r>
              <a:rPr lang="it-IT" sz="1800" dirty="0" smtClean="0">
                <a:sym typeface="Wingdings" panose="05000000000000000000" pitchFamily="2" charset="2"/>
              </a:rPr>
              <a:t> </a:t>
            </a:r>
            <a:r>
              <a:rPr lang="it-IT" sz="1800" dirty="0" err="1" smtClean="0">
                <a:sym typeface="Wingdings" panose="05000000000000000000" pitchFamily="2" charset="2"/>
              </a:rPr>
              <a:t>effects</a:t>
            </a:r>
            <a:r>
              <a:rPr lang="it-IT" sz="1800" dirty="0" smtClean="0">
                <a:sym typeface="Wingdings" panose="05000000000000000000" pitchFamily="2" charset="2"/>
              </a:rPr>
              <a:t> on the </a:t>
            </a:r>
            <a:r>
              <a:rPr lang="it-IT" sz="1800" dirty="0" err="1" smtClean="0">
                <a:sym typeface="Wingdings" panose="05000000000000000000" pitchFamily="2" charset="2"/>
              </a:rPr>
              <a:t>pointing</a:t>
            </a:r>
            <a:r>
              <a:rPr lang="it-IT" sz="1800" dirty="0" smtClean="0">
                <a:sym typeface="Wingdings" panose="05000000000000000000" pitchFamily="2" charset="2"/>
              </a:rPr>
              <a:t> </a:t>
            </a:r>
            <a:r>
              <a:rPr lang="it-IT" sz="1800" dirty="0" err="1" smtClean="0">
                <a:sym typeface="Wingdings" panose="05000000000000000000" pitchFamily="2" charset="2"/>
              </a:rPr>
              <a:t>errors</a:t>
            </a:r>
            <a:r>
              <a:rPr lang="it-IT" sz="1800" dirty="0" smtClean="0">
                <a:sym typeface="Wingdings" panose="05000000000000000000" pitchFamily="2" charset="2"/>
              </a:rPr>
              <a:t>;</a:t>
            </a:r>
            <a:endParaRPr lang="it-IT" sz="1800" dirty="0">
              <a:sym typeface="Wingdings" panose="05000000000000000000" pitchFamily="2" charset="2"/>
            </a:endParaRPr>
          </a:p>
          <a:p>
            <a:pPr marL="393192" lvl="1" indent="0">
              <a:buNone/>
            </a:pPr>
            <a:endParaRPr lang="it-IT" sz="1800" dirty="0" smtClean="0">
              <a:sym typeface="Wingdings" panose="05000000000000000000" pitchFamily="2" charset="2"/>
            </a:endParaRPr>
          </a:p>
          <a:p>
            <a:pPr lvl="1"/>
            <a:r>
              <a:rPr lang="it-IT" sz="1800" dirty="0" smtClean="0"/>
              <a:t>To </a:t>
            </a:r>
            <a:r>
              <a:rPr lang="it-IT" sz="1800" dirty="0" err="1" smtClean="0"/>
              <a:t>correct</a:t>
            </a:r>
            <a:r>
              <a:rPr lang="it-IT" sz="1800" dirty="0" smtClean="0"/>
              <a:t> </a:t>
            </a:r>
            <a:r>
              <a:rPr lang="it-IT" sz="1800" dirty="0" err="1" smtClean="0"/>
              <a:t>pointing</a:t>
            </a:r>
            <a:r>
              <a:rPr lang="it-IT" sz="1800" dirty="0" smtClean="0"/>
              <a:t> </a:t>
            </a:r>
            <a:r>
              <a:rPr lang="it-IT" sz="1800" dirty="0" err="1" smtClean="0"/>
              <a:t>errors</a:t>
            </a:r>
            <a:r>
              <a:rPr lang="it-IT" sz="1800" dirty="0" smtClean="0"/>
              <a:t> and </a:t>
            </a:r>
            <a:r>
              <a:rPr lang="it-IT" sz="1800" dirty="0" err="1" smtClean="0"/>
              <a:t>focusing</a:t>
            </a:r>
            <a:r>
              <a:rPr lang="it-IT" sz="1800" dirty="0" smtClean="0"/>
              <a:t> </a:t>
            </a:r>
            <a:r>
              <a:rPr lang="it-IT" sz="1800" dirty="0" err="1"/>
              <a:t>accuracy</a:t>
            </a:r>
            <a:r>
              <a:rPr lang="it-IT" sz="1800" dirty="0"/>
              <a:t> &lt; </a:t>
            </a:r>
            <a:r>
              <a:rPr lang="el-GR" sz="1800" dirty="0"/>
              <a:t>λ</a:t>
            </a:r>
            <a:r>
              <a:rPr lang="it-IT" sz="1800" dirty="0"/>
              <a:t>/10 (~0.3 mm @ 100 GHz )  </a:t>
            </a:r>
            <a:r>
              <a:rPr lang="it-IT" sz="1800" dirty="0" smtClean="0">
                <a:sym typeface="Wingdings" panose="05000000000000000000" pitchFamily="2" charset="2"/>
              </a:rPr>
              <a:t>with  </a:t>
            </a:r>
            <a:r>
              <a:rPr lang="it-IT" sz="1800" b="1" dirty="0" err="1">
                <a:sym typeface="Wingdings" panose="05000000000000000000" pitchFamily="2" charset="2"/>
              </a:rPr>
              <a:t>optical</a:t>
            </a:r>
            <a:r>
              <a:rPr lang="it-IT" sz="1800" b="1" dirty="0">
                <a:sym typeface="Wingdings" panose="05000000000000000000" pitchFamily="2" charset="2"/>
              </a:rPr>
              <a:t> laser-</a:t>
            </a:r>
            <a:r>
              <a:rPr lang="it-IT" sz="1800" b="1" dirty="0" err="1">
                <a:sym typeface="Wingdings" panose="05000000000000000000" pitchFamily="2" charset="2"/>
              </a:rPr>
              <a:t>PSDs</a:t>
            </a:r>
            <a:r>
              <a:rPr lang="it-IT" sz="1800" dirty="0">
                <a:sym typeface="Wingdings" panose="05000000000000000000" pitchFamily="2" charset="2"/>
              </a:rPr>
              <a:t> </a:t>
            </a:r>
            <a:r>
              <a:rPr lang="it-IT" sz="1800" dirty="0" err="1">
                <a:sym typeface="Wingdings" panose="05000000000000000000" pitchFamily="2" charset="2"/>
              </a:rPr>
              <a:t>behind</a:t>
            </a:r>
            <a:r>
              <a:rPr lang="it-IT" sz="1800" dirty="0">
                <a:sym typeface="Wingdings" panose="05000000000000000000" pitchFamily="2" charset="2"/>
              </a:rPr>
              <a:t> the </a:t>
            </a:r>
            <a:r>
              <a:rPr lang="it-IT" sz="1800" dirty="0" err="1">
                <a:sym typeface="Wingdings" panose="05000000000000000000" pitchFamily="2" charset="2"/>
              </a:rPr>
              <a:t>subreflector</a:t>
            </a:r>
            <a:r>
              <a:rPr lang="it-IT" sz="1800" dirty="0">
                <a:sym typeface="Wingdings" panose="05000000000000000000" pitchFamily="2" charset="2"/>
              </a:rPr>
              <a:t> </a:t>
            </a:r>
            <a:r>
              <a:rPr lang="it-IT" sz="1800" dirty="0" err="1">
                <a:sym typeface="Wingdings" panose="05000000000000000000" pitchFamily="2" charset="2"/>
              </a:rPr>
              <a:t>central</a:t>
            </a:r>
            <a:r>
              <a:rPr lang="it-IT" sz="1800" dirty="0">
                <a:sym typeface="Wingdings" panose="05000000000000000000" pitchFamily="2" charset="2"/>
              </a:rPr>
              <a:t> </a:t>
            </a:r>
            <a:r>
              <a:rPr lang="it-IT" sz="1800" dirty="0" smtClean="0">
                <a:sym typeface="Wingdings" panose="05000000000000000000" pitchFamily="2" charset="2"/>
              </a:rPr>
              <a:t>panel;</a:t>
            </a:r>
            <a:endParaRPr lang="it-IT" sz="1800" dirty="0">
              <a:sym typeface="Wingdings" panose="05000000000000000000" pitchFamily="2" charset="2"/>
            </a:endParaRPr>
          </a:p>
          <a:p>
            <a:pPr lvl="1"/>
            <a:endParaRPr lang="it-IT" sz="1800" dirty="0" smtClean="0"/>
          </a:p>
          <a:p>
            <a:pPr marL="109728" indent="0">
              <a:buFont typeface="Wingdings 3"/>
              <a:buNone/>
            </a:pPr>
            <a:endParaRPr lang="it-IT" sz="2000" dirty="0" smtClean="0"/>
          </a:p>
          <a:p>
            <a:pPr marL="109728" indent="0">
              <a:buNone/>
            </a:pPr>
            <a:endParaRPr lang="it-IT" dirty="0"/>
          </a:p>
        </p:txBody>
      </p:sp>
      <p:sp>
        <p:nvSpPr>
          <p:cNvPr id="9"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Tree>
    <p:extLst>
      <p:ext uri="{BB962C8B-B14F-4D97-AF65-F5344CB8AC3E}">
        <p14:creationId xmlns:p14="http://schemas.microsoft.com/office/powerpoint/2010/main" val="46614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 calcmode="lin" valueType="num">
                                      <p:cBhvr>
                                        <p:cTn id="14"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anim calcmode="lin" valueType="num">
                                      <p:cBhvr>
                                        <p:cTn id="21"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0">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xEl>
                                              <p:pRg st="5" end="5"/>
                                            </p:txEl>
                                          </p:spTgt>
                                        </p:tgtEl>
                                        <p:attrNameLst>
                                          <p:attrName>style.visibility</p:attrName>
                                        </p:attrNameLst>
                                      </p:cBhvr>
                                      <p:to>
                                        <p:strVal val="visible"/>
                                      </p:to>
                                    </p:set>
                                    <p:anim calcmode="lin" valueType="num">
                                      <p:cBhvr>
                                        <p:cTn id="28" dur="500" fill="hold"/>
                                        <p:tgtEl>
                                          <p:spTgt spid="20">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0">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 calcmode="lin" valueType="num">
                                      <p:cBhvr>
                                        <p:cTn id="35" dur="500" fill="hold"/>
                                        <p:tgtEl>
                                          <p:spTgt spid="20">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20">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3174" y="785954"/>
            <a:ext cx="3925643" cy="5739128"/>
          </a:xfrm>
          <a:prstGeom prst="rect">
            <a:avLst/>
          </a:prstGeom>
        </p:spPr>
      </p:pic>
      <p:sp>
        <p:nvSpPr>
          <p:cNvPr id="2" name="Titolo 1"/>
          <p:cNvSpPr>
            <a:spLocks noGrp="1"/>
          </p:cNvSpPr>
          <p:nvPr>
            <p:ph type="title"/>
          </p:nvPr>
        </p:nvSpPr>
        <p:spPr>
          <a:xfrm>
            <a:off x="313459" y="17674"/>
            <a:ext cx="8568952" cy="699144"/>
          </a:xfrm>
        </p:spPr>
        <p:txBody>
          <a:bodyPr>
            <a:normAutofit/>
          </a:bodyPr>
          <a:lstStyle/>
          <a:p>
            <a:pPr algn="ctr"/>
            <a:r>
              <a:rPr lang="it-IT" sz="2800" dirty="0" smtClean="0"/>
              <a:t>Status of </a:t>
            </a:r>
            <a:r>
              <a:rPr lang="it-IT" sz="2800" dirty="0" err="1" smtClean="0"/>
              <a:t>holography</a:t>
            </a:r>
            <a:r>
              <a:rPr lang="it-IT" sz="2800" dirty="0" smtClean="0"/>
              <a:t> </a:t>
            </a:r>
            <a:r>
              <a:rPr lang="it-IT" sz="2800" dirty="0" err="1" smtClean="0"/>
              <a:t>system</a:t>
            </a:r>
            <a:endParaRPr lang="it-IT" sz="2800" dirty="0"/>
          </a:p>
        </p:txBody>
      </p:sp>
      <p:pic>
        <p:nvPicPr>
          <p:cNvPr id="4" name="Picture 4"/>
          <p:cNvPicPr>
            <a:picLocks noChangeAspect="1" noChangeArrowheads="1"/>
          </p:cNvPicPr>
          <p:nvPr/>
        </p:nvPicPr>
        <p:blipFill>
          <a:blip r:embed="rId4"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5" cstate="print"/>
          <a:stretch>
            <a:fillRect/>
          </a:stretch>
        </p:blipFill>
        <p:spPr>
          <a:xfrm>
            <a:off x="7084590" y="6316373"/>
            <a:ext cx="1477362" cy="424995"/>
          </a:xfrm>
          <a:prstGeom prst="rect">
            <a:avLst/>
          </a:prstGeom>
        </p:spPr>
      </p:pic>
      <p:sp>
        <p:nvSpPr>
          <p:cNvPr id="8" name="Sottotitolo 2"/>
          <p:cNvSpPr txBox="1">
            <a:spLocks/>
          </p:cNvSpPr>
          <p:nvPr/>
        </p:nvSpPr>
        <p:spPr>
          <a:xfrm>
            <a:off x="2627784" y="6132411"/>
            <a:ext cx="3136268" cy="29030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1600" dirty="0">
              <a:solidFill>
                <a:schemeClr val="bg1"/>
              </a:solidFill>
            </a:endParaRPr>
          </a:p>
        </p:txBody>
      </p:sp>
      <p:sp>
        <p:nvSpPr>
          <p:cNvPr id="28" name="Segnaposto contenuto 2"/>
          <p:cNvSpPr txBox="1">
            <a:spLocks/>
          </p:cNvSpPr>
          <p:nvPr/>
        </p:nvSpPr>
        <p:spPr>
          <a:xfrm>
            <a:off x="241176" y="692696"/>
            <a:ext cx="8651303" cy="363123"/>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it-IT" sz="1400" dirty="0" smtClean="0"/>
              <a:t>New </a:t>
            </a:r>
            <a:r>
              <a:rPr lang="it-IT" sz="1400" dirty="0" err="1" smtClean="0"/>
              <a:t>measurement</a:t>
            </a:r>
            <a:r>
              <a:rPr lang="it-IT" sz="1400" dirty="0" smtClean="0"/>
              <a:t> set-up for SRT </a:t>
            </a:r>
            <a:r>
              <a:rPr lang="it-IT" sz="1400" dirty="0" err="1" smtClean="0"/>
              <a:t>holography</a:t>
            </a:r>
            <a:r>
              <a:rPr lang="it-IT" sz="1400" dirty="0" smtClean="0"/>
              <a:t> </a:t>
            </a:r>
            <a:r>
              <a:rPr lang="it-IT" sz="1400" dirty="0" err="1" smtClean="0"/>
              <a:t>system</a:t>
            </a:r>
            <a:endParaRPr lang="it-IT" sz="1800" dirty="0"/>
          </a:p>
        </p:txBody>
      </p:sp>
      <p:grpSp>
        <p:nvGrpSpPr>
          <p:cNvPr id="40" name="Gruppo 39"/>
          <p:cNvGrpSpPr/>
          <p:nvPr/>
        </p:nvGrpSpPr>
        <p:grpSpPr>
          <a:xfrm>
            <a:off x="346401" y="1081199"/>
            <a:ext cx="4316212" cy="2243855"/>
            <a:chOff x="346401" y="1081199"/>
            <a:chExt cx="4316212" cy="2243855"/>
          </a:xfrm>
        </p:grpSpPr>
        <p:pic>
          <p:nvPicPr>
            <p:cNvPr id="31" name="Immagin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103" y="1340768"/>
              <a:ext cx="1988310" cy="1491232"/>
            </a:xfrm>
            <a:prstGeom prst="rect">
              <a:avLst/>
            </a:prstGeom>
            <a:ln w="28575">
              <a:solidFill>
                <a:srgbClr val="FF0000"/>
              </a:solidFill>
            </a:ln>
          </p:spPr>
        </p:pic>
        <p:sp>
          <p:nvSpPr>
            <p:cNvPr id="24" name="CasellaDiTesto 23"/>
            <p:cNvSpPr txBox="1"/>
            <p:nvPr/>
          </p:nvSpPr>
          <p:spPr>
            <a:xfrm>
              <a:off x="346401" y="2924944"/>
              <a:ext cx="2037445" cy="400110"/>
            </a:xfrm>
            <a:prstGeom prst="rect">
              <a:avLst/>
            </a:prstGeom>
            <a:noFill/>
          </p:spPr>
          <p:txBody>
            <a:bodyPr wrap="square" rtlCol="0">
              <a:spAutoFit/>
            </a:bodyPr>
            <a:lstStyle/>
            <a:p>
              <a:pPr algn="ctr"/>
              <a:r>
                <a:rPr lang="it-IT" sz="1000" b="1" dirty="0" err="1" smtClean="0"/>
                <a:t>modified</a:t>
              </a:r>
              <a:r>
                <a:rPr lang="it-IT" sz="1000" b="1" dirty="0" smtClean="0"/>
                <a:t> LNB </a:t>
              </a:r>
            </a:p>
            <a:p>
              <a:pPr algn="ctr"/>
              <a:r>
                <a:rPr lang="it-IT" sz="1000" b="1" dirty="0" smtClean="0"/>
                <a:t>on the </a:t>
              </a:r>
              <a:r>
                <a:rPr lang="it-IT" sz="1000" b="1" dirty="0" err="1" smtClean="0"/>
                <a:t>primary</a:t>
              </a:r>
              <a:r>
                <a:rPr lang="it-IT" sz="1000" b="1" dirty="0" smtClean="0"/>
                <a:t> focus</a:t>
              </a:r>
              <a:endParaRPr lang="it-IT" sz="1000" b="1" dirty="0"/>
            </a:p>
          </p:txBody>
        </p:sp>
        <p:sp>
          <p:nvSpPr>
            <p:cNvPr id="25" name="CasellaDiTesto 24"/>
            <p:cNvSpPr txBox="1"/>
            <p:nvPr/>
          </p:nvSpPr>
          <p:spPr>
            <a:xfrm>
              <a:off x="395535" y="1081199"/>
              <a:ext cx="2037445" cy="246221"/>
            </a:xfrm>
            <a:prstGeom prst="rect">
              <a:avLst/>
            </a:prstGeom>
            <a:noFill/>
          </p:spPr>
          <p:txBody>
            <a:bodyPr wrap="square" rtlCol="0">
              <a:spAutoFit/>
            </a:bodyPr>
            <a:lstStyle/>
            <a:p>
              <a:pPr algn="ctr"/>
              <a:r>
                <a:rPr lang="it-IT" sz="1000" b="1" dirty="0" smtClean="0"/>
                <a:t>RT front-end</a:t>
              </a:r>
              <a:endParaRPr lang="it-IT" sz="1000" b="1" dirty="0"/>
            </a:p>
          </p:txBody>
        </p:sp>
        <p:sp>
          <p:nvSpPr>
            <p:cNvPr id="26" name="Rettangolo 25"/>
            <p:cNvSpPr/>
            <p:nvPr/>
          </p:nvSpPr>
          <p:spPr>
            <a:xfrm>
              <a:off x="4427984" y="1556792"/>
              <a:ext cx="234629" cy="216024"/>
            </a:xfrm>
            <a:prstGeom prst="rect">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1 26"/>
            <p:cNvCxnSpPr/>
            <p:nvPr/>
          </p:nvCxnSpPr>
          <p:spPr>
            <a:xfrm flipH="1">
              <a:off x="2408413" y="1772816"/>
              <a:ext cx="2019572" cy="10591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flipH="1" flipV="1">
              <a:off x="2432980" y="1333493"/>
              <a:ext cx="1995005" cy="2161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uppo 2"/>
          <p:cNvGrpSpPr/>
          <p:nvPr/>
        </p:nvGrpSpPr>
        <p:grpSpPr>
          <a:xfrm>
            <a:off x="3841309" y="1124744"/>
            <a:ext cx="4568336" cy="1964856"/>
            <a:chOff x="3841309" y="1124744"/>
            <a:chExt cx="4568336" cy="1964856"/>
          </a:xfrm>
        </p:grpSpPr>
        <p:grpSp>
          <p:nvGrpSpPr>
            <p:cNvPr id="39" name="Gruppo 38"/>
            <p:cNvGrpSpPr/>
            <p:nvPr/>
          </p:nvGrpSpPr>
          <p:grpSpPr>
            <a:xfrm>
              <a:off x="4716016" y="1124744"/>
              <a:ext cx="3693629" cy="1964856"/>
              <a:chOff x="4716016" y="1124744"/>
              <a:chExt cx="3693629" cy="1964856"/>
            </a:xfrm>
          </p:grpSpPr>
          <p:pic>
            <p:nvPicPr>
              <p:cNvPr id="13" name="Immagin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2200" y="1124744"/>
                <a:ext cx="2037445" cy="1537769"/>
              </a:xfrm>
              <a:prstGeom prst="rect">
                <a:avLst/>
              </a:prstGeom>
              <a:ln w="28575">
                <a:solidFill>
                  <a:srgbClr val="FF0000"/>
                </a:solidFill>
              </a:ln>
            </p:spPr>
          </p:pic>
          <p:sp>
            <p:nvSpPr>
              <p:cNvPr id="14" name="Rettangolo 13"/>
              <p:cNvSpPr/>
              <p:nvPr/>
            </p:nvSpPr>
            <p:spPr>
              <a:xfrm>
                <a:off x="4716016" y="1340768"/>
                <a:ext cx="288032" cy="216024"/>
              </a:xfrm>
              <a:prstGeom prst="rect">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1 14"/>
              <p:cNvCxnSpPr/>
              <p:nvPr/>
            </p:nvCxnSpPr>
            <p:spPr>
              <a:xfrm flipH="1">
                <a:off x="5004048" y="1124744"/>
                <a:ext cx="1368152" cy="2087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H="1" flipV="1">
                <a:off x="5004048" y="1556792"/>
                <a:ext cx="1368152" cy="11057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6372200" y="2689490"/>
                <a:ext cx="2037445" cy="400110"/>
              </a:xfrm>
              <a:prstGeom prst="rect">
                <a:avLst/>
              </a:prstGeom>
              <a:noFill/>
            </p:spPr>
            <p:txBody>
              <a:bodyPr wrap="square" rtlCol="0">
                <a:spAutoFit/>
              </a:bodyPr>
              <a:lstStyle/>
              <a:p>
                <a:pPr algn="ctr"/>
                <a:r>
                  <a:rPr lang="it-IT" sz="1000" b="1" dirty="0" smtClean="0"/>
                  <a:t>0.6m-diameter antenna and </a:t>
                </a:r>
                <a:r>
                  <a:rPr lang="it-IT" sz="1000" b="1" dirty="0" err="1" smtClean="0"/>
                  <a:t>modified</a:t>
                </a:r>
                <a:r>
                  <a:rPr lang="it-IT" sz="1000" b="1" dirty="0" smtClean="0"/>
                  <a:t> LNB</a:t>
                </a:r>
                <a:endParaRPr lang="it-IT" sz="1000" b="1" dirty="0"/>
              </a:p>
            </p:txBody>
          </p:sp>
          <p:sp>
            <p:nvSpPr>
              <p:cNvPr id="22" name="CasellaDiTesto 21"/>
              <p:cNvSpPr txBox="1"/>
              <p:nvPr/>
            </p:nvSpPr>
            <p:spPr>
              <a:xfrm>
                <a:off x="6372199" y="1124744"/>
                <a:ext cx="2037445" cy="246221"/>
              </a:xfrm>
              <a:prstGeom prst="rect">
                <a:avLst/>
              </a:prstGeom>
              <a:noFill/>
            </p:spPr>
            <p:txBody>
              <a:bodyPr wrap="square" rtlCol="0">
                <a:spAutoFit/>
              </a:bodyPr>
              <a:lstStyle/>
              <a:p>
                <a:pPr algn="ctr"/>
                <a:r>
                  <a:rPr lang="it-IT" sz="1000" b="1" dirty="0" smtClean="0"/>
                  <a:t>Reference front-end</a:t>
                </a:r>
                <a:endParaRPr lang="it-IT" sz="1000" b="1" dirty="0"/>
              </a:p>
            </p:txBody>
          </p:sp>
        </p:grpSp>
        <p:sp>
          <p:nvSpPr>
            <p:cNvPr id="44" name="CasellaDiTesto 43"/>
            <p:cNvSpPr txBox="1"/>
            <p:nvPr/>
          </p:nvSpPr>
          <p:spPr>
            <a:xfrm>
              <a:off x="3841309" y="1131627"/>
              <a:ext cx="2037445" cy="246221"/>
            </a:xfrm>
            <a:prstGeom prst="rect">
              <a:avLst/>
            </a:prstGeom>
            <a:noFill/>
          </p:spPr>
          <p:txBody>
            <a:bodyPr wrap="square" rtlCol="0">
              <a:spAutoFit/>
            </a:bodyPr>
            <a:lstStyle/>
            <a:p>
              <a:pPr algn="ctr"/>
              <a:r>
                <a:rPr lang="it-IT" sz="1000" b="1" dirty="0" err="1" smtClean="0"/>
                <a:t>Apex</a:t>
              </a:r>
              <a:r>
                <a:rPr lang="it-IT" sz="1000" b="1" dirty="0" smtClean="0"/>
                <a:t> </a:t>
              </a:r>
              <a:r>
                <a:rPr lang="it-IT" sz="1000" b="1" dirty="0" err="1" smtClean="0"/>
                <a:t>balcony</a:t>
              </a:r>
              <a:endParaRPr lang="it-IT" sz="1000" b="1" dirty="0"/>
            </a:p>
          </p:txBody>
        </p:sp>
      </p:grpSp>
      <p:grpSp>
        <p:nvGrpSpPr>
          <p:cNvPr id="69" name="Gruppo 68"/>
          <p:cNvGrpSpPr/>
          <p:nvPr/>
        </p:nvGrpSpPr>
        <p:grpSpPr>
          <a:xfrm>
            <a:off x="3995936" y="2420888"/>
            <a:ext cx="4936572" cy="3033555"/>
            <a:chOff x="3995936" y="2420888"/>
            <a:chExt cx="4936572" cy="3033555"/>
          </a:xfrm>
        </p:grpSpPr>
        <p:sp>
          <p:nvSpPr>
            <p:cNvPr id="36" name="CasellaDiTesto 35"/>
            <p:cNvSpPr txBox="1"/>
            <p:nvPr/>
          </p:nvSpPr>
          <p:spPr>
            <a:xfrm>
              <a:off x="6759291" y="4900445"/>
              <a:ext cx="2127960" cy="553998"/>
            </a:xfrm>
            <a:prstGeom prst="rect">
              <a:avLst/>
            </a:prstGeom>
            <a:noFill/>
          </p:spPr>
          <p:txBody>
            <a:bodyPr wrap="square" rtlCol="0">
              <a:spAutoFit/>
            </a:bodyPr>
            <a:lstStyle/>
            <a:p>
              <a:pPr algn="ctr"/>
              <a:r>
                <a:rPr lang="it-IT" sz="1000" b="1" dirty="0" smtClean="0"/>
                <a:t>RF </a:t>
              </a:r>
              <a:r>
                <a:rPr lang="it-IT" sz="1000" b="1" dirty="0" err="1" smtClean="0"/>
                <a:t>equipment</a:t>
              </a:r>
              <a:r>
                <a:rPr lang="it-IT" sz="1000" b="1" dirty="0" smtClean="0"/>
                <a:t> for </a:t>
              </a:r>
              <a:r>
                <a:rPr lang="it-IT" sz="1000" b="1" dirty="0" err="1" smtClean="0"/>
                <a:t>injecting</a:t>
              </a:r>
              <a:r>
                <a:rPr lang="it-IT" sz="1000" b="1" dirty="0" smtClean="0"/>
                <a:t> the 10 GHz LO </a:t>
              </a:r>
              <a:r>
                <a:rPr lang="it-IT" sz="1000" b="1" dirty="0" err="1" smtClean="0"/>
                <a:t>signal</a:t>
              </a:r>
              <a:r>
                <a:rPr lang="it-IT" sz="1000" b="1" dirty="0" smtClean="0"/>
                <a:t>  to </a:t>
              </a:r>
              <a:r>
                <a:rPr lang="it-IT" sz="1000" b="1" dirty="0" err="1" smtClean="0"/>
                <a:t>LNBs</a:t>
              </a:r>
              <a:endParaRPr lang="it-IT" sz="1000" b="1" dirty="0" smtClean="0"/>
            </a:p>
            <a:p>
              <a:pPr algn="ctr"/>
              <a:r>
                <a:rPr lang="it-IT" sz="1000" b="1" dirty="0" err="1"/>
                <a:t>a</a:t>
              </a:r>
              <a:r>
                <a:rPr lang="it-IT" sz="1000" b="1" dirty="0" err="1" smtClean="0"/>
                <a:t>t</a:t>
              </a:r>
              <a:r>
                <a:rPr lang="it-IT" sz="1000" b="1" dirty="0" smtClean="0"/>
                <a:t> the </a:t>
              </a:r>
              <a:r>
                <a:rPr lang="it-IT" sz="1000" b="1" dirty="0" err="1" smtClean="0"/>
                <a:t>apex</a:t>
              </a:r>
              <a:r>
                <a:rPr lang="it-IT" sz="1000" b="1" dirty="0" smtClean="0"/>
                <a:t> room</a:t>
              </a:r>
              <a:endParaRPr lang="it-IT" sz="1000" b="1" dirty="0"/>
            </a:p>
          </p:txBody>
        </p:sp>
        <p:grpSp>
          <p:nvGrpSpPr>
            <p:cNvPr id="60" name="Gruppo 59"/>
            <p:cNvGrpSpPr/>
            <p:nvPr/>
          </p:nvGrpSpPr>
          <p:grpSpPr>
            <a:xfrm>
              <a:off x="3995936" y="2420888"/>
              <a:ext cx="4936572" cy="2509683"/>
              <a:chOff x="3995936" y="2420888"/>
              <a:chExt cx="4936572" cy="2509683"/>
            </a:xfrm>
          </p:grpSpPr>
          <p:grpSp>
            <p:nvGrpSpPr>
              <p:cNvPr id="58" name="Gruppo 57"/>
              <p:cNvGrpSpPr/>
              <p:nvPr/>
            </p:nvGrpSpPr>
            <p:grpSpPr>
              <a:xfrm>
                <a:off x="3995936" y="2420888"/>
                <a:ext cx="4936572" cy="2463306"/>
                <a:chOff x="3995936" y="2420888"/>
                <a:chExt cx="4936572" cy="2463306"/>
              </a:xfrm>
            </p:grpSpPr>
            <p:pic>
              <p:nvPicPr>
                <p:cNvPr id="34" name="Immagin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3162" y="3285066"/>
                  <a:ext cx="1199346" cy="1599128"/>
                </a:xfrm>
                <a:prstGeom prst="rect">
                  <a:avLst/>
                </a:prstGeom>
              </p:spPr>
            </p:pic>
            <p:sp>
              <p:nvSpPr>
                <p:cNvPr id="7" name="Rettangolo 6"/>
                <p:cNvSpPr/>
                <p:nvPr/>
              </p:nvSpPr>
              <p:spPr>
                <a:xfrm>
                  <a:off x="3995936" y="2420888"/>
                  <a:ext cx="1080120" cy="100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5" name="Immagin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3144" y="3285066"/>
                  <a:ext cx="1199346" cy="1599128"/>
                </a:xfrm>
                <a:prstGeom prst="rect">
                  <a:avLst/>
                </a:prstGeom>
              </p:spPr>
            </p:pic>
            <p:cxnSp>
              <p:nvCxnSpPr>
                <p:cNvPr id="37" name="Connettore 1 36"/>
                <p:cNvCxnSpPr/>
                <p:nvPr/>
              </p:nvCxnSpPr>
              <p:spPr>
                <a:xfrm flipH="1" flipV="1">
                  <a:off x="5076057" y="3429001"/>
                  <a:ext cx="1477370" cy="453034"/>
                </a:xfrm>
                <a:prstGeom prst="line">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9" name="Rettangolo 58"/>
              <p:cNvSpPr/>
              <p:nvPr/>
            </p:nvSpPr>
            <p:spPr>
              <a:xfrm>
                <a:off x="6533144" y="3212976"/>
                <a:ext cx="2399364" cy="17175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67" name="Gruppo 66"/>
          <p:cNvGrpSpPr/>
          <p:nvPr/>
        </p:nvGrpSpPr>
        <p:grpSpPr>
          <a:xfrm>
            <a:off x="84044" y="3492370"/>
            <a:ext cx="6288156" cy="2629880"/>
            <a:chOff x="84044" y="3492370"/>
            <a:chExt cx="6288156" cy="2629880"/>
          </a:xfrm>
        </p:grpSpPr>
        <p:pic>
          <p:nvPicPr>
            <p:cNvPr id="46" name="Immagin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5535" y="3501008"/>
              <a:ext cx="1550434" cy="2067245"/>
            </a:xfrm>
            <a:prstGeom prst="rect">
              <a:avLst/>
            </a:prstGeom>
          </p:spPr>
        </p:pic>
        <p:sp>
          <p:nvSpPr>
            <p:cNvPr id="45" name="Rettangolo 44"/>
            <p:cNvSpPr/>
            <p:nvPr/>
          </p:nvSpPr>
          <p:spPr>
            <a:xfrm>
              <a:off x="2843808" y="4005064"/>
              <a:ext cx="3528392" cy="18545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9" name="Connettore 1 48"/>
            <p:cNvCxnSpPr>
              <a:endCxn id="46" idx="3"/>
            </p:cNvCxnSpPr>
            <p:nvPr/>
          </p:nvCxnSpPr>
          <p:spPr>
            <a:xfrm flipH="1" flipV="1">
              <a:off x="1945969" y="4534631"/>
              <a:ext cx="897839" cy="262521"/>
            </a:xfrm>
            <a:prstGeom prst="line">
              <a:avLst/>
            </a:prstGeom>
            <a:ln w="28575">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62" name="Rettangolo 61"/>
            <p:cNvSpPr/>
            <p:nvPr/>
          </p:nvSpPr>
          <p:spPr>
            <a:xfrm>
              <a:off x="346401" y="3492370"/>
              <a:ext cx="1603246" cy="2075883"/>
            </a:xfrm>
            <a:prstGeom prst="rect">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CasellaDiTesto 63"/>
            <p:cNvSpPr txBox="1"/>
            <p:nvPr/>
          </p:nvSpPr>
          <p:spPr>
            <a:xfrm>
              <a:off x="84044" y="5568252"/>
              <a:ext cx="2127960" cy="553998"/>
            </a:xfrm>
            <a:prstGeom prst="rect">
              <a:avLst/>
            </a:prstGeom>
            <a:noFill/>
          </p:spPr>
          <p:txBody>
            <a:bodyPr wrap="square" rtlCol="0">
              <a:spAutoFit/>
            </a:bodyPr>
            <a:lstStyle/>
            <a:p>
              <a:pPr algn="ctr"/>
              <a:r>
                <a:rPr lang="it-IT" sz="1000" b="1" dirty="0" smtClean="0"/>
                <a:t>RF </a:t>
              </a:r>
              <a:r>
                <a:rPr lang="it-IT" sz="1000" b="1" dirty="0" err="1" smtClean="0"/>
                <a:t>electronics</a:t>
              </a:r>
              <a:r>
                <a:rPr lang="it-IT" sz="1000" b="1" dirty="0" smtClean="0"/>
                <a:t> </a:t>
              </a:r>
              <a:r>
                <a:rPr lang="it-IT" sz="1000" b="1" dirty="0" err="1" smtClean="0"/>
                <a:t>rack</a:t>
              </a:r>
              <a:r>
                <a:rPr lang="it-IT" sz="1000" b="1" dirty="0" smtClean="0"/>
                <a:t> </a:t>
              </a:r>
              <a:r>
                <a:rPr lang="it-IT" sz="1000" b="1" dirty="0" err="1" smtClean="0"/>
                <a:t>at</a:t>
              </a:r>
              <a:r>
                <a:rPr lang="it-IT" sz="1000" b="1" dirty="0" smtClean="0"/>
                <a:t> EER (</a:t>
              </a:r>
              <a:r>
                <a:rPr lang="it-IT" sz="1000" b="1" dirty="0" err="1" smtClean="0"/>
                <a:t>where</a:t>
              </a:r>
              <a:r>
                <a:rPr lang="it-IT" sz="1000" b="1" dirty="0" smtClean="0"/>
                <a:t> IF-BOX and </a:t>
              </a:r>
              <a:r>
                <a:rPr lang="it-IT" sz="1000" b="1" dirty="0" err="1" smtClean="0"/>
                <a:t>digital</a:t>
              </a:r>
              <a:r>
                <a:rPr lang="it-IT" sz="1000" b="1" dirty="0" smtClean="0"/>
                <a:t> </a:t>
              </a:r>
              <a:r>
                <a:rPr lang="it-IT" sz="1000" b="1" dirty="0" err="1" smtClean="0"/>
                <a:t>backend</a:t>
              </a:r>
              <a:r>
                <a:rPr lang="it-IT" sz="1000" b="1" dirty="0" smtClean="0"/>
                <a:t> </a:t>
              </a:r>
              <a:r>
                <a:rPr lang="it-IT" sz="1000" b="1" dirty="0" err="1" smtClean="0"/>
                <a:t>will</a:t>
              </a:r>
              <a:r>
                <a:rPr lang="it-IT" sz="1000" b="1" dirty="0" smtClean="0"/>
                <a:t> be </a:t>
              </a:r>
              <a:r>
                <a:rPr lang="it-IT" sz="1000" b="1" dirty="0" err="1" smtClean="0"/>
                <a:t>soon</a:t>
              </a:r>
              <a:r>
                <a:rPr lang="it-IT" sz="1000" b="1" dirty="0" smtClean="0"/>
                <a:t> </a:t>
              </a:r>
              <a:r>
                <a:rPr lang="it-IT" sz="1000" b="1" dirty="0" err="1" smtClean="0"/>
                <a:t>installed</a:t>
              </a:r>
              <a:r>
                <a:rPr lang="it-IT" sz="1000" b="1" dirty="0" smtClean="0"/>
                <a:t>)</a:t>
              </a:r>
              <a:endParaRPr lang="it-IT" sz="1000" b="1" dirty="0"/>
            </a:p>
          </p:txBody>
        </p:sp>
      </p:grpSp>
      <p:sp>
        <p:nvSpPr>
          <p:cNvPr id="68" name="CasellaDiTesto 67"/>
          <p:cNvSpPr txBox="1"/>
          <p:nvPr/>
        </p:nvSpPr>
        <p:spPr>
          <a:xfrm>
            <a:off x="1194822" y="6162484"/>
            <a:ext cx="6833562" cy="523220"/>
          </a:xfrm>
          <a:prstGeom prst="rect">
            <a:avLst/>
          </a:prstGeom>
          <a:solidFill>
            <a:srgbClr val="FFFF00"/>
          </a:solidFill>
          <a:ln w="28575">
            <a:noFill/>
          </a:ln>
        </p:spPr>
        <p:txBody>
          <a:bodyPr wrap="square" rtlCol="0">
            <a:spAutoFit/>
          </a:bodyPr>
          <a:lstStyle/>
          <a:p>
            <a:pPr algn="ctr"/>
            <a:r>
              <a:rPr lang="it-IT" sz="1400" b="1" dirty="0" smtClean="0"/>
              <a:t>Installation </a:t>
            </a:r>
            <a:r>
              <a:rPr lang="it-IT" sz="1400" b="1" dirty="0" err="1" smtClean="0"/>
              <a:t>completed</a:t>
            </a:r>
            <a:r>
              <a:rPr lang="it-IT" sz="1400" b="1" dirty="0" smtClean="0"/>
              <a:t> </a:t>
            </a:r>
            <a:r>
              <a:rPr lang="it-IT" sz="1400" b="1" dirty="0"/>
              <a:t>by 2014 and </a:t>
            </a:r>
            <a:r>
              <a:rPr lang="it-IT" sz="1400" b="1" dirty="0" err="1" smtClean="0"/>
              <a:t>few</a:t>
            </a:r>
            <a:r>
              <a:rPr lang="it-IT" sz="1400" b="1" dirty="0" smtClean="0"/>
              <a:t> </a:t>
            </a:r>
            <a:r>
              <a:rPr lang="it-IT" sz="1400" b="1" dirty="0" err="1" smtClean="0"/>
              <a:t>months</a:t>
            </a:r>
            <a:r>
              <a:rPr lang="it-IT" sz="1400" b="1" dirty="0" smtClean="0"/>
              <a:t> ago </a:t>
            </a:r>
            <a:r>
              <a:rPr lang="it-IT" sz="1400" b="1" dirty="0" err="1" smtClean="0"/>
              <a:t>we</a:t>
            </a:r>
            <a:r>
              <a:rPr lang="it-IT" sz="1400" b="1" dirty="0" smtClean="0"/>
              <a:t> </a:t>
            </a:r>
            <a:r>
              <a:rPr lang="it-IT" sz="1400" b="1" dirty="0" err="1" smtClean="0"/>
              <a:t>started</a:t>
            </a:r>
            <a:r>
              <a:rPr lang="it-IT" sz="1400" b="1" dirty="0" smtClean="0"/>
              <a:t> the </a:t>
            </a:r>
            <a:r>
              <a:rPr lang="it-IT" sz="1400" b="1" dirty="0"/>
              <a:t>first </a:t>
            </a:r>
            <a:r>
              <a:rPr lang="it-IT" sz="1400" b="1" dirty="0" err="1"/>
              <a:t>holography</a:t>
            </a:r>
            <a:r>
              <a:rPr lang="it-IT" sz="1400" b="1" dirty="0"/>
              <a:t> </a:t>
            </a:r>
            <a:r>
              <a:rPr lang="it-IT" sz="1400" b="1" dirty="0" err="1" smtClean="0"/>
              <a:t>campaign</a:t>
            </a:r>
            <a:r>
              <a:rPr lang="it-IT" sz="1400" b="1" dirty="0" smtClean="0"/>
              <a:t> </a:t>
            </a:r>
            <a:r>
              <a:rPr lang="it-IT" sz="1400" b="1" dirty="0" err="1" smtClean="0"/>
              <a:t>at</a:t>
            </a:r>
            <a:r>
              <a:rPr lang="it-IT" sz="1400" b="1" dirty="0" smtClean="0"/>
              <a:t> SRT</a:t>
            </a:r>
            <a:endParaRPr lang="en-GB" sz="1400" b="1" dirty="0"/>
          </a:p>
        </p:txBody>
      </p:sp>
      <p:sp>
        <p:nvSpPr>
          <p:cNvPr id="41" name="Sottotitolo 2"/>
          <p:cNvSpPr txBox="1">
            <a:spLocks/>
          </p:cNvSpPr>
          <p:nvPr/>
        </p:nvSpPr>
        <p:spPr>
          <a:xfrm>
            <a:off x="-32592" y="6523069"/>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tx1"/>
                </a:solidFill>
              </a:rPr>
              <a:t>Metrology</a:t>
            </a:r>
            <a:r>
              <a:rPr lang="it-IT" sz="1200" dirty="0" smtClean="0">
                <a:solidFill>
                  <a:schemeClr val="tx1"/>
                </a:solidFill>
              </a:rPr>
              <a:t> </a:t>
            </a:r>
            <a:r>
              <a:rPr lang="it-IT" sz="1200" dirty="0" err="1" smtClean="0">
                <a:solidFill>
                  <a:schemeClr val="tx1"/>
                </a:solidFill>
              </a:rPr>
              <a:t>at</a:t>
            </a:r>
            <a:r>
              <a:rPr lang="it-IT" sz="1200" dirty="0" smtClean="0">
                <a:solidFill>
                  <a:schemeClr val="tx1"/>
                </a:solidFill>
              </a:rPr>
              <a:t> </a:t>
            </a:r>
            <a:r>
              <a:rPr lang="it-IT" sz="1200" dirty="0" err="1" smtClean="0">
                <a:solidFill>
                  <a:schemeClr val="tx1"/>
                </a:solidFill>
              </a:rPr>
              <a:t>Sardinia</a:t>
            </a:r>
            <a:r>
              <a:rPr lang="it-IT" sz="1200" dirty="0" smtClean="0">
                <a:solidFill>
                  <a:schemeClr val="tx1"/>
                </a:solidFill>
              </a:rPr>
              <a:t> Radio </a:t>
            </a:r>
            <a:r>
              <a:rPr lang="it-IT" sz="1200" dirty="0" err="1" smtClean="0">
                <a:solidFill>
                  <a:schemeClr val="tx1"/>
                </a:solidFill>
              </a:rPr>
              <a:t>Telescope</a:t>
            </a:r>
            <a:endParaRPr lang="it-IT" sz="1200" dirty="0">
              <a:solidFill>
                <a:schemeClr val="tx1"/>
              </a:solidFill>
            </a:endParaRPr>
          </a:p>
        </p:txBody>
      </p:sp>
    </p:spTree>
    <p:extLst>
      <p:ext uri="{BB962C8B-B14F-4D97-AF65-F5344CB8AC3E}">
        <p14:creationId xmlns:p14="http://schemas.microsoft.com/office/powerpoint/2010/main" val="79328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p:cTn id="35" dur="500" fill="hold"/>
                                        <p:tgtEl>
                                          <p:spTgt spid="67"/>
                                        </p:tgtEl>
                                        <p:attrNameLst>
                                          <p:attrName>ppt_w</p:attrName>
                                        </p:attrNameLst>
                                      </p:cBhvr>
                                      <p:tavLst>
                                        <p:tav tm="0">
                                          <p:val>
                                            <p:fltVal val="0"/>
                                          </p:val>
                                        </p:tav>
                                        <p:tav tm="100000">
                                          <p:val>
                                            <p:strVal val="#ppt_w"/>
                                          </p:val>
                                        </p:tav>
                                      </p:tavLst>
                                    </p:anim>
                                    <p:anim calcmode="lin" valueType="num">
                                      <p:cBhvr>
                                        <p:cTn id="36" dur="500" fill="hold"/>
                                        <p:tgtEl>
                                          <p:spTgt spid="67"/>
                                        </p:tgtEl>
                                        <p:attrNameLst>
                                          <p:attrName>ppt_h</p:attrName>
                                        </p:attrNameLst>
                                      </p:cBhvr>
                                      <p:tavLst>
                                        <p:tav tm="0">
                                          <p:val>
                                            <p:fltVal val="0"/>
                                          </p:val>
                                        </p:tav>
                                        <p:tav tm="100000">
                                          <p:val>
                                            <p:strVal val="#ppt_h"/>
                                          </p:val>
                                        </p:tav>
                                      </p:tavLst>
                                    </p:anim>
                                    <p:animEffect transition="in" filter="fade">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500" fill="hold"/>
                                        <p:tgtEl>
                                          <p:spTgt spid="68"/>
                                        </p:tgtEl>
                                        <p:attrNameLst>
                                          <p:attrName>ppt_w</p:attrName>
                                        </p:attrNameLst>
                                      </p:cBhvr>
                                      <p:tavLst>
                                        <p:tav tm="0">
                                          <p:val>
                                            <p:fltVal val="0"/>
                                          </p:val>
                                        </p:tav>
                                        <p:tav tm="100000">
                                          <p:val>
                                            <p:strVal val="#ppt_w"/>
                                          </p:val>
                                        </p:tav>
                                      </p:tavLst>
                                    </p:anim>
                                    <p:anim calcmode="lin" valueType="num">
                                      <p:cBhvr>
                                        <p:cTn id="43" dur="500" fill="hold"/>
                                        <p:tgtEl>
                                          <p:spTgt spid="68"/>
                                        </p:tgtEl>
                                        <p:attrNameLst>
                                          <p:attrName>ppt_h</p:attrName>
                                        </p:attrNameLst>
                                      </p:cBhvr>
                                      <p:tavLst>
                                        <p:tav tm="0">
                                          <p:val>
                                            <p:fltVal val="0"/>
                                          </p:val>
                                        </p:tav>
                                        <p:tav tm="100000">
                                          <p:val>
                                            <p:strVal val="#ppt_h"/>
                                          </p:val>
                                        </p:tav>
                                      </p:tavLst>
                                    </p:anim>
                                    <p:animEffect transition="in" filter="fade">
                                      <p:cBhvr>
                                        <p:cTn id="4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6" descr="Schema_Collegamen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143" y="1503519"/>
            <a:ext cx="4248472" cy="46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323528" y="-27384"/>
            <a:ext cx="8568952" cy="856933"/>
          </a:xfrm>
        </p:spPr>
        <p:txBody>
          <a:bodyPr>
            <a:normAutofit/>
          </a:bodyPr>
          <a:lstStyle/>
          <a:p>
            <a:pPr algn="ctr"/>
            <a:r>
              <a:rPr lang="it-IT" sz="3200" dirty="0" smtClean="0"/>
              <a:t>Status of </a:t>
            </a:r>
            <a:r>
              <a:rPr lang="it-IT" sz="3200" dirty="0" err="1" smtClean="0"/>
              <a:t>Inclinometer</a:t>
            </a:r>
            <a:endParaRPr lang="it-IT" sz="3200" dirty="0"/>
          </a:p>
        </p:txBody>
      </p:sp>
      <p:pic>
        <p:nvPicPr>
          <p:cNvPr id="4" name="Picture 4"/>
          <p:cNvPicPr>
            <a:picLocks noChangeAspect="1" noChangeArrowheads="1"/>
          </p:cNvPicPr>
          <p:nvPr/>
        </p:nvPicPr>
        <p:blipFill>
          <a:blip r:embed="rId4"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5" cstate="print"/>
          <a:stretch>
            <a:fillRect/>
          </a:stretch>
        </p:blipFill>
        <p:spPr>
          <a:xfrm>
            <a:off x="7084590" y="6316373"/>
            <a:ext cx="1477362" cy="424995"/>
          </a:xfrm>
          <a:prstGeom prst="rect">
            <a:avLst/>
          </a:prstGeom>
        </p:spPr>
      </p:pic>
      <p:sp>
        <p:nvSpPr>
          <p:cNvPr id="8" name="Sottotitolo 2"/>
          <p:cNvSpPr txBox="1">
            <a:spLocks/>
          </p:cNvSpPr>
          <p:nvPr/>
        </p:nvSpPr>
        <p:spPr>
          <a:xfrm>
            <a:off x="32592" y="6277566"/>
            <a:ext cx="3136268" cy="29030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1600" dirty="0">
              <a:solidFill>
                <a:schemeClr val="bg1"/>
              </a:solidFill>
            </a:endParaRPr>
          </a:p>
        </p:txBody>
      </p:sp>
      <p:grpSp>
        <p:nvGrpSpPr>
          <p:cNvPr id="2053" name="Gruppo 2052"/>
          <p:cNvGrpSpPr/>
          <p:nvPr/>
        </p:nvGrpSpPr>
        <p:grpSpPr>
          <a:xfrm>
            <a:off x="4932040" y="3266575"/>
            <a:ext cx="3723156" cy="1469893"/>
            <a:chOff x="4932040" y="3266575"/>
            <a:chExt cx="3723156" cy="1469893"/>
          </a:xfrm>
        </p:grpSpPr>
        <p:sp>
          <p:nvSpPr>
            <p:cNvPr id="31" name="CasellaDiTesto 30"/>
            <p:cNvSpPr txBox="1"/>
            <p:nvPr/>
          </p:nvSpPr>
          <p:spPr>
            <a:xfrm>
              <a:off x="6684615" y="4327373"/>
              <a:ext cx="1970581" cy="409095"/>
            </a:xfrm>
            <a:prstGeom prst="rect">
              <a:avLst/>
            </a:prstGeom>
            <a:noFill/>
          </p:spPr>
          <p:txBody>
            <a:bodyPr wrap="square" rtlCol="0">
              <a:spAutoFit/>
            </a:bodyPr>
            <a:lstStyle/>
            <a:p>
              <a:pPr algn="ctr"/>
              <a:r>
                <a:rPr lang="it-IT" sz="1000" b="1" dirty="0" err="1" smtClean="0"/>
                <a:t>Inclinometer</a:t>
              </a:r>
              <a:r>
                <a:rPr lang="it-IT" sz="1000" b="1" dirty="0" smtClean="0"/>
                <a:t> #2 </a:t>
              </a:r>
            </a:p>
            <a:p>
              <a:pPr algn="ctr"/>
              <a:r>
                <a:rPr lang="it-IT" sz="1000" b="1" dirty="0" smtClean="0"/>
                <a:t>(</a:t>
              </a:r>
              <a:r>
                <a:rPr lang="it-IT" sz="1000" b="1" dirty="0" err="1" smtClean="0"/>
                <a:t>not</a:t>
              </a:r>
              <a:r>
                <a:rPr lang="it-IT" sz="1000" b="1" dirty="0" smtClean="0"/>
                <a:t> </a:t>
              </a:r>
              <a:r>
                <a:rPr lang="it-IT" sz="1000" b="1" dirty="0" err="1" smtClean="0"/>
                <a:t>installed</a:t>
              </a:r>
              <a:r>
                <a:rPr lang="it-IT" sz="1000" b="1" dirty="0" smtClean="0"/>
                <a:t> </a:t>
              </a:r>
              <a:r>
                <a:rPr lang="it-IT" sz="1000" b="1" dirty="0" err="1" smtClean="0"/>
                <a:t>yet</a:t>
              </a:r>
              <a:r>
                <a:rPr lang="it-IT" sz="1000" b="1" dirty="0" smtClean="0"/>
                <a:t>)</a:t>
              </a:r>
              <a:endParaRPr lang="it-IT" sz="1000" b="1" dirty="0"/>
            </a:p>
          </p:txBody>
        </p:sp>
        <p:sp>
          <p:nvSpPr>
            <p:cNvPr id="27" name="Rettangolo 26"/>
            <p:cNvSpPr/>
            <p:nvPr/>
          </p:nvSpPr>
          <p:spPr>
            <a:xfrm>
              <a:off x="4932040" y="3649517"/>
              <a:ext cx="244006" cy="120589"/>
            </a:xfrm>
            <a:prstGeom prst="rect">
              <a:avLst/>
            </a:prstGeom>
            <a:solidFill>
              <a:srgbClr val="FFFF00"/>
            </a:solidFill>
            <a:ln w="28575"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5" name="Connettore 1 54"/>
            <p:cNvCxnSpPr/>
            <p:nvPr/>
          </p:nvCxnSpPr>
          <p:spPr>
            <a:xfrm>
              <a:off x="5176046" y="3770106"/>
              <a:ext cx="1852759" cy="55726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95" name="Immagine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8805" y="3266575"/>
              <a:ext cx="1421013" cy="1060798"/>
            </a:xfrm>
            <a:prstGeom prst="rect">
              <a:avLst/>
            </a:prstGeom>
            <a:ln w="28575">
              <a:solidFill>
                <a:srgbClr val="FFFF00"/>
              </a:solidFill>
            </a:ln>
          </p:spPr>
        </p:pic>
        <p:cxnSp>
          <p:nvCxnSpPr>
            <p:cNvPr id="98" name="Connettore 1 97"/>
            <p:cNvCxnSpPr/>
            <p:nvPr/>
          </p:nvCxnSpPr>
          <p:spPr>
            <a:xfrm flipV="1">
              <a:off x="5176046" y="3266575"/>
              <a:ext cx="1844227" cy="39159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3" name="Segnaposto contenuto 2"/>
          <p:cNvSpPr txBox="1">
            <a:spLocks/>
          </p:cNvSpPr>
          <p:nvPr/>
        </p:nvSpPr>
        <p:spPr>
          <a:xfrm>
            <a:off x="208897" y="908720"/>
            <a:ext cx="8467559" cy="50751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spcBef>
                <a:spcPts val="0"/>
              </a:spcBef>
              <a:buClrTx/>
              <a:buSzTx/>
              <a:buNone/>
              <a:defRPr/>
            </a:pPr>
            <a:r>
              <a:rPr lang="en-US" sz="1600" dirty="0"/>
              <a:t>On the base of the recommendations coming from the SRT thermal design </a:t>
            </a:r>
            <a:r>
              <a:rPr lang="en-US" sz="1600" dirty="0" smtClean="0"/>
              <a:t>study</a:t>
            </a:r>
            <a:endParaRPr lang="it-IT" sz="1400" dirty="0" smtClean="0"/>
          </a:p>
          <a:p>
            <a:pPr marL="109728" indent="0">
              <a:buFont typeface="Wingdings 3"/>
              <a:buNone/>
            </a:pPr>
            <a:endParaRPr lang="it-IT" dirty="0"/>
          </a:p>
        </p:txBody>
      </p:sp>
      <p:grpSp>
        <p:nvGrpSpPr>
          <p:cNvPr id="2061" name="Gruppo 2060"/>
          <p:cNvGrpSpPr/>
          <p:nvPr/>
        </p:nvGrpSpPr>
        <p:grpSpPr>
          <a:xfrm>
            <a:off x="4860032" y="5574214"/>
            <a:ext cx="3218507" cy="485414"/>
            <a:chOff x="4860032" y="5574214"/>
            <a:chExt cx="3218507" cy="485414"/>
          </a:xfrm>
        </p:grpSpPr>
        <p:sp>
          <p:nvSpPr>
            <p:cNvPr id="40" name="CasellaDiTesto 39"/>
            <p:cNvSpPr txBox="1"/>
            <p:nvPr/>
          </p:nvSpPr>
          <p:spPr>
            <a:xfrm>
              <a:off x="6973615" y="5659518"/>
              <a:ext cx="1104924" cy="400110"/>
            </a:xfrm>
            <a:prstGeom prst="rect">
              <a:avLst/>
            </a:prstGeom>
            <a:solidFill>
              <a:srgbClr val="B51B94"/>
            </a:solidFill>
            <a:ln>
              <a:noFill/>
            </a:ln>
          </p:spPr>
          <p:txBody>
            <a:bodyPr wrap="square" rtlCol="0">
              <a:spAutoFit/>
            </a:bodyPr>
            <a:lstStyle/>
            <a:p>
              <a:pPr algn="ctr"/>
              <a:r>
                <a:rPr lang="it-IT" sz="1000" b="1" dirty="0" err="1" smtClean="0"/>
                <a:t>Inclinometer</a:t>
              </a:r>
              <a:r>
                <a:rPr lang="it-IT" sz="1000" b="1" dirty="0" smtClean="0"/>
                <a:t> control PC</a:t>
              </a:r>
              <a:endParaRPr lang="it-IT" sz="1000" b="1" dirty="0"/>
            </a:p>
          </p:txBody>
        </p:sp>
        <p:cxnSp>
          <p:nvCxnSpPr>
            <p:cNvPr id="41" name="Connettore 1 40"/>
            <p:cNvCxnSpPr>
              <a:endCxn id="40" idx="1"/>
            </p:cNvCxnSpPr>
            <p:nvPr/>
          </p:nvCxnSpPr>
          <p:spPr>
            <a:xfrm>
              <a:off x="4860032" y="5574214"/>
              <a:ext cx="2113583" cy="285359"/>
            </a:xfrm>
            <a:prstGeom prst="line">
              <a:avLst/>
            </a:prstGeom>
            <a:ln w="28575">
              <a:solidFill>
                <a:srgbClr val="B51B94"/>
              </a:solidFill>
              <a:headEnd type="stealth"/>
            </a:ln>
          </p:spPr>
          <p:style>
            <a:lnRef idx="1">
              <a:schemeClr val="accent1"/>
            </a:lnRef>
            <a:fillRef idx="0">
              <a:schemeClr val="accent1"/>
            </a:fillRef>
            <a:effectRef idx="0">
              <a:schemeClr val="accent1"/>
            </a:effectRef>
            <a:fontRef idx="minor">
              <a:schemeClr val="tx1"/>
            </a:fontRef>
          </p:style>
        </p:cxnSp>
      </p:grpSp>
      <p:grpSp>
        <p:nvGrpSpPr>
          <p:cNvPr id="2058" name="Gruppo 2057"/>
          <p:cNvGrpSpPr/>
          <p:nvPr/>
        </p:nvGrpSpPr>
        <p:grpSpPr>
          <a:xfrm>
            <a:off x="67580" y="3440383"/>
            <a:ext cx="3956338" cy="1505809"/>
            <a:chOff x="67580" y="3440383"/>
            <a:chExt cx="3956338" cy="1505809"/>
          </a:xfrm>
        </p:grpSpPr>
        <p:sp>
          <p:nvSpPr>
            <p:cNvPr id="48" name="CasellaDiTesto 47"/>
            <p:cNvSpPr txBox="1"/>
            <p:nvPr/>
          </p:nvSpPr>
          <p:spPr>
            <a:xfrm>
              <a:off x="67580" y="4537097"/>
              <a:ext cx="1970581" cy="409095"/>
            </a:xfrm>
            <a:prstGeom prst="rect">
              <a:avLst/>
            </a:prstGeom>
            <a:noFill/>
          </p:spPr>
          <p:txBody>
            <a:bodyPr wrap="square" rtlCol="0">
              <a:spAutoFit/>
            </a:bodyPr>
            <a:lstStyle/>
            <a:p>
              <a:pPr algn="ctr"/>
              <a:r>
                <a:rPr lang="it-IT" sz="1000" b="1" dirty="0" err="1" smtClean="0"/>
                <a:t>Inclinometer</a:t>
              </a:r>
              <a:r>
                <a:rPr lang="it-IT" sz="1000" b="1" dirty="0" smtClean="0"/>
                <a:t> #1</a:t>
              </a:r>
            </a:p>
            <a:p>
              <a:pPr algn="ctr"/>
              <a:endParaRPr lang="it-IT" sz="1000" b="1" dirty="0"/>
            </a:p>
          </p:txBody>
        </p:sp>
        <p:sp>
          <p:nvSpPr>
            <p:cNvPr id="49" name="Rettangolo 48"/>
            <p:cNvSpPr/>
            <p:nvPr/>
          </p:nvSpPr>
          <p:spPr>
            <a:xfrm>
              <a:off x="3779912" y="3802832"/>
              <a:ext cx="244006" cy="120589"/>
            </a:xfrm>
            <a:prstGeom prst="rect">
              <a:avLst/>
            </a:prstGeom>
            <a:solidFill>
              <a:srgbClr val="FFFF00"/>
            </a:solidFill>
            <a:ln w="28575"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0" name="Connettore 1 49"/>
            <p:cNvCxnSpPr/>
            <p:nvPr/>
          </p:nvCxnSpPr>
          <p:spPr>
            <a:xfrm flipV="1">
              <a:off x="1691114" y="3923421"/>
              <a:ext cx="2088798" cy="60849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pic>
          <p:nvPicPr>
            <p:cNvPr id="51" name="Immagin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3440383"/>
              <a:ext cx="1421013" cy="1060798"/>
            </a:xfrm>
            <a:prstGeom prst="rect">
              <a:avLst/>
            </a:prstGeom>
            <a:ln w="28575">
              <a:solidFill>
                <a:srgbClr val="FFFF00"/>
              </a:solidFill>
            </a:ln>
          </p:spPr>
        </p:pic>
        <p:cxnSp>
          <p:nvCxnSpPr>
            <p:cNvPr id="52" name="Connettore 1 51"/>
            <p:cNvCxnSpPr>
              <a:endCxn id="49" idx="1"/>
            </p:cNvCxnSpPr>
            <p:nvPr/>
          </p:nvCxnSpPr>
          <p:spPr>
            <a:xfrm>
              <a:off x="1672533" y="3460083"/>
              <a:ext cx="2107379" cy="40304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059" name="Gruppo 2058"/>
          <p:cNvGrpSpPr/>
          <p:nvPr/>
        </p:nvGrpSpPr>
        <p:grpSpPr>
          <a:xfrm>
            <a:off x="3886811" y="3863127"/>
            <a:ext cx="4218597" cy="1478151"/>
            <a:chOff x="3886811" y="3863127"/>
            <a:chExt cx="4218597" cy="1478151"/>
          </a:xfrm>
        </p:grpSpPr>
        <p:sp>
          <p:nvSpPr>
            <p:cNvPr id="29" name="CasellaDiTesto 28"/>
            <p:cNvSpPr txBox="1"/>
            <p:nvPr/>
          </p:nvSpPr>
          <p:spPr>
            <a:xfrm>
              <a:off x="7000484" y="4941168"/>
              <a:ext cx="1104924" cy="400110"/>
            </a:xfrm>
            <a:prstGeom prst="rect">
              <a:avLst/>
            </a:prstGeom>
            <a:solidFill>
              <a:srgbClr val="00B050"/>
            </a:solidFill>
          </p:spPr>
          <p:txBody>
            <a:bodyPr wrap="square" rtlCol="0">
              <a:spAutoFit/>
            </a:bodyPr>
            <a:lstStyle/>
            <a:p>
              <a:pPr algn="ctr"/>
              <a:r>
                <a:rPr lang="it-IT" sz="1000" b="1" dirty="0" smtClean="0"/>
                <a:t>RS485-LAN </a:t>
              </a:r>
              <a:r>
                <a:rPr lang="it-IT" sz="1000" b="1" dirty="0" err="1" smtClean="0"/>
                <a:t>converter</a:t>
              </a:r>
              <a:endParaRPr lang="it-IT" sz="1000" b="1" dirty="0"/>
            </a:p>
          </p:txBody>
        </p:sp>
        <p:cxnSp>
          <p:nvCxnSpPr>
            <p:cNvPr id="37" name="Connettore 1 36"/>
            <p:cNvCxnSpPr>
              <a:endCxn id="29" idx="1"/>
            </p:cNvCxnSpPr>
            <p:nvPr/>
          </p:nvCxnSpPr>
          <p:spPr>
            <a:xfrm>
              <a:off x="5054043" y="3863127"/>
              <a:ext cx="1946441" cy="1278096"/>
            </a:xfrm>
            <a:prstGeom prst="line">
              <a:avLst/>
            </a:prstGeom>
            <a:ln w="28575">
              <a:solidFill>
                <a:srgbClr val="00B05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6" name="Connettore 1 55"/>
            <p:cNvCxnSpPr>
              <a:endCxn id="29" idx="1"/>
            </p:cNvCxnSpPr>
            <p:nvPr/>
          </p:nvCxnSpPr>
          <p:spPr>
            <a:xfrm>
              <a:off x="3886811" y="4016714"/>
              <a:ext cx="3113673" cy="1124509"/>
            </a:xfrm>
            <a:prstGeom prst="line">
              <a:avLst/>
            </a:prstGeom>
            <a:ln w="28575">
              <a:solidFill>
                <a:srgbClr val="00B050"/>
              </a:solidFill>
              <a:headEnd type="stealth"/>
              <a:tailEnd type="none"/>
            </a:ln>
          </p:spPr>
          <p:style>
            <a:lnRef idx="1">
              <a:schemeClr val="accent1"/>
            </a:lnRef>
            <a:fillRef idx="0">
              <a:schemeClr val="accent1"/>
            </a:fillRef>
            <a:effectRef idx="0">
              <a:schemeClr val="accent1"/>
            </a:effectRef>
            <a:fontRef idx="minor">
              <a:schemeClr val="tx1"/>
            </a:fontRef>
          </p:style>
        </p:cxnSp>
      </p:grpSp>
      <p:sp>
        <p:nvSpPr>
          <p:cNvPr id="28"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Tree>
    <p:extLst>
      <p:ext uri="{BB962C8B-B14F-4D97-AF65-F5344CB8AC3E}">
        <p14:creationId xmlns:p14="http://schemas.microsoft.com/office/powerpoint/2010/main" val="23535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p:cTn id="7" dur="500" fill="hold"/>
                                        <p:tgtEl>
                                          <p:spTgt spid="2058"/>
                                        </p:tgtEl>
                                        <p:attrNameLst>
                                          <p:attrName>ppt_w</p:attrName>
                                        </p:attrNameLst>
                                      </p:cBhvr>
                                      <p:tavLst>
                                        <p:tav tm="0">
                                          <p:val>
                                            <p:fltVal val="0"/>
                                          </p:val>
                                        </p:tav>
                                        <p:tav tm="100000">
                                          <p:val>
                                            <p:strVal val="#ppt_w"/>
                                          </p:val>
                                        </p:tav>
                                      </p:tavLst>
                                    </p:anim>
                                    <p:anim calcmode="lin" valueType="num">
                                      <p:cBhvr>
                                        <p:cTn id="8" dur="500" fill="hold"/>
                                        <p:tgtEl>
                                          <p:spTgt spid="2058"/>
                                        </p:tgtEl>
                                        <p:attrNameLst>
                                          <p:attrName>ppt_h</p:attrName>
                                        </p:attrNameLst>
                                      </p:cBhvr>
                                      <p:tavLst>
                                        <p:tav tm="0">
                                          <p:val>
                                            <p:fltVal val="0"/>
                                          </p:val>
                                        </p:tav>
                                        <p:tav tm="100000">
                                          <p:val>
                                            <p:strVal val="#ppt_h"/>
                                          </p:val>
                                        </p:tav>
                                      </p:tavLst>
                                    </p:anim>
                                    <p:animEffect transition="in" filter="fade">
                                      <p:cBhvr>
                                        <p:cTn id="9" dur="500"/>
                                        <p:tgtEl>
                                          <p:spTgt spid="205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 calcmode="lin" valueType="num">
                                      <p:cBhvr>
                                        <p:cTn id="14" dur="500" fill="hold"/>
                                        <p:tgtEl>
                                          <p:spTgt spid="2053"/>
                                        </p:tgtEl>
                                        <p:attrNameLst>
                                          <p:attrName>ppt_w</p:attrName>
                                        </p:attrNameLst>
                                      </p:cBhvr>
                                      <p:tavLst>
                                        <p:tav tm="0">
                                          <p:val>
                                            <p:fltVal val="0"/>
                                          </p:val>
                                        </p:tav>
                                        <p:tav tm="100000">
                                          <p:val>
                                            <p:strVal val="#ppt_w"/>
                                          </p:val>
                                        </p:tav>
                                      </p:tavLst>
                                    </p:anim>
                                    <p:anim calcmode="lin" valueType="num">
                                      <p:cBhvr>
                                        <p:cTn id="15" dur="500" fill="hold"/>
                                        <p:tgtEl>
                                          <p:spTgt spid="2053"/>
                                        </p:tgtEl>
                                        <p:attrNameLst>
                                          <p:attrName>ppt_h</p:attrName>
                                        </p:attrNameLst>
                                      </p:cBhvr>
                                      <p:tavLst>
                                        <p:tav tm="0">
                                          <p:val>
                                            <p:fltVal val="0"/>
                                          </p:val>
                                        </p:tav>
                                        <p:tav tm="100000">
                                          <p:val>
                                            <p:strVal val="#ppt_h"/>
                                          </p:val>
                                        </p:tav>
                                      </p:tavLst>
                                    </p:anim>
                                    <p:animEffect transition="in" filter="fade">
                                      <p:cBhvr>
                                        <p:cTn id="16" dur="500"/>
                                        <p:tgtEl>
                                          <p:spTgt spid="205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9"/>
                                        </p:tgtEl>
                                        <p:attrNameLst>
                                          <p:attrName>style.visibility</p:attrName>
                                        </p:attrNameLst>
                                      </p:cBhvr>
                                      <p:to>
                                        <p:strVal val="visible"/>
                                      </p:to>
                                    </p:set>
                                    <p:anim calcmode="lin" valueType="num">
                                      <p:cBhvr>
                                        <p:cTn id="21" dur="500" fill="hold"/>
                                        <p:tgtEl>
                                          <p:spTgt spid="2059"/>
                                        </p:tgtEl>
                                        <p:attrNameLst>
                                          <p:attrName>ppt_w</p:attrName>
                                        </p:attrNameLst>
                                      </p:cBhvr>
                                      <p:tavLst>
                                        <p:tav tm="0">
                                          <p:val>
                                            <p:fltVal val="0"/>
                                          </p:val>
                                        </p:tav>
                                        <p:tav tm="100000">
                                          <p:val>
                                            <p:strVal val="#ppt_w"/>
                                          </p:val>
                                        </p:tav>
                                      </p:tavLst>
                                    </p:anim>
                                    <p:anim calcmode="lin" valueType="num">
                                      <p:cBhvr>
                                        <p:cTn id="22" dur="500" fill="hold"/>
                                        <p:tgtEl>
                                          <p:spTgt spid="2059"/>
                                        </p:tgtEl>
                                        <p:attrNameLst>
                                          <p:attrName>ppt_h</p:attrName>
                                        </p:attrNameLst>
                                      </p:cBhvr>
                                      <p:tavLst>
                                        <p:tav tm="0">
                                          <p:val>
                                            <p:fltVal val="0"/>
                                          </p:val>
                                        </p:tav>
                                        <p:tav tm="100000">
                                          <p:val>
                                            <p:strVal val="#ppt_h"/>
                                          </p:val>
                                        </p:tav>
                                      </p:tavLst>
                                    </p:anim>
                                    <p:animEffect transition="in" filter="fade">
                                      <p:cBhvr>
                                        <p:cTn id="23" dur="500"/>
                                        <p:tgtEl>
                                          <p:spTgt spid="205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61"/>
                                        </p:tgtEl>
                                        <p:attrNameLst>
                                          <p:attrName>style.visibility</p:attrName>
                                        </p:attrNameLst>
                                      </p:cBhvr>
                                      <p:to>
                                        <p:strVal val="visible"/>
                                      </p:to>
                                    </p:set>
                                    <p:anim calcmode="lin" valueType="num">
                                      <p:cBhvr>
                                        <p:cTn id="28" dur="500" fill="hold"/>
                                        <p:tgtEl>
                                          <p:spTgt spid="2061"/>
                                        </p:tgtEl>
                                        <p:attrNameLst>
                                          <p:attrName>ppt_w</p:attrName>
                                        </p:attrNameLst>
                                      </p:cBhvr>
                                      <p:tavLst>
                                        <p:tav tm="0">
                                          <p:val>
                                            <p:fltVal val="0"/>
                                          </p:val>
                                        </p:tav>
                                        <p:tav tm="100000">
                                          <p:val>
                                            <p:strVal val="#ppt_w"/>
                                          </p:val>
                                        </p:tav>
                                      </p:tavLst>
                                    </p:anim>
                                    <p:anim calcmode="lin" valueType="num">
                                      <p:cBhvr>
                                        <p:cTn id="29" dur="500" fill="hold"/>
                                        <p:tgtEl>
                                          <p:spTgt spid="2061"/>
                                        </p:tgtEl>
                                        <p:attrNameLst>
                                          <p:attrName>ppt_h</p:attrName>
                                        </p:attrNameLst>
                                      </p:cBhvr>
                                      <p:tavLst>
                                        <p:tav tm="0">
                                          <p:val>
                                            <p:fltVal val="0"/>
                                          </p:val>
                                        </p:tav>
                                        <p:tav tm="100000">
                                          <p:val>
                                            <p:strVal val="#ppt_h"/>
                                          </p:val>
                                        </p:tav>
                                      </p:tavLst>
                                    </p:anim>
                                    <p:animEffect transition="in" filter="fade">
                                      <p:cBhvr>
                                        <p:cTn id="30"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384"/>
            <a:ext cx="8568952" cy="1143000"/>
          </a:xfrm>
        </p:spPr>
        <p:txBody>
          <a:bodyPr>
            <a:normAutofit/>
          </a:bodyPr>
          <a:lstStyle/>
          <a:p>
            <a:pPr algn="ctr"/>
            <a:r>
              <a:rPr lang="it-IT" sz="3200" dirty="0" smtClean="0"/>
              <a:t>Status of </a:t>
            </a:r>
            <a:r>
              <a:rPr lang="it-IT" sz="3200" dirty="0" err="1" smtClean="0"/>
              <a:t>inclinometer</a:t>
            </a:r>
            <a:endParaRPr lang="it-IT" sz="3200" dirty="0"/>
          </a:p>
        </p:txBody>
      </p:sp>
      <p:pic>
        <p:nvPicPr>
          <p:cNvPr id="4" name="Picture 4"/>
          <p:cNvPicPr>
            <a:picLocks noChangeAspect="1" noChangeArrowheads="1"/>
          </p:cNvPicPr>
          <p:nvPr/>
        </p:nvPicPr>
        <p:blipFill>
          <a:blip r:embed="rId3"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4" cstate="print"/>
          <a:stretch>
            <a:fillRect/>
          </a:stretch>
        </p:blipFill>
        <p:spPr>
          <a:xfrm>
            <a:off x="7084590" y="6316373"/>
            <a:ext cx="1477362" cy="424995"/>
          </a:xfrm>
          <a:prstGeom prst="rect">
            <a:avLst/>
          </a:prstGeom>
        </p:spPr>
      </p:pic>
      <p:sp>
        <p:nvSpPr>
          <p:cNvPr id="12" name="Segnaposto contenuto 2"/>
          <p:cNvSpPr>
            <a:spLocks noGrp="1"/>
          </p:cNvSpPr>
          <p:nvPr>
            <p:ph idx="1"/>
          </p:nvPr>
        </p:nvSpPr>
        <p:spPr>
          <a:xfrm>
            <a:off x="113792" y="908720"/>
            <a:ext cx="8651303" cy="507512"/>
          </a:xfrm>
        </p:spPr>
        <p:txBody>
          <a:bodyPr>
            <a:normAutofit/>
          </a:bodyPr>
          <a:lstStyle/>
          <a:p>
            <a:pPr marL="109728" indent="0">
              <a:buNone/>
            </a:pPr>
            <a:r>
              <a:rPr lang="it-IT" sz="1400" dirty="0" err="1"/>
              <a:t>T</a:t>
            </a:r>
            <a:r>
              <a:rPr lang="it-IT" sz="1400" dirty="0" err="1" smtClean="0"/>
              <a:t>ests</a:t>
            </a:r>
            <a:r>
              <a:rPr lang="it-IT" sz="1400" dirty="0" smtClean="0"/>
              <a:t> to </a:t>
            </a:r>
            <a:r>
              <a:rPr lang="it-IT" sz="1400" dirty="0" err="1" smtClean="0"/>
              <a:t>check</a:t>
            </a:r>
            <a:r>
              <a:rPr lang="it-IT" sz="1400" dirty="0" smtClean="0"/>
              <a:t> the </a:t>
            </a:r>
            <a:r>
              <a:rPr lang="it-IT" sz="1400" dirty="0" err="1" smtClean="0"/>
              <a:t>planarity</a:t>
            </a:r>
            <a:r>
              <a:rPr lang="it-IT" sz="1400" dirty="0" smtClean="0"/>
              <a:t> of the </a:t>
            </a:r>
            <a:r>
              <a:rPr lang="it-IT" sz="1400" dirty="0" err="1" smtClean="0"/>
              <a:t>azimuth</a:t>
            </a:r>
            <a:r>
              <a:rPr lang="it-IT" sz="1400" dirty="0" smtClean="0"/>
              <a:t> </a:t>
            </a:r>
            <a:r>
              <a:rPr lang="it-IT" sz="1400" dirty="0" err="1" smtClean="0"/>
              <a:t>rail</a:t>
            </a:r>
            <a:endParaRPr lang="it-IT" sz="1400" b="1" dirty="0" smtClean="0"/>
          </a:p>
          <a:p>
            <a:pPr marL="109728" indent="0">
              <a:buNone/>
            </a:pPr>
            <a:endParaRPr lang="it-IT" sz="1400" dirty="0"/>
          </a:p>
          <a:p>
            <a:pPr marL="109728" indent="0">
              <a:buNone/>
            </a:pPr>
            <a:endParaRPr lang="it-IT" dirty="0"/>
          </a:p>
        </p:txBody>
      </p:sp>
      <p:sp>
        <p:nvSpPr>
          <p:cNvPr id="13" name="Segnaposto contenuto 2"/>
          <p:cNvSpPr txBox="1">
            <a:spLocks/>
          </p:cNvSpPr>
          <p:nvPr/>
        </p:nvSpPr>
        <p:spPr>
          <a:xfrm>
            <a:off x="55755" y="5657792"/>
            <a:ext cx="8870231" cy="507512"/>
          </a:xfrm>
          <a:prstGeom prst="rect">
            <a:avLst/>
          </a:prstGeom>
        </p:spPr>
        <p:txBody>
          <a:bodyPr vert="horz">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sz="1500" u="sng" dirty="0" smtClean="0"/>
              <a:t>Systematic errors </a:t>
            </a:r>
            <a:r>
              <a:rPr lang="en-US" sz="1500" dirty="0" smtClean="0"/>
              <a:t>not far from the expected one (±3 </a:t>
            </a:r>
            <a:r>
              <a:rPr lang="en-US" sz="1500" dirty="0" err="1" smtClean="0"/>
              <a:t>arcsec</a:t>
            </a:r>
            <a:r>
              <a:rPr lang="en-US" sz="1500" dirty="0" smtClean="0"/>
              <a:t>) deriving </a:t>
            </a:r>
            <a:r>
              <a:rPr lang="en-US" sz="1500" dirty="0"/>
              <a:t>from the rail planarity </a:t>
            </a:r>
            <a:r>
              <a:rPr lang="en-US" sz="1500" dirty="0" smtClean="0"/>
              <a:t>tolerance.</a:t>
            </a:r>
          </a:p>
          <a:p>
            <a:pPr marL="109728" indent="0">
              <a:buNone/>
            </a:pPr>
            <a:r>
              <a:rPr lang="en-US" sz="1500" dirty="0" smtClean="0"/>
              <a:t>                                   However they can be included in the antenna pointing model</a:t>
            </a:r>
            <a:endParaRPr lang="it-IT" sz="1500" dirty="0"/>
          </a:p>
          <a:p>
            <a:pPr marL="109728" indent="0">
              <a:buFont typeface="Wingdings 3"/>
              <a:buNone/>
            </a:pPr>
            <a:endParaRPr lang="it-IT" sz="1500" dirty="0" smtClean="0"/>
          </a:p>
          <a:p>
            <a:pPr marL="109728" indent="0">
              <a:buFont typeface="Wingdings 3"/>
              <a:buNone/>
            </a:pPr>
            <a:endParaRPr lang="it-IT" dirty="0"/>
          </a:p>
        </p:txBody>
      </p:sp>
      <p:grpSp>
        <p:nvGrpSpPr>
          <p:cNvPr id="9" name="Gruppo 8"/>
          <p:cNvGrpSpPr/>
          <p:nvPr/>
        </p:nvGrpSpPr>
        <p:grpSpPr>
          <a:xfrm>
            <a:off x="1187624" y="1519502"/>
            <a:ext cx="6660758" cy="4138599"/>
            <a:chOff x="1187624" y="1519502"/>
            <a:chExt cx="6660758" cy="4138599"/>
          </a:xfrm>
        </p:grpSpPr>
        <p:grpSp>
          <p:nvGrpSpPr>
            <p:cNvPr id="3" name="Gruppo 2"/>
            <p:cNvGrpSpPr/>
            <p:nvPr/>
          </p:nvGrpSpPr>
          <p:grpSpPr>
            <a:xfrm>
              <a:off x="1187624" y="1519502"/>
              <a:ext cx="6401896" cy="4138599"/>
              <a:chOff x="1115616" y="2192905"/>
              <a:chExt cx="6401896" cy="4138599"/>
            </a:xfrm>
          </p:grpSpPr>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616" y="2192905"/>
                <a:ext cx="6401896" cy="4138599"/>
              </a:xfrm>
              <a:prstGeom prst="rect">
                <a:avLst/>
              </a:prstGeom>
            </p:spPr>
          </p:pic>
          <p:sp>
            <p:nvSpPr>
              <p:cNvPr id="15" name="Segnaposto contenuto 2"/>
              <p:cNvSpPr txBox="1">
                <a:spLocks/>
              </p:cNvSpPr>
              <p:nvPr/>
            </p:nvSpPr>
            <p:spPr>
              <a:xfrm>
                <a:off x="1763688" y="4227714"/>
                <a:ext cx="4780130" cy="31542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it-IT" sz="1200" b="1" dirty="0" smtClean="0"/>
                  <a:t>Cross-</a:t>
                </a:r>
                <a:r>
                  <a:rPr lang="it-IT" sz="1200" b="1" dirty="0" err="1" smtClean="0"/>
                  <a:t>elevation</a:t>
                </a:r>
                <a:r>
                  <a:rPr lang="it-IT" sz="1200" b="1" dirty="0" smtClean="0"/>
                  <a:t> </a:t>
                </a:r>
                <a:r>
                  <a:rPr lang="it-IT" sz="1200" b="1" dirty="0" err="1" smtClean="0"/>
                  <a:t>axis</a:t>
                </a:r>
                <a:r>
                  <a:rPr lang="it-IT" sz="1200" b="1" dirty="0" smtClean="0"/>
                  <a:t> </a:t>
                </a:r>
                <a:r>
                  <a:rPr lang="it-IT" sz="1200" b="1" dirty="0" err="1" smtClean="0"/>
                  <a:t>errors</a:t>
                </a:r>
                <a:r>
                  <a:rPr lang="it-IT" sz="1200" b="1" dirty="0"/>
                  <a:t> </a:t>
                </a:r>
                <a:r>
                  <a:rPr lang="it-IT" sz="1200" b="1" dirty="0" err="1"/>
                  <a:t>during</a:t>
                </a:r>
                <a:r>
                  <a:rPr lang="it-IT" sz="1200" b="1" dirty="0"/>
                  <a:t> a full </a:t>
                </a:r>
                <a:r>
                  <a:rPr lang="it-IT" sz="1200" b="1" dirty="0" err="1"/>
                  <a:t>rotation</a:t>
                </a:r>
                <a:r>
                  <a:rPr lang="it-IT" sz="1200" b="1" dirty="0"/>
                  <a:t> in </a:t>
                </a:r>
                <a:r>
                  <a:rPr lang="it-IT" sz="1200" b="1" dirty="0" err="1"/>
                  <a:t>azimuth</a:t>
                </a:r>
                <a:r>
                  <a:rPr lang="it-IT" sz="1200" b="1" dirty="0"/>
                  <a:t> </a:t>
                </a:r>
                <a:endParaRPr lang="it-IT" sz="1200" dirty="0" smtClean="0"/>
              </a:p>
              <a:p>
                <a:pPr marL="109728" indent="0">
                  <a:buFont typeface="Wingdings 3"/>
                  <a:buNone/>
                </a:pPr>
                <a:endParaRPr lang="it-IT" sz="1200" dirty="0" smtClean="0"/>
              </a:p>
              <a:p>
                <a:pPr marL="109728" indent="0">
                  <a:buFont typeface="Wingdings 3"/>
                  <a:buNone/>
                </a:pPr>
                <a:endParaRPr lang="it-IT" dirty="0"/>
              </a:p>
            </p:txBody>
          </p:sp>
        </p:grpSp>
        <p:sp>
          <p:nvSpPr>
            <p:cNvPr id="14" name="Segnaposto contenuto 2"/>
            <p:cNvSpPr txBox="1">
              <a:spLocks/>
            </p:cNvSpPr>
            <p:nvPr/>
          </p:nvSpPr>
          <p:spPr>
            <a:xfrm>
              <a:off x="1655694" y="1553336"/>
              <a:ext cx="6192688" cy="50751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it-IT" sz="1200" b="1" dirty="0" err="1" smtClean="0"/>
                <a:t>Elevation</a:t>
              </a:r>
              <a:r>
                <a:rPr lang="it-IT" sz="1200" b="1" dirty="0" smtClean="0"/>
                <a:t>  </a:t>
              </a:r>
              <a:r>
                <a:rPr lang="it-IT" sz="1200" b="1" dirty="0" err="1" smtClean="0"/>
                <a:t>axis</a:t>
              </a:r>
              <a:r>
                <a:rPr lang="it-IT" sz="1200" b="1" dirty="0" smtClean="0"/>
                <a:t> </a:t>
              </a:r>
              <a:r>
                <a:rPr lang="it-IT" sz="1200" b="1" dirty="0" err="1" smtClean="0"/>
                <a:t>error</a:t>
              </a:r>
              <a:r>
                <a:rPr lang="it-IT" sz="1200" b="1" dirty="0" err="1"/>
                <a:t>s</a:t>
              </a:r>
              <a:r>
                <a:rPr lang="it-IT" sz="1200" b="1" dirty="0" smtClean="0"/>
                <a:t> </a:t>
              </a:r>
              <a:r>
                <a:rPr lang="it-IT" sz="1200" b="1" dirty="0" err="1" smtClean="0"/>
                <a:t>measured</a:t>
              </a:r>
              <a:r>
                <a:rPr lang="it-IT" sz="1200" b="1" dirty="0" smtClean="0"/>
                <a:t> </a:t>
              </a:r>
              <a:r>
                <a:rPr lang="it-IT" sz="1200" b="1" dirty="0" err="1" smtClean="0"/>
                <a:t>during</a:t>
              </a:r>
              <a:r>
                <a:rPr lang="it-IT" sz="1200" b="1" dirty="0" smtClean="0"/>
                <a:t> a full </a:t>
              </a:r>
              <a:r>
                <a:rPr lang="it-IT" sz="1200" b="1" dirty="0" err="1" smtClean="0"/>
                <a:t>rotation</a:t>
              </a:r>
              <a:r>
                <a:rPr lang="it-IT" sz="1200" b="1" dirty="0" smtClean="0"/>
                <a:t> in </a:t>
              </a:r>
              <a:r>
                <a:rPr lang="it-IT" sz="1200" b="1" dirty="0" err="1" smtClean="0"/>
                <a:t>azimuth</a:t>
              </a:r>
              <a:r>
                <a:rPr lang="it-IT" sz="1200" b="1" dirty="0" smtClean="0"/>
                <a:t> </a:t>
              </a:r>
              <a:endParaRPr lang="it-IT" sz="1200" dirty="0" smtClean="0"/>
            </a:p>
            <a:p>
              <a:pPr marL="109728" indent="0">
                <a:buFont typeface="Wingdings 3"/>
                <a:buNone/>
              </a:pPr>
              <a:endParaRPr lang="it-IT" sz="1200" dirty="0" smtClean="0"/>
            </a:p>
            <a:p>
              <a:pPr marL="109728" indent="0">
                <a:buFont typeface="Wingdings 3"/>
                <a:buNone/>
              </a:pPr>
              <a:endParaRPr lang="it-IT" dirty="0"/>
            </a:p>
          </p:txBody>
        </p:sp>
      </p:grpSp>
      <p:sp>
        <p:nvSpPr>
          <p:cNvPr id="16" name="Sottotitolo 2"/>
          <p:cNvSpPr txBox="1">
            <a:spLocks/>
          </p:cNvSpPr>
          <p:nvPr/>
        </p:nvSpPr>
        <p:spPr>
          <a:xfrm>
            <a:off x="-32592" y="6453336"/>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Tree>
    <p:extLst>
      <p:ext uri="{BB962C8B-B14F-4D97-AF65-F5344CB8AC3E}">
        <p14:creationId xmlns:p14="http://schemas.microsoft.com/office/powerpoint/2010/main" val="33716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384"/>
            <a:ext cx="8568952" cy="1143000"/>
          </a:xfrm>
        </p:spPr>
        <p:txBody>
          <a:bodyPr>
            <a:normAutofit/>
          </a:bodyPr>
          <a:lstStyle/>
          <a:p>
            <a:r>
              <a:rPr lang="it-IT" sz="3200" dirty="0" smtClean="0"/>
              <a:t>Work progress status of </a:t>
            </a:r>
            <a:r>
              <a:rPr lang="it-IT" sz="3200" dirty="0" err="1" smtClean="0"/>
              <a:t>inclinometer</a:t>
            </a:r>
            <a:endParaRPr lang="it-IT" sz="3200" dirty="0"/>
          </a:p>
        </p:txBody>
      </p:sp>
      <p:pic>
        <p:nvPicPr>
          <p:cNvPr id="4" name="Picture 4"/>
          <p:cNvPicPr>
            <a:picLocks noChangeAspect="1" noChangeArrowheads="1"/>
          </p:cNvPicPr>
          <p:nvPr/>
        </p:nvPicPr>
        <p:blipFill>
          <a:blip r:embed="rId3"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4" cstate="print"/>
          <a:stretch>
            <a:fillRect/>
          </a:stretch>
        </p:blipFill>
        <p:spPr>
          <a:xfrm>
            <a:off x="7084590" y="6316373"/>
            <a:ext cx="1477362" cy="424995"/>
          </a:xfrm>
          <a:prstGeom prst="rect">
            <a:avLst/>
          </a:prstGeom>
        </p:spPr>
      </p:pic>
      <p:sp>
        <p:nvSpPr>
          <p:cNvPr id="8" name="Sottotitolo 2"/>
          <p:cNvSpPr txBox="1">
            <a:spLocks/>
          </p:cNvSpPr>
          <p:nvPr/>
        </p:nvSpPr>
        <p:spPr>
          <a:xfrm>
            <a:off x="32592" y="6277566"/>
            <a:ext cx="3136268" cy="29030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1600" dirty="0">
              <a:solidFill>
                <a:schemeClr val="bg1"/>
              </a:solidFill>
            </a:endParaRPr>
          </a:p>
        </p:txBody>
      </p:sp>
      <p:sp>
        <p:nvSpPr>
          <p:cNvPr id="11" name="Segnaposto contenuto 2"/>
          <p:cNvSpPr>
            <a:spLocks noGrp="1"/>
          </p:cNvSpPr>
          <p:nvPr>
            <p:ph idx="1"/>
          </p:nvPr>
        </p:nvSpPr>
        <p:spPr>
          <a:xfrm>
            <a:off x="113792" y="908720"/>
            <a:ext cx="8651303" cy="507512"/>
          </a:xfrm>
        </p:spPr>
        <p:txBody>
          <a:bodyPr>
            <a:normAutofit lnSpcReduction="10000"/>
          </a:bodyPr>
          <a:lstStyle/>
          <a:p>
            <a:pPr marL="109728" indent="0">
              <a:buNone/>
            </a:pPr>
            <a:r>
              <a:rPr lang="it-IT" sz="1400" dirty="0" err="1" smtClean="0"/>
              <a:t>Inclinometer</a:t>
            </a:r>
            <a:r>
              <a:rPr lang="it-IT" sz="1400" dirty="0" smtClean="0"/>
              <a:t> </a:t>
            </a:r>
            <a:r>
              <a:rPr lang="it-IT" sz="1400" dirty="0" err="1" smtClean="0"/>
              <a:t>measurement</a:t>
            </a:r>
            <a:r>
              <a:rPr lang="it-IT" sz="1400" dirty="0" smtClean="0"/>
              <a:t> </a:t>
            </a:r>
            <a:r>
              <a:rPr lang="it-IT" sz="1400" dirty="0" err="1" smtClean="0"/>
              <a:t>during</a:t>
            </a:r>
            <a:r>
              <a:rPr lang="it-IT" sz="1400" dirty="0" smtClean="0"/>
              <a:t> </a:t>
            </a:r>
            <a:r>
              <a:rPr lang="it-IT" sz="1400" dirty="0" err="1" smtClean="0"/>
              <a:t>astronomical</a:t>
            </a:r>
            <a:r>
              <a:rPr lang="it-IT" sz="1400" dirty="0" smtClean="0"/>
              <a:t> </a:t>
            </a:r>
            <a:r>
              <a:rPr lang="it-IT" sz="1400" dirty="0" err="1" smtClean="0"/>
              <a:t>observation</a:t>
            </a:r>
            <a:r>
              <a:rPr lang="it-IT" sz="1400" dirty="0" smtClean="0"/>
              <a:t> on a </a:t>
            </a:r>
            <a:r>
              <a:rPr lang="it-IT" sz="1400" dirty="0" err="1" smtClean="0"/>
              <a:t>circumpolar</a:t>
            </a:r>
            <a:r>
              <a:rPr lang="it-IT" sz="1400" dirty="0" smtClean="0"/>
              <a:t> radio source </a:t>
            </a:r>
            <a:r>
              <a:rPr lang="it-IT" sz="1400" dirty="0" err="1" smtClean="0"/>
              <a:t>at</a:t>
            </a:r>
            <a:r>
              <a:rPr lang="it-IT" sz="1400" dirty="0" smtClean="0"/>
              <a:t> 23 GHz (K-band </a:t>
            </a:r>
            <a:r>
              <a:rPr lang="it-IT" sz="1400" dirty="0" err="1" smtClean="0"/>
              <a:t>receiver</a:t>
            </a:r>
            <a:r>
              <a:rPr lang="it-IT" sz="1400" dirty="0" smtClean="0"/>
              <a:t>) from </a:t>
            </a:r>
            <a:r>
              <a:rPr lang="it-IT" sz="1400" dirty="0" err="1" smtClean="0"/>
              <a:t>sunrise</a:t>
            </a:r>
            <a:r>
              <a:rPr lang="it-IT" sz="1400" dirty="0" smtClean="0"/>
              <a:t> to </a:t>
            </a:r>
            <a:r>
              <a:rPr lang="it-IT" sz="1400" dirty="0" err="1" smtClean="0"/>
              <a:t>noon</a:t>
            </a:r>
            <a:r>
              <a:rPr lang="it-IT" sz="1400" dirty="0" smtClean="0"/>
              <a:t>. </a:t>
            </a:r>
          </a:p>
          <a:p>
            <a:pPr marL="109728" indent="0">
              <a:buNone/>
            </a:pPr>
            <a:endParaRPr lang="it-IT" sz="1200" dirty="0"/>
          </a:p>
          <a:p>
            <a:pPr marL="109728" indent="0">
              <a:buNone/>
            </a:pPr>
            <a:endParaRPr lang="it-IT" dirty="0"/>
          </a:p>
        </p:txBody>
      </p:sp>
      <p:sp>
        <p:nvSpPr>
          <p:cNvPr id="14" name="Rectangle 2"/>
          <p:cNvSpPr>
            <a:spLocks noChangeArrowheads="1"/>
          </p:cNvSpPr>
          <p:nvPr/>
        </p:nvSpPr>
        <p:spPr bwMode="auto">
          <a:xfrm>
            <a:off x="6687226" y="2900148"/>
            <a:ext cx="2288173" cy="556179"/>
          </a:xfrm>
          <a:prstGeom prst="rect">
            <a:avLst/>
          </a:prstGeom>
          <a:solidFill>
            <a:srgbClr val="FFC000"/>
          </a:solidFill>
          <a:ln w="44450">
            <a:noFill/>
            <a:round/>
            <a:headEnd/>
            <a:tailEnd/>
          </a:ln>
          <a:effectLst/>
        </p:spPr>
        <p:txBody>
          <a:bodyPr wrap="square" lIns="90000" tIns="46800" rIns="90000" bIns="46800">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000" b="1" dirty="0" err="1" smtClean="0"/>
              <a:t>Residual</a:t>
            </a:r>
            <a:r>
              <a:rPr lang="it-IT" sz="1000" b="1" dirty="0" smtClean="0"/>
              <a:t> </a:t>
            </a:r>
            <a:r>
              <a:rPr lang="it-IT" sz="1000" b="1" dirty="0" err="1" smtClean="0"/>
              <a:t>offsets</a:t>
            </a:r>
            <a:r>
              <a:rPr lang="it-IT" sz="1000" b="1" dirty="0" smtClean="0"/>
              <a:t> </a:t>
            </a:r>
            <a:r>
              <a:rPr lang="it-IT" sz="1000" dirty="0" err="1" smtClean="0"/>
              <a:t>calculated</a:t>
            </a:r>
            <a:r>
              <a:rPr lang="it-IT" sz="1000" dirty="0" smtClean="0"/>
              <a:t> from </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000" dirty="0" smtClean="0"/>
              <a:t>a </a:t>
            </a:r>
            <a:r>
              <a:rPr lang="it-IT" sz="1000" dirty="0" err="1" smtClean="0"/>
              <a:t>Gaussian</a:t>
            </a:r>
            <a:r>
              <a:rPr lang="it-IT" sz="1000" dirty="0" smtClean="0"/>
              <a:t> </a:t>
            </a:r>
            <a:r>
              <a:rPr lang="it-IT" sz="1000" dirty="0" err="1" smtClean="0"/>
              <a:t>fit</a:t>
            </a:r>
            <a:r>
              <a:rPr lang="it-IT" sz="1000" dirty="0" smtClean="0"/>
              <a:t> of the antenna </a:t>
            </a:r>
            <a:r>
              <a:rPr lang="it-IT" sz="1000" dirty="0" err="1" smtClean="0"/>
              <a:t>beam</a:t>
            </a:r>
            <a:r>
              <a:rPr lang="it-IT" sz="1000" dirty="0" smtClean="0"/>
              <a:t> </a:t>
            </a:r>
            <a:r>
              <a:rPr lang="it-IT" sz="1000" dirty="0" err="1" smtClean="0"/>
              <a:t>after</a:t>
            </a:r>
            <a:r>
              <a:rPr lang="it-IT" sz="1000" dirty="0" smtClean="0"/>
              <a:t> a cross-</a:t>
            </a:r>
            <a:r>
              <a:rPr lang="it-IT" sz="1000" dirty="0" err="1" smtClean="0"/>
              <a:t>scan</a:t>
            </a:r>
            <a:r>
              <a:rPr lang="it-IT" sz="1000" dirty="0" smtClean="0"/>
              <a:t>.</a:t>
            </a:r>
          </a:p>
        </p:txBody>
      </p:sp>
      <p:grpSp>
        <p:nvGrpSpPr>
          <p:cNvPr id="9" name="Gruppo 8"/>
          <p:cNvGrpSpPr/>
          <p:nvPr/>
        </p:nvGrpSpPr>
        <p:grpSpPr>
          <a:xfrm>
            <a:off x="323527" y="1685856"/>
            <a:ext cx="7227795" cy="4254844"/>
            <a:chOff x="323527" y="1685856"/>
            <a:chExt cx="7227795" cy="4254844"/>
          </a:xfrm>
        </p:grpSpPr>
        <p:grpSp>
          <p:nvGrpSpPr>
            <p:cNvPr id="7" name="Gruppo 6"/>
            <p:cNvGrpSpPr/>
            <p:nvPr/>
          </p:nvGrpSpPr>
          <p:grpSpPr>
            <a:xfrm>
              <a:off x="323527" y="1685856"/>
              <a:ext cx="7227795" cy="4254844"/>
              <a:chOff x="323527" y="1685856"/>
              <a:chExt cx="7227795" cy="4254844"/>
            </a:xfrm>
          </p:grpSpPr>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7" y="1700808"/>
                <a:ext cx="6363699" cy="4239892"/>
              </a:xfrm>
              <a:prstGeom prst="rect">
                <a:avLst/>
              </a:prstGeom>
            </p:spPr>
          </p:pic>
          <p:sp>
            <p:nvSpPr>
              <p:cNvPr id="12" name="Rectangle 2"/>
              <p:cNvSpPr>
                <a:spLocks noChangeArrowheads="1"/>
              </p:cNvSpPr>
              <p:nvPr/>
            </p:nvSpPr>
            <p:spPr bwMode="auto">
              <a:xfrm>
                <a:off x="5823130" y="2106949"/>
                <a:ext cx="1728192" cy="402291"/>
              </a:xfrm>
              <a:prstGeom prst="rect">
                <a:avLst/>
              </a:prstGeom>
              <a:solidFill>
                <a:schemeClr val="bg1"/>
              </a:solidFill>
              <a:ln w="38100">
                <a:noFill/>
                <a:round/>
                <a:headEnd/>
                <a:tailEnd/>
              </a:ln>
              <a:effectLst/>
            </p:spPr>
            <p:txBody>
              <a:bodyPr wrap="square" lIns="90000" tIns="46800" rIns="90000" bIns="46800">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dirty="0" smtClean="0">
                    <a:effectLst>
                      <a:outerShdw blurRad="38100" dist="38100" dir="2700000" algn="tl">
                        <a:srgbClr val="000000">
                          <a:alpha val="43137"/>
                        </a:srgbClr>
                      </a:outerShdw>
                    </a:effectLst>
                  </a:rPr>
                  <a:t>+</a:t>
                </a:r>
                <a:r>
                  <a:rPr lang="en-GB" sz="1000" b="1" dirty="0" smtClean="0"/>
                  <a:t> residual offset</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dirty="0" smtClean="0">
                    <a:effectLst>
                      <a:outerShdw blurRad="38100" dist="38100" dir="2700000" algn="tl">
                        <a:srgbClr val="000000">
                          <a:alpha val="43137"/>
                        </a:srgbClr>
                      </a:outerShdw>
                    </a:effectLst>
                  </a:rPr>
                  <a:t>      -</a:t>
                </a:r>
                <a:r>
                  <a:rPr lang="en-GB" sz="1000" b="1" dirty="0" smtClean="0"/>
                  <a:t> inclinometer </a:t>
                </a:r>
                <a:r>
                  <a:rPr lang="en-GB" sz="1000" b="1" dirty="0" err="1" smtClean="0"/>
                  <a:t>meas</a:t>
                </a:r>
                <a:endParaRPr lang="en-GB" sz="1000" dirty="0">
                  <a:latin typeface="Verdana" pitchFamily="32" charset="0"/>
                </a:endParaRPr>
              </a:p>
            </p:txBody>
          </p:sp>
          <p:sp>
            <p:nvSpPr>
              <p:cNvPr id="13" name="Rectangle 2"/>
              <p:cNvSpPr>
                <a:spLocks noChangeArrowheads="1"/>
              </p:cNvSpPr>
              <p:nvPr/>
            </p:nvSpPr>
            <p:spPr bwMode="auto">
              <a:xfrm>
                <a:off x="5658956" y="4221088"/>
                <a:ext cx="1728192" cy="402291"/>
              </a:xfrm>
              <a:prstGeom prst="rect">
                <a:avLst/>
              </a:prstGeom>
              <a:solidFill>
                <a:schemeClr val="bg1"/>
              </a:solidFill>
              <a:ln w="38100">
                <a:noFill/>
                <a:round/>
                <a:headEnd/>
                <a:tailEnd/>
              </a:ln>
              <a:effectLst/>
            </p:spPr>
            <p:txBody>
              <a:bodyPr wrap="square" lIns="90000" tIns="46800" rIns="90000" bIns="46800">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dirty="0" smtClean="0">
                    <a:effectLst>
                      <a:outerShdw blurRad="38100" dist="38100" dir="2700000" algn="tl">
                        <a:srgbClr val="000000">
                          <a:alpha val="43137"/>
                        </a:srgbClr>
                      </a:outerShdw>
                    </a:effectLst>
                  </a:rPr>
                  <a:t>+</a:t>
                </a:r>
                <a:r>
                  <a:rPr lang="en-GB" sz="1000" b="1" dirty="0" smtClean="0"/>
                  <a:t> residual offset</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dirty="0">
                    <a:effectLst>
                      <a:outerShdw blurRad="38100" dist="38100" dir="2700000" algn="tl">
                        <a:srgbClr val="000000">
                          <a:alpha val="43137"/>
                        </a:srgbClr>
                      </a:outerShdw>
                    </a:effectLst>
                  </a:rPr>
                  <a:t> </a:t>
                </a:r>
                <a:r>
                  <a:rPr lang="en-GB" sz="1000" b="1" dirty="0" smtClean="0">
                    <a:effectLst>
                      <a:outerShdw blurRad="38100" dist="38100" dir="2700000" algn="tl">
                        <a:srgbClr val="000000">
                          <a:alpha val="43137"/>
                        </a:srgbClr>
                      </a:outerShdw>
                    </a:effectLst>
                  </a:rPr>
                  <a:t>     -</a:t>
                </a:r>
                <a:r>
                  <a:rPr lang="en-GB" sz="1000" b="1" dirty="0" smtClean="0"/>
                  <a:t> inclinometer </a:t>
                </a:r>
                <a:r>
                  <a:rPr lang="en-GB" sz="1000" b="1" dirty="0" err="1" smtClean="0"/>
                  <a:t>meas</a:t>
                </a:r>
                <a:endParaRPr lang="en-GB" sz="1000" dirty="0">
                  <a:latin typeface="Verdana" pitchFamily="32" charset="0"/>
                </a:endParaRPr>
              </a:p>
            </p:txBody>
          </p:sp>
          <p:sp>
            <p:nvSpPr>
              <p:cNvPr id="16" name="Segnaposto contenuto 2"/>
              <p:cNvSpPr txBox="1">
                <a:spLocks/>
              </p:cNvSpPr>
              <p:nvPr/>
            </p:nvSpPr>
            <p:spPr>
              <a:xfrm>
                <a:off x="755576" y="1685856"/>
                <a:ext cx="6192688" cy="50751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it-IT" sz="1200" b="1" dirty="0" err="1" smtClean="0"/>
                  <a:t>Elevation</a:t>
                </a:r>
                <a:r>
                  <a:rPr lang="it-IT" sz="1200" b="1" dirty="0" smtClean="0"/>
                  <a:t> </a:t>
                </a:r>
                <a:r>
                  <a:rPr lang="it-IT" sz="1200" b="1" dirty="0" err="1" smtClean="0"/>
                  <a:t>axis</a:t>
                </a:r>
                <a:r>
                  <a:rPr lang="it-IT" sz="1200" b="1" dirty="0" smtClean="0"/>
                  <a:t> </a:t>
                </a:r>
                <a:r>
                  <a:rPr lang="it-IT" sz="1200" b="1" dirty="0" err="1" smtClean="0"/>
                  <a:t>errors</a:t>
                </a:r>
                <a:r>
                  <a:rPr lang="it-IT" sz="1200" b="1" dirty="0" smtClean="0"/>
                  <a:t> </a:t>
                </a:r>
                <a:r>
                  <a:rPr lang="it-IT" sz="1200" b="1" dirty="0" err="1" smtClean="0"/>
                  <a:t>caused</a:t>
                </a:r>
                <a:r>
                  <a:rPr lang="it-IT" sz="1200" b="1" dirty="0" smtClean="0"/>
                  <a:t> by antenna </a:t>
                </a:r>
                <a:r>
                  <a:rPr lang="it-IT" sz="1200" b="1" dirty="0" err="1" smtClean="0"/>
                  <a:t>thermal</a:t>
                </a:r>
                <a:r>
                  <a:rPr lang="it-IT" sz="1200" b="1" dirty="0" smtClean="0"/>
                  <a:t> </a:t>
                </a:r>
                <a:r>
                  <a:rPr lang="it-IT" sz="1200" b="1" dirty="0" err="1" smtClean="0"/>
                  <a:t>deformations</a:t>
                </a:r>
                <a:endParaRPr lang="it-IT" sz="1200" dirty="0" smtClean="0"/>
              </a:p>
              <a:p>
                <a:pPr marL="109728" indent="0">
                  <a:buFont typeface="Wingdings 3"/>
                  <a:buNone/>
                </a:pPr>
                <a:endParaRPr lang="it-IT" sz="1200" dirty="0" smtClean="0"/>
              </a:p>
              <a:p>
                <a:pPr marL="109728" indent="0">
                  <a:buFont typeface="Wingdings 3"/>
                  <a:buNone/>
                </a:pPr>
                <a:endParaRPr lang="it-IT" dirty="0"/>
              </a:p>
            </p:txBody>
          </p:sp>
        </p:grpSp>
        <p:sp>
          <p:nvSpPr>
            <p:cNvPr id="17" name="Segnaposto contenuto 2"/>
            <p:cNvSpPr txBox="1">
              <a:spLocks/>
            </p:cNvSpPr>
            <p:nvPr/>
          </p:nvSpPr>
          <p:spPr>
            <a:xfrm>
              <a:off x="768720" y="3769155"/>
              <a:ext cx="6192688" cy="50751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it-IT" sz="1200" b="1" dirty="0" err="1" smtClean="0"/>
                <a:t>Azimuth</a:t>
              </a:r>
              <a:r>
                <a:rPr lang="it-IT" sz="1200" b="1" dirty="0" smtClean="0"/>
                <a:t> </a:t>
              </a:r>
              <a:r>
                <a:rPr lang="it-IT" sz="1200" b="1" dirty="0" err="1" smtClean="0"/>
                <a:t>axis</a:t>
              </a:r>
              <a:r>
                <a:rPr lang="it-IT" sz="1200" b="1" dirty="0" smtClean="0"/>
                <a:t> </a:t>
              </a:r>
              <a:r>
                <a:rPr lang="it-IT" sz="1200" b="1" dirty="0" err="1" smtClean="0"/>
                <a:t>errors</a:t>
              </a:r>
              <a:r>
                <a:rPr lang="it-IT" sz="1200" b="1" dirty="0" smtClean="0"/>
                <a:t> </a:t>
              </a:r>
              <a:r>
                <a:rPr lang="it-IT" sz="1200" b="1" dirty="0" err="1" smtClean="0"/>
                <a:t>caused</a:t>
              </a:r>
              <a:r>
                <a:rPr lang="it-IT" sz="1200" b="1" dirty="0" smtClean="0"/>
                <a:t> </a:t>
              </a:r>
              <a:r>
                <a:rPr lang="it-IT" sz="1200" b="1" dirty="0"/>
                <a:t>by antenna </a:t>
              </a:r>
              <a:r>
                <a:rPr lang="it-IT" sz="1200" b="1" dirty="0" err="1"/>
                <a:t>thermal</a:t>
              </a:r>
              <a:r>
                <a:rPr lang="it-IT" sz="1200" b="1" dirty="0"/>
                <a:t> </a:t>
              </a:r>
              <a:r>
                <a:rPr lang="it-IT" sz="1200" b="1" dirty="0" err="1"/>
                <a:t>deformations</a:t>
              </a:r>
              <a:endParaRPr lang="it-IT" sz="1200" dirty="0" smtClean="0"/>
            </a:p>
            <a:p>
              <a:pPr marL="109728" indent="0">
                <a:buFont typeface="Wingdings 3"/>
                <a:buNone/>
              </a:pPr>
              <a:endParaRPr lang="it-IT" dirty="0"/>
            </a:p>
          </p:txBody>
        </p:sp>
      </p:grpSp>
      <p:sp>
        <p:nvSpPr>
          <p:cNvPr id="15" name="Rectangle 2"/>
          <p:cNvSpPr>
            <a:spLocks noChangeArrowheads="1"/>
          </p:cNvSpPr>
          <p:nvPr/>
        </p:nvSpPr>
        <p:spPr bwMode="auto">
          <a:xfrm>
            <a:off x="323528" y="5813720"/>
            <a:ext cx="8259621" cy="463846"/>
          </a:xfrm>
          <a:prstGeom prst="rect">
            <a:avLst/>
          </a:prstGeom>
          <a:solidFill>
            <a:srgbClr val="FFC000"/>
          </a:solidFill>
          <a:ln w="44450">
            <a:noFill/>
            <a:round/>
            <a:headEnd/>
            <a:tailEnd/>
          </a:ln>
          <a:effectLst/>
        </p:spPr>
        <p:txBody>
          <a:bodyPr wrap="square" lIns="90000" tIns="46800" rIns="90000" bIns="46800">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200" b="1" dirty="0" smtClean="0"/>
              <a:t>NOTE.  </a:t>
            </a:r>
            <a:r>
              <a:rPr lang="it-IT" sz="1200" dirty="0" smtClean="0"/>
              <a:t>With the antenna </a:t>
            </a:r>
            <a:r>
              <a:rPr lang="it-IT" sz="1200" dirty="0" err="1" smtClean="0"/>
              <a:t>pointing</a:t>
            </a:r>
            <a:r>
              <a:rPr lang="it-IT" sz="1200" dirty="0" smtClean="0"/>
              <a:t> model </a:t>
            </a:r>
            <a:r>
              <a:rPr lang="it-IT" sz="1200" dirty="0" err="1" smtClean="0"/>
              <a:t>working</a:t>
            </a:r>
            <a:r>
              <a:rPr lang="it-IT" sz="1200" dirty="0" smtClean="0"/>
              <a:t>, </a:t>
            </a:r>
            <a:r>
              <a:rPr lang="it-IT" sz="1200" b="1" dirty="0" err="1" smtClean="0"/>
              <a:t>residual</a:t>
            </a:r>
            <a:r>
              <a:rPr lang="it-IT" sz="1200" b="1" dirty="0" smtClean="0"/>
              <a:t> </a:t>
            </a:r>
            <a:r>
              <a:rPr lang="it-IT" sz="1200" b="1" dirty="0" err="1" smtClean="0"/>
              <a:t>offsets</a:t>
            </a:r>
            <a:r>
              <a:rPr lang="it-IT" sz="1200" dirty="0" smtClean="0"/>
              <a:t> take </a:t>
            </a:r>
            <a:r>
              <a:rPr lang="it-IT" sz="1200" dirty="0" err="1" smtClean="0"/>
              <a:t>into</a:t>
            </a:r>
            <a:r>
              <a:rPr lang="it-IT" sz="1200" dirty="0" smtClean="0"/>
              <a:t> account </a:t>
            </a:r>
            <a:r>
              <a:rPr lang="it-IT" sz="1200" dirty="0" err="1" smtClean="0"/>
              <a:t>both</a:t>
            </a:r>
            <a:r>
              <a:rPr lang="it-IT" sz="1200" dirty="0" smtClean="0"/>
              <a:t> alidade and </a:t>
            </a:r>
            <a:r>
              <a:rPr lang="it-IT" sz="1200" dirty="0" err="1" smtClean="0"/>
              <a:t>quadripod</a:t>
            </a:r>
            <a:r>
              <a:rPr lang="it-IT" sz="1200" dirty="0" smtClean="0"/>
              <a:t> temperature </a:t>
            </a:r>
            <a:r>
              <a:rPr lang="it-IT" sz="1200" dirty="0" err="1" smtClean="0"/>
              <a:t>variation</a:t>
            </a:r>
            <a:r>
              <a:rPr lang="it-IT" sz="1200" dirty="0" smtClean="0"/>
              <a:t> (</a:t>
            </a:r>
            <a:r>
              <a:rPr lang="it-IT" sz="1200" dirty="0" err="1" smtClean="0"/>
              <a:t>not</a:t>
            </a:r>
            <a:r>
              <a:rPr lang="it-IT" sz="1200" dirty="0" smtClean="0"/>
              <a:t> </a:t>
            </a:r>
            <a:r>
              <a:rPr lang="it-IT" sz="1200" dirty="0" err="1" smtClean="0"/>
              <a:t>only</a:t>
            </a:r>
            <a:r>
              <a:rPr lang="it-IT" sz="1200" dirty="0" smtClean="0"/>
              <a:t> alidade </a:t>
            </a:r>
            <a:r>
              <a:rPr lang="it-IT" sz="1200" dirty="0" err="1" smtClean="0"/>
              <a:t>as</a:t>
            </a:r>
            <a:r>
              <a:rPr lang="it-IT" sz="1200" dirty="0" smtClean="0"/>
              <a:t> in the </a:t>
            </a:r>
            <a:r>
              <a:rPr lang="it-IT" sz="1200" dirty="0" err="1" smtClean="0"/>
              <a:t>inclinometer</a:t>
            </a:r>
            <a:r>
              <a:rPr lang="it-IT" sz="1200" dirty="0" smtClean="0"/>
              <a:t> </a:t>
            </a:r>
            <a:r>
              <a:rPr lang="it-IT" sz="1200" dirty="0" err="1" smtClean="0"/>
              <a:t>measurement</a:t>
            </a:r>
            <a:r>
              <a:rPr lang="it-IT" sz="1200" dirty="0" smtClean="0"/>
              <a:t>)</a:t>
            </a:r>
            <a:endParaRPr lang="en-GB" sz="1200" dirty="0"/>
          </a:p>
        </p:txBody>
      </p:sp>
      <p:sp>
        <p:nvSpPr>
          <p:cNvPr id="19" name="Sottotitolo 2"/>
          <p:cNvSpPr txBox="1">
            <a:spLocks/>
          </p:cNvSpPr>
          <p:nvPr/>
        </p:nvSpPr>
        <p:spPr>
          <a:xfrm>
            <a:off x="-32592" y="6453336"/>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
        <p:nvSpPr>
          <p:cNvPr id="20" name="Rectangle 2"/>
          <p:cNvSpPr>
            <a:spLocks noChangeArrowheads="1"/>
          </p:cNvSpPr>
          <p:nvPr/>
        </p:nvSpPr>
        <p:spPr bwMode="auto">
          <a:xfrm>
            <a:off x="6688054" y="3511021"/>
            <a:ext cx="2288173" cy="710067"/>
          </a:xfrm>
          <a:prstGeom prst="rect">
            <a:avLst/>
          </a:prstGeom>
          <a:solidFill>
            <a:srgbClr val="FFC000"/>
          </a:solidFill>
          <a:ln w="44450">
            <a:noFill/>
            <a:round/>
            <a:headEnd/>
            <a:tailEnd/>
          </a:ln>
          <a:effectLst/>
        </p:spPr>
        <p:txBody>
          <a:bodyPr wrap="square" lIns="90000" tIns="46800" rIns="90000" bIns="46800">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000" b="1" dirty="0" err="1" smtClean="0"/>
              <a:t>Kalman</a:t>
            </a:r>
            <a:r>
              <a:rPr lang="it-IT" sz="1000" b="1" dirty="0" smtClean="0"/>
              <a:t> </a:t>
            </a:r>
            <a:r>
              <a:rPr lang="it-IT" sz="1000" b="1" dirty="0" err="1" smtClean="0"/>
              <a:t>filter</a:t>
            </a:r>
            <a:r>
              <a:rPr lang="it-IT" sz="1000" b="1" dirty="0" smtClean="0"/>
              <a:t> </a:t>
            </a:r>
            <a:r>
              <a:rPr lang="it-IT" sz="1000" dirty="0" err="1" smtClean="0"/>
              <a:t>was</a:t>
            </a:r>
            <a:r>
              <a:rPr lang="it-IT" sz="1000" dirty="0" smtClean="0"/>
              <a:t> </a:t>
            </a:r>
            <a:r>
              <a:rPr lang="it-IT" sz="1000" dirty="0" err="1" smtClean="0"/>
              <a:t>used</a:t>
            </a:r>
            <a:r>
              <a:rPr lang="it-IT" sz="1000" dirty="0" smtClean="0"/>
              <a:t> to </a:t>
            </a:r>
            <a:r>
              <a:rPr lang="it-IT" sz="1000" dirty="0" err="1" smtClean="0"/>
              <a:t>remove</a:t>
            </a:r>
            <a:r>
              <a:rPr lang="it-IT" sz="1000" dirty="0" smtClean="0"/>
              <a:t> the </a:t>
            </a:r>
            <a:r>
              <a:rPr lang="it-IT" sz="1000" dirty="0" err="1" smtClean="0"/>
              <a:t>noisy</a:t>
            </a:r>
            <a:r>
              <a:rPr lang="it-IT" sz="1000" dirty="0" smtClean="0"/>
              <a:t> high </a:t>
            </a:r>
            <a:r>
              <a:rPr lang="it-IT" sz="1000" dirty="0" err="1" smtClean="0"/>
              <a:t>frequency</a:t>
            </a:r>
            <a:r>
              <a:rPr lang="it-IT" sz="1000" dirty="0" smtClean="0"/>
              <a:t> </a:t>
            </a:r>
            <a:r>
              <a:rPr lang="it-IT" sz="1000" dirty="0" err="1" smtClean="0"/>
              <a:t>components</a:t>
            </a:r>
            <a:r>
              <a:rPr lang="it-IT" sz="1000" dirty="0" smtClean="0"/>
              <a:t> due to antenna </a:t>
            </a:r>
            <a:r>
              <a:rPr lang="it-IT" sz="1000" dirty="0" err="1" smtClean="0"/>
              <a:t>acceleration</a:t>
            </a:r>
            <a:r>
              <a:rPr lang="it-IT" sz="1000" dirty="0" smtClean="0"/>
              <a:t>.</a:t>
            </a:r>
          </a:p>
        </p:txBody>
      </p:sp>
    </p:spTree>
    <p:extLst>
      <p:ext uri="{BB962C8B-B14F-4D97-AF65-F5344CB8AC3E}">
        <p14:creationId xmlns:p14="http://schemas.microsoft.com/office/powerpoint/2010/main" val="94928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384"/>
            <a:ext cx="8568952" cy="1143000"/>
          </a:xfrm>
        </p:spPr>
        <p:txBody>
          <a:bodyPr>
            <a:normAutofit/>
          </a:bodyPr>
          <a:lstStyle/>
          <a:p>
            <a:pPr algn="ctr"/>
            <a:r>
              <a:rPr lang="it-IT" sz="3200" dirty="0" smtClean="0"/>
              <a:t>Status of temperature </a:t>
            </a:r>
            <a:r>
              <a:rPr lang="it-IT" sz="3200" dirty="0" err="1" smtClean="0"/>
              <a:t>probes</a:t>
            </a:r>
            <a:endParaRPr lang="it-IT" sz="3200" dirty="0"/>
          </a:p>
        </p:txBody>
      </p:sp>
      <p:pic>
        <p:nvPicPr>
          <p:cNvPr id="4" name="Picture 4"/>
          <p:cNvPicPr>
            <a:picLocks noChangeAspect="1" noChangeArrowheads="1"/>
          </p:cNvPicPr>
          <p:nvPr/>
        </p:nvPicPr>
        <p:blipFill>
          <a:blip r:embed="rId3"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4" cstate="print"/>
          <a:stretch>
            <a:fillRect/>
          </a:stretch>
        </p:blipFill>
        <p:spPr>
          <a:xfrm>
            <a:off x="7084590" y="6316373"/>
            <a:ext cx="1477362" cy="424995"/>
          </a:xfrm>
          <a:prstGeom prst="rect">
            <a:avLst/>
          </a:prstGeom>
        </p:spPr>
      </p:pic>
      <p:sp>
        <p:nvSpPr>
          <p:cNvPr id="29" name="Rectangle 2"/>
          <p:cNvSpPr>
            <a:spLocks noChangeArrowheads="1"/>
          </p:cNvSpPr>
          <p:nvPr/>
        </p:nvSpPr>
        <p:spPr bwMode="auto">
          <a:xfrm>
            <a:off x="434420" y="908720"/>
            <a:ext cx="7762332" cy="525401"/>
          </a:xfrm>
          <a:prstGeom prst="rect">
            <a:avLst/>
          </a:prstGeom>
          <a:noFill/>
          <a:ln w="9525">
            <a:noFill/>
            <a:round/>
            <a:headEnd/>
            <a:tailEnd/>
          </a:ln>
          <a:effectLst/>
        </p:spPr>
        <p:txBody>
          <a:bodyPr wrap="square" lIns="90000" tIns="46800" rIns="90000" bIns="46800">
            <a:spAutoFit/>
          </a:bodyPr>
          <a:lstStyle/>
          <a:p>
            <a:pPr algn="jus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t>The number and position of the temperature probes on SRT structure were inferred by FEM model:</a:t>
            </a:r>
            <a:endParaRPr lang="en-GB" sz="1400" dirty="0" smtClean="0">
              <a:ea typeface="Verdana" pitchFamily="34" charset="0"/>
              <a:cs typeface="Verdana" pitchFamily="34" charset="0"/>
            </a:endParaRPr>
          </a:p>
        </p:txBody>
      </p:sp>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420" y="1340768"/>
            <a:ext cx="4392488" cy="4778355"/>
          </a:xfrm>
          <a:prstGeom prst="rect">
            <a:avLst/>
          </a:prstGeom>
        </p:spPr>
      </p:pic>
      <p:grpSp>
        <p:nvGrpSpPr>
          <p:cNvPr id="12" name="Gruppo 11"/>
          <p:cNvGrpSpPr/>
          <p:nvPr/>
        </p:nvGrpSpPr>
        <p:grpSpPr>
          <a:xfrm>
            <a:off x="1855022" y="1434122"/>
            <a:ext cx="7029768" cy="3980432"/>
            <a:chOff x="1855022" y="1674404"/>
            <a:chExt cx="7029768" cy="3740149"/>
          </a:xfrm>
        </p:grpSpPr>
        <p:sp>
          <p:nvSpPr>
            <p:cNvPr id="59" name="CasellaDiTesto 58"/>
            <p:cNvSpPr txBox="1"/>
            <p:nvPr/>
          </p:nvSpPr>
          <p:spPr>
            <a:xfrm>
              <a:off x="4932040" y="1674404"/>
              <a:ext cx="3952750" cy="523220"/>
            </a:xfrm>
            <a:prstGeom prst="rect">
              <a:avLst/>
            </a:prstGeom>
            <a:noFill/>
          </p:spPr>
          <p:txBody>
            <a:bodyPr wrap="square" rtlCol="0">
              <a:spAutoFit/>
            </a:bodyPr>
            <a:lstStyle/>
            <a:p>
              <a:pPr marL="171450" indent="-171450">
                <a:buFont typeface="Arial" panose="020B0604020202020204" pitchFamily="34" charset="0"/>
                <a:buChar char="•"/>
              </a:pPr>
              <a:r>
                <a:rPr lang="it-IT" sz="1400" dirty="0" smtClean="0"/>
                <a:t>16 </a:t>
              </a:r>
              <a:r>
                <a:rPr lang="it-IT" sz="1400" dirty="0" err="1" smtClean="0"/>
                <a:t>probes</a:t>
              </a:r>
              <a:r>
                <a:rPr lang="it-IT" sz="1400" dirty="0" smtClean="0"/>
                <a:t> on the alidade </a:t>
              </a:r>
            </a:p>
            <a:p>
              <a:pPr marL="171450" indent="-171450">
                <a:buFont typeface="Arial" panose="020B0604020202020204" pitchFamily="34" charset="0"/>
                <a:buChar char="•"/>
              </a:pPr>
              <a:r>
                <a:rPr lang="it-IT" sz="1400" dirty="0" smtClean="0"/>
                <a:t>8 </a:t>
              </a:r>
              <a:r>
                <a:rPr lang="it-IT" sz="1400" dirty="0" err="1" smtClean="0"/>
                <a:t>probes</a:t>
              </a:r>
              <a:r>
                <a:rPr lang="it-IT" sz="1400" dirty="0" smtClean="0"/>
                <a:t> on the </a:t>
              </a:r>
              <a:r>
                <a:rPr lang="it-IT" sz="1400" dirty="0" err="1" smtClean="0"/>
                <a:t>quadrupod</a:t>
              </a:r>
              <a:endParaRPr lang="it-IT" sz="1400" dirty="0"/>
            </a:p>
          </p:txBody>
        </p:sp>
        <p:grpSp>
          <p:nvGrpSpPr>
            <p:cNvPr id="9" name="Gruppo 8"/>
            <p:cNvGrpSpPr/>
            <p:nvPr/>
          </p:nvGrpSpPr>
          <p:grpSpPr>
            <a:xfrm>
              <a:off x="1855022" y="3728350"/>
              <a:ext cx="1837422" cy="1686203"/>
              <a:chOff x="1855022" y="3728350"/>
              <a:chExt cx="1837422" cy="1686203"/>
            </a:xfrm>
          </p:grpSpPr>
          <p:sp>
            <p:nvSpPr>
              <p:cNvPr id="30" name="Ovale 29"/>
              <p:cNvSpPr/>
              <p:nvPr/>
            </p:nvSpPr>
            <p:spPr>
              <a:xfrm>
                <a:off x="1855023" y="5285871"/>
                <a:ext cx="127012" cy="1286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e 32"/>
              <p:cNvSpPr/>
              <p:nvPr/>
            </p:nvSpPr>
            <p:spPr>
              <a:xfrm>
                <a:off x="3532316" y="5167976"/>
                <a:ext cx="142887" cy="18535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Ovale 33"/>
              <p:cNvSpPr/>
              <p:nvPr/>
            </p:nvSpPr>
            <p:spPr>
              <a:xfrm>
                <a:off x="1855022" y="4694450"/>
                <a:ext cx="127012" cy="1286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p:cNvSpPr/>
              <p:nvPr/>
            </p:nvSpPr>
            <p:spPr>
              <a:xfrm>
                <a:off x="3533680" y="4671099"/>
                <a:ext cx="158764" cy="15170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p:cNvSpPr/>
              <p:nvPr/>
            </p:nvSpPr>
            <p:spPr>
              <a:xfrm>
                <a:off x="1855022" y="4133743"/>
                <a:ext cx="127011" cy="12868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p:cNvSpPr/>
              <p:nvPr/>
            </p:nvSpPr>
            <p:spPr>
              <a:xfrm>
                <a:off x="3533680" y="4198083"/>
                <a:ext cx="127013" cy="1286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Ovale 47"/>
              <p:cNvSpPr/>
              <p:nvPr/>
            </p:nvSpPr>
            <p:spPr>
              <a:xfrm>
                <a:off x="1919075" y="3728350"/>
                <a:ext cx="127013" cy="1286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Ovale 49"/>
              <p:cNvSpPr/>
              <p:nvPr/>
            </p:nvSpPr>
            <p:spPr>
              <a:xfrm>
                <a:off x="3549555" y="3729945"/>
                <a:ext cx="127013" cy="1286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1" name="Gruppo 10"/>
            <p:cNvGrpSpPr/>
            <p:nvPr/>
          </p:nvGrpSpPr>
          <p:grpSpPr>
            <a:xfrm>
              <a:off x="1986837" y="1993768"/>
              <a:ext cx="1635330" cy="643822"/>
              <a:chOff x="1986837" y="1993768"/>
              <a:chExt cx="1635330" cy="643822"/>
            </a:xfrm>
          </p:grpSpPr>
          <p:sp>
            <p:nvSpPr>
              <p:cNvPr id="51" name="Ovale 50"/>
              <p:cNvSpPr/>
              <p:nvPr/>
            </p:nvSpPr>
            <p:spPr>
              <a:xfrm>
                <a:off x="3223686" y="2096133"/>
                <a:ext cx="127013" cy="1286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Ovale 52"/>
              <p:cNvSpPr/>
              <p:nvPr/>
            </p:nvSpPr>
            <p:spPr>
              <a:xfrm>
                <a:off x="3495154" y="2497328"/>
                <a:ext cx="127013" cy="1286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1986837" y="2508909"/>
                <a:ext cx="127013" cy="1286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2339752" y="1993768"/>
                <a:ext cx="127013" cy="1286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13" name="Gruppo 12"/>
          <p:cNvGrpSpPr/>
          <p:nvPr/>
        </p:nvGrpSpPr>
        <p:grpSpPr>
          <a:xfrm>
            <a:off x="4839660" y="2019892"/>
            <a:ext cx="3743488" cy="3593729"/>
            <a:chOff x="4716944" y="2497328"/>
            <a:chExt cx="3743488" cy="3593729"/>
          </a:xfrm>
        </p:grpSpPr>
        <p:pic>
          <p:nvPicPr>
            <p:cNvPr id="61" name="Picture 4" descr="Embedded PC series with Intel® Atom™ processor CX5010, CX50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7579" y="2497328"/>
              <a:ext cx="2675692" cy="2885704"/>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2"/>
            <p:cNvSpPr>
              <a:spLocks noChangeArrowheads="1"/>
            </p:cNvSpPr>
            <p:nvPr/>
          </p:nvSpPr>
          <p:spPr bwMode="auto">
            <a:xfrm>
              <a:off x="4716944" y="5350212"/>
              <a:ext cx="3743488" cy="740845"/>
            </a:xfrm>
            <a:prstGeom prst="rect">
              <a:avLst/>
            </a:prstGeom>
            <a:noFill/>
            <a:ln w="9525">
              <a:noFill/>
              <a:round/>
              <a:headEnd/>
              <a:tailEnd/>
            </a:ln>
            <a:effectLst/>
          </p:spPr>
          <p:txBody>
            <a:bodyPr wrap="square" lIns="90000" tIns="46800" rIns="90000" bIns="46800">
              <a:spAutoFit/>
            </a:bodyPr>
            <a:lstStyle/>
            <a:p>
              <a:pPr algn="jus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t>Probes installation, cabling and interfacing with </a:t>
              </a:r>
              <a:r>
                <a:rPr lang="en-GB" sz="1400" dirty="0" err="1" smtClean="0"/>
                <a:t>Beckhoff</a:t>
              </a:r>
              <a:r>
                <a:rPr lang="en-GB" sz="1400" dirty="0" smtClean="0"/>
                <a:t> </a:t>
              </a:r>
              <a:r>
                <a:rPr lang="en-GB" sz="1400" dirty="0" err="1" smtClean="0"/>
                <a:t>embeddes</a:t>
              </a:r>
              <a:r>
                <a:rPr lang="en-GB" sz="1400" dirty="0" smtClean="0"/>
                <a:t> PC will be soon accomplished </a:t>
              </a:r>
              <a:endParaRPr lang="en-GB" sz="1400" dirty="0" smtClean="0">
                <a:ea typeface="Verdana" pitchFamily="34" charset="0"/>
                <a:cs typeface="Verdana" pitchFamily="34" charset="0"/>
              </a:endParaRPr>
            </a:p>
          </p:txBody>
        </p:sp>
      </p:grpSp>
      <p:sp>
        <p:nvSpPr>
          <p:cNvPr id="31" name="Sottotitolo 2"/>
          <p:cNvSpPr txBox="1">
            <a:spLocks/>
          </p:cNvSpPr>
          <p:nvPr/>
        </p:nvSpPr>
        <p:spPr>
          <a:xfrm>
            <a:off x="-32592" y="6453336"/>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cxnSp>
        <p:nvCxnSpPr>
          <p:cNvPr id="6" name="Connettore 2 5"/>
          <p:cNvCxnSpPr>
            <a:endCxn id="33" idx="5"/>
          </p:cNvCxnSpPr>
          <p:nvPr/>
        </p:nvCxnSpPr>
        <p:spPr>
          <a:xfrm flipH="1" flipV="1">
            <a:off x="3654278" y="5320508"/>
            <a:ext cx="1277763" cy="74606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7" descr="http://www.ifm.com/tedo/foto/600_0043.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5360" y="5670067"/>
            <a:ext cx="2189308" cy="106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48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28144"/>
            <a:ext cx="8229600" cy="4525963"/>
          </a:xfrm>
        </p:spPr>
        <p:txBody>
          <a:bodyPr>
            <a:normAutofit/>
          </a:bodyPr>
          <a:lstStyle/>
          <a:p>
            <a:r>
              <a:rPr lang="it-IT" sz="1800" dirty="0" smtClean="0"/>
              <a:t>SRT </a:t>
            </a:r>
            <a:r>
              <a:rPr lang="it-IT" sz="1800" dirty="0" err="1" smtClean="0"/>
              <a:t>main</a:t>
            </a:r>
            <a:r>
              <a:rPr lang="it-IT" sz="1800" dirty="0" smtClean="0"/>
              <a:t> </a:t>
            </a:r>
            <a:r>
              <a:rPr lang="it-IT" sz="1800" dirty="0" err="1" smtClean="0"/>
              <a:t>characteristics</a:t>
            </a:r>
            <a:r>
              <a:rPr lang="it-IT" sz="1800" dirty="0" smtClean="0"/>
              <a:t> </a:t>
            </a:r>
            <a:r>
              <a:rPr lang="it-IT" sz="1800" dirty="0" err="1" smtClean="0"/>
              <a:t>description</a:t>
            </a:r>
            <a:endParaRPr lang="it-IT" sz="1800" dirty="0" smtClean="0"/>
          </a:p>
          <a:p>
            <a:endParaRPr lang="it-IT" sz="1800" dirty="0" smtClean="0"/>
          </a:p>
          <a:p>
            <a:r>
              <a:rPr lang="it-IT" sz="1800" dirty="0" smtClean="0"/>
              <a:t>SRT status </a:t>
            </a:r>
            <a:r>
              <a:rPr lang="it-IT" sz="1800" dirty="0" err="1" smtClean="0"/>
              <a:t>at</a:t>
            </a:r>
            <a:r>
              <a:rPr lang="it-IT" sz="1800" dirty="0" smtClean="0"/>
              <a:t> the end of the </a:t>
            </a:r>
            <a:r>
              <a:rPr lang="it-IT" sz="1800" dirty="0" err="1" smtClean="0"/>
              <a:t>astronomical</a:t>
            </a:r>
            <a:r>
              <a:rPr lang="it-IT" sz="1800" dirty="0" smtClean="0"/>
              <a:t> </a:t>
            </a:r>
            <a:r>
              <a:rPr lang="it-IT" sz="1800" dirty="0" err="1" smtClean="0"/>
              <a:t>validation</a:t>
            </a:r>
            <a:endParaRPr lang="it-IT" sz="1800" dirty="0" smtClean="0"/>
          </a:p>
          <a:p>
            <a:pPr marL="109728" indent="0">
              <a:buNone/>
            </a:pPr>
            <a:endParaRPr lang="it-IT" sz="1800" dirty="0" smtClean="0"/>
          </a:p>
          <a:p>
            <a:pPr>
              <a:lnSpc>
                <a:spcPct val="150000"/>
              </a:lnSpc>
            </a:pPr>
            <a:r>
              <a:rPr lang="it-IT" sz="1800" dirty="0" smtClean="0"/>
              <a:t>Work progress status of the first SRT </a:t>
            </a:r>
            <a:r>
              <a:rPr lang="it-IT" sz="1800" dirty="0" err="1"/>
              <a:t>metrology</a:t>
            </a:r>
            <a:r>
              <a:rPr lang="it-IT" sz="1800" dirty="0"/>
              <a:t> </a:t>
            </a:r>
            <a:r>
              <a:rPr lang="it-IT" sz="1800" dirty="0" err="1" smtClean="0"/>
              <a:t>systems</a:t>
            </a:r>
            <a:r>
              <a:rPr lang="it-IT" sz="1800" dirty="0" smtClean="0"/>
              <a:t>:</a:t>
            </a:r>
          </a:p>
          <a:p>
            <a:pPr lvl="1">
              <a:lnSpc>
                <a:spcPct val="150000"/>
              </a:lnSpc>
            </a:pPr>
            <a:r>
              <a:rPr lang="it-IT" sz="1800" dirty="0"/>
              <a:t>With-</a:t>
            </a:r>
            <a:r>
              <a:rPr lang="it-IT" sz="1800" dirty="0" err="1"/>
              <a:t>phase</a:t>
            </a:r>
            <a:r>
              <a:rPr lang="it-IT" sz="1800" dirty="0"/>
              <a:t> </a:t>
            </a:r>
            <a:r>
              <a:rPr lang="it-IT" sz="1800" dirty="0" err="1"/>
              <a:t>microwave</a:t>
            </a:r>
            <a:r>
              <a:rPr lang="it-IT" sz="1800" dirty="0"/>
              <a:t> </a:t>
            </a:r>
            <a:r>
              <a:rPr lang="it-IT" sz="1800" dirty="0" err="1"/>
              <a:t>holography</a:t>
            </a:r>
            <a:endParaRPr lang="it-IT" sz="1800" dirty="0"/>
          </a:p>
          <a:p>
            <a:pPr lvl="1">
              <a:lnSpc>
                <a:spcPct val="150000"/>
              </a:lnSpc>
            </a:pPr>
            <a:r>
              <a:rPr lang="it-IT" sz="1800" dirty="0" err="1" smtClean="0"/>
              <a:t>Inclinometers</a:t>
            </a:r>
            <a:endParaRPr lang="it-IT" sz="1800" dirty="0"/>
          </a:p>
          <a:p>
            <a:pPr lvl="1">
              <a:lnSpc>
                <a:spcPct val="150000"/>
              </a:lnSpc>
            </a:pPr>
            <a:r>
              <a:rPr lang="it-IT" sz="1800" dirty="0"/>
              <a:t>Temperature </a:t>
            </a:r>
            <a:r>
              <a:rPr lang="it-IT" sz="1800" dirty="0" err="1"/>
              <a:t>probes</a:t>
            </a:r>
            <a:endParaRPr lang="it-IT" sz="1800" dirty="0"/>
          </a:p>
          <a:p>
            <a:pPr lvl="1">
              <a:lnSpc>
                <a:spcPct val="150000"/>
              </a:lnSpc>
            </a:pPr>
            <a:r>
              <a:rPr lang="it-IT" sz="1800" dirty="0" smtClean="0"/>
              <a:t>Optical laser and Position </a:t>
            </a:r>
            <a:r>
              <a:rPr lang="it-IT" sz="1800" dirty="0" err="1" smtClean="0"/>
              <a:t>sensing</a:t>
            </a:r>
            <a:r>
              <a:rPr lang="it-IT" sz="1800" dirty="0" smtClean="0"/>
              <a:t> </a:t>
            </a:r>
            <a:r>
              <a:rPr lang="it-IT" sz="1800" dirty="0" err="1" smtClean="0"/>
              <a:t>devices</a:t>
            </a:r>
            <a:r>
              <a:rPr lang="it-IT" sz="1800" dirty="0" smtClean="0"/>
              <a:t> (PSD)</a:t>
            </a:r>
          </a:p>
          <a:p>
            <a:pPr marL="109728" indent="0">
              <a:buNone/>
            </a:pPr>
            <a:endParaRPr lang="it-IT" sz="1800" dirty="0" smtClean="0"/>
          </a:p>
          <a:p>
            <a:r>
              <a:rPr lang="it-IT" sz="1800" dirty="0" err="1" smtClean="0"/>
              <a:t>Conclusions</a:t>
            </a:r>
            <a:endParaRPr lang="it-IT" sz="1800" dirty="0"/>
          </a:p>
          <a:p>
            <a:endParaRPr lang="it-IT" sz="1800" dirty="0"/>
          </a:p>
        </p:txBody>
      </p:sp>
      <p:sp>
        <p:nvSpPr>
          <p:cNvPr id="2" name="Titolo 1"/>
          <p:cNvSpPr>
            <a:spLocks noGrp="1"/>
          </p:cNvSpPr>
          <p:nvPr>
            <p:ph type="title"/>
          </p:nvPr>
        </p:nvSpPr>
        <p:spPr/>
        <p:txBody>
          <a:bodyPr/>
          <a:lstStyle/>
          <a:p>
            <a:r>
              <a:rPr lang="it-IT" dirty="0" smtClean="0"/>
              <a:t>Agenda</a:t>
            </a:r>
            <a:endParaRPr lang="it-IT" dirty="0"/>
          </a:p>
        </p:txBody>
      </p:sp>
      <p:pic>
        <p:nvPicPr>
          <p:cNvPr id="4" name="Picture 4"/>
          <p:cNvPicPr>
            <a:picLocks noChangeAspect="1" noChangeArrowheads="1"/>
          </p:cNvPicPr>
          <p:nvPr/>
        </p:nvPicPr>
        <p:blipFill>
          <a:blip r:embed="rId3"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4" cstate="print"/>
          <a:stretch>
            <a:fillRect/>
          </a:stretch>
        </p:blipFill>
        <p:spPr>
          <a:xfrm>
            <a:off x="7084590" y="6316373"/>
            <a:ext cx="1477362" cy="424995"/>
          </a:xfrm>
          <a:prstGeom prst="rect">
            <a:avLst/>
          </a:prstGeom>
        </p:spPr>
      </p:pic>
      <p:sp>
        <p:nvSpPr>
          <p:cNvPr id="6"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
        <p:nvSpPr>
          <p:cNvPr id="8" name="Sottotitolo 2"/>
          <p:cNvSpPr txBox="1">
            <a:spLocks/>
          </p:cNvSpPr>
          <p:nvPr/>
        </p:nvSpPr>
        <p:spPr>
          <a:xfrm>
            <a:off x="32592" y="6277566"/>
            <a:ext cx="3136268" cy="29030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1600" dirty="0">
              <a:solidFill>
                <a:schemeClr val="bg1"/>
              </a:solidFill>
            </a:endParaRPr>
          </a:p>
        </p:txBody>
      </p:sp>
    </p:spTree>
    <p:extLst>
      <p:ext uri="{BB962C8B-B14F-4D97-AF65-F5344CB8AC3E}">
        <p14:creationId xmlns:p14="http://schemas.microsoft.com/office/powerpoint/2010/main" val="81762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down)">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862" y="2384552"/>
            <a:ext cx="6803259" cy="3456384"/>
          </a:xfrm>
          <a:prstGeom prst="rect">
            <a:avLst/>
          </a:prstGeom>
        </p:spPr>
      </p:pic>
      <p:sp>
        <p:nvSpPr>
          <p:cNvPr id="2" name="Titolo 1"/>
          <p:cNvSpPr>
            <a:spLocks noGrp="1"/>
          </p:cNvSpPr>
          <p:nvPr>
            <p:ph type="title"/>
          </p:nvPr>
        </p:nvSpPr>
        <p:spPr>
          <a:xfrm>
            <a:off x="453934" y="32199"/>
            <a:ext cx="8568952" cy="894673"/>
          </a:xfrm>
        </p:spPr>
        <p:txBody>
          <a:bodyPr>
            <a:normAutofit/>
          </a:bodyPr>
          <a:lstStyle/>
          <a:p>
            <a:pPr algn="ctr"/>
            <a:r>
              <a:rPr lang="it-IT" sz="3200" dirty="0" smtClean="0"/>
              <a:t>Status of </a:t>
            </a:r>
            <a:r>
              <a:rPr lang="it-IT" sz="3200" dirty="0" err="1" smtClean="0"/>
              <a:t>optical</a:t>
            </a:r>
            <a:r>
              <a:rPr lang="it-IT" sz="3200" dirty="0" smtClean="0"/>
              <a:t> laser PSD</a:t>
            </a:r>
            <a:endParaRPr lang="it-IT" sz="3200" dirty="0"/>
          </a:p>
        </p:txBody>
      </p:sp>
      <p:pic>
        <p:nvPicPr>
          <p:cNvPr id="4" name="Picture 4"/>
          <p:cNvPicPr>
            <a:picLocks noChangeAspect="1" noChangeArrowheads="1"/>
          </p:cNvPicPr>
          <p:nvPr/>
        </p:nvPicPr>
        <p:blipFill>
          <a:blip r:embed="rId4"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5" cstate="print"/>
          <a:stretch>
            <a:fillRect/>
          </a:stretch>
        </p:blipFill>
        <p:spPr>
          <a:xfrm>
            <a:off x="7084590" y="6316373"/>
            <a:ext cx="1477362" cy="424995"/>
          </a:xfrm>
          <a:prstGeom prst="rect">
            <a:avLst/>
          </a:prstGeom>
        </p:spPr>
      </p:pic>
      <p:sp>
        <p:nvSpPr>
          <p:cNvPr id="8" name="Sottotitolo 2"/>
          <p:cNvSpPr txBox="1">
            <a:spLocks/>
          </p:cNvSpPr>
          <p:nvPr/>
        </p:nvSpPr>
        <p:spPr>
          <a:xfrm>
            <a:off x="32592" y="6277566"/>
            <a:ext cx="3136268" cy="29030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1600" dirty="0">
              <a:solidFill>
                <a:schemeClr val="bg1"/>
              </a:solidFill>
            </a:endParaRPr>
          </a:p>
        </p:txBody>
      </p:sp>
      <p:grpSp>
        <p:nvGrpSpPr>
          <p:cNvPr id="25" name="Gruppo 24"/>
          <p:cNvGrpSpPr/>
          <p:nvPr/>
        </p:nvGrpSpPr>
        <p:grpSpPr>
          <a:xfrm>
            <a:off x="842116" y="2309913"/>
            <a:ext cx="7762332" cy="3855391"/>
            <a:chOff x="842116" y="2309913"/>
            <a:chExt cx="7762332" cy="3855391"/>
          </a:xfrm>
        </p:grpSpPr>
        <p:grpSp>
          <p:nvGrpSpPr>
            <p:cNvPr id="54" name="Gruppo 53"/>
            <p:cNvGrpSpPr/>
            <p:nvPr/>
          </p:nvGrpSpPr>
          <p:grpSpPr>
            <a:xfrm>
              <a:off x="4880776" y="2309913"/>
              <a:ext cx="1198966" cy="903063"/>
              <a:chOff x="260289" y="4490483"/>
              <a:chExt cx="1198966" cy="903063"/>
            </a:xfrm>
          </p:grpSpPr>
          <p:cxnSp>
            <p:nvCxnSpPr>
              <p:cNvPr id="47" name="Connettore 2 46"/>
              <p:cNvCxnSpPr/>
              <p:nvPr/>
            </p:nvCxnSpPr>
            <p:spPr>
              <a:xfrm>
                <a:off x="1115615" y="4589512"/>
                <a:ext cx="0" cy="720080"/>
              </a:xfrm>
              <a:prstGeom prst="straightConnector1">
                <a:avLst/>
              </a:prstGeom>
              <a:ln w="285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8" name="Connettore 2 47"/>
              <p:cNvCxnSpPr/>
              <p:nvPr/>
            </p:nvCxnSpPr>
            <p:spPr>
              <a:xfrm rot="5400000">
                <a:off x="763960" y="4229472"/>
                <a:ext cx="0" cy="720080"/>
              </a:xfrm>
              <a:prstGeom prst="straightConnector1">
                <a:avLst/>
              </a:prstGeom>
              <a:ln w="285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0" name="Somma 49"/>
              <p:cNvSpPr/>
              <p:nvPr/>
            </p:nvSpPr>
            <p:spPr>
              <a:xfrm>
                <a:off x="1017709" y="4490483"/>
                <a:ext cx="195811" cy="207640"/>
              </a:xfrm>
              <a:prstGeom prst="flowChartSummingJunction">
                <a:avLst/>
              </a:prstGeom>
              <a:no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p:cNvSpPr/>
              <p:nvPr/>
            </p:nvSpPr>
            <p:spPr>
              <a:xfrm>
                <a:off x="879690" y="5116547"/>
                <a:ext cx="276038" cy="276999"/>
              </a:xfrm>
              <a:prstGeom prst="rect">
                <a:avLst/>
              </a:prstGeom>
            </p:spPr>
            <p:txBody>
              <a:bodyPr wrap="none">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smtClean="0">
                    <a:latin typeface="Verdana" pitchFamily="32" charset="0"/>
                  </a:rPr>
                  <a:t>z</a:t>
                </a:r>
                <a:endParaRPr lang="en-GB" sz="1200" b="1" dirty="0">
                  <a:latin typeface="Verdana" pitchFamily="32" charset="0"/>
                </a:endParaRPr>
              </a:p>
            </p:txBody>
          </p:sp>
          <p:sp>
            <p:nvSpPr>
              <p:cNvPr id="52" name="Rettangolo 51"/>
              <p:cNvSpPr/>
              <p:nvPr/>
            </p:nvSpPr>
            <p:spPr>
              <a:xfrm>
                <a:off x="260289" y="4517202"/>
                <a:ext cx="287259" cy="276999"/>
              </a:xfrm>
              <a:prstGeom prst="rect">
                <a:avLst/>
              </a:prstGeom>
            </p:spPr>
            <p:txBody>
              <a:bodyPr wrap="none">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latin typeface="Verdana" pitchFamily="32" charset="0"/>
                  </a:rPr>
                  <a:t>x</a:t>
                </a:r>
              </a:p>
            </p:txBody>
          </p:sp>
          <p:sp>
            <p:nvSpPr>
              <p:cNvPr id="53" name="Rettangolo 52"/>
              <p:cNvSpPr/>
              <p:nvPr/>
            </p:nvSpPr>
            <p:spPr>
              <a:xfrm>
                <a:off x="1175203" y="4490483"/>
                <a:ext cx="284052" cy="276999"/>
              </a:xfrm>
              <a:prstGeom prst="rect">
                <a:avLst/>
              </a:prstGeom>
            </p:spPr>
            <p:txBody>
              <a:bodyPr wrap="none">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smtClean="0">
                    <a:latin typeface="Verdana" pitchFamily="32" charset="0"/>
                  </a:rPr>
                  <a:t>y</a:t>
                </a:r>
                <a:endParaRPr lang="en-GB" sz="1200" b="1" dirty="0">
                  <a:latin typeface="Verdana" pitchFamily="32" charset="0"/>
                </a:endParaRPr>
              </a:p>
            </p:txBody>
          </p:sp>
        </p:grpSp>
        <p:sp>
          <p:nvSpPr>
            <p:cNvPr id="34" name="Rectangle 2"/>
            <p:cNvSpPr>
              <a:spLocks noChangeArrowheads="1"/>
            </p:cNvSpPr>
            <p:nvPr/>
          </p:nvSpPr>
          <p:spPr bwMode="auto">
            <a:xfrm>
              <a:off x="842116" y="5701458"/>
              <a:ext cx="7762332" cy="463846"/>
            </a:xfrm>
            <a:prstGeom prst="rect">
              <a:avLst/>
            </a:prstGeom>
            <a:solidFill>
              <a:srgbClr val="FFC000"/>
            </a:solidFill>
            <a:ln w="9525">
              <a:noFill/>
              <a:round/>
              <a:headEnd/>
              <a:tailEnd/>
            </a:ln>
            <a:effectLst/>
          </p:spPr>
          <p:txBody>
            <a:bodyPr wrap="square" lIns="90000" tIns="46800" rIns="90000" bIns="46800">
              <a:spAutoFit/>
            </a:bodyPr>
            <a:lstStyle/>
            <a:p>
              <a:pPr algn="jus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dirty="0" smtClean="0"/>
                <a:t>PSDs can measure X, Y, Z translation (derived by two X </a:t>
              </a:r>
              <a:r>
                <a:rPr lang="en-GB" sz="1200" dirty="0" err="1" smtClean="0"/>
                <a:t>measur</a:t>
              </a:r>
              <a:r>
                <a:rPr lang="en-GB" sz="1200" dirty="0" smtClean="0"/>
                <a:t>.) and X,Y </a:t>
              </a:r>
              <a:r>
                <a:rPr lang="en-GB" sz="1200" dirty="0"/>
                <a:t>axes </a:t>
              </a:r>
              <a:r>
                <a:rPr lang="en-GB" sz="1200" dirty="0" smtClean="0"/>
                <a:t>rotation of the </a:t>
              </a:r>
              <a:r>
                <a:rPr lang="en-GB" sz="1200" dirty="0" err="1" smtClean="0"/>
                <a:t>subreflector</a:t>
              </a:r>
              <a:r>
                <a:rPr lang="en-GB" sz="1200" dirty="0" smtClean="0"/>
                <a:t>. Only one at the moment is installed.</a:t>
              </a:r>
              <a:endParaRPr lang="en-GB" sz="1200" dirty="0" smtClean="0">
                <a:ea typeface="Verdana" pitchFamily="34" charset="0"/>
                <a:cs typeface="Verdana" pitchFamily="34" charset="0"/>
              </a:endParaRPr>
            </a:p>
          </p:txBody>
        </p:sp>
      </p:grpSp>
      <p:sp>
        <p:nvSpPr>
          <p:cNvPr id="29" name="Rectangle 2"/>
          <p:cNvSpPr>
            <a:spLocks noChangeArrowheads="1"/>
          </p:cNvSpPr>
          <p:nvPr/>
        </p:nvSpPr>
        <p:spPr bwMode="auto">
          <a:xfrm>
            <a:off x="391842" y="869015"/>
            <a:ext cx="8396507" cy="525401"/>
          </a:xfrm>
          <a:prstGeom prst="rect">
            <a:avLst/>
          </a:prstGeom>
          <a:noFill/>
          <a:ln w="9525">
            <a:noFill/>
            <a:round/>
            <a:headEnd/>
            <a:tailEnd/>
          </a:ln>
          <a:effectLst/>
        </p:spPr>
        <p:txBody>
          <a:bodyPr wrap="square" lIns="90000" tIns="46800" rIns="90000" bIns="46800">
            <a:spAutoFit/>
          </a:bodyPr>
          <a:lstStyle/>
          <a:p>
            <a:pPr algn="jus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smtClean="0"/>
              <a:t>Two PSD for a real-time measurement of the secondary mirror misalignments, one is already installed behind the central panel of the sub-reflector and we are testing its performances</a:t>
            </a:r>
            <a:endParaRPr lang="en-GB" sz="1400" dirty="0" smtClean="0">
              <a:ea typeface="Verdana" pitchFamily="34" charset="0"/>
              <a:cs typeface="Verdana" pitchFamily="34" charset="0"/>
            </a:endParaRPr>
          </a:p>
        </p:txBody>
      </p:sp>
      <p:grpSp>
        <p:nvGrpSpPr>
          <p:cNvPr id="22" name="Gruppo 21"/>
          <p:cNvGrpSpPr/>
          <p:nvPr/>
        </p:nvGrpSpPr>
        <p:grpSpPr>
          <a:xfrm>
            <a:off x="-91044" y="1419228"/>
            <a:ext cx="4462479" cy="2720140"/>
            <a:chOff x="32592" y="1510680"/>
            <a:chExt cx="4462479" cy="2720140"/>
          </a:xfrm>
        </p:grpSpPr>
        <p:cxnSp>
          <p:nvCxnSpPr>
            <p:cNvPr id="28" name="Connettore 2 27"/>
            <p:cNvCxnSpPr/>
            <p:nvPr/>
          </p:nvCxnSpPr>
          <p:spPr bwMode="auto">
            <a:xfrm>
              <a:off x="2746431" y="2613631"/>
              <a:ext cx="1748640" cy="420082"/>
            </a:xfrm>
            <a:prstGeom prst="straightConnector1">
              <a:avLst/>
            </a:prstGeom>
            <a:solidFill>
              <a:srgbClr val="00B8FF"/>
            </a:solidFill>
            <a:ln w="38100" cap="flat" cmpd="sng" algn="ctr">
              <a:solidFill>
                <a:srgbClr val="FF0000"/>
              </a:solidFill>
              <a:prstDash val="solid"/>
              <a:round/>
              <a:headEnd type="none" w="med" len="med"/>
              <a:tailEnd type="arrow"/>
            </a:ln>
            <a:effectLst/>
          </p:spPr>
        </p:cxnSp>
        <p:grpSp>
          <p:nvGrpSpPr>
            <p:cNvPr id="16" name="Gruppo 15"/>
            <p:cNvGrpSpPr/>
            <p:nvPr/>
          </p:nvGrpSpPr>
          <p:grpSpPr>
            <a:xfrm>
              <a:off x="32592" y="1510680"/>
              <a:ext cx="3618680" cy="2720140"/>
              <a:chOff x="32592" y="1510680"/>
              <a:chExt cx="3618680" cy="2720140"/>
            </a:xfrm>
          </p:grpSpPr>
          <p:sp>
            <p:nvSpPr>
              <p:cNvPr id="26" name="Rectangle 2"/>
              <p:cNvSpPr>
                <a:spLocks noChangeArrowheads="1"/>
              </p:cNvSpPr>
              <p:nvPr/>
            </p:nvSpPr>
            <p:spPr bwMode="auto">
              <a:xfrm>
                <a:off x="1256654" y="1510680"/>
                <a:ext cx="1289046" cy="279180"/>
              </a:xfrm>
              <a:prstGeom prst="rect">
                <a:avLst/>
              </a:prstGeom>
              <a:noFill/>
              <a:ln w="38100">
                <a:noFill/>
                <a:round/>
                <a:headEnd/>
                <a:tailEnd/>
              </a:ln>
              <a:effectLst/>
            </p:spPr>
            <p:txBody>
              <a:bodyPr wrap="square" lIns="90000" tIns="46800" rIns="90000" bIns="46800">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smtClean="0"/>
                  <a:t>PSDs</a:t>
                </a:r>
              </a:p>
            </p:txBody>
          </p:sp>
          <p:grpSp>
            <p:nvGrpSpPr>
              <p:cNvPr id="15" name="Gruppo 14"/>
              <p:cNvGrpSpPr/>
              <p:nvPr/>
            </p:nvGrpSpPr>
            <p:grpSpPr>
              <a:xfrm>
                <a:off x="32592" y="1783624"/>
                <a:ext cx="3618680" cy="2447196"/>
                <a:chOff x="32592" y="1783624"/>
                <a:chExt cx="3618680" cy="2447196"/>
              </a:xfrm>
            </p:grpSpPr>
            <p:pic>
              <p:nvPicPr>
                <p:cNvPr id="43" name="Immagine 1"/>
                <p:cNvPicPr>
                  <a:picLocks noChangeAspect="1" noChangeArrowheads="1"/>
                </p:cNvPicPr>
                <p:nvPr/>
              </p:nvPicPr>
              <p:blipFill>
                <a:blip r:embed="rId6" cstate="print">
                  <a:extLst>
                    <a:ext uri="{28A0092B-C50C-407E-A947-70E740481C1C}">
                      <a14:useLocalDpi xmlns:a14="http://schemas.microsoft.com/office/drawing/2010/main" val="0"/>
                    </a:ext>
                  </a:extLst>
                </a:blip>
                <a:srcRect l="20493" t="20192" r="36830" b="12843"/>
                <a:stretch>
                  <a:fillRect/>
                </a:stretch>
              </p:blipFill>
              <p:spPr bwMode="auto">
                <a:xfrm>
                  <a:off x="1079902" y="1783624"/>
                  <a:ext cx="1666529" cy="146785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30" name="Rectangle 2"/>
                <p:cNvSpPr>
                  <a:spLocks noChangeArrowheads="1"/>
                </p:cNvSpPr>
                <p:nvPr/>
              </p:nvSpPr>
              <p:spPr bwMode="auto">
                <a:xfrm>
                  <a:off x="32592" y="3212976"/>
                  <a:ext cx="3618680" cy="1017844"/>
                </a:xfrm>
                <a:prstGeom prst="rect">
                  <a:avLst/>
                </a:prstGeom>
                <a:noFill/>
                <a:ln w="38100">
                  <a:noFill/>
                  <a:round/>
                  <a:headEnd/>
                  <a:tailEnd/>
                </a:ln>
                <a:effectLst/>
              </p:spPr>
              <p:txBody>
                <a:bodyPr wrap="square" lIns="90000" tIns="46800" rIns="90000" bIns="46800">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dirty="0" smtClean="0"/>
                    <a:t>Sensitive area =  22.5 x 22.5  mm^2</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dirty="0" smtClean="0"/>
                    <a:t>Operational spectral range : 350-1100 nm</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000" dirty="0" err="1" smtClean="0"/>
                    <a:t>power</a:t>
                  </a:r>
                  <a:r>
                    <a:rPr lang="it-IT" sz="1000" dirty="0" smtClean="0"/>
                    <a:t> </a:t>
                  </a:r>
                  <a:r>
                    <a:rPr lang="it-IT" sz="1000" dirty="0" err="1" smtClean="0"/>
                    <a:t>range</a:t>
                  </a:r>
                  <a:r>
                    <a:rPr lang="it-IT" sz="1000" dirty="0" smtClean="0"/>
                    <a:t>:  </a:t>
                  </a:r>
                  <a:r>
                    <a:rPr lang="en-GB" sz="1000" dirty="0" smtClean="0"/>
                    <a:t>0.1</a:t>
                  </a:r>
                  <a:r>
                    <a:rPr lang="it-IT" sz="1000" dirty="0" smtClean="0"/>
                    <a:t>-5 </a:t>
                  </a:r>
                  <a:r>
                    <a:rPr lang="it-IT" sz="1000" dirty="0" err="1" smtClean="0"/>
                    <a:t>mW</a:t>
                  </a:r>
                  <a:r>
                    <a:rPr lang="it-IT" sz="1000" dirty="0" smtClean="0"/>
                    <a:t> </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000" dirty="0" err="1" smtClean="0"/>
                    <a:t>Accuracy</a:t>
                  </a:r>
                  <a:r>
                    <a:rPr lang="it-IT" sz="1000" dirty="0" smtClean="0"/>
                    <a:t> over calibrate area= ± 50 µm</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000" dirty="0" err="1" smtClean="0"/>
                    <a:t>Angular</a:t>
                  </a:r>
                  <a:r>
                    <a:rPr lang="it-IT" sz="1000" dirty="0" smtClean="0"/>
                    <a:t> </a:t>
                  </a:r>
                  <a:r>
                    <a:rPr lang="it-IT" sz="1000" dirty="0" err="1" smtClean="0"/>
                    <a:t>measur</a:t>
                  </a:r>
                  <a:r>
                    <a:rPr lang="it-IT" sz="1000" dirty="0" smtClean="0"/>
                    <a:t>. </a:t>
                  </a:r>
                  <a:r>
                    <a:rPr lang="it-IT" sz="1000" dirty="0" err="1" smtClean="0"/>
                    <a:t>range</a:t>
                  </a:r>
                  <a:r>
                    <a:rPr lang="it-IT" sz="1000" dirty="0" smtClean="0"/>
                    <a:t> = ± 2 </a:t>
                  </a:r>
                  <a:r>
                    <a:rPr lang="it-IT" sz="1000" dirty="0" err="1" smtClean="0"/>
                    <a:t>deg</a:t>
                  </a:r>
                  <a:endParaRPr lang="it-IT" sz="1000" dirty="0" smtClean="0"/>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000" dirty="0" err="1" smtClean="0"/>
                    <a:t>Angular</a:t>
                  </a:r>
                  <a:r>
                    <a:rPr lang="it-IT" sz="1000" dirty="0" smtClean="0"/>
                    <a:t> </a:t>
                  </a:r>
                  <a:r>
                    <a:rPr lang="it-IT" sz="1000" dirty="0" err="1" smtClean="0"/>
                    <a:t>resolution</a:t>
                  </a:r>
                  <a:r>
                    <a:rPr lang="it-IT" sz="1000" dirty="0" smtClean="0"/>
                    <a:t> = ± 1 </a:t>
                  </a:r>
                  <a:r>
                    <a:rPr lang="it-IT" sz="1000" dirty="0" err="1" smtClean="0"/>
                    <a:t>arcsec</a:t>
                  </a:r>
                  <a:endParaRPr lang="en-GB" sz="1000" dirty="0"/>
                </a:p>
              </p:txBody>
            </p:sp>
          </p:grpSp>
        </p:grpSp>
      </p:grpSp>
      <p:grpSp>
        <p:nvGrpSpPr>
          <p:cNvPr id="24" name="Gruppo 23"/>
          <p:cNvGrpSpPr/>
          <p:nvPr/>
        </p:nvGrpSpPr>
        <p:grpSpPr>
          <a:xfrm>
            <a:off x="4267520" y="1584120"/>
            <a:ext cx="4596531" cy="3798997"/>
            <a:chOff x="4267520" y="1584120"/>
            <a:chExt cx="4596531" cy="3798997"/>
          </a:xfrm>
        </p:grpSpPr>
        <p:grpSp>
          <p:nvGrpSpPr>
            <p:cNvPr id="18" name="Gruppo 17"/>
            <p:cNvGrpSpPr/>
            <p:nvPr/>
          </p:nvGrpSpPr>
          <p:grpSpPr>
            <a:xfrm rot="5400000">
              <a:off x="3308720" y="3939566"/>
              <a:ext cx="2258335" cy="340735"/>
              <a:chOff x="4265388" y="3336116"/>
              <a:chExt cx="2422724" cy="474951"/>
            </a:xfrm>
          </p:grpSpPr>
          <p:sp>
            <p:nvSpPr>
              <p:cNvPr id="19" name="Rectangle 2"/>
              <p:cNvSpPr>
                <a:spLocks noChangeArrowheads="1"/>
              </p:cNvSpPr>
              <p:nvPr/>
            </p:nvSpPr>
            <p:spPr bwMode="auto">
              <a:xfrm>
                <a:off x="5157267" y="3336116"/>
                <a:ext cx="990098" cy="474951"/>
              </a:xfrm>
              <a:prstGeom prst="rect">
                <a:avLst/>
              </a:prstGeom>
              <a:solidFill>
                <a:schemeClr val="bg1"/>
              </a:solidFill>
              <a:ln w="44450">
                <a:noFill/>
                <a:round/>
                <a:headEnd/>
                <a:tailEnd/>
              </a:ln>
              <a:effectLst/>
            </p:spPr>
            <p:txBody>
              <a:bodyPr wrap="square" lIns="90000" tIns="46800" rIns="90000" bIns="46800">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dirty="0" smtClean="0">
                    <a:solidFill>
                      <a:srgbClr val="FF0000"/>
                    </a:solidFill>
                    <a:latin typeface="Verdana" pitchFamily="32" charset="0"/>
                  </a:rPr>
                  <a:t>23 m</a:t>
                </a:r>
                <a:endParaRPr lang="en-GB" sz="1600" b="1" dirty="0">
                  <a:solidFill>
                    <a:srgbClr val="FF0000"/>
                  </a:solidFill>
                  <a:latin typeface="Verdana" pitchFamily="32" charset="0"/>
                </a:endParaRPr>
              </a:p>
            </p:txBody>
          </p:sp>
          <p:cxnSp>
            <p:nvCxnSpPr>
              <p:cNvPr id="20" name="Connettore 2 19"/>
              <p:cNvCxnSpPr/>
              <p:nvPr/>
            </p:nvCxnSpPr>
            <p:spPr bwMode="auto">
              <a:xfrm rot="16200000" flipV="1">
                <a:off x="4796866" y="3032335"/>
                <a:ext cx="0" cy="1062956"/>
              </a:xfrm>
              <a:prstGeom prst="straightConnector1">
                <a:avLst/>
              </a:prstGeom>
              <a:solidFill>
                <a:srgbClr val="00B8FF"/>
              </a:solidFill>
              <a:ln w="15875" cap="flat" cmpd="sng" algn="ctr">
                <a:solidFill>
                  <a:srgbClr val="FF0000"/>
                </a:solidFill>
                <a:prstDash val="solid"/>
                <a:round/>
                <a:headEnd type="none" w="med" len="med"/>
                <a:tailEnd type="triangle"/>
              </a:ln>
              <a:effectLst/>
            </p:spPr>
          </p:cxnSp>
          <p:cxnSp>
            <p:nvCxnSpPr>
              <p:cNvPr id="21" name="Connettore 2 20"/>
              <p:cNvCxnSpPr/>
              <p:nvPr/>
            </p:nvCxnSpPr>
            <p:spPr bwMode="auto">
              <a:xfrm flipV="1">
                <a:off x="5976416" y="3563813"/>
                <a:ext cx="711696" cy="8384"/>
              </a:xfrm>
              <a:prstGeom prst="straightConnector1">
                <a:avLst/>
              </a:prstGeom>
              <a:solidFill>
                <a:srgbClr val="00B8FF"/>
              </a:solidFill>
              <a:ln w="15875" cap="flat" cmpd="sng" algn="ctr">
                <a:solidFill>
                  <a:srgbClr val="FF0000"/>
                </a:solidFill>
                <a:prstDash val="solid"/>
                <a:round/>
                <a:headEnd type="none" w="med" len="med"/>
                <a:tailEnd type="triangle"/>
              </a:ln>
              <a:effectLst/>
            </p:spPr>
          </p:cxnSp>
        </p:grpSp>
        <p:grpSp>
          <p:nvGrpSpPr>
            <p:cNvPr id="23" name="Gruppo 22"/>
            <p:cNvGrpSpPr/>
            <p:nvPr/>
          </p:nvGrpSpPr>
          <p:grpSpPr>
            <a:xfrm>
              <a:off x="4481495" y="1584120"/>
              <a:ext cx="4382556" cy="3798997"/>
              <a:chOff x="4481495" y="1584120"/>
              <a:chExt cx="4382556" cy="3798997"/>
            </a:xfrm>
          </p:grpSpPr>
          <p:cxnSp>
            <p:nvCxnSpPr>
              <p:cNvPr id="13" name="Connettore 2 12"/>
              <p:cNvCxnSpPr/>
              <p:nvPr/>
            </p:nvCxnSpPr>
            <p:spPr bwMode="auto">
              <a:xfrm flipH="1">
                <a:off x="4481495" y="3219052"/>
                <a:ext cx="1851624" cy="2164065"/>
              </a:xfrm>
              <a:prstGeom prst="straightConnector1">
                <a:avLst/>
              </a:prstGeom>
              <a:solidFill>
                <a:srgbClr val="00B8FF"/>
              </a:solidFill>
              <a:ln w="38100" cap="flat" cmpd="sng" algn="ctr">
                <a:solidFill>
                  <a:srgbClr val="FF0000"/>
                </a:solidFill>
                <a:prstDash val="solid"/>
                <a:round/>
                <a:headEnd type="none" w="med" len="med"/>
                <a:tailEnd type="arrow"/>
              </a:ln>
              <a:effectLst/>
            </p:spPr>
          </p:cxnSp>
          <p:grpSp>
            <p:nvGrpSpPr>
              <p:cNvPr id="17" name="Gruppo 16"/>
              <p:cNvGrpSpPr/>
              <p:nvPr/>
            </p:nvGrpSpPr>
            <p:grpSpPr>
              <a:xfrm>
                <a:off x="6107976" y="1584120"/>
                <a:ext cx="2756075" cy="2037223"/>
                <a:chOff x="6107976" y="1584120"/>
                <a:chExt cx="2756075" cy="2037223"/>
              </a:xfrm>
            </p:grpSpPr>
            <p:pic>
              <p:nvPicPr>
                <p:cNvPr id="12" name="Picture 3"/>
                <p:cNvPicPr>
                  <a:picLocks noChangeAspect="1" noChangeArrowheads="1"/>
                </p:cNvPicPr>
                <p:nvPr/>
              </p:nvPicPr>
              <p:blipFill>
                <a:blip r:embed="rId7" cstate="print"/>
                <a:srcRect/>
                <a:stretch>
                  <a:fillRect/>
                </a:stretch>
              </p:blipFill>
              <p:spPr bwMode="auto">
                <a:xfrm>
                  <a:off x="6324012" y="1769684"/>
                  <a:ext cx="2261760" cy="1449368"/>
                </a:xfrm>
                <a:prstGeom prst="rect">
                  <a:avLst/>
                </a:prstGeom>
                <a:noFill/>
                <a:ln w="9525">
                  <a:noFill/>
                  <a:miter lim="800000"/>
                  <a:headEnd/>
                  <a:tailEnd/>
                </a:ln>
              </p:spPr>
            </p:pic>
            <p:sp>
              <p:nvSpPr>
                <p:cNvPr id="33" name="Rectangle 2"/>
                <p:cNvSpPr>
                  <a:spLocks noChangeArrowheads="1"/>
                </p:cNvSpPr>
                <p:nvPr/>
              </p:nvSpPr>
              <p:spPr bwMode="auto">
                <a:xfrm>
                  <a:off x="6107976" y="1584120"/>
                  <a:ext cx="2707151" cy="248402"/>
                </a:xfrm>
                <a:prstGeom prst="rect">
                  <a:avLst/>
                </a:prstGeom>
                <a:noFill/>
                <a:ln w="38100">
                  <a:noFill/>
                  <a:round/>
                  <a:headEnd/>
                  <a:tailEnd/>
                </a:ln>
                <a:effectLst/>
              </p:spPr>
              <p:txBody>
                <a:bodyPr wrap="square" lIns="90000" tIns="46800" rIns="90000" bIns="46800">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1" dirty="0" smtClean="0"/>
                    <a:t>Laser diodes </a:t>
                  </a:r>
                </a:p>
              </p:txBody>
            </p:sp>
            <p:sp>
              <p:nvSpPr>
                <p:cNvPr id="32" name="Rectangle 2"/>
                <p:cNvSpPr>
                  <a:spLocks noChangeArrowheads="1"/>
                </p:cNvSpPr>
                <p:nvPr/>
              </p:nvSpPr>
              <p:spPr bwMode="auto">
                <a:xfrm>
                  <a:off x="6156900" y="3219052"/>
                  <a:ext cx="2707151" cy="402291"/>
                </a:xfrm>
                <a:prstGeom prst="rect">
                  <a:avLst/>
                </a:prstGeom>
                <a:noFill/>
                <a:ln w="38100">
                  <a:noFill/>
                  <a:round/>
                  <a:headEnd/>
                  <a:tailEnd/>
                </a:ln>
                <a:effectLst/>
              </p:spPr>
              <p:txBody>
                <a:bodyPr wrap="square" lIns="90000" tIns="46800" rIns="90000" bIns="46800">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1000" dirty="0" err="1" smtClean="0"/>
                    <a:t>Wavelength</a:t>
                  </a:r>
                  <a:r>
                    <a:rPr lang="it-IT" sz="1000" dirty="0" smtClean="0"/>
                    <a:t>   = </a:t>
                  </a:r>
                  <a:r>
                    <a:rPr lang="en-GB" sz="1000" dirty="0" smtClean="0"/>
                    <a:t>658 nm</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dirty="0"/>
                    <a:t>P</a:t>
                  </a:r>
                  <a:r>
                    <a:rPr lang="en-GB" sz="1000" dirty="0" smtClean="0"/>
                    <a:t>ower = 10 </a:t>
                  </a:r>
                  <a:r>
                    <a:rPr lang="en-GB" sz="1000" dirty="0" err="1" smtClean="0"/>
                    <a:t>mW</a:t>
                  </a:r>
                  <a:r>
                    <a:rPr lang="en-GB" sz="1000" dirty="0" smtClean="0"/>
                    <a:t> </a:t>
                  </a:r>
                </a:p>
              </p:txBody>
            </p:sp>
          </p:grpSp>
        </p:grpSp>
      </p:grpSp>
      <p:sp>
        <p:nvSpPr>
          <p:cNvPr id="37" name="Sottotitolo 2"/>
          <p:cNvSpPr txBox="1">
            <a:spLocks/>
          </p:cNvSpPr>
          <p:nvPr/>
        </p:nvSpPr>
        <p:spPr>
          <a:xfrm>
            <a:off x="-32592" y="6453336"/>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Tree>
    <p:extLst>
      <p:ext uri="{BB962C8B-B14F-4D97-AF65-F5344CB8AC3E}">
        <p14:creationId xmlns:p14="http://schemas.microsoft.com/office/powerpoint/2010/main" val="125516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8568952" cy="1143000"/>
          </a:xfrm>
        </p:spPr>
        <p:txBody>
          <a:bodyPr>
            <a:normAutofit/>
          </a:bodyPr>
          <a:lstStyle/>
          <a:p>
            <a:r>
              <a:rPr lang="it-IT" dirty="0"/>
              <a:t>SRT </a:t>
            </a:r>
            <a:r>
              <a:rPr lang="it-IT" dirty="0" err="1" smtClean="0"/>
              <a:t>metrology</a:t>
            </a:r>
            <a:r>
              <a:rPr lang="it-IT" dirty="0" smtClean="0"/>
              <a:t> future </a:t>
            </a:r>
            <a:r>
              <a:rPr lang="it-IT" dirty="0" err="1" smtClean="0"/>
              <a:t>plans</a:t>
            </a:r>
            <a:endParaRPr lang="it-IT" dirty="0"/>
          </a:p>
        </p:txBody>
      </p:sp>
      <p:pic>
        <p:nvPicPr>
          <p:cNvPr id="4" name="Picture 4"/>
          <p:cNvPicPr>
            <a:picLocks noChangeAspect="1" noChangeArrowheads="1"/>
          </p:cNvPicPr>
          <p:nvPr/>
        </p:nvPicPr>
        <p:blipFill>
          <a:blip r:embed="rId3"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4" cstate="print"/>
          <a:stretch>
            <a:fillRect/>
          </a:stretch>
        </p:blipFill>
        <p:spPr>
          <a:xfrm>
            <a:off x="7084590" y="6316373"/>
            <a:ext cx="1477362" cy="424995"/>
          </a:xfrm>
          <a:prstGeom prst="rect">
            <a:avLst/>
          </a:prstGeom>
        </p:spPr>
      </p:pic>
      <p:sp>
        <p:nvSpPr>
          <p:cNvPr id="8" name="Sottotitolo 2"/>
          <p:cNvSpPr txBox="1">
            <a:spLocks/>
          </p:cNvSpPr>
          <p:nvPr/>
        </p:nvSpPr>
        <p:spPr>
          <a:xfrm>
            <a:off x="32592" y="6277566"/>
            <a:ext cx="3136268" cy="29030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1600" dirty="0">
              <a:solidFill>
                <a:schemeClr val="bg1"/>
              </a:solidFill>
            </a:endParaRPr>
          </a:p>
        </p:txBody>
      </p:sp>
      <p:sp>
        <p:nvSpPr>
          <p:cNvPr id="20" name="Segnaposto contenuto 2"/>
          <p:cNvSpPr txBox="1">
            <a:spLocks/>
          </p:cNvSpPr>
          <p:nvPr/>
        </p:nvSpPr>
        <p:spPr>
          <a:xfrm>
            <a:off x="362094" y="1423317"/>
            <a:ext cx="8602393" cy="3373835"/>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it-IT" sz="1800" dirty="0" smtClean="0"/>
              <a:t>Include </a:t>
            </a:r>
            <a:r>
              <a:rPr lang="it-IT" sz="1800" dirty="0" err="1" smtClean="0"/>
              <a:t>inclinometer</a:t>
            </a:r>
            <a:r>
              <a:rPr lang="it-IT" sz="1800" dirty="0" smtClean="0"/>
              <a:t>, PSD and temperature probe data in </a:t>
            </a:r>
            <a:r>
              <a:rPr lang="it-IT" sz="1800" dirty="0"/>
              <a:t>the antenna </a:t>
            </a:r>
            <a:r>
              <a:rPr lang="it-IT" sz="1800" dirty="0" err="1"/>
              <a:t>pointing</a:t>
            </a:r>
            <a:r>
              <a:rPr lang="it-IT" sz="1800" dirty="0"/>
              <a:t> model in </a:t>
            </a:r>
            <a:r>
              <a:rPr lang="it-IT" sz="1800" dirty="0" err="1"/>
              <a:t>order</a:t>
            </a:r>
            <a:r>
              <a:rPr lang="it-IT" sz="1800" dirty="0"/>
              <a:t> to </a:t>
            </a:r>
            <a:r>
              <a:rPr lang="it-IT" sz="1800" dirty="0" smtClean="0"/>
              <a:t>reduce the </a:t>
            </a:r>
            <a:r>
              <a:rPr lang="it-IT" sz="1800" dirty="0" err="1" smtClean="0"/>
              <a:t>errors</a:t>
            </a:r>
            <a:r>
              <a:rPr lang="it-IT" sz="1800" dirty="0" smtClean="0"/>
              <a:t> and to </a:t>
            </a:r>
            <a:r>
              <a:rPr lang="it-IT" sz="1800" dirty="0" err="1" smtClean="0"/>
              <a:t>try</a:t>
            </a:r>
            <a:r>
              <a:rPr lang="it-IT" sz="1800" dirty="0" smtClean="0"/>
              <a:t> to compensate </a:t>
            </a:r>
            <a:r>
              <a:rPr lang="it-IT" sz="1800" dirty="0"/>
              <a:t>for alidade and </a:t>
            </a:r>
            <a:r>
              <a:rPr lang="it-IT" sz="1800" dirty="0" err="1"/>
              <a:t>quadrupod</a:t>
            </a:r>
            <a:r>
              <a:rPr lang="it-IT" sz="1800" dirty="0"/>
              <a:t> </a:t>
            </a:r>
            <a:r>
              <a:rPr lang="it-IT" sz="1800" dirty="0" err="1"/>
              <a:t>thermal</a:t>
            </a:r>
            <a:r>
              <a:rPr lang="it-IT" sz="1800" dirty="0"/>
              <a:t> </a:t>
            </a:r>
            <a:r>
              <a:rPr lang="it-IT" sz="1800" dirty="0" err="1" smtClean="0"/>
              <a:t>deformations</a:t>
            </a:r>
            <a:endParaRPr lang="it-IT" sz="1800" dirty="0" smtClean="0"/>
          </a:p>
          <a:p>
            <a:pPr marL="109728" indent="0">
              <a:buNone/>
            </a:pPr>
            <a:endParaRPr lang="it-IT" sz="1800" dirty="0" smtClean="0"/>
          </a:p>
          <a:p>
            <a:r>
              <a:rPr lang="it-IT" sz="1800" dirty="0" err="1" smtClean="0"/>
              <a:t>Beside</a:t>
            </a:r>
            <a:r>
              <a:rPr lang="it-IT" sz="1800" dirty="0" smtClean="0"/>
              <a:t> the </a:t>
            </a:r>
            <a:r>
              <a:rPr lang="it-IT" sz="1800" dirty="0" err="1" smtClean="0"/>
              <a:t>traditional</a:t>
            </a:r>
            <a:r>
              <a:rPr lang="it-IT" sz="1800" dirty="0" smtClean="0"/>
              <a:t> </a:t>
            </a:r>
            <a:r>
              <a:rPr lang="it-IT" sz="1800" dirty="0" err="1" smtClean="0"/>
              <a:t>holography</a:t>
            </a:r>
            <a:r>
              <a:rPr lang="it-IT" sz="1800" dirty="0" smtClean="0"/>
              <a:t>, </a:t>
            </a:r>
            <a:r>
              <a:rPr lang="it-IT" sz="1800" dirty="0" err="1" smtClean="0"/>
              <a:t>we</a:t>
            </a:r>
            <a:r>
              <a:rPr lang="it-IT" sz="1800" dirty="0" smtClean="0"/>
              <a:t> </a:t>
            </a:r>
            <a:r>
              <a:rPr lang="it-IT" sz="1800" dirty="0" err="1" smtClean="0"/>
              <a:t>plan</a:t>
            </a:r>
            <a:r>
              <a:rPr lang="it-IT" sz="1800" dirty="0" smtClean="0"/>
              <a:t> to use the Out-of-Focus </a:t>
            </a:r>
            <a:r>
              <a:rPr lang="it-IT" sz="1800" dirty="0" err="1" smtClean="0"/>
              <a:t>method</a:t>
            </a:r>
            <a:r>
              <a:rPr lang="it-IT" sz="1800" dirty="0" smtClean="0"/>
              <a:t> on SRT for a quasi-</a:t>
            </a:r>
            <a:r>
              <a:rPr lang="it-IT" sz="1800" dirty="0" err="1" smtClean="0"/>
              <a:t>real</a:t>
            </a:r>
            <a:r>
              <a:rPr lang="it-IT" sz="1800" dirty="0" smtClean="0"/>
              <a:t> time </a:t>
            </a:r>
            <a:r>
              <a:rPr lang="it-IT" sz="1800" dirty="0" err="1" smtClean="0"/>
              <a:t>mapping</a:t>
            </a:r>
            <a:r>
              <a:rPr lang="it-IT" sz="1800" dirty="0" smtClean="0"/>
              <a:t> of the </a:t>
            </a:r>
            <a:r>
              <a:rPr lang="it-IT" sz="1800" dirty="0" err="1" smtClean="0"/>
              <a:t>primary</a:t>
            </a:r>
            <a:r>
              <a:rPr lang="it-IT" sz="1800" dirty="0" smtClean="0"/>
              <a:t> </a:t>
            </a:r>
            <a:r>
              <a:rPr lang="it-IT" sz="1800" dirty="0" err="1" smtClean="0"/>
              <a:t>surface</a:t>
            </a:r>
            <a:r>
              <a:rPr lang="it-IT" sz="1800" dirty="0" smtClean="0"/>
              <a:t> </a:t>
            </a:r>
            <a:r>
              <a:rPr lang="it-IT" sz="1800" dirty="0" err="1" smtClean="0"/>
              <a:t>deformations</a:t>
            </a:r>
            <a:r>
              <a:rPr lang="it-IT" sz="1800" dirty="0" smtClean="0"/>
              <a:t>, due </a:t>
            </a:r>
            <a:r>
              <a:rPr lang="it-IT" sz="1800" dirty="0" err="1" smtClean="0"/>
              <a:t>even</a:t>
            </a:r>
            <a:r>
              <a:rPr lang="it-IT" sz="1800" dirty="0" smtClean="0"/>
              <a:t> to </a:t>
            </a:r>
            <a:r>
              <a:rPr lang="it-IT" sz="1800" dirty="0" err="1" smtClean="0"/>
              <a:t>thermal</a:t>
            </a:r>
            <a:r>
              <a:rPr lang="it-IT" sz="1800" dirty="0" smtClean="0"/>
              <a:t> </a:t>
            </a:r>
            <a:r>
              <a:rPr lang="it-IT" sz="1800" dirty="0" err="1" smtClean="0"/>
              <a:t>gradients</a:t>
            </a:r>
            <a:r>
              <a:rPr lang="it-IT" sz="1800" dirty="0" smtClean="0"/>
              <a:t> </a:t>
            </a:r>
            <a:r>
              <a:rPr lang="it-IT" sz="1800" dirty="0" err="1" smtClean="0"/>
              <a:t>effects</a:t>
            </a:r>
            <a:r>
              <a:rPr lang="it-IT" sz="1800" dirty="0" smtClean="0"/>
              <a:t> and the linear </a:t>
            </a:r>
            <a:r>
              <a:rPr lang="it-IT" sz="1800" dirty="0" err="1" smtClean="0"/>
              <a:t>sensors</a:t>
            </a:r>
            <a:endParaRPr lang="it-IT" sz="1800" dirty="0" smtClean="0"/>
          </a:p>
          <a:p>
            <a:pPr marL="109728" indent="0">
              <a:buNone/>
            </a:pPr>
            <a:endParaRPr lang="it-IT" sz="1800" dirty="0" smtClean="0"/>
          </a:p>
          <a:p>
            <a:r>
              <a:rPr lang="it-IT" sz="1800" dirty="0" smtClean="0"/>
              <a:t>New </a:t>
            </a:r>
            <a:r>
              <a:rPr lang="it-IT" sz="1800" dirty="0" err="1" smtClean="0"/>
              <a:t>systems</a:t>
            </a:r>
            <a:r>
              <a:rPr lang="it-IT" sz="1800" dirty="0" smtClean="0"/>
              <a:t>: Laser </a:t>
            </a:r>
            <a:r>
              <a:rPr lang="it-IT" sz="1800" dirty="0" err="1" smtClean="0"/>
              <a:t>Tracker</a:t>
            </a:r>
            <a:r>
              <a:rPr lang="it-IT" sz="1800" dirty="0" smtClean="0"/>
              <a:t> and Real Time </a:t>
            </a:r>
            <a:r>
              <a:rPr lang="it-IT" sz="1800" dirty="0" err="1" smtClean="0"/>
              <a:t>photogrammetry</a:t>
            </a:r>
            <a:endParaRPr lang="it-IT" sz="1800" dirty="0"/>
          </a:p>
          <a:p>
            <a:pPr marL="393192" lvl="1" indent="0">
              <a:buNone/>
            </a:pPr>
            <a:endParaRPr lang="it-IT" sz="1600" dirty="0" smtClean="0"/>
          </a:p>
          <a:p>
            <a:pPr lvl="1"/>
            <a:endParaRPr lang="it-IT" sz="1600" dirty="0" smtClean="0"/>
          </a:p>
          <a:p>
            <a:endParaRPr lang="it-IT" sz="1400" dirty="0" smtClean="0"/>
          </a:p>
          <a:p>
            <a:endParaRPr lang="it-IT" sz="1400" dirty="0" smtClean="0"/>
          </a:p>
          <a:p>
            <a:pPr lvl="1"/>
            <a:endParaRPr lang="it-IT" sz="1400" dirty="0"/>
          </a:p>
          <a:p>
            <a:pPr marL="393192" lvl="1" indent="0">
              <a:buNone/>
            </a:pPr>
            <a:endParaRPr lang="it-IT" sz="1800" dirty="0" smtClean="0"/>
          </a:p>
          <a:p>
            <a:pPr marL="109728" indent="0">
              <a:buFont typeface="Wingdings 3"/>
              <a:buNone/>
            </a:pPr>
            <a:endParaRPr lang="it-IT" sz="2000" dirty="0" smtClean="0"/>
          </a:p>
          <a:p>
            <a:pPr marL="109728" indent="0">
              <a:buNone/>
            </a:pPr>
            <a:endParaRPr lang="it-IT" dirty="0"/>
          </a:p>
        </p:txBody>
      </p:sp>
      <p:sp>
        <p:nvSpPr>
          <p:cNvPr id="9" name="Sottotitolo 2"/>
          <p:cNvSpPr txBox="1">
            <a:spLocks/>
          </p:cNvSpPr>
          <p:nvPr/>
        </p:nvSpPr>
        <p:spPr>
          <a:xfrm>
            <a:off x="-32592" y="6453336"/>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Tree>
    <p:extLst>
      <p:ext uri="{BB962C8B-B14F-4D97-AF65-F5344CB8AC3E}">
        <p14:creationId xmlns:p14="http://schemas.microsoft.com/office/powerpoint/2010/main" val="334323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xEl>
                                              <p:pRg st="2" end="2"/>
                                            </p:txEl>
                                          </p:spTgt>
                                        </p:tgtEl>
                                        <p:attrNameLst>
                                          <p:attrName>style.visibility</p:attrName>
                                        </p:attrNameLst>
                                      </p:cBhvr>
                                      <p:to>
                                        <p:strVal val="visible"/>
                                      </p:to>
                                    </p:set>
                                    <p:anim calcmode="lin" valueType="num">
                                      <p:cBhvr>
                                        <p:cTn id="14"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 calcmode="lin" valueType="num">
                                      <p:cBhvr>
                                        <p:cTn id="21" dur="500" fill="hold"/>
                                        <p:tgtEl>
                                          <p:spTgt spid="20">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0">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568952" cy="1143000"/>
          </a:xfrm>
        </p:spPr>
        <p:txBody>
          <a:bodyPr>
            <a:normAutofit/>
          </a:bodyPr>
          <a:lstStyle/>
          <a:p>
            <a:r>
              <a:rPr lang="it-IT" dirty="0" err="1" smtClean="0"/>
              <a:t>Conclusions</a:t>
            </a:r>
            <a:endParaRPr lang="it-IT" dirty="0"/>
          </a:p>
        </p:txBody>
      </p:sp>
      <p:pic>
        <p:nvPicPr>
          <p:cNvPr id="4" name="Picture 4"/>
          <p:cNvPicPr>
            <a:picLocks noChangeAspect="1" noChangeArrowheads="1"/>
          </p:cNvPicPr>
          <p:nvPr/>
        </p:nvPicPr>
        <p:blipFill>
          <a:blip r:embed="rId3"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4" cstate="print"/>
          <a:stretch>
            <a:fillRect/>
          </a:stretch>
        </p:blipFill>
        <p:spPr>
          <a:xfrm>
            <a:off x="7084590" y="6316373"/>
            <a:ext cx="1477362" cy="424995"/>
          </a:xfrm>
          <a:prstGeom prst="rect">
            <a:avLst/>
          </a:prstGeom>
        </p:spPr>
      </p:pic>
      <p:sp>
        <p:nvSpPr>
          <p:cNvPr id="8" name="Sottotitolo 2"/>
          <p:cNvSpPr txBox="1">
            <a:spLocks/>
          </p:cNvSpPr>
          <p:nvPr/>
        </p:nvSpPr>
        <p:spPr>
          <a:xfrm>
            <a:off x="32592" y="6277566"/>
            <a:ext cx="3136268" cy="29030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1600" dirty="0">
              <a:solidFill>
                <a:schemeClr val="bg1"/>
              </a:solidFill>
            </a:endParaRPr>
          </a:p>
        </p:txBody>
      </p:sp>
      <p:sp>
        <p:nvSpPr>
          <p:cNvPr id="20" name="Segnaposto contenuto 2"/>
          <p:cNvSpPr txBox="1">
            <a:spLocks/>
          </p:cNvSpPr>
          <p:nvPr/>
        </p:nvSpPr>
        <p:spPr>
          <a:xfrm>
            <a:off x="290087" y="1684225"/>
            <a:ext cx="8602393" cy="2653755"/>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it-IT" sz="2000" dirty="0" err="1" smtClean="0"/>
              <a:t>Many</a:t>
            </a:r>
            <a:r>
              <a:rPr lang="it-IT" sz="2000" dirty="0" smtClean="0"/>
              <a:t> </a:t>
            </a:r>
            <a:r>
              <a:rPr lang="it-IT" sz="2000" dirty="0" err="1" smtClean="0"/>
              <a:t>thanks</a:t>
            </a:r>
            <a:r>
              <a:rPr lang="it-IT" sz="2000" dirty="0" smtClean="0"/>
              <a:t> to Richard for </a:t>
            </a:r>
            <a:r>
              <a:rPr lang="it-IT" sz="2000" dirty="0" err="1" smtClean="0"/>
              <a:t>his</a:t>
            </a:r>
            <a:r>
              <a:rPr lang="it-IT" sz="2000" dirty="0" smtClean="0"/>
              <a:t> </a:t>
            </a:r>
            <a:r>
              <a:rPr lang="it-IT" sz="2000" dirty="0" err="1" smtClean="0"/>
              <a:t>efforts</a:t>
            </a:r>
            <a:r>
              <a:rPr lang="it-IT" sz="2000" dirty="0" smtClean="0"/>
              <a:t> </a:t>
            </a:r>
            <a:r>
              <a:rPr lang="it-IT" sz="2000" dirty="0" smtClean="0"/>
              <a:t>in </a:t>
            </a:r>
            <a:r>
              <a:rPr lang="it-IT" sz="2000" dirty="0" err="1" smtClean="0"/>
              <a:t>organizing</a:t>
            </a:r>
            <a:r>
              <a:rPr lang="it-IT" sz="2000" dirty="0" smtClean="0"/>
              <a:t> </a:t>
            </a:r>
            <a:r>
              <a:rPr lang="it-IT" sz="2000" dirty="0" err="1" smtClean="0"/>
              <a:t>this</a:t>
            </a:r>
            <a:r>
              <a:rPr lang="it-IT" sz="2000" dirty="0" smtClean="0"/>
              <a:t> workshop;</a:t>
            </a:r>
          </a:p>
          <a:p>
            <a:endParaRPr lang="it-IT" sz="2000" dirty="0" smtClean="0"/>
          </a:p>
          <a:p>
            <a:r>
              <a:rPr lang="it-IT" sz="2000" dirty="0" smtClean="0"/>
              <a:t>I </a:t>
            </a:r>
            <a:r>
              <a:rPr lang="it-IT" sz="2000" dirty="0" err="1" smtClean="0"/>
              <a:t>think</a:t>
            </a:r>
            <a:r>
              <a:rPr lang="it-IT" sz="2000" dirty="0" smtClean="0"/>
              <a:t> </a:t>
            </a:r>
            <a:r>
              <a:rPr lang="it-IT" sz="2000" dirty="0" err="1" smtClean="0"/>
              <a:t>that</a:t>
            </a:r>
            <a:r>
              <a:rPr lang="it-IT" sz="2000" dirty="0" smtClean="0"/>
              <a:t> </a:t>
            </a:r>
            <a:r>
              <a:rPr lang="it-IT" sz="2000" dirty="0" err="1" smtClean="0"/>
              <a:t>if</a:t>
            </a:r>
            <a:r>
              <a:rPr lang="it-IT" sz="2000" dirty="0" smtClean="0"/>
              <a:t> </a:t>
            </a:r>
            <a:r>
              <a:rPr lang="it-IT" sz="2000" dirty="0" err="1" smtClean="0"/>
              <a:t>we</a:t>
            </a:r>
            <a:r>
              <a:rPr lang="it-IT" sz="2000" dirty="0" smtClean="0"/>
              <a:t> </a:t>
            </a:r>
            <a:r>
              <a:rPr lang="it-IT" sz="2000" dirty="0" err="1" smtClean="0"/>
              <a:t>could</a:t>
            </a:r>
            <a:r>
              <a:rPr lang="it-IT" sz="2000" dirty="0" smtClean="0"/>
              <a:t> </a:t>
            </a:r>
            <a:r>
              <a:rPr lang="it-IT" sz="2000" dirty="0" err="1" smtClean="0"/>
              <a:t>have</a:t>
            </a:r>
            <a:r>
              <a:rPr lang="it-IT" sz="2000" dirty="0" smtClean="0"/>
              <a:t> </a:t>
            </a:r>
            <a:r>
              <a:rPr lang="it-IT" sz="2000" dirty="0" err="1" smtClean="0"/>
              <a:t>this</a:t>
            </a:r>
            <a:r>
              <a:rPr lang="it-IT" sz="2000" dirty="0" smtClean="0"/>
              <a:t> workshop </a:t>
            </a:r>
            <a:r>
              <a:rPr lang="it-IT" sz="2000" dirty="0" err="1" smtClean="0"/>
              <a:t>few</a:t>
            </a:r>
            <a:r>
              <a:rPr lang="it-IT" sz="2000" dirty="0" smtClean="0"/>
              <a:t> </a:t>
            </a:r>
            <a:r>
              <a:rPr lang="it-IT" sz="2000" dirty="0" err="1" smtClean="0"/>
              <a:t>years</a:t>
            </a:r>
            <a:r>
              <a:rPr lang="it-IT" sz="2000" dirty="0" smtClean="0"/>
              <a:t> ago </a:t>
            </a:r>
            <a:r>
              <a:rPr lang="it-IT" sz="2000" dirty="0" err="1" smtClean="0"/>
              <a:t>we</a:t>
            </a:r>
            <a:r>
              <a:rPr lang="it-IT" sz="2000" dirty="0" smtClean="0"/>
              <a:t> </a:t>
            </a:r>
            <a:r>
              <a:rPr lang="it-IT" sz="2000" dirty="0" err="1" smtClean="0"/>
              <a:t>could</a:t>
            </a:r>
            <a:r>
              <a:rPr lang="it-IT" sz="2000" dirty="0" smtClean="0"/>
              <a:t> be in a </a:t>
            </a:r>
            <a:r>
              <a:rPr lang="it-IT" sz="2000" dirty="0" err="1" smtClean="0"/>
              <a:t>better</a:t>
            </a:r>
            <a:r>
              <a:rPr lang="it-IT" sz="2000" dirty="0" smtClean="0"/>
              <a:t> </a:t>
            </a:r>
            <a:r>
              <a:rPr lang="it-IT" sz="2000" dirty="0" err="1" smtClean="0"/>
              <a:t>condition</a:t>
            </a:r>
            <a:r>
              <a:rPr lang="it-IT" sz="2000" dirty="0" smtClean="0"/>
              <a:t> in the </a:t>
            </a:r>
            <a:r>
              <a:rPr lang="it-IT" sz="2000" dirty="0" err="1" smtClean="0"/>
              <a:t>development</a:t>
            </a:r>
            <a:r>
              <a:rPr lang="it-IT" sz="2000" dirty="0" smtClean="0"/>
              <a:t> of an </a:t>
            </a:r>
            <a:r>
              <a:rPr lang="it-IT" sz="2000" dirty="0" err="1" smtClean="0"/>
              <a:t>efficient</a:t>
            </a:r>
            <a:r>
              <a:rPr lang="it-IT" sz="2000" dirty="0" smtClean="0"/>
              <a:t> and </a:t>
            </a:r>
            <a:r>
              <a:rPr lang="it-IT" sz="2000" dirty="0" err="1" smtClean="0"/>
              <a:t>well</a:t>
            </a:r>
            <a:r>
              <a:rPr lang="it-IT" sz="2000" dirty="0" smtClean="0"/>
              <a:t> </a:t>
            </a:r>
            <a:r>
              <a:rPr lang="it-IT" sz="2000" dirty="0" err="1" smtClean="0"/>
              <a:t>organized</a:t>
            </a:r>
            <a:r>
              <a:rPr lang="it-IT" sz="2000" dirty="0" smtClean="0"/>
              <a:t> </a:t>
            </a:r>
            <a:r>
              <a:rPr lang="it-IT" sz="2000" dirty="0" err="1" smtClean="0"/>
              <a:t>Metrology</a:t>
            </a:r>
            <a:r>
              <a:rPr lang="it-IT" sz="2000" dirty="0" smtClean="0"/>
              <a:t> </a:t>
            </a:r>
            <a:r>
              <a:rPr lang="it-IT" sz="2000" dirty="0" err="1" smtClean="0"/>
              <a:t>plan</a:t>
            </a:r>
            <a:r>
              <a:rPr lang="it-IT" sz="2000" dirty="0" smtClean="0"/>
              <a:t> for SRT.</a:t>
            </a:r>
          </a:p>
        </p:txBody>
      </p:sp>
      <p:sp>
        <p:nvSpPr>
          <p:cNvPr id="9" name="Segnaposto contenuto 2"/>
          <p:cNvSpPr txBox="1">
            <a:spLocks/>
          </p:cNvSpPr>
          <p:nvPr/>
        </p:nvSpPr>
        <p:spPr>
          <a:xfrm>
            <a:off x="1659229" y="4725144"/>
            <a:ext cx="5425361" cy="1134429"/>
          </a:xfrm>
          <a:prstGeom prst="rect">
            <a:avLst/>
          </a:prstGeom>
          <a:solidFill>
            <a:srgbClr val="FFC000"/>
          </a:solidFill>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it-IT" sz="2000" b="1" dirty="0" err="1" smtClean="0"/>
              <a:t>Thanks</a:t>
            </a:r>
            <a:r>
              <a:rPr lang="it-IT" sz="2000" b="1" dirty="0" smtClean="0"/>
              <a:t> for </a:t>
            </a:r>
            <a:r>
              <a:rPr lang="it-IT" sz="2000" b="1" dirty="0" err="1" smtClean="0"/>
              <a:t>your</a:t>
            </a:r>
            <a:r>
              <a:rPr lang="it-IT" sz="2000" b="1" dirty="0" smtClean="0"/>
              <a:t> </a:t>
            </a:r>
            <a:r>
              <a:rPr lang="it-IT" sz="2000" b="1" dirty="0" err="1" smtClean="0"/>
              <a:t>attention</a:t>
            </a:r>
            <a:r>
              <a:rPr lang="it-IT" sz="2000" b="1" dirty="0" smtClean="0"/>
              <a:t>!</a:t>
            </a:r>
          </a:p>
          <a:p>
            <a:pPr marL="109728" indent="0" algn="ctr">
              <a:buNone/>
            </a:pPr>
            <a:r>
              <a:rPr lang="it-IT" sz="2000" b="1" dirty="0" smtClean="0"/>
              <a:t> </a:t>
            </a:r>
          </a:p>
          <a:p>
            <a:pPr marL="109728" indent="0" algn="ctr">
              <a:buNone/>
            </a:pPr>
            <a:r>
              <a:rPr lang="it-IT" sz="2000" b="1" dirty="0" err="1" smtClean="0"/>
              <a:t>Any</a:t>
            </a:r>
            <a:r>
              <a:rPr lang="it-IT" sz="2000" b="1" dirty="0" smtClean="0"/>
              <a:t> </a:t>
            </a:r>
            <a:r>
              <a:rPr lang="it-IT" sz="2000" b="1" dirty="0" err="1" smtClean="0"/>
              <a:t>questions</a:t>
            </a:r>
            <a:r>
              <a:rPr lang="it-IT" sz="2000" b="1" dirty="0" smtClean="0"/>
              <a:t>?</a:t>
            </a:r>
            <a:endParaRPr lang="it-IT" dirty="0"/>
          </a:p>
        </p:txBody>
      </p:sp>
      <p:sp>
        <p:nvSpPr>
          <p:cNvPr id="11" name="Sottotitolo 2"/>
          <p:cNvSpPr txBox="1">
            <a:spLocks/>
          </p:cNvSpPr>
          <p:nvPr/>
        </p:nvSpPr>
        <p:spPr>
          <a:xfrm>
            <a:off x="-32592" y="6381328"/>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Tree>
    <p:extLst>
      <p:ext uri="{BB962C8B-B14F-4D97-AF65-F5344CB8AC3E}">
        <p14:creationId xmlns:p14="http://schemas.microsoft.com/office/powerpoint/2010/main" val="332306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 calcmode="lin" valueType="num">
                                      <p:cBhvr>
                                        <p:cTn id="7"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0">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657225" y="184150"/>
            <a:ext cx="7772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568325" algn="l"/>
              </a:tabLst>
              <a:defRPr sz="2800">
                <a:solidFill>
                  <a:schemeClr val="tx1"/>
                </a:solidFill>
                <a:latin typeface="Times New Roman" panose="02020603050405020304" pitchFamily="18" charset="0"/>
              </a:defRPr>
            </a:lvl1pPr>
            <a:lvl2pPr marL="742950" indent="-285750">
              <a:tabLst>
                <a:tab pos="568325" algn="l"/>
              </a:tabLst>
              <a:defRPr sz="2800">
                <a:solidFill>
                  <a:schemeClr val="tx1"/>
                </a:solidFill>
                <a:latin typeface="Times New Roman" panose="02020603050405020304" pitchFamily="18" charset="0"/>
              </a:defRPr>
            </a:lvl2pPr>
            <a:lvl3pPr marL="1143000" indent="-228600">
              <a:tabLst>
                <a:tab pos="568325" algn="l"/>
              </a:tabLst>
              <a:defRPr sz="2800">
                <a:solidFill>
                  <a:schemeClr val="tx1"/>
                </a:solidFill>
                <a:latin typeface="Times New Roman" panose="02020603050405020304" pitchFamily="18" charset="0"/>
              </a:defRPr>
            </a:lvl3pPr>
            <a:lvl4pPr marL="1600200" indent="-228600">
              <a:tabLst>
                <a:tab pos="568325" algn="l"/>
              </a:tabLst>
              <a:defRPr sz="2800">
                <a:solidFill>
                  <a:schemeClr val="tx1"/>
                </a:solidFill>
                <a:latin typeface="Times New Roman" panose="02020603050405020304" pitchFamily="18" charset="0"/>
              </a:defRPr>
            </a:lvl4pPr>
            <a:lvl5pPr marL="2057400" indent="-228600">
              <a:tabLst>
                <a:tab pos="568325" algn="l"/>
              </a:tabLs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68325" algn="l"/>
              </a:tabLs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68325" algn="l"/>
              </a:tabLs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68325" algn="l"/>
              </a:tabLs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68325" algn="l"/>
              </a:tabLst>
              <a:defRPr sz="2800">
                <a:solidFill>
                  <a:schemeClr val="tx1"/>
                </a:solidFill>
                <a:latin typeface="Times New Roman" panose="02020603050405020304" pitchFamily="18" charset="0"/>
              </a:defRPr>
            </a:lvl9pPr>
          </a:lstStyle>
          <a:p>
            <a:pPr algn="ctr" eaLnBrk="1" hangingPunct="1"/>
            <a:r>
              <a:rPr lang="en-US" altLang="it-IT" sz="2600" b="1"/>
              <a:t>SRT Project</a:t>
            </a:r>
          </a:p>
        </p:txBody>
      </p:sp>
      <p:sp>
        <p:nvSpPr>
          <p:cNvPr id="128007" name="Rectangle 7"/>
          <p:cNvSpPr>
            <a:spLocks noChangeArrowheads="1"/>
          </p:cNvSpPr>
          <p:nvPr/>
        </p:nvSpPr>
        <p:spPr bwMode="auto">
          <a:xfrm>
            <a:off x="395288" y="2205038"/>
            <a:ext cx="7056437"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1000" algn="l"/>
              </a:tabLst>
              <a:defRPr sz="2800">
                <a:solidFill>
                  <a:schemeClr val="tx1"/>
                </a:solidFill>
                <a:latin typeface="Times New Roman" panose="02020603050405020304" pitchFamily="18" charset="0"/>
              </a:defRPr>
            </a:lvl1pPr>
            <a:lvl2pPr marL="742950" indent="-285750">
              <a:tabLst>
                <a:tab pos="381000" algn="l"/>
              </a:tabLst>
              <a:defRPr sz="2800">
                <a:solidFill>
                  <a:schemeClr val="tx1"/>
                </a:solidFill>
                <a:latin typeface="Times New Roman" panose="02020603050405020304" pitchFamily="18" charset="0"/>
              </a:defRPr>
            </a:lvl2pPr>
            <a:lvl3pPr marL="1143000" indent="-228600">
              <a:tabLst>
                <a:tab pos="381000" algn="l"/>
              </a:tabLst>
              <a:defRPr sz="2800">
                <a:solidFill>
                  <a:schemeClr val="tx1"/>
                </a:solidFill>
                <a:latin typeface="Times New Roman" panose="02020603050405020304" pitchFamily="18" charset="0"/>
              </a:defRPr>
            </a:lvl3pPr>
            <a:lvl4pPr marL="1600200" indent="-228600">
              <a:tabLst>
                <a:tab pos="381000" algn="l"/>
              </a:tabLst>
              <a:defRPr sz="2800">
                <a:solidFill>
                  <a:schemeClr val="tx1"/>
                </a:solidFill>
                <a:latin typeface="Times New Roman" panose="02020603050405020304" pitchFamily="18" charset="0"/>
              </a:defRPr>
            </a:lvl4pPr>
            <a:lvl5pPr marL="2057400" indent="-228600">
              <a:tabLst>
                <a:tab pos="381000" algn="l"/>
              </a:tabLs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81000" algn="l"/>
              </a:tabLs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81000" algn="l"/>
              </a:tabLs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81000" algn="l"/>
              </a:tabLs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81000" algn="l"/>
              </a:tabLst>
              <a:defRPr sz="2800">
                <a:solidFill>
                  <a:schemeClr val="tx1"/>
                </a:solidFill>
                <a:latin typeface="Times New Roman" panose="02020603050405020304" pitchFamily="18" charset="0"/>
              </a:defRPr>
            </a:lvl9pPr>
          </a:lstStyle>
          <a:p>
            <a:pPr eaLnBrk="1" hangingPunct="1">
              <a:spcBef>
                <a:spcPct val="20000"/>
              </a:spcBef>
            </a:pPr>
            <a:r>
              <a:rPr lang="it-IT" altLang="it-IT" sz="1800" b="1"/>
              <a:t>Collaboration among three Research Structures of INAF:</a:t>
            </a:r>
          </a:p>
          <a:p>
            <a:pPr eaLnBrk="1" hangingPunct="1">
              <a:spcBef>
                <a:spcPct val="20000"/>
              </a:spcBef>
              <a:buFontTx/>
              <a:buChar char="•"/>
            </a:pPr>
            <a:r>
              <a:rPr lang="en-US" altLang="it-IT" sz="1800"/>
              <a:t> INAF Astronomical Observatory of </a:t>
            </a:r>
            <a:r>
              <a:rPr lang="it-IT" altLang="it-IT" sz="1800"/>
              <a:t>Cagliari, Cagliari</a:t>
            </a:r>
          </a:p>
          <a:p>
            <a:pPr eaLnBrk="1" hangingPunct="1">
              <a:spcBef>
                <a:spcPct val="20000"/>
              </a:spcBef>
              <a:buFontTx/>
              <a:buChar char="•"/>
            </a:pPr>
            <a:r>
              <a:rPr lang="en-US" altLang="it-IT" sz="1800"/>
              <a:t> INAF Institute of Radio Astronomy, Bologna</a:t>
            </a:r>
            <a:endParaRPr lang="it-IT" altLang="it-IT" sz="1800"/>
          </a:p>
          <a:p>
            <a:pPr eaLnBrk="1" hangingPunct="1">
              <a:spcBef>
                <a:spcPct val="20000"/>
              </a:spcBef>
              <a:buFontTx/>
              <a:buChar char="•"/>
            </a:pPr>
            <a:r>
              <a:rPr lang="it-IT" altLang="it-IT" sz="1800"/>
              <a:t> INAF Arcetri Astrophysical Observatory, Florence</a:t>
            </a:r>
          </a:p>
        </p:txBody>
      </p:sp>
      <p:grpSp>
        <p:nvGrpSpPr>
          <p:cNvPr id="128016" name="Group 16"/>
          <p:cNvGrpSpPr>
            <a:grpSpLocks/>
          </p:cNvGrpSpPr>
          <p:nvPr/>
        </p:nvGrpSpPr>
        <p:grpSpPr bwMode="auto">
          <a:xfrm>
            <a:off x="417513" y="3643313"/>
            <a:ext cx="8534400" cy="1798637"/>
            <a:chOff x="384" y="2568"/>
            <a:chExt cx="5376" cy="1133"/>
          </a:xfrm>
        </p:grpSpPr>
        <p:sp>
          <p:nvSpPr>
            <p:cNvPr id="4107" name="Rectangle 6"/>
            <p:cNvSpPr>
              <a:spLocks noChangeArrowheads="1"/>
            </p:cNvSpPr>
            <p:nvPr/>
          </p:nvSpPr>
          <p:spPr bwMode="auto">
            <a:xfrm>
              <a:off x="384" y="2840"/>
              <a:ext cx="5376"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1000" algn="l"/>
                </a:tabLst>
                <a:defRPr sz="2800">
                  <a:solidFill>
                    <a:schemeClr val="tx1"/>
                  </a:solidFill>
                  <a:latin typeface="Times New Roman" panose="02020603050405020304" pitchFamily="18" charset="0"/>
                </a:defRPr>
              </a:lvl1pPr>
              <a:lvl2pPr marL="742950" indent="-285750">
                <a:tabLst>
                  <a:tab pos="381000" algn="l"/>
                </a:tabLst>
                <a:defRPr sz="2800">
                  <a:solidFill>
                    <a:schemeClr val="tx1"/>
                  </a:solidFill>
                  <a:latin typeface="Times New Roman" panose="02020603050405020304" pitchFamily="18" charset="0"/>
                </a:defRPr>
              </a:lvl2pPr>
              <a:lvl3pPr marL="1143000" indent="-228600">
                <a:tabLst>
                  <a:tab pos="381000" algn="l"/>
                </a:tabLst>
                <a:defRPr sz="2800">
                  <a:solidFill>
                    <a:schemeClr val="tx1"/>
                  </a:solidFill>
                  <a:latin typeface="Times New Roman" panose="02020603050405020304" pitchFamily="18" charset="0"/>
                </a:defRPr>
              </a:lvl3pPr>
              <a:lvl4pPr marL="1600200" indent="-228600">
                <a:tabLst>
                  <a:tab pos="381000" algn="l"/>
                </a:tabLst>
                <a:defRPr sz="2800">
                  <a:solidFill>
                    <a:schemeClr val="tx1"/>
                  </a:solidFill>
                  <a:latin typeface="Times New Roman" panose="02020603050405020304" pitchFamily="18" charset="0"/>
                </a:defRPr>
              </a:lvl4pPr>
              <a:lvl5pPr marL="2057400" indent="-228600">
                <a:tabLst>
                  <a:tab pos="381000" algn="l"/>
                </a:tabLs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81000" algn="l"/>
                </a:tabLs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81000" algn="l"/>
                </a:tabLs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81000" algn="l"/>
                </a:tabLs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81000" algn="l"/>
                </a:tabLst>
                <a:defRPr sz="2800">
                  <a:solidFill>
                    <a:schemeClr val="tx1"/>
                  </a:solidFill>
                  <a:latin typeface="Times New Roman" panose="02020603050405020304" pitchFamily="18" charset="0"/>
                </a:defRPr>
              </a:lvl9pPr>
            </a:lstStyle>
            <a:p>
              <a:pPr eaLnBrk="1" hangingPunct="1">
                <a:spcBef>
                  <a:spcPct val="20000"/>
                </a:spcBef>
              </a:pPr>
              <a:r>
                <a:rPr lang="it-IT" altLang="it-IT" sz="1800" b="1"/>
                <a:t>Main Funding Institutions:</a:t>
              </a:r>
              <a:endParaRPr lang="it-IT" altLang="it-IT" sz="1800"/>
            </a:p>
            <a:p>
              <a:pPr eaLnBrk="1" hangingPunct="1">
                <a:spcBef>
                  <a:spcPct val="20000"/>
                </a:spcBef>
                <a:buFontTx/>
                <a:buChar char="•"/>
              </a:pPr>
              <a:r>
                <a:rPr lang="en-US" altLang="it-IT" sz="1800"/>
                <a:t> </a:t>
              </a:r>
              <a:r>
                <a:rPr lang="it-IT" altLang="it-IT" sz="1800"/>
                <a:t>	MIUR (Italian Ministry of Education and Scientific Research)</a:t>
              </a:r>
              <a:endParaRPr lang="en-GB" altLang="it-IT" sz="1800">
                <a:solidFill>
                  <a:schemeClr val="tx2"/>
                </a:solidFill>
                <a:cs typeface="Times New Roman" panose="02020603050405020304" pitchFamily="18" charset="0"/>
              </a:endParaRPr>
            </a:p>
            <a:p>
              <a:pPr eaLnBrk="1" hangingPunct="1">
                <a:spcBef>
                  <a:spcPct val="20000"/>
                </a:spcBef>
                <a:buFontTx/>
                <a:buChar char="•"/>
              </a:pPr>
              <a:r>
                <a:rPr lang="en-GB" altLang="it-IT" sz="1800">
                  <a:solidFill>
                    <a:schemeClr val="tx2"/>
                  </a:solidFill>
                  <a:cs typeface="Times New Roman" panose="02020603050405020304" pitchFamily="18" charset="0"/>
                </a:rPr>
                <a:t>     ASI (Italian Space Agency)</a:t>
              </a:r>
            </a:p>
            <a:p>
              <a:pPr eaLnBrk="1" hangingPunct="1">
                <a:spcBef>
                  <a:spcPct val="20000"/>
                </a:spcBef>
                <a:buFontTx/>
                <a:buChar char="•"/>
              </a:pPr>
              <a:r>
                <a:rPr lang="en-GB" altLang="it-IT" sz="1800">
                  <a:solidFill>
                    <a:schemeClr val="tx2"/>
                  </a:solidFill>
                  <a:cs typeface="Times New Roman" panose="02020603050405020304" pitchFamily="18" charset="0"/>
                </a:rPr>
                <a:t>     RAS (Sardinia Regional Government)</a:t>
              </a:r>
              <a:endParaRPr lang="en-US" altLang="it-IT" sz="1800">
                <a:solidFill>
                  <a:schemeClr val="tx2"/>
                </a:solidFill>
                <a:cs typeface="Times New Roman" panose="02020603050405020304" pitchFamily="18" charset="0"/>
              </a:endParaRPr>
            </a:p>
          </p:txBody>
        </p:sp>
        <p:sp>
          <p:nvSpPr>
            <p:cNvPr id="4108" name="Rectangle 10"/>
            <p:cNvSpPr>
              <a:spLocks noChangeArrowheads="1"/>
            </p:cNvSpPr>
            <p:nvPr/>
          </p:nvSpPr>
          <p:spPr bwMode="auto">
            <a:xfrm>
              <a:off x="2290" y="2568"/>
              <a:ext cx="112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it-IT" altLang="it-IT" sz="1800" dirty="0" err="1"/>
                <a:t>Cost</a:t>
              </a:r>
              <a:r>
                <a:rPr lang="it-IT" altLang="it-IT" sz="1800" dirty="0"/>
                <a:t> </a:t>
              </a:r>
              <a:r>
                <a:rPr lang="it-IT" altLang="it-IT" sz="1800" dirty="0">
                  <a:sym typeface="Symbol" panose="05050102010706020507" pitchFamily="18" charset="2"/>
                </a:rPr>
                <a:t> 60 </a:t>
              </a:r>
              <a:r>
                <a:rPr lang="it-IT" altLang="it-IT" sz="1800" dirty="0" err="1">
                  <a:sym typeface="Symbol" panose="05050102010706020507" pitchFamily="18" charset="2"/>
                </a:rPr>
                <a:t>MEuro</a:t>
              </a:r>
              <a:endParaRPr lang="en-US" altLang="it-IT" sz="1800" dirty="0"/>
            </a:p>
          </p:txBody>
        </p:sp>
      </p:grpSp>
      <p:pic>
        <p:nvPicPr>
          <p:cNvPr id="128013" name="Picture 13" descr="logo-inaf-compatto-bian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2212975"/>
            <a:ext cx="23050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4"/>
          <p:cNvSpPr>
            <a:spLocks noChangeArrowheads="1"/>
          </p:cNvSpPr>
          <p:nvPr/>
        </p:nvSpPr>
        <p:spPr bwMode="auto">
          <a:xfrm>
            <a:off x="1042988" y="836613"/>
            <a:ext cx="7381875" cy="122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it-IT" altLang="it-IT" sz="2000" b="1" dirty="0"/>
              <a:t>64 m </a:t>
            </a:r>
            <a:r>
              <a:rPr lang="it-IT" altLang="it-IT" sz="2000" b="1" dirty="0" err="1"/>
              <a:t>diameter</a:t>
            </a:r>
            <a:r>
              <a:rPr lang="it-IT" altLang="it-IT" sz="2000" b="1" dirty="0"/>
              <a:t> </a:t>
            </a:r>
            <a:r>
              <a:rPr lang="it-IT" altLang="it-IT" sz="2000" b="1" dirty="0" err="1"/>
              <a:t>fully</a:t>
            </a:r>
            <a:r>
              <a:rPr lang="it-IT" altLang="it-IT" sz="2000" b="1" dirty="0"/>
              <a:t> </a:t>
            </a:r>
            <a:r>
              <a:rPr lang="it-IT" altLang="it-IT" sz="2000" b="1" dirty="0" err="1"/>
              <a:t>steerable</a:t>
            </a:r>
            <a:r>
              <a:rPr lang="it-IT" altLang="it-IT" sz="2000" b="1" dirty="0"/>
              <a:t> </a:t>
            </a:r>
            <a:r>
              <a:rPr lang="it-IT" altLang="it-IT" sz="2000" b="1" dirty="0" err="1"/>
              <a:t>radiotelescope</a:t>
            </a:r>
            <a:r>
              <a:rPr lang="it-IT" altLang="it-IT" sz="2000" b="1" dirty="0"/>
              <a:t> to cover 0.3-115 GHz:</a:t>
            </a:r>
          </a:p>
          <a:p>
            <a:pPr eaLnBrk="1" hangingPunct="1"/>
            <a:r>
              <a:rPr lang="it-IT" altLang="it-IT" sz="1800" dirty="0"/>
              <a:t>                               -      Single </a:t>
            </a:r>
            <a:r>
              <a:rPr lang="it-IT" altLang="it-IT" sz="1800" dirty="0" err="1"/>
              <a:t>dish</a:t>
            </a:r>
            <a:r>
              <a:rPr lang="it-IT" altLang="it-IT" sz="1800" dirty="0"/>
              <a:t> </a:t>
            </a:r>
            <a:r>
              <a:rPr lang="it-IT" altLang="it-IT" sz="1800" dirty="0" err="1"/>
              <a:t>operation</a:t>
            </a:r>
            <a:endParaRPr lang="it-IT" altLang="it-IT" sz="1800" dirty="0"/>
          </a:p>
          <a:p>
            <a:pPr eaLnBrk="1" hangingPunct="1"/>
            <a:r>
              <a:rPr lang="it-IT" altLang="it-IT" sz="1800" dirty="0"/>
              <a:t>                               -      Part of VLBI </a:t>
            </a:r>
            <a:r>
              <a:rPr lang="it-IT" altLang="it-IT" sz="1800" dirty="0" smtClean="0"/>
              <a:t>and EPTA network</a:t>
            </a:r>
            <a:endParaRPr lang="it-IT" altLang="it-IT" sz="1800" dirty="0"/>
          </a:p>
          <a:p>
            <a:pPr eaLnBrk="1" hangingPunct="1"/>
            <a:r>
              <a:rPr lang="it-IT" altLang="it-IT" sz="1800" dirty="0"/>
              <a:t>                               -      </a:t>
            </a:r>
            <a:r>
              <a:rPr lang="it-IT" altLang="it-IT" sz="1800" dirty="0" smtClean="0"/>
              <a:t>Space science and </a:t>
            </a:r>
            <a:r>
              <a:rPr lang="it-IT" altLang="it-IT" sz="1800" dirty="0" err="1"/>
              <a:t>geodynamical</a:t>
            </a:r>
            <a:r>
              <a:rPr lang="it-IT" altLang="it-IT" sz="1800" dirty="0"/>
              <a:t> </a:t>
            </a:r>
            <a:r>
              <a:rPr lang="it-IT" altLang="it-IT" sz="1800" dirty="0" err="1"/>
              <a:t>studies</a:t>
            </a:r>
            <a:endParaRPr lang="en-US" altLang="it-IT" sz="1800" dirty="0"/>
          </a:p>
        </p:txBody>
      </p:sp>
      <p:grpSp>
        <p:nvGrpSpPr>
          <p:cNvPr id="9" name="Gruppo 8"/>
          <p:cNvGrpSpPr>
            <a:grpSpLocks/>
          </p:cNvGrpSpPr>
          <p:nvPr/>
        </p:nvGrpSpPr>
        <p:grpSpPr bwMode="auto">
          <a:xfrm>
            <a:off x="1476375" y="5467350"/>
            <a:ext cx="5580063" cy="1014413"/>
            <a:chOff x="928688" y="5181600"/>
            <a:chExt cx="7481887" cy="1339850"/>
          </a:xfrm>
        </p:grpSpPr>
        <p:pic>
          <p:nvPicPr>
            <p:cNvPr id="4104" name="Picture 18" descr="http://t2.gstatic.com/images?q=tbn:ANd9GcQLOcjqSe7o7rivXqaF7RyBPsFP1CFjC0ZBPiecTg6qKdo6xi0&amp;t=1&amp;usg=__domzVTeT2vhD3DCU7dOBuOikZy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181600"/>
              <a:ext cx="185737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0" descr="http://t1.gstatic.com/images?q=tbn:ANd9GcQqTeRrg0sviEHT-Q0C2VY9XSmzMLITBqgStv5CtpQA7CuH-mg&amp;t=1&amp;usg=__feBNopVsU0tihZ2Wum755NayXL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5227638"/>
              <a:ext cx="13716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2" descr="http://spaziandoit.files.wordpress.com/2007/10/logo_as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5025" y="5441950"/>
              <a:ext cx="19970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uppo 14"/>
          <p:cNvGrpSpPr/>
          <p:nvPr/>
        </p:nvGrpSpPr>
        <p:grpSpPr>
          <a:xfrm>
            <a:off x="947469" y="863194"/>
            <a:ext cx="7191911" cy="4873727"/>
            <a:chOff x="3851920" y="1628800"/>
            <a:chExt cx="5111892" cy="3408993"/>
          </a:xfrm>
        </p:grpSpPr>
        <p:pic>
          <p:nvPicPr>
            <p:cNvPr id="17" name="Immagin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1920" y="1628800"/>
              <a:ext cx="5111892" cy="3408993"/>
            </a:xfrm>
            <a:prstGeom prst="rect">
              <a:avLst/>
            </a:prstGeom>
          </p:spPr>
        </p:pic>
        <p:sp>
          <p:nvSpPr>
            <p:cNvPr id="18" name="CasellaDiTesto 17"/>
            <p:cNvSpPr txBox="1"/>
            <p:nvPr/>
          </p:nvSpPr>
          <p:spPr>
            <a:xfrm>
              <a:off x="6684088" y="1678768"/>
              <a:ext cx="2202077" cy="968753"/>
            </a:xfrm>
            <a:prstGeom prst="rect">
              <a:avLst/>
            </a:prstGeom>
            <a:solidFill>
              <a:schemeClr val="bg1"/>
            </a:solidFill>
          </p:spPr>
          <p:txBody>
            <a:bodyPr wrap="square" rtlCol="0">
              <a:spAutoFit/>
            </a:bodyPr>
            <a:lstStyle/>
            <a:p>
              <a:pPr algn="just"/>
              <a:r>
                <a:rPr lang="it-IT" sz="1200" dirty="0" err="1" smtClean="0">
                  <a:solidFill>
                    <a:srgbClr val="FF0000"/>
                  </a:solidFill>
                </a:rPr>
                <a:t>September</a:t>
              </a:r>
              <a:r>
                <a:rPr lang="it-IT" sz="1200" dirty="0" smtClean="0">
                  <a:solidFill>
                    <a:srgbClr val="FF0000"/>
                  </a:solidFill>
                </a:rPr>
                <a:t> 30th 2013, SRT </a:t>
              </a:r>
              <a:r>
                <a:rPr lang="it-IT" sz="1200" dirty="0">
                  <a:solidFill>
                    <a:srgbClr val="FF0000"/>
                  </a:solidFill>
                </a:rPr>
                <a:t>opening </a:t>
              </a:r>
              <a:r>
                <a:rPr lang="it-IT" sz="1200" dirty="0" err="1" smtClean="0">
                  <a:solidFill>
                    <a:srgbClr val="FF0000"/>
                  </a:solidFill>
                </a:rPr>
                <a:t>cerimony</a:t>
              </a:r>
              <a:r>
                <a:rPr lang="it-IT" sz="1200" dirty="0" smtClean="0">
                  <a:solidFill>
                    <a:srgbClr val="FF0000"/>
                  </a:solidFill>
                </a:rPr>
                <a:t>, 2014 end of the </a:t>
              </a:r>
              <a:r>
                <a:rPr lang="it-IT" sz="1200" dirty="0" err="1" smtClean="0">
                  <a:solidFill>
                    <a:srgbClr val="FF0000"/>
                  </a:solidFill>
                </a:rPr>
                <a:t>scientific</a:t>
              </a:r>
              <a:r>
                <a:rPr lang="it-IT" sz="1200" dirty="0" smtClean="0">
                  <a:solidFill>
                    <a:srgbClr val="FF0000"/>
                  </a:solidFill>
                </a:rPr>
                <a:t> </a:t>
              </a:r>
              <a:r>
                <a:rPr lang="it-IT" sz="1200" dirty="0" err="1" smtClean="0">
                  <a:solidFill>
                    <a:srgbClr val="FF0000"/>
                  </a:solidFill>
                </a:rPr>
                <a:t>commissioning</a:t>
              </a:r>
              <a:r>
                <a:rPr lang="it-IT" sz="1200" dirty="0" smtClean="0">
                  <a:solidFill>
                    <a:srgbClr val="FF0000"/>
                  </a:solidFill>
                </a:rPr>
                <a:t> and on 2016 </a:t>
              </a:r>
              <a:r>
                <a:rPr lang="it-IT" sz="1200" dirty="0" err="1" smtClean="0">
                  <a:solidFill>
                    <a:srgbClr val="FF0000"/>
                  </a:solidFill>
                </a:rPr>
                <a:t>started</a:t>
              </a:r>
              <a:r>
                <a:rPr lang="it-IT" sz="1200" dirty="0" smtClean="0">
                  <a:solidFill>
                    <a:srgbClr val="FF0000"/>
                  </a:solidFill>
                </a:rPr>
                <a:t> the </a:t>
              </a:r>
              <a:r>
                <a:rPr lang="it-IT" sz="1200" dirty="0" err="1" smtClean="0">
                  <a:solidFill>
                    <a:srgbClr val="FF0000"/>
                  </a:solidFill>
                </a:rPr>
                <a:t>early</a:t>
              </a:r>
              <a:r>
                <a:rPr lang="it-IT" sz="1200" dirty="0" smtClean="0">
                  <a:solidFill>
                    <a:srgbClr val="FF0000"/>
                  </a:solidFill>
                </a:rPr>
                <a:t> science. On </a:t>
              </a:r>
              <a:r>
                <a:rPr lang="it-IT" sz="1200" dirty="0">
                  <a:solidFill>
                    <a:srgbClr val="FF0000"/>
                  </a:solidFill>
                </a:rPr>
                <a:t>2017  </a:t>
              </a:r>
              <a:r>
                <a:rPr lang="it-IT" sz="1200" dirty="0" err="1" smtClean="0">
                  <a:solidFill>
                    <a:srgbClr val="FF0000"/>
                  </a:solidFill>
                </a:rPr>
                <a:t>we</a:t>
              </a:r>
              <a:r>
                <a:rPr lang="it-IT" sz="1200" dirty="0" smtClean="0">
                  <a:solidFill>
                    <a:srgbClr val="FF0000"/>
                  </a:solidFill>
                </a:rPr>
                <a:t> </a:t>
              </a:r>
              <a:r>
                <a:rPr lang="it-IT" sz="1200" dirty="0" err="1" smtClean="0">
                  <a:solidFill>
                    <a:srgbClr val="FF0000"/>
                  </a:solidFill>
                </a:rPr>
                <a:t>need</a:t>
              </a:r>
              <a:r>
                <a:rPr lang="it-IT" sz="1200" dirty="0" smtClean="0">
                  <a:solidFill>
                    <a:srgbClr val="FF0000"/>
                  </a:solidFill>
                </a:rPr>
                <a:t> to stop the antenna </a:t>
              </a:r>
              <a:r>
                <a:rPr lang="it-IT" sz="1200" dirty="0" err="1" smtClean="0">
                  <a:solidFill>
                    <a:srgbClr val="FF0000"/>
                  </a:solidFill>
                </a:rPr>
                <a:t>operation</a:t>
              </a:r>
              <a:r>
                <a:rPr lang="it-IT" sz="1200" dirty="0" smtClean="0">
                  <a:solidFill>
                    <a:srgbClr val="FF0000"/>
                  </a:solidFill>
                </a:rPr>
                <a:t> to start with </a:t>
              </a:r>
              <a:r>
                <a:rPr lang="it-IT" sz="1200" dirty="0">
                  <a:solidFill>
                    <a:srgbClr val="FF0000"/>
                  </a:solidFill>
                </a:rPr>
                <a:t>the </a:t>
              </a:r>
              <a:r>
                <a:rPr lang="it-IT" sz="1200" dirty="0" err="1">
                  <a:solidFill>
                    <a:srgbClr val="FF0000"/>
                  </a:solidFill>
                </a:rPr>
                <a:t>refurbishment</a:t>
              </a:r>
              <a:r>
                <a:rPr lang="it-IT" sz="1200" dirty="0">
                  <a:solidFill>
                    <a:srgbClr val="FF0000"/>
                  </a:solidFill>
                </a:rPr>
                <a:t> of the </a:t>
              </a:r>
              <a:r>
                <a:rPr lang="it-IT" sz="1200" dirty="0" err="1">
                  <a:solidFill>
                    <a:srgbClr val="FF0000"/>
                  </a:solidFill>
                </a:rPr>
                <a:t>primary</a:t>
              </a:r>
              <a:r>
                <a:rPr lang="it-IT" sz="1200" dirty="0">
                  <a:solidFill>
                    <a:srgbClr val="FF0000"/>
                  </a:solidFill>
                </a:rPr>
                <a:t> </a:t>
              </a:r>
              <a:r>
                <a:rPr lang="it-IT" sz="1200" dirty="0" err="1">
                  <a:solidFill>
                    <a:srgbClr val="FF0000"/>
                  </a:solidFill>
                </a:rPr>
                <a:t>reflector</a:t>
              </a:r>
              <a:r>
                <a:rPr lang="it-IT" sz="1200" dirty="0">
                  <a:solidFill>
                    <a:srgbClr val="FF0000"/>
                  </a:solidFill>
                </a:rPr>
                <a:t> </a:t>
              </a:r>
              <a:r>
                <a:rPr lang="it-IT" sz="1200" dirty="0" err="1">
                  <a:solidFill>
                    <a:srgbClr val="FF0000"/>
                  </a:solidFill>
                </a:rPr>
                <a:t>actuators</a:t>
              </a:r>
              <a:r>
                <a:rPr lang="it-IT" sz="1200" dirty="0" smtClean="0">
                  <a:solidFill>
                    <a:srgbClr val="FF0000"/>
                  </a:solidFill>
                </a:rPr>
                <a:t>.</a:t>
              </a:r>
              <a:endParaRPr lang="it-IT" sz="1600" dirty="0"/>
            </a:p>
          </p:txBody>
        </p:sp>
      </p:grpSp>
      <p:sp>
        <p:nvSpPr>
          <p:cNvPr id="16"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Tree>
    <p:extLst>
      <p:ext uri="{BB962C8B-B14F-4D97-AF65-F5344CB8AC3E}">
        <p14:creationId xmlns:p14="http://schemas.microsoft.com/office/powerpoint/2010/main" val="68582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007"/>
                                        </p:tgtEl>
                                        <p:attrNameLst>
                                          <p:attrName>style.visibility</p:attrName>
                                        </p:attrNameLst>
                                      </p:cBhvr>
                                      <p:to>
                                        <p:strVal val="visible"/>
                                      </p:to>
                                    </p:set>
                                    <p:animEffect transition="in" filter="fade">
                                      <p:cBhvr>
                                        <p:cTn id="7" dur="500"/>
                                        <p:tgtEl>
                                          <p:spTgt spid="1280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8016"/>
                                        </p:tgtEl>
                                        <p:attrNameLst>
                                          <p:attrName>style.visibility</p:attrName>
                                        </p:attrNameLst>
                                      </p:cBhvr>
                                      <p:to>
                                        <p:strVal val="visible"/>
                                      </p:to>
                                    </p:set>
                                    <p:animEffect transition="in" filter="fade">
                                      <p:cBhvr>
                                        <p:cTn id="12" dur="500"/>
                                        <p:tgtEl>
                                          <p:spTgt spid="12801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2508194" y="88025"/>
            <a:ext cx="4969048" cy="584638"/>
          </a:xfrm>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it-IT" sz="2800" b="1" dirty="0" smtClean="0">
                <a:solidFill>
                  <a:schemeClr val="tx1"/>
                </a:solidFill>
                <a:effectLst>
                  <a:outerShdw blurRad="38100" dist="38100" dir="2700000" algn="tl">
                    <a:srgbClr val="C0C0C0"/>
                  </a:outerShdw>
                </a:effectLst>
              </a:rPr>
              <a:t>SRT technical </a:t>
            </a:r>
            <a:r>
              <a:rPr lang="en-US" altLang="it-IT" sz="2800" b="1" dirty="0">
                <a:solidFill>
                  <a:schemeClr val="tx1"/>
                </a:solidFill>
                <a:effectLst>
                  <a:outerShdw blurRad="38100" dist="38100" dir="2700000" algn="tl">
                    <a:srgbClr val="C0C0C0"/>
                  </a:outerShdw>
                </a:effectLst>
              </a:rPr>
              <a:t>s</a:t>
            </a:r>
            <a:r>
              <a:rPr lang="en-US" altLang="it-IT" sz="2800" b="1" dirty="0" smtClean="0">
                <a:solidFill>
                  <a:schemeClr val="tx1"/>
                </a:solidFill>
                <a:effectLst>
                  <a:outerShdw blurRad="38100" dist="38100" dir="2700000" algn="tl">
                    <a:srgbClr val="C0C0C0"/>
                  </a:outerShdw>
                </a:effectLst>
              </a:rPr>
              <a:t>pecifications</a:t>
            </a:r>
          </a:p>
        </p:txBody>
      </p:sp>
      <p:sp>
        <p:nvSpPr>
          <p:cNvPr id="85001" name="Rectangle 9"/>
          <p:cNvSpPr>
            <a:spLocks noChangeArrowheads="1"/>
          </p:cNvSpPr>
          <p:nvPr/>
        </p:nvSpPr>
        <p:spPr bwMode="auto">
          <a:xfrm>
            <a:off x="248644" y="1190543"/>
            <a:ext cx="86409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it-IT" sz="1600" b="1" dirty="0" smtClean="0"/>
              <a:t>Primary </a:t>
            </a:r>
            <a:r>
              <a:rPr lang="en-US" altLang="it-IT" sz="1600" b="1" dirty="0"/>
              <a:t>Mirror D=64 </a:t>
            </a:r>
            <a:r>
              <a:rPr lang="en-US" altLang="it-IT" sz="1600" b="1" dirty="0" smtClean="0"/>
              <a:t>m – 1008 panels - 65 </a:t>
            </a:r>
            <a:r>
              <a:rPr lang="en-US" altLang="it-IT" sz="1600" b="1" dirty="0">
                <a:sym typeface="Symbol" panose="05050102010706020507" pitchFamily="18" charset="2"/>
              </a:rPr>
              <a:t>m</a:t>
            </a:r>
            <a:r>
              <a:rPr lang="en-US" altLang="it-IT" sz="1600" b="1" dirty="0" smtClean="0"/>
              <a:t> ; </a:t>
            </a:r>
            <a:r>
              <a:rPr lang="en-US" altLang="it-IT" sz="1600" b="1" dirty="0"/>
              <a:t>Secondary Mirror D=7.9 m </a:t>
            </a:r>
            <a:r>
              <a:rPr lang="en-US" altLang="it-IT" sz="1600" b="1" dirty="0" smtClean="0"/>
              <a:t>– 49 panels </a:t>
            </a:r>
            <a:r>
              <a:rPr lang="en-US" altLang="it-IT" sz="1600" b="1" dirty="0"/>
              <a:t>- </a:t>
            </a:r>
            <a:r>
              <a:rPr lang="en-US" altLang="it-IT" sz="1600" b="1" dirty="0" smtClean="0"/>
              <a:t>50</a:t>
            </a:r>
            <a:r>
              <a:rPr lang="en-US" altLang="it-IT" sz="1600" b="1" dirty="0" smtClean="0">
                <a:sym typeface="Symbol" panose="05050102010706020507" pitchFamily="18" charset="2"/>
              </a:rPr>
              <a:t> </a:t>
            </a:r>
            <a:r>
              <a:rPr lang="en-US" altLang="it-IT" sz="1600" b="1" dirty="0">
                <a:sym typeface="Symbol" panose="05050102010706020507" pitchFamily="18" charset="2"/>
              </a:rPr>
              <a:t>m</a:t>
            </a:r>
            <a:r>
              <a:rPr lang="en-US" altLang="it-IT" sz="1600" b="1" dirty="0" smtClean="0"/>
              <a:t>    </a:t>
            </a:r>
            <a:endParaRPr lang="it-IT" altLang="it-IT" sz="1600" b="1" dirty="0"/>
          </a:p>
        </p:txBody>
      </p:sp>
      <p:sp>
        <p:nvSpPr>
          <p:cNvPr id="85002" name="Rectangle 10"/>
          <p:cNvSpPr>
            <a:spLocks noChangeArrowheads="1"/>
          </p:cNvSpPr>
          <p:nvPr/>
        </p:nvSpPr>
        <p:spPr bwMode="auto">
          <a:xfrm>
            <a:off x="248644" y="819760"/>
            <a:ext cx="48965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40000"/>
              </a:spcBef>
            </a:pPr>
            <a:r>
              <a:rPr lang="en-US" altLang="it-IT" sz="1600" b="1" dirty="0"/>
              <a:t>Gregorian Configuration with shaped surfaces</a:t>
            </a:r>
            <a:endParaRPr lang="en-US" altLang="it-IT" sz="1600" b="1" u="sng" dirty="0"/>
          </a:p>
        </p:txBody>
      </p:sp>
      <p:sp>
        <p:nvSpPr>
          <p:cNvPr id="85003" name="Rectangle 11"/>
          <p:cNvSpPr>
            <a:spLocks noChangeArrowheads="1"/>
          </p:cNvSpPr>
          <p:nvPr/>
        </p:nvSpPr>
        <p:spPr bwMode="auto">
          <a:xfrm>
            <a:off x="249683" y="1586587"/>
            <a:ext cx="65039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20000"/>
              </a:spcBef>
            </a:pPr>
            <a:r>
              <a:rPr lang="en-US" altLang="it-IT" sz="1600" b="1" dirty="0"/>
              <a:t>Active Surface: Primary mirror adjustable with 1116 actuators</a:t>
            </a:r>
            <a:endParaRPr lang="en-US" altLang="it-IT" sz="1600" b="1" dirty="0">
              <a:sym typeface="Symbol" panose="05050102010706020507" pitchFamily="18" charset="2"/>
            </a:endParaRPr>
          </a:p>
        </p:txBody>
      </p:sp>
      <p:sp>
        <p:nvSpPr>
          <p:cNvPr id="85005" name="Rectangle 13"/>
          <p:cNvSpPr>
            <a:spLocks noChangeArrowheads="1"/>
          </p:cNvSpPr>
          <p:nvPr/>
        </p:nvSpPr>
        <p:spPr bwMode="auto">
          <a:xfrm>
            <a:off x="245712" y="2709412"/>
            <a:ext cx="37444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20000"/>
              </a:spcBef>
            </a:pPr>
            <a:r>
              <a:rPr lang="en-US" altLang="it-IT" sz="1600" b="1" dirty="0"/>
              <a:t>Six focal </a:t>
            </a:r>
            <a:r>
              <a:rPr lang="en-US" altLang="it-IT" sz="1600" b="1" dirty="0" smtClean="0"/>
              <a:t>positions</a:t>
            </a:r>
            <a:endParaRPr lang="en-US" altLang="it-IT" sz="1600" b="1" dirty="0"/>
          </a:p>
        </p:txBody>
      </p:sp>
      <p:sp>
        <p:nvSpPr>
          <p:cNvPr id="85007" name="Rectangle 15"/>
          <p:cNvSpPr>
            <a:spLocks noChangeArrowheads="1"/>
          </p:cNvSpPr>
          <p:nvPr/>
        </p:nvSpPr>
        <p:spPr bwMode="auto">
          <a:xfrm>
            <a:off x="245712" y="3839724"/>
            <a:ext cx="44644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it-IT" sz="1600" b="1" dirty="0" smtClean="0"/>
              <a:t>Primary </a:t>
            </a:r>
            <a:r>
              <a:rPr lang="en-US" altLang="it-IT" sz="1600" b="1" dirty="0"/>
              <a:t>surf. </a:t>
            </a:r>
            <a:r>
              <a:rPr lang="en-US" altLang="it-IT" sz="1600" b="1" dirty="0" smtClean="0"/>
              <a:t>Accuracy goal: </a:t>
            </a:r>
            <a:r>
              <a:rPr lang="en-US" altLang="it-IT" sz="1600" b="1" dirty="0" smtClean="0">
                <a:sym typeface="Symbol" panose="05050102010706020507" pitchFamily="18" charset="2"/>
              </a:rPr>
              <a:t> 150 </a:t>
            </a:r>
            <a:r>
              <a:rPr lang="en-US" altLang="it-IT" sz="1600" b="1" dirty="0">
                <a:sym typeface="Symbol" panose="05050102010706020507" pitchFamily="18" charset="2"/>
              </a:rPr>
              <a:t>m RMS</a:t>
            </a:r>
            <a:endParaRPr lang="it-IT" altLang="it-IT" sz="1600" b="1" dirty="0">
              <a:sym typeface="Symbol" panose="05050102010706020507" pitchFamily="18" charset="2"/>
            </a:endParaRPr>
          </a:p>
        </p:txBody>
      </p:sp>
      <p:sp>
        <p:nvSpPr>
          <p:cNvPr id="85008" name="Rectangle 16"/>
          <p:cNvSpPr>
            <a:spLocks noChangeArrowheads="1"/>
          </p:cNvSpPr>
          <p:nvPr/>
        </p:nvSpPr>
        <p:spPr bwMode="auto">
          <a:xfrm>
            <a:off x="254468" y="4625526"/>
            <a:ext cx="38884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it-IT" sz="1600" b="1" dirty="0">
                <a:sym typeface="Symbol" panose="05050102010706020507" pitchFamily="18" charset="2"/>
              </a:rPr>
              <a:t>Max antenna </a:t>
            </a:r>
            <a:r>
              <a:rPr lang="en-US" altLang="it-IT" sz="1600" b="1" dirty="0" smtClean="0">
                <a:sym typeface="Symbol" panose="05050102010706020507" pitchFamily="18" charset="2"/>
              </a:rPr>
              <a:t>efficiency goal: </a:t>
            </a:r>
            <a:r>
              <a:rPr lang="en-US" altLang="it-IT" sz="1600" b="1" dirty="0">
                <a:sym typeface="Symbol" panose="05050102010706020507" pitchFamily="18" charset="2"/>
              </a:rPr>
              <a:t> 60 %</a:t>
            </a:r>
            <a:endParaRPr lang="it-IT" altLang="it-IT" sz="1600" b="1" dirty="0">
              <a:sym typeface="Symbol" panose="05050102010706020507" pitchFamily="18" charset="2"/>
            </a:endParaRPr>
          </a:p>
        </p:txBody>
      </p:sp>
      <p:sp>
        <p:nvSpPr>
          <p:cNvPr id="85009" name="Rectangle 17"/>
          <p:cNvSpPr>
            <a:spLocks noChangeArrowheads="1"/>
          </p:cNvSpPr>
          <p:nvPr/>
        </p:nvSpPr>
        <p:spPr bwMode="auto">
          <a:xfrm>
            <a:off x="254468" y="5612868"/>
            <a:ext cx="29523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it-IT" sz="1600" b="1" dirty="0"/>
              <a:t>Frequency </a:t>
            </a:r>
            <a:r>
              <a:rPr lang="en-US" altLang="it-IT" sz="1600" b="1" dirty="0" smtClean="0"/>
              <a:t>agility</a:t>
            </a:r>
            <a:endParaRPr lang="it-IT" altLang="it-IT" sz="1600" b="1" dirty="0"/>
          </a:p>
        </p:txBody>
      </p:sp>
      <p:sp>
        <p:nvSpPr>
          <p:cNvPr id="85010" name="Rectangle 18"/>
          <p:cNvSpPr>
            <a:spLocks noChangeArrowheads="1"/>
          </p:cNvSpPr>
          <p:nvPr/>
        </p:nvSpPr>
        <p:spPr bwMode="auto">
          <a:xfrm>
            <a:off x="245710" y="4230664"/>
            <a:ext cx="44645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20000"/>
              </a:spcBef>
            </a:pPr>
            <a:r>
              <a:rPr lang="en-US" altLang="it-IT" sz="1600" b="1" dirty="0"/>
              <a:t>Pointing accuracy </a:t>
            </a:r>
            <a:r>
              <a:rPr lang="en-US" altLang="it-IT" sz="1600" b="1" dirty="0" smtClean="0"/>
              <a:t>goal (RMS</a:t>
            </a:r>
            <a:r>
              <a:rPr lang="en-US" altLang="it-IT" sz="1600" b="1" dirty="0"/>
              <a:t>): 2 ÷ 5</a:t>
            </a:r>
            <a:r>
              <a:rPr lang="it-IT" altLang="it-IT" sz="1600" b="1" dirty="0"/>
              <a:t> </a:t>
            </a:r>
            <a:r>
              <a:rPr lang="en-US" altLang="it-IT" sz="1600" b="1" dirty="0" err="1"/>
              <a:t>arcsec</a:t>
            </a:r>
            <a:endParaRPr lang="it-IT" altLang="it-IT" sz="1600" b="1" dirty="0"/>
          </a:p>
        </p:txBody>
      </p:sp>
      <p:sp>
        <p:nvSpPr>
          <p:cNvPr id="85012" name="Rectangle 20"/>
          <p:cNvSpPr>
            <a:spLocks noChangeArrowheads="1"/>
          </p:cNvSpPr>
          <p:nvPr/>
        </p:nvSpPr>
        <p:spPr bwMode="auto">
          <a:xfrm>
            <a:off x="254468" y="3053922"/>
            <a:ext cx="46085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it-IT" sz="1600" b="1" dirty="0"/>
              <a:t>Can host up to 20 dual </a:t>
            </a:r>
            <a:r>
              <a:rPr lang="en-US" altLang="it-IT" sz="1600" b="1" dirty="0" smtClean="0"/>
              <a:t>polarization receivers;</a:t>
            </a:r>
            <a:endParaRPr lang="en-US" altLang="it-IT" sz="1600" b="1" dirty="0"/>
          </a:p>
        </p:txBody>
      </p:sp>
      <p:pic>
        <p:nvPicPr>
          <p:cNvPr id="8205"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367285"/>
            <a:ext cx="4787448" cy="431219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
        <p:nvSpPr>
          <p:cNvPr id="3" name="CasellaDiTesto 2"/>
          <p:cNvSpPr txBox="1"/>
          <p:nvPr/>
        </p:nvSpPr>
        <p:spPr>
          <a:xfrm>
            <a:off x="254468" y="4997223"/>
            <a:ext cx="4507452"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it-IT"/>
            </a:defPPr>
            <a:lvl1pPr>
              <a:spcBef>
                <a:spcPct val="20000"/>
              </a:spcBef>
              <a:defRPr sz="1600" b="1">
                <a:latin typeface="Times New Roman" panose="02020603050405020304" pitchFamily="18" charset="0"/>
              </a:defRPr>
            </a:lvl1pPr>
            <a:lvl2pPr marL="742950" indent="-285750">
              <a:defRPr sz="2800">
                <a:latin typeface="Times New Roman" panose="02020603050405020304" pitchFamily="18" charset="0"/>
              </a:defRPr>
            </a:lvl2pPr>
            <a:lvl3pPr marL="1143000" indent="-228600">
              <a:defRPr sz="2800">
                <a:latin typeface="Times New Roman" panose="02020603050405020304" pitchFamily="18" charset="0"/>
              </a:defRPr>
            </a:lvl3pPr>
            <a:lvl4pPr marL="1600200" indent="-228600">
              <a:defRPr sz="2800">
                <a:latin typeface="Times New Roman" panose="02020603050405020304" pitchFamily="18" charset="0"/>
              </a:defRPr>
            </a:lvl4pPr>
            <a:lvl5pPr marL="2057400" indent="-228600">
              <a:defRPr sz="2800">
                <a:latin typeface="Times New Roman" panose="02020603050405020304" pitchFamily="18" charset="0"/>
              </a:defRPr>
            </a:lvl5pPr>
            <a:lvl6pPr marL="2514600" indent="-228600" eaLnBrk="0" fontAlgn="base" hangingPunct="0">
              <a:spcBef>
                <a:spcPct val="0"/>
              </a:spcBef>
              <a:spcAft>
                <a:spcPct val="0"/>
              </a:spcAft>
              <a:defRPr sz="2800">
                <a:latin typeface="Times New Roman" panose="02020603050405020304" pitchFamily="18" charset="0"/>
              </a:defRPr>
            </a:lvl6pPr>
            <a:lvl7pPr marL="2971800" indent="-228600" eaLnBrk="0" fontAlgn="base" hangingPunct="0">
              <a:spcBef>
                <a:spcPct val="0"/>
              </a:spcBef>
              <a:spcAft>
                <a:spcPct val="0"/>
              </a:spcAft>
              <a:defRPr sz="2800">
                <a:latin typeface="Times New Roman" panose="02020603050405020304" pitchFamily="18" charset="0"/>
              </a:defRPr>
            </a:lvl7pPr>
            <a:lvl8pPr marL="3429000" indent="-228600" eaLnBrk="0" fontAlgn="base" hangingPunct="0">
              <a:spcBef>
                <a:spcPct val="0"/>
              </a:spcBef>
              <a:spcAft>
                <a:spcPct val="0"/>
              </a:spcAft>
              <a:defRPr sz="2800">
                <a:latin typeface="Times New Roman" panose="02020603050405020304" pitchFamily="18" charset="0"/>
              </a:defRPr>
            </a:lvl8pPr>
            <a:lvl9pPr marL="3886200" indent="-228600" eaLnBrk="0" fontAlgn="base" hangingPunct="0">
              <a:spcBef>
                <a:spcPct val="0"/>
              </a:spcBef>
              <a:spcAft>
                <a:spcPct val="0"/>
              </a:spcAft>
              <a:defRPr sz="2800">
                <a:latin typeface="Times New Roman" panose="02020603050405020304" pitchFamily="18" charset="0"/>
              </a:defRPr>
            </a:lvl9pPr>
          </a:lstStyle>
          <a:p>
            <a:r>
              <a:rPr lang="en-US" dirty="0" smtClean="0"/>
              <a:t>Gain exp. 0.50 </a:t>
            </a:r>
            <a:r>
              <a:rPr lang="en-US" dirty="0"/>
              <a:t>to </a:t>
            </a:r>
            <a:r>
              <a:rPr lang="en-US" dirty="0" smtClean="0"/>
              <a:t>0.70 </a:t>
            </a:r>
            <a:r>
              <a:rPr lang="en-US" dirty="0"/>
              <a:t>K/</a:t>
            </a:r>
            <a:r>
              <a:rPr lang="en-US" dirty="0" err="1"/>
              <a:t>Jy</a:t>
            </a:r>
            <a:r>
              <a:rPr lang="en-US" dirty="0" smtClean="0"/>
              <a:t> </a:t>
            </a:r>
            <a:r>
              <a:rPr lang="en-US" dirty="0"/>
              <a:t>@ 0.3–50GHz</a:t>
            </a:r>
          </a:p>
          <a:p>
            <a:r>
              <a:rPr lang="en-US" dirty="0"/>
              <a:t>and 0.34 K/</a:t>
            </a:r>
            <a:r>
              <a:rPr lang="en-US" dirty="0" err="1"/>
              <a:t>Jy</a:t>
            </a:r>
            <a:r>
              <a:rPr lang="en-US" dirty="0"/>
              <a:t> @  (70– </a:t>
            </a:r>
            <a:r>
              <a:rPr lang="it-IT" dirty="0"/>
              <a:t>115GHz).</a:t>
            </a:r>
          </a:p>
        </p:txBody>
      </p:sp>
      <p:sp>
        <p:nvSpPr>
          <p:cNvPr id="4" name="CasellaDiTesto 3"/>
          <p:cNvSpPr txBox="1"/>
          <p:nvPr/>
        </p:nvSpPr>
        <p:spPr>
          <a:xfrm>
            <a:off x="254468" y="3461229"/>
            <a:ext cx="48040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it-IT"/>
            </a:defPPr>
            <a:lvl1pPr>
              <a:spcBef>
                <a:spcPct val="20000"/>
              </a:spcBef>
              <a:defRPr sz="1600" b="1">
                <a:latin typeface="Times New Roman" panose="02020603050405020304" pitchFamily="18" charset="0"/>
              </a:defRPr>
            </a:lvl1pPr>
            <a:lvl2pPr marL="742950" indent="-285750">
              <a:defRPr sz="2800">
                <a:latin typeface="Times New Roman" panose="02020603050405020304" pitchFamily="18" charset="0"/>
              </a:defRPr>
            </a:lvl2pPr>
            <a:lvl3pPr marL="1143000" indent="-228600">
              <a:defRPr sz="2800">
                <a:latin typeface="Times New Roman" panose="02020603050405020304" pitchFamily="18" charset="0"/>
              </a:defRPr>
            </a:lvl3pPr>
            <a:lvl4pPr marL="1600200" indent="-228600">
              <a:defRPr sz="2800">
                <a:latin typeface="Times New Roman" panose="02020603050405020304" pitchFamily="18" charset="0"/>
              </a:defRPr>
            </a:lvl4pPr>
            <a:lvl5pPr marL="2057400" indent="-228600">
              <a:defRPr sz="2800">
                <a:latin typeface="Times New Roman" panose="02020603050405020304" pitchFamily="18" charset="0"/>
              </a:defRPr>
            </a:lvl5pPr>
            <a:lvl6pPr marL="2514600" indent="-228600" eaLnBrk="0" fontAlgn="base" hangingPunct="0">
              <a:spcBef>
                <a:spcPct val="0"/>
              </a:spcBef>
              <a:spcAft>
                <a:spcPct val="0"/>
              </a:spcAft>
              <a:defRPr sz="2800">
                <a:latin typeface="Times New Roman" panose="02020603050405020304" pitchFamily="18" charset="0"/>
              </a:defRPr>
            </a:lvl6pPr>
            <a:lvl7pPr marL="2971800" indent="-228600" eaLnBrk="0" fontAlgn="base" hangingPunct="0">
              <a:spcBef>
                <a:spcPct val="0"/>
              </a:spcBef>
              <a:spcAft>
                <a:spcPct val="0"/>
              </a:spcAft>
              <a:defRPr sz="2800">
                <a:latin typeface="Times New Roman" panose="02020603050405020304" pitchFamily="18" charset="0"/>
              </a:defRPr>
            </a:lvl7pPr>
            <a:lvl8pPr marL="3429000" indent="-228600" eaLnBrk="0" fontAlgn="base" hangingPunct="0">
              <a:spcBef>
                <a:spcPct val="0"/>
              </a:spcBef>
              <a:spcAft>
                <a:spcPct val="0"/>
              </a:spcAft>
              <a:defRPr sz="2800">
                <a:latin typeface="Times New Roman" panose="02020603050405020304" pitchFamily="18" charset="0"/>
              </a:defRPr>
            </a:lvl8pPr>
            <a:lvl9pPr marL="3886200" indent="-228600" eaLnBrk="0" fontAlgn="base" hangingPunct="0">
              <a:spcBef>
                <a:spcPct val="0"/>
              </a:spcBef>
              <a:spcAft>
                <a:spcPct val="0"/>
              </a:spcAft>
              <a:defRPr sz="2800">
                <a:latin typeface="Times New Roman" panose="02020603050405020304" pitchFamily="18" charset="0"/>
              </a:defRPr>
            </a:lvl9pPr>
          </a:lstStyle>
          <a:p>
            <a:r>
              <a:rPr lang="en-US" dirty="0" smtClean="0"/>
              <a:t>ACU based on </a:t>
            </a:r>
            <a:r>
              <a:rPr lang="en-US" dirty="0"/>
              <a:t>a BECKHOFF </a:t>
            </a:r>
            <a:r>
              <a:rPr lang="en-US" dirty="0" smtClean="0"/>
              <a:t>hardware</a:t>
            </a:r>
            <a:endParaRPr lang="it-IT" dirty="0"/>
          </a:p>
        </p:txBody>
      </p:sp>
      <p:sp>
        <p:nvSpPr>
          <p:cNvPr id="17" name="Rectangle 11"/>
          <p:cNvSpPr>
            <a:spLocks noChangeArrowheads="1"/>
          </p:cNvSpPr>
          <p:nvPr/>
        </p:nvSpPr>
        <p:spPr bwMode="auto">
          <a:xfrm>
            <a:off x="245712" y="1968721"/>
            <a:ext cx="65039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it-IT" sz="1600" b="1" dirty="0">
                <a:latin typeface="Times New Roman" panose="02020603050405020304" pitchFamily="18" charset="0"/>
              </a:rPr>
              <a:t>12 </a:t>
            </a:r>
            <a:r>
              <a:rPr lang="en-US" sz="1600" b="1" dirty="0">
                <a:latin typeface="Times New Roman" panose="02020603050405020304" pitchFamily="18" charset="0"/>
              </a:rPr>
              <a:t>motors (eight in azimuth and four in elevation)</a:t>
            </a:r>
          </a:p>
        </p:txBody>
      </p:sp>
      <p:sp>
        <p:nvSpPr>
          <p:cNvPr id="18" name="Rectangle 20"/>
          <p:cNvSpPr>
            <a:spLocks noChangeArrowheads="1"/>
          </p:cNvSpPr>
          <p:nvPr/>
        </p:nvSpPr>
        <p:spPr bwMode="auto">
          <a:xfrm>
            <a:off x="245712" y="2371241"/>
            <a:ext cx="46085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it-IT" sz="1600" b="1" dirty="0" smtClean="0"/>
              <a:t>29 bit absolute encoders (error 0,8 </a:t>
            </a:r>
            <a:r>
              <a:rPr lang="en-US" altLang="it-IT" sz="1600" b="1" dirty="0" err="1" smtClean="0"/>
              <a:t>arcsec</a:t>
            </a:r>
            <a:r>
              <a:rPr lang="en-US" altLang="it-IT" sz="1600" b="1" dirty="0" smtClean="0"/>
              <a:t>);</a:t>
            </a:r>
            <a:endParaRPr lang="en-US" altLang="it-IT" sz="1600" b="1" dirty="0"/>
          </a:p>
        </p:txBody>
      </p:sp>
    </p:spTree>
    <p:extLst>
      <p:ext uri="{BB962C8B-B14F-4D97-AF65-F5344CB8AC3E}">
        <p14:creationId xmlns:p14="http://schemas.microsoft.com/office/powerpoint/2010/main" val="4215049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5002"/>
                                        </p:tgtEl>
                                        <p:attrNameLst>
                                          <p:attrName>style.visibility</p:attrName>
                                        </p:attrNameLst>
                                      </p:cBhvr>
                                      <p:to>
                                        <p:strVal val="visible"/>
                                      </p:to>
                                    </p:set>
                                    <p:animEffect transition="in" filter="dissolve">
                                      <p:cBhvr>
                                        <p:cTn id="7" dur="500"/>
                                        <p:tgtEl>
                                          <p:spTgt spid="850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5001"/>
                                        </p:tgtEl>
                                        <p:attrNameLst>
                                          <p:attrName>style.visibility</p:attrName>
                                        </p:attrNameLst>
                                      </p:cBhvr>
                                      <p:to>
                                        <p:strVal val="visible"/>
                                      </p:to>
                                    </p:set>
                                    <p:animEffect transition="in" filter="fade">
                                      <p:cBhvr>
                                        <p:cTn id="12" dur="500"/>
                                        <p:tgtEl>
                                          <p:spTgt spid="850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5003"/>
                                        </p:tgtEl>
                                        <p:attrNameLst>
                                          <p:attrName>style.visibility</p:attrName>
                                        </p:attrNameLst>
                                      </p:cBhvr>
                                      <p:to>
                                        <p:strVal val="visible"/>
                                      </p:to>
                                    </p:set>
                                    <p:animEffect transition="in" filter="dissolve">
                                      <p:cBhvr>
                                        <p:cTn id="17" dur="500"/>
                                        <p:tgtEl>
                                          <p:spTgt spid="850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5005"/>
                                        </p:tgtEl>
                                        <p:attrNameLst>
                                          <p:attrName>style.visibility</p:attrName>
                                        </p:attrNameLst>
                                      </p:cBhvr>
                                      <p:to>
                                        <p:strVal val="visible"/>
                                      </p:to>
                                    </p:set>
                                    <p:animEffect transition="in" filter="dissolve">
                                      <p:cBhvr>
                                        <p:cTn id="32" dur="500"/>
                                        <p:tgtEl>
                                          <p:spTgt spid="8500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5012"/>
                                        </p:tgtEl>
                                        <p:attrNameLst>
                                          <p:attrName>style.visibility</p:attrName>
                                        </p:attrNameLst>
                                      </p:cBhvr>
                                      <p:to>
                                        <p:strVal val="visible"/>
                                      </p:to>
                                    </p:set>
                                    <p:animEffect transition="in" filter="dissolve">
                                      <p:cBhvr>
                                        <p:cTn id="37" dur="500"/>
                                        <p:tgtEl>
                                          <p:spTgt spid="850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5007"/>
                                        </p:tgtEl>
                                        <p:attrNameLst>
                                          <p:attrName>style.visibility</p:attrName>
                                        </p:attrNameLst>
                                      </p:cBhvr>
                                      <p:to>
                                        <p:strVal val="visible"/>
                                      </p:to>
                                    </p:set>
                                    <p:animEffect transition="in" filter="dissolve">
                                      <p:cBhvr>
                                        <p:cTn id="47" dur="500"/>
                                        <p:tgtEl>
                                          <p:spTgt spid="8500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5010"/>
                                        </p:tgtEl>
                                        <p:attrNameLst>
                                          <p:attrName>style.visibility</p:attrName>
                                        </p:attrNameLst>
                                      </p:cBhvr>
                                      <p:to>
                                        <p:strVal val="visible"/>
                                      </p:to>
                                    </p:set>
                                    <p:animEffect transition="in" filter="dissolve">
                                      <p:cBhvr>
                                        <p:cTn id="52" dur="500"/>
                                        <p:tgtEl>
                                          <p:spTgt spid="8501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5008"/>
                                        </p:tgtEl>
                                        <p:attrNameLst>
                                          <p:attrName>style.visibility</p:attrName>
                                        </p:attrNameLst>
                                      </p:cBhvr>
                                      <p:to>
                                        <p:strVal val="visible"/>
                                      </p:to>
                                    </p:set>
                                    <p:animEffect transition="in" filter="dissolve">
                                      <p:cBhvr>
                                        <p:cTn id="57" dur="500"/>
                                        <p:tgtEl>
                                          <p:spTgt spid="8500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5009"/>
                                        </p:tgtEl>
                                        <p:attrNameLst>
                                          <p:attrName>style.visibility</p:attrName>
                                        </p:attrNameLst>
                                      </p:cBhvr>
                                      <p:to>
                                        <p:strVal val="visible"/>
                                      </p:to>
                                    </p:set>
                                    <p:animEffect transition="in" filter="dissolve">
                                      <p:cBhvr>
                                        <p:cTn id="67" dur="500"/>
                                        <p:tgtEl>
                                          <p:spTgt spid="85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1" grpId="0"/>
      <p:bldP spid="85003" grpId="0" autoUpdateAnimBg="0"/>
      <p:bldP spid="85005" grpId="0" autoUpdateAnimBg="0"/>
      <p:bldP spid="85007" grpId="0" autoUpdateAnimBg="0"/>
      <p:bldP spid="85008" grpId="0" autoUpdateAnimBg="0"/>
      <p:bldP spid="85009" grpId="0" autoUpdateAnimBg="0"/>
      <p:bldP spid="85010" grpId="0" autoUpdateAnimBg="0"/>
      <p:bldP spid="85012" grpId="0" autoUpdateAnimBg="0"/>
      <p:bldP spid="3" grpId="0"/>
      <p:bldP spid="4" grpId="0"/>
      <p:bldP spid="17" grpId="0" autoUpdateAnimBg="0"/>
      <p:bldP spid="1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629" y="1844437"/>
            <a:ext cx="5805938" cy="3886620"/>
          </a:xfrm>
          <a:prstGeom prst="rect">
            <a:avLst/>
          </a:prstGeom>
        </p:spPr>
      </p:pic>
      <p:sp>
        <p:nvSpPr>
          <p:cNvPr id="2" name="Titolo 1"/>
          <p:cNvSpPr>
            <a:spLocks noGrp="1"/>
          </p:cNvSpPr>
          <p:nvPr>
            <p:ph type="title"/>
          </p:nvPr>
        </p:nvSpPr>
        <p:spPr>
          <a:xfrm>
            <a:off x="457200" y="116632"/>
            <a:ext cx="8229600" cy="922132"/>
          </a:xfrm>
        </p:spPr>
        <p:txBody>
          <a:bodyPr/>
          <a:lstStyle/>
          <a:p>
            <a:r>
              <a:rPr lang="it-IT" dirty="0"/>
              <a:t>SRT </a:t>
            </a:r>
            <a:r>
              <a:rPr lang="it-IT" dirty="0" smtClean="0"/>
              <a:t>status: </a:t>
            </a:r>
            <a:r>
              <a:rPr lang="it-IT" dirty="0" err="1" smtClean="0"/>
              <a:t>installed</a:t>
            </a:r>
            <a:r>
              <a:rPr lang="it-IT" dirty="0" smtClean="0"/>
              <a:t> </a:t>
            </a:r>
            <a:r>
              <a:rPr lang="it-IT" dirty="0" err="1" smtClean="0"/>
              <a:t>receivers</a:t>
            </a:r>
            <a:endParaRPr lang="it-IT" dirty="0"/>
          </a:p>
        </p:txBody>
      </p:sp>
      <p:pic>
        <p:nvPicPr>
          <p:cNvPr id="4" name="Picture 4"/>
          <p:cNvPicPr>
            <a:picLocks noChangeAspect="1" noChangeArrowheads="1"/>
          </p:cNvPicPr>
          <p:nvPr/>
        </p:nvPicPr>
        <p:blipFill>
          <a:blip r:embed="rId4"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5" cstate="print"/>
          <a:stretch>
            <a:fillRect/>
          </a:stretch>
        </p:blipFill>
        <p:spPr>
          <a:xfrm>
            <a:off x="7084590" y="6316373"/>
            <a:ext cx="1477362" cy="424995"/>
          </a:xfrm>
          <a:prstGeom prst="rect">
            <a:avLst/>
          </a:prstGeom>
        </p:spPr>
      </p:pic>
      <p:sp>
        <p:nvSpPr>
          <p:cNvPr id="8" name="Sottotitolo 2"/>
          <p:cNvSpPr txBox="1">
            <a:spLocks/>
          </p:cNvSpPr>
          <p:nvPr/>
        </p:nvSpPr>
        <p:spPr>
          <a:xfrm>
            <a:off x="32592" y="6277566"/>
            <a:ext cx="3136268" cy="29030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1600" dirty="0">
              <a:solidFill>
                <a:schemeClr val="bg1"/>
              </a:solidFill>
            </a:endParaRPr>
          </a:p>
        </p:txBody>
      </p:sp>
      <p:grpSp>
        <p:nvGrpSpPr>
          <p:cNvPr id="7" name="Gruppo 6"/>
          <p:cNvGrpSpPr/>
          <p:nvPr/>
        </p:nvGrpSpPr>
        <p:grpSpPr>
          <a:xfrm>
            <a:off x="2240628" y="4144514"/>
            <a:ext cx="3411491" cy="1796803"/>
            <a:chOff x="1873812" y="4144514"/>
            <a:chExt cx="3778308" cy="1796803"/>
          </a:xfrm>
        </p:grpSpPr>
        <p:pic>
          <p:nvPicPr>
            <p:cNvPr id="21" name="Picture 6" descr="vlcsnap-2010-01-16-03h59m15s10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3812" y="4522571"/>
              <a:ext cx="2520404" cy="141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7"/>
            <p:cNvSpPr>
              <a:spLocks noChangeArrowheads="1"/>
            </p:cNvSpPr>
            <p:nvPr/>
          </p:nvSpPr>
          <p:spPr bwMode="auto">
            <a:xfrm>
              <a:off x="4644008" y="4144514"/>
              <a:ext cx="1008112" cy="864096"/>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sp>
          <p:nvSpPr>
            <p:cNvPr id="20" name="Line 10"/>
            <p:cNvSpPr>
              <a:spLocks noChangeShapeType="1"/>
            </p:cNvSpPr>
            <p:nvPr/>
          </p:nvSpPr>
          <p:spPr bwMode="auto">
            <a:xfrm flipH="1">
              <a:off x="3639148" y="4662871"/>
              <a:ext cx="1004860" cy="288034"/>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36" name="Segnaposto contenuto 2"/>
          <p:cNvSpPr txBox="1">
            <a:spLocks/>
          </p:cNvSpPr>
          <p:nvPr/>
        </p:nvSpPr>
        <p:spPr>
          <a:xfrm>
            <a:off x="2123728" y="6036823"/>
            <a:ext cx="6579844" cy="507512"/>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it-IT" sz="1400" dirty="0" smtClean="0"/>
              <a:t>S-band (3-4.5 GHz) and Q-band (33-50 GHz) </a:t>
            </a:r>
            <a:r>
              <a:rPr lang="it-IT" sz="1400" dirty="0" err="1" smtClean="0"/>
              <a:t>multifeed</a:t>
            </a:r>
            <a:r>
              <a:rPr lang="it-IT" sz="1400" dirty="0" smtClean="0"/>
              <a:t> </a:t>
            </a:r>
            <a:r>
              <a:rPr lang="it-IT" sz="1400" dirty="0" err="1" smtClean="0"/>
              <a:t>receivers</a:t>
            </a:r>
            <a:r>
              <a:rPr lang="it-IT" sz="1400" dirty="0" smtClean="0"/>
              <a:t> </a:t>
            </a:r>
            <a:r>
              <a:rPr lang="it-IT" sz="1400" dirty="0" err="1" smtClean="0"/>
              <a:t>founded</a:t>
            </a:r>
            <a:r>
              <a:rPr lang="it-IT" sz="1400" dirty="0" smtClean="0"/>
              <a:t> and in </a:t>
            </a:r>
            <a:r>
              <a:rPr lang="it-IT" sz="1400" dirty="0" err="1" smtClean="0"/>
              <a:t>developement</a:t>
            </a:r>
            <a:r>
              <a:rPr lang="it-IT" sz="1400" dirty="0" smtClean="0"/>
              <a:t>. A 100 GHz </a:t>
            </a:r>
            <a:r>
              <a:rPr lang="it-IT" sz="1400" dirty="0" err="1" smtClean="0"/>
              <a:t>receiver</a:t>
            </a:r>
            <a:r>
              <a:rPr lang="it-IT" sz="1400" dirty="0" smtClean="0"/>
              <a:t> </a:t>
            </a:r>
            <a:r>
              <a:rPr lang="it-IT" sz="1400" dirty="0" err="1" smtClean="0"/>
              <a:t>got</a:t>
            </a:r>
            <a:r>
              <a:rPr lang="it-IT" sz="1400" dirty="0" smtClean="0"/>
              <a:t> from IRAM and an X-Ka band</a:t>
            </a:r>
            <a:endParaRPr lang="it-IT" sz="1400" b="1" dirty="0" smtClean="0"/>
          </a:p>
          <a:p>
            <a:pPr marL="109728" indent="0">
              <a:buFont typeface="Wingdings 3"/>
              <a:buNone/>
            </a:pPr>
            <a:endParaRPr lang="it-IT" sz="1400" dirty="0" smtClean="0"/>
          </a:p>
          <a:p>
            <a:pPr marL="109728" indent="0">
              <a:buFont typeface="Wingdings 3"/>
              <a:buNone/>
            </a:pPr>
            <a:endParaRPr lang="it-IT" dirty="0"/>
          </a:p>
        </p:txBody>
      </p:sp>
      <p:sp>
        <p:nvSpPr>
          <p:cNvPr id="38"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grpSp>
        <p:nvGrpSpPr>
          <p:cNvPr id="58" name="Gruppo 57"/>
          <p:cNvGrpSpPr/>
          <p:nvPr/>
        </p:nvGrpSpPr>
        <p:grpSpPr>
          <a:xfrm>
            <a:off x="4788024" y="1597128"/>
            <a:ext cx="4320871" cy="2643736"/>
            <a:chOff x="4788024" y="1597128"/>
            <a:chExt cx="4320871" cy="2643736"/>
          </a:xfrm>
        </p:grpSpPr>
        <p:grpSp>
          <p:nvGrpSpPr>
            <p:cNvPr id="3" name="Gruppo 2"/>
            <p:cNvGrpSpPr/>
            <p:nvPr/>
          </p:nvGrpSpPr>
          <p:grpSpPr>
            <a:xfrm>
              <a:off x="4788024" y="1597128"/>
              <a:ext cx="4032447" cy="2022011"/>
              <a:chOff x="4788024" y="1597128"/>
              <a:chExt cx="4032447" cy="2022011"/>
            </a:xfrm>
          </p:grpSpPr>
          <p:sp>
            <p:nvSpPr>
              <p:cNvPr id="19" name="Oval 7"/>
              <p:cNvSpPr>
                <a:spLocks noChangeArrowheads="1"/>
              </p:cNvSpPr>
              <p:nvPr/>
            </p:nvSpPr>
            <p:spPr bwMode="auto">
              <a:xfrm>
                <a:off x="4788024" y="2564904"/>
                <a:ext cx="614304" cy="58580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it-IT" altLang="it-IT"/>
              </a:p>
            </p:txBody>
          </p:sp>
          <p:pic>
            <p:nvPicPr>
              <p:cNvPr id="15" name="Immagin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369135" y="1946347"/>
                <a:ext cx="2138940" cy="1482653"/>
              </a:xfrm>
              <a:prstGeom prst="rect">
                <a:avLst/>
              </a:prstGeom>
            </p:spPr>
          </p:pic>
          <p:sp>
            <p:nvSpPr>
              <p:cNvPr id="30" name="Line 10"/>
              <p:cNvSpPr>
                <a:spLocks noChangeShapeType="1"/>
              </p:cNvSpPr>
              <p:nvPr/>
            </p:nvSpPr>
            <p:spPr bwMode="auto">
              <a:xfrm>
                <a:off x="5402328" y="2916746"/>
                <a:ext cx="1682262" cy="23395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2" name="CasellaDiTesto 31"/>
              <p:cNvSpPr txBox="1"/>
              <p:nvPr/>
            </p:nvSpPr>
            <p:spPr>
              <a:xfrm>
                <a:off x="6382342" y="1597128"/>
                <a:ext cx="2241594" cy="276999"/>
              </a:xfrm>
              <a:prstGeom prst="rect">
                <a:avLst/>
              </a:prstGeom>
              <a:noFill/>
            </p:spPr>
            <p:txBody>
              <a:bodyPr wrap="square" rtlCol="0">
                <a:spAutoFit/>
              </a:bodyPr>
              <a:lstStyle/>
              <a:p>
                <a:pPr algn="ctr"/>
                <a:r>
                  <a:rPr lang="it-IT" sz="1200" b="1" dirty="0" smtClean="0"/>
                  <a:t>0.305-0.410 /1.3-1.8 GHz</a:t>
                </a:r>
                <a:endParaRPr lang="it-IT" sz="1200" b="1" dirty="0"/>
              </a:p>
            </p:txBody>
          </p:sp>
          <p:sp>
            <p:nvSpPr>
              <p:cNvPr id="35" name="CasellaDiTesto 34"/>
              <p:cNvSpPr txBox="1"/>
              <p:nvPr/>
            </p:nvSpPr>
            <p:spPr>
              <a:xfrm rot="-5400000">
                <a:off x="7707418" y="2506085"/>
                <a:ext cx="1918330" cy="307777"/>
              </a:xfrm>
              <a:prstGeom prst="rect">
                <a:avLst/>
              </a:prstGeom>
              <a:noFill/>
            </p:spPr>
            <p:txBody>
              <a:bodyPr wrap="square" rtlCol="0">
                <a:spAutoFit/>
              </a:bodyPr>
              <a:lstStyle/>
              <a:p>
                <a:pPr algn="ctr"/>
                <a:r>
                  <a:rPr lang="it-IT" sz="1400" b="1" dirty="0" smtClean="0"/>
                  <a:t>P/L-band </a:t>
                </a:r>
                <a:r>
                  <a:rPr lang="it-IT" sz="1400" b="1" dirty="0" err="1" smtClean="0"/>
                  <a:t>receiver</a:t>
                </a:r>
                <a:endParaRPr lang="it-IT" sz="1400" b="1" dirty="0"/>
              </a:p>
            </p:txBody>
          </p:sp>
        </p:grpSp>
        <p:sp>
          <p:nvSpPr>
            <p:cNvPr id="29" name="CasellaDiTesto 28"/>
            <p:cNvSpPr txBox="1"/>
            <p:nvPr/>
          </p:nvSpPr>
          <p:spPr>
            <a:xfrm>
              <a:off x="7225138" y="3594533"/>
              <a:ext cx="1883757" cy="646331"/>
            </a:xfrm>
            <a:prstGeom prst="rect">
              <a:avLst/>
            </a:prstGeom>
            <a:solidFill>
              <a:schemeClr val="bg1"/>
            </a:solidFill>
          </p:spPr>
          <p:txBody>
            <a:bodyPr wrap="square" rtlCol="0">
              <a:spAutoFit/>
            </a:bodyPr>
            <a:lstStyle/>
            <a:p>
              <a:pPr algn="ctr"/>
              <a:r>
                <a:rPr lang="en-US" altLang="it-IT" sz="1200" b="1" dirty="0" smtClean="0">
                  <a:solidFill>
                    <a:srgbClr val="000000"/>
                  </a:solidFill>
                </a:rPr>
                <a:t>F/D </a:t>
              </a:r>
              <a:r>
                <a:rPr lang="en-US" altLang="it-IT" sz="1200" b="1" dirty="0">
                  <a:solidFill>
                    <a:srgbClr val="000000"/>
                  </a:solidFill>
                </a:rPr>
                <a:t>=</a:t>
              </a:r>
              <a:r>
                <a:rPr lang="en-US" altLang="it-IT" sz="1200" b="1" dirty="0" smtClean="0">
                  <a:solidFill>
                    <a:srgbClr val="000000"/>
                  </a:solidFill>
                </a:rPr>
                <a:t>0.33</a:t>
              </a:r>
            </a:p>
            <a:p>
              <a:pPr algn="ctr"/>
              <a:r>
                <a:rPr lang="en-US" altLang="it-IT" sz="1200" b="1" dirty="0" smtClean="0">
                  <a:solidFill>
                    <a:srgbClr val="000000"/>
                  </a:solidFill>
                </a:rPr>
                <a:t>300MHz </a:t>
              </a:r>
              <a:r>
                <a:rPr lang="en-US" altLang="it-IT" sz="1200" b="1" dirty="0">
                  <a:solidFill>
                    <a:srgbClr val="000000"/>
                  </a:solidFill>
                </a:rPr>
                <a:t>&lt; </a:t>
              </a:r>
              <a:r>
                <a:rPr lang="en-US" altLang="it-IT" sz="1200" b="1" i="1" dirty="0">
                  <a:solidFill>
                    <a:srgbClr val="000000"/>
                  </a:solidFill>
                </a:rPr>
                <a:t>f </a:t>
              </a:r>
              <a:r>
                <a:rPr lang="en-US" altLang="it-IT" sz="1200" b="1" dirty="0">
                  <a:solidFill>
                    <a:srgbClr val="000000"/>
                  </a:solidFill>
                </a:rPr>
                <a:t>&lt; </a:t>
              </a:r>
              <a:r>
                <a:rPr lang="en-US" altLang="it-IT" sz="1200" b="1" dirty="0" smtClean="0">
                  <a:solidFill>
                    <a:srgbClr val="000000"/>
                  </a:solidFill>
                </a:rPr>
                <a:t>20GHz</a:t>
              </a:r>
              <a:endParaRPr lang="it-IT" altLang="it-IT" sz="1200" b="1" dirty="0"/>
            </a:p>
            <a:p>
              <a:endParaRPr lang="it-IT" sz="1200" dirty="0"/>
            </a:p>
          </p:txBody>
        </p:sp>
      </p:grpSp>
      <p:grpSp>
        <p:nvGrpSpPr>
          <p:cNvPr id="59" name="Gruppo 58"/>
          <p:cNvGrpSpPr/>
          <p:nvPr/>
        </p:nvGrpSpPr>
        <p:grpSpPr>
          <a:xfrm>
            <a:off x="203955" y="1028823"/>
            <a:ext cx="3981208" cy="3634047"/>
            <a:chOff x="203955" y="1028823"/>
            <a:chExt cx="3981208" cy="3634047"/>
          </a:xfrm>
        </p:grpSpPr>
        <p:grpSp>
          <p:nvGrpSpPr>
            <p:cNvPr id="14" name="Gruppo 13"/>
            <p:cNvGrpSpPr/>
            <p:nvPr/>
          </p:nvGrpSpPr>
          <p:grpSpPr>
            <a:xfrm>
              <a:off x="270014" y="1609055"/>
              <a:ext cx="3915149" cy="3053815"/>
              <a:chOff x="270014" y="1609055"/>
              <a:chExt cx="3915149" cy="3053815"/>
            </a:xfrm>
          </p:grpSpPr>
          <p:grpSp>
            <p:nvGrpSpPr>
              <p:cNvPr id="11" name="Gruppo 10"/>
              <p:cNvGrpSpPr/>
              <p:nvPr/>
            </p:nvGrpSpPr>
            <p:grpSpPr>
              <a:xfrm>
                <a:off x="270014" y="1609055"/>
                <a:ext cx="2898846" cy="3053815"/>
                <a:chOff x="270014" y="1609055"/>
                <a:chExt cx="2898846" cy="3053815"/>
              </a:xfrm>
            </p:grpSpPr>
            <p:pic>
              <p:nvPicPr>
                <p:cNvPr id="23" name="Immagin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792" y="1876883"/>
                  <a:ext cx="1543055" cy="2065909"/>
                </a:xfrm>
                <a:prstGeom prst="rect">
                  <a:avLst/>
                </a:prstGeom>
              </p:spPr>
            </p:pic>
            <p:sp>
              <p:nvSpPr>
                <p:cNvPr id="22" name="Line 10"/>
                <p:cNvSpPr>
                  <a:spLocks noChangeShapeType="1"/>
                </p:cNvSpPr>
                <p:nvPr/>
              </p:nvSpPr>
              <p:spPr bwMode="auto">
                <a:xfrm flipH="1" flipV="1">
                  <a:off x="1979712" y="3356991"/>
                  <a:ext cx="1189148" cy="1305879"/>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 name="CasellaDiTesto 12"/>
                <p:cNvSpPr txBox="1"/>
                <p:nvPr/>
              </p:nvSpPr>
              <p:spPr>
                <a:xfrm>
                  <a:off x="349414" y="1609055"/>
                  <a:ext cx="1918330" cy="307777"/>
                </a:xfrm>
                <a:prstGeom prst="rect">
                  <a:avLst/>
                </a:prstGeom>
                <a:noFill/>
              </p:spPr>
              <p:txBody>
                <a:bodyPr wrap="square" rtlCol="0">
                  <a:spAutoFit/>
                </a:bodyPr>
                <a:lstStyle/>
                <a:p>
                  <a:pPr algn="ctr"/>
                  <a:r>
                    <a:rPr lang="it-IT" sz="1400" b="1" dirty="0" smtClean="0"/>
                    <a:t>18-26,5 GHz</a:t>
                  </a:r>
                  <a:endParaRPr lang="it-IT" sz="1400" b="1" dirty="0"/>
                </a:p>
              </p:txBody>
            </p:sp>
            <p:sp>
              <p:nvSpPr>
                <p:cNvPr id="33" name="CasellaDiTesto 32"/>
                <p:cNvSpPr txBox="1"/>
                <p:nvPr/>
              </p:nvSpPr>
              <p:spPr>
                <a:xfrm rot="-5400000">
                  <a:off x="-535262" y="2829739"/>
                  <a:ext cx="1918330" cy="307777"/>
                </a:xfrm>
                <a:prstGeom prst="rect">
                  <a:avLst/>
                </a:prstGeom>
                <a:noFill/>
              </p:spPr>
              <p:txBody>
                <a:bodyPr wrap="square" rtlCol="0">
                  <a:spAutoFit/>
                </a:bodyPr>
                <a:lstStyle/>
                <a:p>
                  <a:pPr algn="ctr"/>
                  <a:r>
                    <a:rPr lang="it-IT" sz="1400" b="1" dirty="0" smtClean="0"/>
                    <a:t>K-band </a:t>
                  </a:r>
                  <a:r>
                    <a:rPr lang="it-IT" sz="1400" b="1" dirty="0" err="1" smtClean="0"/>
                    <a:t>receiver</a:t>
                  </a:r>
                  <a:endParaRPr lang="it-IT" sz="1400" b="1" dirty="0"/>
                </a:p>
              </p:txBody>
            </p:sp>
          </p:grpSp>
          <p:sp>
            <p:nvSpPr>
              <p:cNvPr id="31" name="CasellaDiTesto 30"/>
              <p:cNvSpPr txBox="1"/>
              <p:nvPr/>
            </p:nvSpPr>
            <p:spPr>
              <a:xfrm>
                <a:off x="2889019" y="4333090"/>
                <a:ext cx="1296144" cy="246221"/>
              </a:xfrm>
              <a:prstGeom prst="rect">
                <a:avLst/>
              </a:prstGeom>
              <a:noFill/>
            </p:spPr>
            <p:txBody>
              <a:bodyPr wrap="square" rtlCol="0">
                <a:spAutoFit/>
              </a:bodyPr>
              <a:lstStyle/>
              <a:p>
                <a:pPr algn="ctr"/>
                <a:r>
                  <a:rPr lang="it-IT" sz="1000" b="1" dirty="0" err="1" smtClean="0"/>
                  <a:t>Gregorian</a:t>
                </a:r>
                <a:r>
                  <a:rPr lang="it-IT" sz="1000" b="1" dirty="0" smtClean="0"/>
                  <a:t> Focus</a:t>
                </a:r>
                <a:endParaRPr lang="it-IT" sz="1000" b="1" dirty="0"/>
              </a:p>
            </p:txBody>
          </p:sp>
        </p:grpSp>
        <p:sp>
          <p:nvSpPr>
            <p:cNvPr id="53" name="CasellaDiTesto 52"/>
            <p:cNvSpPr txBox="1"/>
            <p:nvPr/>
          </p:nvSpPr>
          <p:spPr>
            <a:xfrm>
              <a:off x="203955" y="1028823"/>
              <a:ext cx="2372968" cy="461665"/>
            </a:xfrm>
            <a:prstGeom prst="rect">
              <a:avLst/>
            </a:prstGeom>
            <a:noFill/>
          </p:spPr>
          <p:txBody>
            <a:bodyPr wrap="square" rtlCol="0">
              <a:spAutoFit/>
            </a:bodyPr>
            <a:lstStyle/>
            <a:p>
              <a:pPr algn="ctr"/>
              <a:r>
                <a:rPr lang="en-US" altLang="it-IT" sz="1200" b="1" dirty="0" smtClean="0">
                  <a:solidFill>
                    <a:srgbClr val="000000"/>
                  </a:solidFill>
                </a:rPr>
                <a:t>F/D </a:t>
              </a:r>
              <a:r>
                <a:rPr lang="en-US" altLang="it-IT" sz="1200" b="1" dirty="0">
                  <a:solidFill>
                    <a:srgbClr val="000000"/>
                  </a:solidFill>
                </a:rPr>
                <a:t>=</a:t>
              </a:r>
              <a:r>
                <a:rPr lang="en-US" altLang="it-IT" sz="1200" b="1" dirty="0" smtClean="0">
                  <a:solidFill>
                    <a:srgbClr val="000000"/>
                  </a:solidFill>
                </a:rPr>
                <a:t>2.35 </a:t>
              </a:r>
            </a:p>
            <a:p>
              <a:pPr algn="ctr"/>
              <a:r>
                <a:rPr lang="en-US" altLang="it-IT" sz="1200" b="1" dirty="0" smtClean="0">
                  <a:solidFill>
                    <a:srgbClr val="000000"/>
                  </a:solidFill>
                </a:rPr>
                <a:t>7.5GHz </a:t>
              </a:r>
              <a:r>
                <a:rPr lang="en-US" altLang="it-IT" sz="1200" b="1" dirty="0">
                  <a:solidFill>
                    <a:srgbClr val="000000"/>
                  </a:solidFill>
                </a:rPr>
                <a:t>&lt; </a:t>
              </a:r>
              <a:r>
                <a:rPr lang="en-US" altLang="it-IT" sz="1200" b="1" i="1" dirty="0">
                  <a:solidFill>
                    <a:srgbClr val="000000"/>
                  </a:solidFill>
                </a:rPr>
                <a:t>f </a:t>
              </a:r>
              <a:r>
                <a:rPr lang="en-US" altLang="it-IT" sz="1200" b="1" dirty="0">
                  <a:solidFill>
                    <a:srgbClr val="000000"/>
                  </a:solidFill>
                </a:rPr>
                <a:t>&lt; </a:t>
              </a:r>
              <a:r>
                <a:rPr lang="en-US" altLang="it-IT" sz="1200" b="1" dirty="0" smtClean="0">
                  <a:solidFill>
                    <a:srgbClr val="000000"/>
                  </a:solidFill>
                </a:rPr>
                <a:t>115GHz</a:t>
              </a:r>
              <a:endParaRPr lang="it-IT" sz="1200" dirty="0"/>
            </a:p>
          </p:txBody>
        </p:sp>
      </p:grpSp>
      <p:grpSp>
        <p:nvGrpSpPr>
          <p:cNvPr id="60" name="Gruppo 59"/>
          <p:cNvGrpSpPr/>
          <p:nvPr/>
        </p:nvGrpSpPr>
        <p:grpSpPr>
          <a:xfrm>
            <a:off x="251520" y="3913311"/>
            <a:ext cx="6375812" cy="2324001"/>
            <a:chOff x="251520" y="3913311"/>
            <a:chExt cx="6375812" cy="2324001"/>
          </a:xfrm>
        </p:grpSpPr>
        <p:grpSp>
          <p:nvGrpSpPr>
            <p:cNvPr id="17" name="Gruppo 16"/>
            <p:cNvGrpSpPr/>
            <p:nvPr/>
          </p:nvGrpSpPr>
          <p:grpSpPr>
            <a:xfrm>
              <a:off x="251520" y="3913311"/>
              <a:ext cx="4354342" cy="2324001"/>
              <a:chOff x="251520" y="3913311"/>
              <a:chExt cx="4354342" cy="2324001"/>
            </a:xfrm>
          </p:grpSpPr>
          <p:grpSp>
            <p:nvGrpSpPr>
              <p:cNvPr id="9" name="Gruppo 8"/>
              <p:cNvGrpSpPr/>
              <p:nvPr/>
            </p:nvGrpSpPr>
            <p:grpSpPr>
              <a:xfrm>
                <a:off x="251520" y="3913311"/>
                <a:ext cx="3384376" cy="2324001"/>
                <a:chOff x="251520" y="3913311"/>
                <a:chExt cx="3384376" cy="2324001"/>
              </a:xfrm>
            </p:grpSpPr>
            <p:pic>
              <p:nvPicPr>
                <p:cNvPr id="25" name="Segnaposto contenuto 4"/>
                <p:cNvPicPr>
                  <a:picLocks noChangeAspect="1"/>
                </p:cNvPicPr>
                <p:nvPr/>
              </p:nvPicPr>
              <p:blipFill rotWithShape="1">
                <a:blip r:embed="rId9" cstate="print">
                  <a:extLst>
                    <a:ext uri="{28A0092B-C50C-407E-A947-70E740481C1C}">
                      <a14:useLocalDpi xmlns:a14="http://schemas.microsoft.com/office/drawing/2010/main" val="0"/>
                    </a:ext>
                  </a:extLst>
                </a:blip>
                <a:srcRect t="11042"/>
                <a:stretch/>
              </p:blipFill>
              <p:spPr>
                <a:xfrm>
                  <a:off x="576836" y="4122810"/>
                  <a:ext cx="1627206" cy="2114502"/>
                </a:xfrm>
                <a:prstGeom prst="rect">
                  <a:avLst/>
                </a:prstGeom>
              </p:spPr>
            </p:pic>
            <p:sp>
              <p:nvSpPr>
                <p:cNvPr id="24" name="Line 10"/>
                <p:cNvSpPr>
                  <a:spLocks noChangeShapeType="1"/>
                </p:cNvSpPr>
                <p:nvPr/>
              </p:nvSpPr>
              <p:spPr bwMode="auto">
                <a:xfrm flipH="1" flipV="1">
                  <a:off x="2038422" y="5022912"/>
                  <a:ext cx="1597474" cy="562579"/>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8" name="CasellaDiTesto 27"/>
                <p:cNvSpPr txBox="1"/>
                <p:nvPr/>
              </p:nvSpPr>
              <p:spPr>
                <a:xfrm>
                  <a:off x="390154" y="3913311"/>
                  <a:ext cx="1918330" cy="307777"/>
                </a:xfrm>
                <a:prstGeom prst="rect">
                  <a:avLst/>
                </a:prstGeom>
                <a:noFill/>
              </p:spPr>
              <p:txBody>
                <a:bodyPr wrap="square" rtlCol="0">
                  <a:spAutoFit/>
                </a:bodyPr>
                <a:lstStyle/>
                <a:p>
                  <a:pPr algn="ctr"/>
                  <a:r>
                    <a:rPr lang="it-IT" sz="1400" b="1" dirty="0" smtClean="0"/>
                    <a:t>5.7-7.7 GHz</a:t>
                  </a:r>
                  <a:endParaRPr lang="it-IT" sz="1400" b="1" dirty="0"/>
                </a:p>
              </p:txBody>
            </p:sp>
            <p:sp>
              <p:nvSpPr>
                <p:cNvPr id="34" name="CasellaDiTesto 33"/>
                <p:cNvSpPr txBox="1"/>
                <p:nvPr/>
              </p:nvSpPr>
              <p:spPr>
                <a:xfrm rot="-5400000">
                  <a:off x="-553756" y="4954357"/>
                  <a:ext cx="1918330" cy="307777"/>
                </a:xfrm>
                <a:prstGeom prst="rect">
                  <a:avLst/>
                </a:prstGeom>
                <a:noFill/>
              </p:spPr>
              <p:txBody>
                <a:bodyPr wrap="square" rtlCol="0">
                  <a:spAutoFit/>
                </a:bodyPr>
                <a:lstStyle/>
                <a:p>
                  <a:pPr algn="ctr"/>
                  <a:r>
                    <a:rPr lang="it-IT" sz="1400" b="1" dirty="0"/>
                    <a:t>C</a:t>
                  </a:r>
                  <a:r>
                    <a:rPr lang="it-IT" sz="1400" b="1" dirty="0" smtClean="0"/>
                    <a:t>-band </a:t>
                  </a:r>
                  <a:r>
                    <a:rPr lang="it-IT" sz="1400" b="1" dirty="0" err="1" smtClean="0"/>
                    <a:t>receiver</a:t>
                  </a:r>
                  <a:endParaRPr lang="it-IT" sz="1400" b="1" dirty="0"/>
                </a:p>
              </p:txBody>
            </p:sp>
          </p:grpSp>
          <p:sp>
            <p:nvSpPr>
              <p:cNvPr id="37" name="CasellaDiTesto 36"/>
              <p:cNvSpPr txBox="1"/>
              <p:nvPr/>
            </p:nvSpPr>
            <p:spPr>
              <a:xfrm>
                <a:off x="3309718" y="5501933"/>
                <a:ext cx="1296144" cy="246221"/>
              </a:xfrm>
              <a:prstGeom prst="rect">
                <a:avLst/>
              </a:prstGeom>
              <a:noFill/>
            </p:spPr>
            <p:txBody>
              <a:bodyPr wrap="square" rtlCol="0">
                <a:spAutoFit/>
              </a:bodyPr>
              <a:lstStyle/>
              <a:p>
                <a:pPr algn="ctr"/>
                <a:r>
                  <a:rPr lang="it-IT" sz="1000" b="1" dirty="0" smtClean="0"/>
                  <a:t>BWG foci</a:t>
                </a:r>
                <a:endParaRPr lang="it-IT" sz="1000" b="1" dirty="0"/>
              </a:p>
            </p:txBody>
          </p:sp>
        </p:grpSp>
        <p:sp>
          <p:nvSpPr>
            <p:cNvPr id="54" name="CasellaDiTesto 53"/>
            <p:cNvSpPr txBox="1"/>
            <p:nvPr/>
          </p:nvSpPr>
          <p:spPr>
            <a:xfrm>
              <a:off x="4537535" y="5416440"/>
              <a:ext cx="2089797" cy="646331"/>
            </a:xfrm>
            <a:prstGeom prst="rect">
              <a:avLst/>
            </a:prstGeom>
            <a:solidFill>
              <a:schemeClr val="bg1"/>
            </a:solidFill>
          </p:spPr>
          <p:txBody>
            <a:bodyPr wrap="square" rtlCol="0">
              <a:spAutoFit/>
            </a:bodyPr>
            <a:lstStyle/>
            <a:p>
              <a:pPr algn="ctr"/>
              <a:r>
                <a:rPr lang="en-US" altLang="it-IT" sz="1200" b="1" dirty="0" smtClean="0"/>
                <a:t>BWG </a:t>
              </a:r>
              <a:r>
                <a:rPr lang="en-US" altLang="it-IT" sz="1200" b="1" dirty="0">
                  <a:solidFill>
                    <a:srgbClr val="000000"/>
                  </a:solidFill>
                </a:rPr>
                <a:t>F/D =1.37 &amp; </a:t>
              </a:r>
              <a:r>
                <a:rPr lang="en-US" altLang="it-IT" sz="1200" b="1" dirty="0" smtClean="0">
                  <a:solidFill>
                    <a:srgbClr val="000000"/>
                  </a:solidFill>
                </a:rPr>
                <a:t>2.81 </a:t>
              </a:r>
              <a:r>
                <a:rPr lang="en-US" altLang="it-IT" sz="1200" b="1" dirty="0">
                  <a:solidFill>
                    <a:srgbClr val="000000"/>
                  </a:solidFill>
                </a:rPr>
                <a:t>1.4GHz &lt; </a:t>
              </a:r>
              <a:r>
                <a:rPr lang="en-US" altLang="it-IT" sz="1200" b="1" i="1" dirty="0">
                  <a:solidFill>
                    <a:srgbClr val="000000"/>
                  </a:solidFill>
                </a:rPr>
                <a:t>f </a:t>
              </a:r>
              <a:r>
                <a:rPr lang="en-US" altLang="it-IT" sz="1200" b="1" dirty="0">
                  <a:solidFill>
                    <a:srgbClr val="000000"/>
                  </a:solidFill>
                </a:rPr>
                <a:t>&lt; 35GHz</a:t>
              </a:r>
              <a:endParaRPr lang="it-IT" altLang="it-IT" sz="1200" b="1" dirty="0"/>
            </a:p>
            <a:p>
              <a:endParaRPr lang="it-IT" sz="1200" dirty="0"/>
            </a:p>
          </p:txBody>
        </p:sp>
      </p:grpSp>
    </p:spTree>
    <p:extLst>
      <p:ext uri="{BB962C8B-B14F-4D97-AF65-F5344CB8AC3E}">
        <p14:creationId xmlns:p14="http://schemas.microsoft.com/office/powerpoint/2010/main" val="60549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fltVal val="0"/>
                                          </p:val>
                                        </p:tav>
                                        <p:tav tm="100000">
                                          <p:val>
                                            <p:strVal val="#ppt_h"/>
                                          </p:val>
                                        </p:tav>
                                      </p:tavLst>
                                    </p:anim>
                                    <p:animEffect transition="in" filter="fade">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5456" y="116632"/>
            <a:ext cx="8258992" cy="40011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r>
              <a:rPr lang="it-IT" sz="2000" b="1" dirty="0">
                <a:latin typeface="+mj-lt"/>
                <a:cs typeface="Times New Roman" pitchFamily="18" charset="0"/>
              </a:rPr>
              <a:t>Active </a:t>
            </a:r>
            <a:r>
              <a:rPr lang="it-IT" sz="2000" b="1" dirty="0" err="1">
                <a:latin typeface="+mj-lt"/>
                <a:cs typeface="Times New Roman" pitchFamily="18" charset="0"/>
              </a:rPr>
              <a:t>surface</a:t>
            </a:r>
            <a:r>
              <a:rPr lang="it-IT" sz="2000" b="1" dirty="0">
                <a:latin typeface="+mj-lt"/>
                <a:cs typeface="Times New Roman" pitchFamily="18" charset="0"/>
              </a:rPr>
              <a:t>: </a:t>
            </a:r>
            <a:r>
              <a:rPr lang="it-IT" sz="2000" b="1" dirty="0" err="1">
                <a:latin typeface="+mj-lt"/>
                <a:cs typeface="Times New Roman" pitchFamily="18" charset="0"/>
              </a:rPr>
              <a:t>shape</a:t>
            </a:r>
            <a:r>
              <a:rPr lang="it-IT" sz="2000" b="1" dirty="0">
                <a:latin typeface="+mj-lt"/>
                <a:cs typeface="Times New Roman" pitchFamily="18" charset="0"/>
              </a:rPr>
              <a:t> of </a:t>
            </a:r>
            <a:r>
              <a:rPr lang="it-IT" sz="2000" b="1" dirty="0" err="1">
                <a:latin typeface="+mj-lt"/>
                <a:cs typeface="Times New Roman" pitchFamily="18" charset="0"/>
              </a:rPr>
              <a:t>primary</a:t>
            </a:r>
            <a:r>
              <a:rPr lang="it-IT" sz="2000" b="1" dirty="0">
                <a:latin typeface="+mj-lt"/>
                <a:cs typeface="Times New Roman" pitchFamily="18" charset="0"/>
              </a:rPr>
              <a:t> </a:t>
            </a:r>
            <a:r>
              <a:rPr lang="it-IT" sz="2000" b="1" dirty="0" err="1">
                <a:latin typeface="+mj-lt"/>
                <a:cs typeface="Times New Roman" pitchFamily="18" charset="0"/>
              </a:rPr>
              <a:t>mirror</a:t>
            </a:r>
            <a:r>
              <a:rPr lang="it-IT" sz="2000" b="1" dirty="0">
                <a:latin typeface="+mj-lt"/>
                <a:cs typeface="Times New Roman" pitchFamily="18" charset="0"/>
              </a:rPr>
              <a:t> </a:t>
            </a:r>
            <a:r>
              <a:rPr lang="it-IT" sz="2000" b="1" dirty="0" err="1">
                <a:latin typeface="+mj-lt"/>
                <a:cs typeface="Times New Roman" pitchFamily="18" charset="0"/>
              </a:rPr>
              <a:t>controlled</a:t>
            </a:r>
            <a:r>
              <a:rPr lang="it-IT" sz="2000" b="1" dirty="0">
                <a:latin typeface="+mj-lt"/>
                <a:cs typeface="Times New Roman" pitchFamily="18" charset="0"/>
              </a:rPr>
              <a:t> with </a:t>
            </a:r>
            <a:r>
              <a:rPr lang="it-IT" sz="2000" b="1" dirty="0" err="1">
                <a:latin typeface="+mj-lt"/>
                <a:cs typeface="Times New Roman" pitchFamily="18" charset="0"/>
              </a:rPr>
              <a:t>actuators</a:t>
            </a:r>
            <a:endParaRPr lang="it-IT" sz="2000" b="1" dirty="0">
              <a:latin typeface="+mj-lt"/>
              <a:cs typeface="Times New Roman" pitchFamily="18" charset="0"/>
            </a:endParaRPr>
          </a:p>
        </p:txBody>
      </p:sp>
      <p:pic>
        <p:nvPicPr>
          <p:cNvPr id="16387" name="Picture 5" descr="vlcsnap-2010-01-16-02h22m52s1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722438"/>
            <a:ext cx="913765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6"/>
          <p:cNvSpPr>
            <a:spLocks noChangeArrowheads="1"/>
          </p:cNvSpPr>
          <p:nvPr/>
        </p:nvSpPr>
        <p:spPr bwMode="auto">
          <a:xfrm>
            <a:off x="158750" y="614363"/>
            <a:ext cx="88566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Times New Roman" panose="02020603050405020304" pitchFamily="18" charset="0"/>
              </a:defRPr>
            </a:lvl1pPr>
            <a:lvl2pPr marL="800100" indent="-34290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lvl="1">
              <a:buFont typeface="Wingdings" panose="05000000000000000000" pitchFamily="2" charset="2"/>
              <a:buChar char="v"/>
            </a:pPr>
            <a:r>
              <a:rPr lang="en-US" altLang="en-US" sz="2200" dirty="0">
                <a:latin typeface="Georgia" panose="02040502050405020303" pitchFamily="18" charset="0"/>
              </a:rPr>
              <a:t>Compensate deformations of the primary mirror</a:t>
            </a:r>
          </a:p>
          <a:p>
            <a:pPr lvl="1">
              <a:buFont typeface="Wingdings" panose="05000000000000000000" pitchFamily="2" charset="2"/>
              <a:buChar char="v"/>
            </a:pPr>
            <a:r>
              <a:rPr lang="en-US" altLang="en-US" sz="2200" dirty="0">
                <a:latin typeface="Georgia" panose="02040502050405020303" pitchFamily="18" charset="0"/>
              </a:rPr>
              <a:t>Convert shaped profile to a true-parabola (for primary focus</a:t>
            </a:r>
            <a:r>
              <a:rPr lang="en-US" altLang="en-US" sz="2200" dirty="0" smtClean="0">
                <a:latin typeface="Georgia" panose="02040502050405020303" pitchFamily="18" charset="0"/>
              </a:rPr>
              <a:t>)</a:t>
            </a:r>
            <a:endParaRPr lang="en-US" altLang="en-US" sz="2200" dirty="0">
              <a:latin typeface="Georgia" panose="02040502050405020303" pitchFamily="18" charset="0"/>
            </a:endParaRPr>
          </a:p>
        </p:txBody>
      </p:sp>
      <p:sp>
        <p:nvSpPr>
          <p:cNvPr id="5"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tx1"/>
                </a:solidFill>
              </a:rPr>
              <a:t>Metrology</a:t>
            </a:r>
            <a:r>
              <a:rPr lang="it-IT" sz="1200" dirty="0" smtClean="0">
                <a:solidFill>
                  <a:schemeClr val="tx1"/>
                </a:solidFill>
              </a:rPr>
              <a:t> </a:t>
            </a:r>
            <a:r>
              <a:rPr lang="it-IT" sz="1200" dirty="0" err="1" smtClean="0">
                <a:solidFill>
                  <a:schemeClr val="tx1"/>
                </a:solidFill>
              </a:rPr>
              <a:t>at</a:t>
            </a:r>
            <a:r>
              <a:rPr lang="it-IT" sz="1200" dirty="0" smtClean="0">
                <a:solidFill>
                  <a:schemeClr val="tx1"/>
                </a:solidFill>
              </a:rPr>
              <a:t> </a:t>
            </a:r>
            <a:r>
              <a:rPr lang="it-IT" sz="1200" dirty="0" err="1" smtClean="0">
                <a:solidFill>
                  <a:schemeClr val="tx1"/>
                </a:solidFill>
              </a:rPr>
              <a:t>Sardinia</a:t>
            </a:r>
            <a:r>
              <a:rPr lang="it-IT" sz="1200" dirty="0" smtClean="0">
                <a:solidFill>
                  <a:schemeClr val="tx1"/>
                </a:solidFill>
              </a:rPr>
              <a:t> Radio </a:t>
            </a:r>
            <a:r>
              <a:rPr lang="it-IT" sz="1200" dirty="0" err="1" smtClean="0">
                <a:solidFill>
                  <a:schemeClr val="tx1"/>
                </a:solidFill>
              </a:rPr>
              <a:t>Telescope</a:t>
            </a:r>
            <a:endParaRPr lang="it-IT" sz="1200" dirty="0">
              <a:solidFill>
                <a:schemeClr val="tx1"/>
              </a:solidFill>
            </a:endParaRPr>
          </a:p>
        </p:txBody>
      </p:sp>
    </p:spTree>
    <p:extLst>
      <p:ext uri="{BB962C8B-B14F-4D97-AF65-F5344CB8AC3E}">
        <p14:creationId xmlns:p14="http://schemas.microsoft.com/office/powerpoint/2010/main" val="263490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7543" y="1988840"/>
            <a:ext cx="5840641" cy="44956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AutoShape 2"/>
          <p:cNvSpPr>
            <a:spLocks/>
          </p:cNvSpPr>
          <p:nvPr/>
        </p:nvSpPr>
        <p:spPr bwMode="auto">
          <a:xfrm>
            <a:off x="6584416" y="2466319"/>
            <a:ext cx="2416320" cy="522720"/>
          </a:xfrm>
          <a:prstGeom prst="borderCallout1">
            <a:avLst>
              <a:gd name="adj1" fmla="val 50152"/>
              <a:gd name="adj2" fmla="val -404"/>
              <a:gd name="adj3" fmla="val 148601"/>
              <a:gd name="adj4" fmla="val -117125"/>
            </a:avLst>
          </a:prstGeom>
          <a:solidFill>
            <a:srgbClr val="FFFFFF"/>
          </a:solidFill>
          <a:ln w="25400">
            <a:solidFill>
              <a:srgbClr val="FF0000"/>
            </a:solidFill>
            <a:round/>
            <a:headEnd type="non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3620" rIns="81638" bIns="40819" anchor="ctr"/>
          <a:lstStyle>
            <a:lvl1pPr eaLnBrk="0">
              <a:tabLst>
                <a:tab pos="723900" algn="l"/>
                <a:tab pos="1447800" algn="l"/>
                <a:tab pos="2171700" algn="l"/>
              </a:tabLst>
              <a:defRPr>
                <a:solidFill>
                  <a:schemeClr val="tx1"/>
                </a:solidFill>
                <a:latin typeface="Arial" charset="0"/>
                <a:ea typeface="Droid Sans Fallback" charset="0"/>
                <a:cs typeface="Droid Sans Fallback" charset="0"/>
              </a:defRPr>
            </a:lvl1pPr>
            <a:lvl2pPr eaLnBrk="0">
              <a:tabLst>
                <a:tab pos="723900" algn="l"/>
                <a:tab pos="1447800" algn="l"/>
                <a:tab pos="2171700" algn="l"/>
              </a:tabLst>
              <a:defRPr>
                <a:solidFill>
                  <a:schemeClr val="tx1"/>
                </a:solidFill>
                <a:latin typeface="Arial" charset="0"/>
                <a:ea typeface="Droid Sans Fallback" charset="0"/>
                <a:cs typeface="Droid Sans Fallback" charset="0"/>
              </a:defRPr>
            </a:lvl2pPr>
            <a:lvl3pPr eaLnBrk="0">
              <a:tabLst>
                <a:tab pos="723900" algn="l"/>
                <a:tab pos="1447800" algn="l"/>
                <a:tab pos="2171700" algn="l"/>
              </a:tabLst>
              <a:defRPr>
                <a:solidFill>
                  <a:schemeClr val="tx1"/>
                </a:solidFill>
                <a:latin typeface="Arial" charset="0"/>
                <a:ea typeface="Droid Sans Fallback" charset="0"/>
                <a:cs typeface="Droid Sans Fallback" charset="0"/>
              </a:defRPr>
            </a:lvl3pPr>
            <a:lvl4pPr eaLnBrk="0">
              <a:tabLst>
                <a:tab pos="723900" algn="l"/>
                <a:tab pos="1447800" algn="l"/>
                <a:tab pos="2171700" algn="l"/>
              </a:tabLst>
              <a:defRPr>
                <a:solidFill>
                  <a:schemeClr val="tx1"/>
                </a:solidFill>
                <a:latin typeface="Arial" charset="0"/>
                <a:ea typeface="Droid Sans Fallback" charset="0"/>
                <a:cs typeface="Droid Sans Fallback" charset="0"/>
              </a:defRPr>
            </a:lvl4pPr>
            <a:lvl5pPr eaLnBrk="0">
              <a:tabLst>
                <a:tab pos="723900" algn="l"/>
                <a:tab pos="1447800" algn="l"/>
                <a:tab pos="21717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9pPr>
          </a:lstStyle>
          <a:p>
            <a:pPr algn="ctr" eaLnBrk="1"/>
            <a:r>
              <a:rPr lang="it-IT" altLang="en-US" sz="1451" b="1">
                <a:solidFill>
                  <a:srgbClr val="000000"/>
                </a:solidFill>
              </a:rPr>
              <a:t>AlZn10Si8Mg</a:t>
            </a:r>
            <a:br>
              <a:rPr lang="it-IT" altLang="en-US" sz="1451" b="1">
                <a:solidFill>
                  <a:srgbClr val="000000"/>
                </a:solidFill>
              </a:rPr>
            </a:br>
            <a:r>
              <a:rPr lang="it-IT" altLang="en-US" sz="1451" b="1">
                <a:solidFill>
                  <a:srgbClr val="000000"/>
                </a:solidFill>
              </a:rPr>
              <a:t>UNI EN 1676 1706</a:t>
            </a:r>
          </a:p>
        </p:txBody>
      </p:sp>
      <p:sp>
        <p:nvSpPr>
          <p:cNvPr id="2" name="Rettangolo 1"/>
          <p:cNvSpPr/>
          <p:nvPr/>
        </p:nvSpPr>
        <p:spPr>
          <a:xfrm>
            <a:off x="395536" y="116632"/>
            <a:ext cx="7922769" cy="1914948"/>
          </a:xfrm>
          <a:prstGeom prst="rect">
            <a:avLst/>
          </a:prstGeom>
        </p:spPr>
        <p:txBody>
          <a:bodyPr wrap="square">
            <a:spAutoFit/>
          </a:bodyPr>
          <a:lstStyle/>
          <a:p>
            <a:pPr>
              <a:spcBef>
                <a:spcPts val="1089"/>
              </a:spcBef>
              <a:spcAft>
                <a:spcPts val="907"/>
              </a:spcAft>
            </a:pPr>
            <a:r>
              <a:rPr lang="it-IT" altLang="en-US" sz="2177" b="1" dirty="0" err="1" smtClean="0">
                <a:solidFill>
                  <a:srgbClr val="000000"/>
                </a:solidFill>
              </a:rPr>
              <a:t>Actuators</a:t>
            </a:r>
            <a:r>
              <a:rPr lang="it-IT" altLang="en-US" sz="2177" b="1" dirty="0" smtClean="0">
                <a:solidFill>
                  <a:srgbClr val="000000"/>
                </a:solidFill>
              </a:rPr>
              <a:t> </a:t>
            </a:r>
            <a:r>
              <a:rPr lang="it-IT" altLang="en-US" sz="2177" b="1" dirty="0" err="1" smtClean="0">
                <a:solidFill>
                  <a:srgbClr val="000000"/>
                </a:solidFill>
              </a:rPr>
              <a:t>problem</a:t>
            </a:r>
            <a:r>
              <a:rPr lang="it-IT" altLang="en-US" sz="2177" b="1" dirty="0" smtClean="0">
                <a:solidFill>
                  <a:srgbClr val="000000"/>
                </a:solidFill>
              </a:rPr>
              <a:t>: </a:t>
            </a:r>
            <a:r>
              <a:rPr lang="it-IT" altLang="en-US" sz="2177" b="1" dirty="0" err="1" smtClean="0">
                <a:solidFill>
                  <a:srgbClr val="000000"/>
                </a:solidFill>
              </a:rPr>
              <a:t>Corrosion</a:t>
            </a:r>
            <a:r>
              <a:rPr lang="it-IT" altLang="en-US" sz="2177" b="1" dirty="0" smtClean="0">
                <a:solidFill>
                  <a:srgbClr val="000000"/>
                </a:solidFill>
              </a:rPr>
              <a:t> </a:t>
            </a:r>
            <a:r>
              <a:rPr lang="it-IT" altLang="en-US" sz="2177" b="1" dirty="0" err="1" smtClean="0">
                <a:solidFill>
                  <a:srgbClr val="000000"/>
                </a:solidFill>
              </a:rPr>
              <a:t>phenomena</a:t>
            </a:r>
            <a:endParaRPr lang="it-IT" altLang="en-US" sz="2177" b="1" dirty="0">
              <a:solidFill>
                <a:srgbClr val="000000"/>
              </a:solidFill>
            </a:endParaRPr>
          </a:p>
          <a:p>
            <a:pPr algn="just">
              <a:spcBef>
                <a:spcPts val="1089"/>
              </a:spcBef>
              <a:spcAft>
                <a:spcPts val="907"/>
              </a:spcAft>
            </a:pPr>
            <a:r>
              <a:rPr lang="it-IT" altLang="en-US" sz="1600" dirty="0" smtClean="0">
                <a:solidFill>
                  <a:srgbClr val="000000"/>
                </a:solidFill>
              </a:rPr>
              <a:t>The </a:t>
            </a:r>
            <a:r>
              <a:rPr lang="it-IT" altLang="en-US" sz="1600" dirty="0" err="1" smtClean="0">
                <a:solidFill>
                  <a:srgbClr val="000000"/>
                </a:solidFill>
              </a:rPr>
              <a:t>problem</a:t>
            </a:r>
            <a:r>
              <a:rPr lang="it-IT" altLang="en-US" sz="1600" dirty="0" smtClean="0">
                <a:solidFill>
                  <a:srgbClr val="000000"/>
                </a:solidFill>
              </a:rPr>
              <a:t> with the </a:t>
            </a:r>
            <a:r>
              <a:rPr lang="it-IT" altLang="en-US" sz="1600" dirty="0" err="1" smtClean="0">
                <a:solidFill>
                  <a:srgbClr val="000000"/>
                </a:solidFill>
              </a:rPr>
              <a:t>actuators</a:t>
            </a:r>
            <a:r>
              <a:rPr lang="it-IT" altLang="en-US" sz="1600" dirty="0" smtClean="0">
                <a:solidFill>
                  <a:srgbClr val="000000"/>
                </a:solidFill>
              </a:rPr>
              <a:t> </a:t>
            </a:r>
            <a:r>
              <a:rPr lang="it-IT" altLang="en-US" sz="1600" dirty="0" err="1" smtClean="0">
                <a:solidFill>
                  <a:srgbClr val="000000"/>
                </a:solidFill>
              </a:rPr>
              <a:t>was</a:t>
            </a:r>
            <a:r>
              <a:rPr lang="it-IT" altLang="en-US" sz="1600" dirty="0" smtClean="0">
                <a:solidFill>
                  <a:srgbClr val="000000"/>
                </a:solidFill>
              </a:rPr>
              <a:t> due to </a:t>
            </a:r>
            <a:r>
              <a:rPr lang="it-IT" altLang="en-US" sz="1600" dirty="0" err="1" smtClean="0">
                <a:solidFill>
                  <a:srgbClr val="000000"/>
                </a:solidFill>
              </a:rPr>
              <a:t>two</a:t>
            </a:r>
            <a:r>
              <a:rPr lang="it-IT" altLang="en-US" sz="1600" dirty="0" smtClean="0">
                <a:solidFill>
                  <a:srgbClr val="000000"/>
                </a:solidFill>
              </a:rPr>
              <a:t> </a:t>
            </a:r>
            <a:r>
              <a:rPr lang="it-IT" altLang="en-US" sz="1600" dirty="0" err="1" smtClean="0">
                <a:solidFill>
                  <a:srgbClr val="000000"/>
                </a:solidFill>
              </a:rPr>
              <a:t>concurring</a:t>
            </a:r>
            <a:r>
              <a:rPr lang="it-IT" altLang="en-US" sz="1600" dirty="0" smtClean="0">
                <a:solidFill>
                  <a:srgbClr val="000000"/>
                </a:solidFill>
              </a:rPr>
              <a:t> negative </a:t>
            </a:r>
            <a:r>
              <a:rPr lang="it-IT" altLang="en-US" sz="1600" dirty="0" err="1" smtClean="0">
                <a:solidFill>
                  <a:srgbClr val="000000"/>
                </a:solidFill>
              </a:rPr>
              <a:t>phenomena</a:t>
            </a:r>
            <a:r>
              <a:rPr lang="it-IT" altLang="en-US" sz="1600" dirty="0" smtClean="0">
                <a:solidFill>
                  <a:srgbClr val="000000"/>
                </a:solidFill>
              </a:rPr>
              <a:t>, </a:t>
            </a:r>
            <a:r>
              <a:rPr lang="en-US" sz="1600" dirty="0"/>
              <a:t>like strain-induced-corrosion and galvanic </a:t>
            </a:r>
            <a:r>
              <a:rPr lang="en-US" sz="1600" dirty="0" smtClean="0"/>
              <a:t>currents</a:t>
            </a:r>
            <a:r>
              <a:rPr lang="it-IT" altLang="en-US" sz="1600" dirty="0" smtClean="0">
                <a:solidFill>
                  <a:srgbClr val="000000"/>
                </a:solidFill>
              </a:rPr>
              <a:t>. The </a:t>
            </a:r>
            <a:r>
              <a:rPr lang="it-IT" altLang="en-US" sz="1600" dirty="0" err="1" smtClean="0">
                <a:solidFill>
                  <a:srgbClr val="000000"/>
                </a:solidFill>
              </a:rPr>
              <a:t>coupling</a:t>
            </a:r>
            <a:r>
              <a:rPr lang="it-IT" altLang="en-US" sz="1600" dirty="0" smtClean="0">
                <a:solidFill>
                  <a:srgbClr val="000000"/>
                </a:solidFill>
              </a:rPr>
              <a:t> of </a:t>
            </a:r>
            <a:r>
              <a:rPr lang="it-IT" altLang="en-US" sz="1600" dirty="0" err="1" smtClean="0">
                <a:solidFill>
                  <a:srgbClr val="000000"/>
                </a:solidFill>
              </a:rPr>
              <a:t>two</a:t>
            </a:r>
            <a:r>
              <a:rPr lang="it-IT" altLang="en-US" sz="1600" dirty="0" smtClean="0">
                <a:solidFill>
                  <a:srgbClr val="000000"/>
                </a:solidFill>
              </a:rPr>
              <a:t> </a:t>
            </a:r>
            <a:r>
              <a:rPr lang="it-IT" altLang="en-US" sz="1600" dirty="0" err="1" smtClean="0">
                <a:solidFill>
                  <a:srgbClr val="000000"/>
                </a:solidFill>
              </a:rPr>
              <a:t>alloys</a:t>
            </a:r>
            <a:r>
              <a:rPr lang="it-IT" altLang="en-US" sz="1600" dirty="0" smtClean="0">
                <a:solidFill>
                  <a:srgbClr val="000000"/>
                </a:solidFill>
              </a:rPr>
              <a:t>, </a:t>
            </a:r>
            <a:r>
              <a:rPr lang="it-IT" altLang="en-US" sz="1600" dirty="0" err="1" smtClean="0">
                <a:solidFill>
                  <a:srgbClr val="000000"/>
                </a:solidFill>
              </a:rPr>
              <a:t>like</a:t>
            </a:r>
            <a:r>
              <a:rPr lang="it-IT" altLang="en-US" sz="1600" dirty="0" smtClean="0">
                <a:solidFill>
                  <a:srgbClr val="000000"/>
                </a:solidFill>
              </a:rPr>
              <a:t> </a:t>
            </a:r>
            <a:r>
              <a:rPr lang="it-IT" altLang="en-US" sz="1600" dirty="0" err="1" smtClean="0">
                <a:solidFill>
                  <a:srgbClr val="000000"/>
                </a:solidFill>
              </a:rPr>
              <a:t>steel</a:t>
            </a:r>
            <a:r>
              <a:rPr lang="it-IT" altLang="en-US" sz="1600" dirty="0" smtClean="0">
                <a:solidFill>
                  <a:srgbClr val="000000"/>
                </a:solidFill>
              </a:rPr>
              <a:t> and ERGAL </a:t>
            </a:r>
            <a:r>
              <a:rPr lang="it-IT" altLang="en-US" sz="1600" dirty="0" err="1" smtClean="0">
                <a:solidFill>
                  <a:srgbClr val="000000"/>
                </a:solidFill>
              </a:rPr>
              <a:t>contributed</a:t>
            </a:r>
            <a:r>
              <a:rPr lang="it-IT" altLang="en-US" sz="1600" dirty="0" smtClean="0">
                <a:solidFill>
                  <a:srgbClr val="000000"/>
                </a:solidFill>
              </a:rPr>
              <a:t> to </a:t>
            </a:r>
            <a:r>
              <a:rPr lang="it-IT" altLang="en-US" sz="1600" dirty="0" err="1" smtClean="0">
                <a:solidFill>
                  <a:srgbClr val="000000"/>
                </a:solidFill>
              </a:rPr>
              <a:t>increase</a:t>
            </a:r>
            <a:r>
              <a:rPr lang="it-IT" altLang="en-US" sz="1600" dirty="0" smtClean="0">
                <a:solidFill>
                  <a:srgbClr val="000000"/>
                </a:solidFill>
              </a:rPr>
              <a:t> </a:t>
            </a:r>
            <a:r>
              <a:rPr lang="it-IT" altLang="en-US" sz="1600" dirty="0" err="1" smtClean="0">
                <a:solidFill>
                  <a:srgbClr val="000000"/>
                </a:solidFill>
              </a:rPr>
              <a:t>those</a:t>
            </a:r>
            <a:r>
              <a:rPr lang="it-IT" altLang="en-US" sz="1600" dirty="0" smtClean="0">
                <a:solidFill>
                  <a:srgbClr val="000000"/>
                </a:solidFill>
              </a:rPr>
              <a:t> </a:t>
            </a:r>
            <a:r>
              <a:rPr lang="it-IT" altLang="en-US" sz="1600" dirty="0" err="1" smtClean="0">
                <a:solidFill>
                  <a:srgbClr val="000000"/>
                </a:solidFill>
              </a:rPr>
              <a:t>two</a:t>
            </a:r>
            <a:r>
              <a:rPr lang="it-IT" altLang="en-US" sz="1600" dirty="0" smtClean="0">
                <a:solidFill>
                  <a:srgbClr val="000000"/>
                </a:solidFill>
              </a:rPr>
              <a:t> </a:t>
            </a:r>
            <a:r>
              <a:rPr lang="it-IT" altLang="en-US" sz="1600" dirty="0" err="1" smtClean="0">
                <a:solidFill>
                  <a:srgbClr val="000000"/>
                </a:solidFill>
              </a:rPr>
              <a:t>phenomena</a:t>
            </a:r>
            <a:r>
              <a:rPr lang="it-IT" altLang="en-US" sz="1600" dirty="0" smtClean="0">
                <a:solidFill>
                  <a:srgbClr val="000000"/>
                </a:solidFill>
              </a:rPr>
              <a:t>, </a:t>
            </a:r>
            <a:r>
              <a:rPr lang="it-IT" altLang="en-US" sz="1600" dirty="0" err="1" smtClean="0">
                <a:solidFill>
                  <a:srgbClr val="000000"/>
                </a:solidFill>
              </a:rPr>
              <a:t>creating</a:t>
            </a:r>
            <a:r>
              <a:rPr lang="it-IT" altLang="en-US" sz="1600" dirty="0" smtClean="0">
                <a:solidFill>
                  <a:srgbClr val="000000"/>
                </a:solidFill>
              </a:rPr>
              <a:t> </a:t>
            </a:r>
            <a:r>
              <a:rPr lang="it-IT" altLang="en-US" sz="1600" dirty="0" err="1" smtClean="0">
                <a:solidFill>
                  <a:srgbClr val="000000"/>
                </a:solidFill>
              </a:rPr>
              <a:t>cracks</a:t>
            </a:r>
            <a:r>
              <a:rPr lang="it-IT" altLang="en-US" sz="1600" dirty="0" smtClean="0">
                <a:solidFill>
                  <a:srgbClr val="000000"/>
                </a:solidFill>
              </a:rPr>
              <a:t> in the ERGAL part and </a:t>
            </a:r>
            <a:r>
              <a:rPr lang="it-IT" altLang="en-US" sz="1600" dirty="0" err="1" smtClean="0">
                <a:solidFill>
                  <a:srgbClr val="000000"/>
                </a:solidFill>
              </a:rPr>
              <a:t>compromising</a:t>
            </a:r>
            <a:r>
              <a:rPr lang="it-IT" altLang="en-US" sz="1600" dirty="0" smtClean="0">
                <a:solidFill>
                  <a:srgbClr val="000000"/>
                </a:solidFill>
              </a:rPr>
              <a:t> the </a:t>
            </a:r>
            <a:r>
              <a:rPr lang="it-IT" altLang="en-US" sz="1600" dirty="0" err="1" smtClean="0">
                <a:solidFill>
                  <a:srgbClr val="000000"/>
                </a:solidFill>
              </a:rPr>
              <a:t>actuators</a:t>
            </a:r>
            <a:r>
              <a:rPr lang="it-IT" altLang="en-US" sz="1600" dirty="0" smtClean="0">
                <a:solidFill>
                  <a:srgbClr val="000000"/>
                </a:solidFill>
              </a:rPr>
              <a:t> </a:t>
            </a:r>
            <a:r>
              <a:rPr lang="it-IT" altLang="en-US" sz="1600" dirty="0" err="1" smtClean="0">
                <a:solidFill>
                  <a:srgbClr val="000000"/>
                </a:solidFill>
              </a:rPr>
              <a:t>integrity</a:t>
            </a:r>
            <a:r>
              <a:rPr lang="it-IT" altLang="en-US" sz="1600" dirty="0" smtClean="0">
                <a:solidFill>
                  <a:srgbClr val="000000"/>
                </a:solidFill>
              </a:rPr>
              <a:t>.</a:t>
            </a:r>
            <a:endParaRPr lang="it-IT" altLang="en-US" sz="1600" dirty="0">
              <a:solidFill>
                <a:srgbClr val="000000"/>
              </a:solidFill>
            </a:endParaRPr>
          </a:p>
        </p:txBody>
      </p:sp>
      <p:sp>
        <p:nvSpPr>
          <p:cNvPr id="7"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
        <p:nvSpPr>
          <p:cNvPr id="8" name="AutoShape 2"/>
          <p:cNvSpPr>
            <a:spLocks/>
          </p:cNvSpPr>
          <p:nvPr/>
        </p:nvSpPr>
        <p:spPr bwMode="auto">
          <a:xfrm>
            <a:off x="6582352" y="5334538"/>
            <a:ext cx="2416320" cy="522720"/>
          </a:xfrm>
          <a:prstGeom prst="borderCallout1">
            <a:avLst>
              <a:gd name="adj1" fmla="val 50152"/>
              <a:gd name="adj2" fmla="val -404"/>
              <a:gd name="adj3" fmla="val -104078"/>
              <a:gd name="adj4" fmla="val -132682"/>
            </a:avLst>
          </a:prstGeom>
          <a:solidFill>
            <a:srgbClr val="FFFFFF"/>
          </a:solidFill>
          <a:ln w="25400">
            <a:solidFill>
              <a:srgbClr val="FF0000"/>
            </a:solidFill>
            <a:round/>
            <a:headEnd type="non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3620" rIns="81638" bIns="40819" anchor="ctr"/>
          <a:lstStyle>
            <a:lvl1pPr eaLnBrk="0">
              <a:tabLst>
                <a:tab pos="723900" algn="l"/>
                <a:tab pos="1447800" algn="l"/>
                <a:tab pos="2171700" algn="l"/>
              </a:tabLst>
              <a:defRPr>
                <a:solidFill>
                  <a:schemeClr val="tx1"/>
                </a:solidFill>
                <a:latin typeface="Arial" charset="0"/>
                <a:ea typeface="Droid Sans Fallback" charset="0"/>
                <a:cs typeface="Droid Sans Fallback" charset="0"/>
              </a:defRPr>
            </a:lvl1pPr>
            <a:lvl2pPr eaLnBrk="0">
              <a:tabLst>
                <a:tab pos="723900" algn="l"/>
                <a:tab pos="1447800" algn="l"/>
                <a:tab pos="2171700" algn="l"/>
              </a:tabLst>
              <a:defRPr>
                <a:solidFill>
                  <a:schemeClr val="tx1"/>
                </a:solidFill>
                <a:latin typeface="Arial" charset="0"/>
                <a:ea typeface="Droid Sans Fallback" charset="0"/>
                <a:cs typeface="Droid Sans Fallback" charset="0"/>
              </a:defRPr>
            </a:lvl2pPr>
            <a:lvl3pPr eaLnBrk="0">
              <a:tabLst>
                <a:tab pos="723900" algn="l"/>
                <a:tab pos="1447800" algn="l"/>
                <a:tab pos="2171700" algn="l"/>
              </a:tabLst>
              <a:defRPr>
                <a:solidFill>
                  <a:schemeClr val="tx1"/>
                </a:solidFill>
                <a:latin typeface="Arial" charset="0"/>
                <a:ea typeface="Droid Sans Fallback" charset="0"/>
                <a:cs typeface="Droid Sans Fallback" charset="0"/>
              </a:defRPr>
            </a:lvl3pPr>
            <a:lvl4pPr eaLnBrk="0">
              <a:tabLst>
                <a:tab pos="723900" algn="l"/>
                <a:tab pos="1447800" algn="l"/>
                <a:tab pos="2171700" algn="l"/>
              </a:tabLst>
              <a:defRPr>
                <a:solidFill>
                  <a:schemeClr val="tx1"/>
                </a:solidFill>
                <a:latin typeface="Arial" charset="0"/>
                <a:ea typeface="Droid Sans Fallback" charset="0"/>
                <a:cs typeface="Droid Sans Fallback" charset="0"/>
              </a:defRPr>
            </a:lvl4pPr>
            <a:lvl5pPr eaLnBrk="0">
              <a:tabLst>
                <a:tab pos="723900" algn="l"/>
                <a:tab pos="1447800" algn="l"/>
                <a:tab pos="21717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9pPr>
          </a:lstStyle>
          <a:p>
            <a:pPr algn="ctr" eaLnBrk="1"/>
            <a:r>
              <a:rPr lang="it-IT" altLang="en-US" sz="1451" b="1" dirty="0">
                <a:solidFill>
                  <a:srgbClr val="000000"/>
                </a:solidFill>
              </a:rPr>
              <a:t>AISI 304L UNI X2CrNi1811</a:t>
            </a:r>
          </a:p>
        </p:txBody>
      </p:sp>
      <p:sp>
        <p:nvSpPr>
          <p:cNvPr id="10" name="AutoShape 2"/>
          <p:cNvSpPr>
            <a:spLocks/>
          </p:cNvSpPr>
          <p:nvPr/>
        </p:nvSpPr>
        <p:spPr bwMode="auto">
          <a:xfrm>
            <a:off x="6554248" y="3900428"/>
            <a:ext cx="2416320" cy="522720"/>
          </a:xfrm>
          <a:prstGeom prst="borderCallout1">
            <a:avLst>
              <a:gd name="adj1" fmla="val 50152"/>
              <a:gd name="adj2" fmla="val -404"/>
              <a:gd name="adj3" fmla="val 37811"/>
              <a:gd name="adj4" fmla="val -141512"/>
            </a:avLst>
          </a:prstGeom>
          <a:solidFill>
            <a:srgbClr val="FFFFFF"/>
          </a:solidFill>
          <a:ln w="25400">
            <a:solidFill>
              <a:srgbClr val="FF0000"/>
            </a:solidFill>
            <a:round/>
            <a:headEnd type="none"/>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3620" rIns="81638" bIns="40819" anchor="ctr"/>
          <a:lstStyle>
            <a:lvl1pPr eaLnBrk="0">
              <a:tabLst>
                <a:tab pos="723900" algn="l"/>
                <a:tab pos="1447800" algn="l"/>
                <a:tab pos="2171700" algn="l"/>
              </a:tabLst>
              <a:defRPr>
                <a:solidFill>
                  <a:schemeClr val="tx1"/>
                </a:solidFill>
                <a:latin typeface="Arial" charset="0"/>
                <a:ea typeface="Droid Sans Fallback" charset="0"/>
                <a:cs typeface="Droid Sans Fallback" charset="0"/>
              </a:defRPr>
            </a:lvl1pPr>
            <a:lvl2pPr eaLnBrk="0">
              <a:tabLst>
                <a:tab pos="723900" algn="l"/>
                <a:tab pos="1447800" algn="l"/>
                <a:tab pos="2171700" algn="l"/>
              </a:tabLst>
              <a:defRPr>
                <a:solidFill>
                  <a:schemeClr val="tx1"/>
                </a:solidFill>
                <a:latin typeface="Arial" charset="0"/>
                <a:ea typeface="Droid Sans Fallback" charset="0"/>
                <a:cs typeface="Droid Sans Fallback" charset="0"/>
              </a:defRPr>
            </a:lvl2pPr>
            <a:lvl3pPr eaLnBrk="0">
              <a:tabLst>
                <a:tab pos="723900" algn="l"/>
                <a:tab pos="1447800" algn="l"/>
                <a:tab pos="2171700" algn="l"/>
              </a:tabLst>
              <a:defRPr>
                <a:solidFill>
                  <a:schemeClr val="tx1"/>
                </a:solidFill>
                <a:latin typeface="Arial" charset="0"/>
                <a:ea typeface="Droid Sans Fallback" charset="0"/>
                <a:cs typeface="Droid Sans Fallback" charset="0"/>
              </a:defRPr>
            </a:lvl3pPr>
            <a:lvl4pPr eaLnBrk="0">
              <a:tabLst>
                <a:tab pos="723900" algn="l"/>
                <a:tab pos="1447800" algn="l"/>
                <a:tab pos="2171700" algn="l"/>
              </a:tabLst>
              <a:defRPr>
                <a:solidFill>
                  <a:schemeClr val="tx1"/>
                </a:solidFill>
                <a:latin typeface="Arial" charset="0"/>
                <a:ea typeface="Droid Sans Fallback" charset="0"/>
                <a:cs typeface="Droid Sans Fallback" charset="0"/>
              </a:defRPr>
            </a:lvl4pPr>
            <a:lvl5pPr eaLnBrk="0">
              <a:tabLst>
                <a:tab pos="723900" algn="l"/>
                <a:tab pos="1447800" algn="l"/>
                <a:tab pos="2171700" algn="l"/>
              </a:tabLst>
              <a:defRPr>
                <a:solidFill>
                  <a:schemeClr val="tx1"/>
                </a:solidFill>
                <a:latin typeface="Arial" charset="0"/>
                <a:ea typeface="Droid Sans Fallback" charset="0"/>
                <a:cs typeface="Droid Sans Fallback"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Droid Sans Fallback" charset="0"/>
                <a:cs typeface="Droid Sans Fallback" charset="0"/>
              </a:defRPr>
            </a:lvl9pPr>
          </a:lstStyle>
          <a:p>
            <a:pPr algn="ctr" eaLnBrk="1"/>
            <a:endParaRPr lang="it-IT" altLang="en-US" sz="1451" b="1" dirty="0" smtClean="0">
              <a:solidFill>
                <a:srgbClr val="000000"/>
              </a:solidFill>
            </a:endParaRPr>
          </a:p>
          <a:p>
            <a:pPr algn="ctr" eaLnBrk="1"/>
            <a:r>
              <a:rPr lang="it-IT" altLang="en-US" sz="1451" b="1" dirty="0" smtClean="0">
                <a:solidFill>
                  <a:srgbClr val="000000"/>
                </a:solidFill>
              </a:rPr>
              <a:t>ERGAL </a:t>
            </a:r>
            <a:r>
              <a:rPr lang="it-IT" altLang="en-US" sz="1451" b="1" dirty="0">
                <a:solidFill>
                  <a:srgbClr val="000000"/>
                </a:solidFill>
              </a:rPr>
              <a:t>55 UNI 9007/2 T6</a:t>
            </a:r>
            <a:br>
              <a:rPr lang="it-IT" altLang="en-US" sz="1451" b="1" dirty="0">
                <a:solidFill>
                  <a:srgbClr val="000000"/>
                </a:solidFill>
              </a:rPr>
            </a:br>
            <a:r>
              <a:rPr lang="it-IT" altLang="en-US" sz="1451" b="1" dirty="0">
                <a:solidFill>
                  <a:srgbClr val="000000"/>
                </a:solidFill>
              </a:rPr>
              <a:t>7075 T6</a:t>
            </a:r>
          </a:p>
          <a:p>
            <a:pPr algn="ctr" eaLnBrk="1"/>
            <a:endParaRPr lang="it-IT" altLang="en-US" sz="1451" b="1" dirty="0">
              <a:solidFill>
                <a:srgbClr val="000000"/>
              </a:solidFill>
            </a:endParaRPr>
          </a:p>
        </p:txBody>
      </p:sp>
    </p:spTree>
    <p:extLst>
      <p:ext uri="{BB962C8B-B14F-4D97-AF65-F5344CB8AC3E}">
        <p14:creationId xmlns:p14="http://schemas.microsoft.com/office/powerpoint/2010/main" val="39394483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160"/>
            <a:ext cx="9158400" cy="6868800"/>
          </a:xfrm>
          <a:prstGeom prst="rect">
            <a:avLst/>
          </a:prstGeom>
        </p:spPr>
      </p:pic>
      <p:sp>
        <p:nvSpPr>
          <p:cNvPr id="9219" name="Line 2"/>
          <p:cNvSpPr>
            <a:spLocks noChangeShapeType="1"/>
          </p:cNvSpPr>
          <p:nvPr/>
        </p:nvSpPr>
        <p:spPr bwMode="auto">
          <a:xfrm flipV="1">
            <a:off x="1501921" y="3721320"/>
            <a:ext cx="1306080" cy="2419200"/>
          </a:xfrm>
          <a:prstGeom prst="line">
            <a:avLst/>
          </a:prstGeom>
          <a:noFill/>
          <a:ln w="9144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p>
        </p:txBody>
      </p:sp>
      <p:sp>
        <p:nvSpPr>
          <p:cNvPr id="9220" name="Line 3"/>
          <p:cNvSpPr>
            <a:spLocks noChangeShapeType="1"/>
          </p:cNvSpPr>
          <p:nvPr/>
        </p:nvSpPr>
        <p:spPr bwMode="auto">
          <a:xfrm flipV="1">
            <a:off x="718561" y="3069001"/>
            <a:ext cx="1306080" cy="2419200"/>
          </a:xfrm>
          <a:prstGeom prst="line">
            <a:avLst/>
          </a:prstGeom>
          <a:noFill/>
          <a:ln w="9144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p>
        </p:txBody>
      </p:sp>
      <p:pic>
        <p:nvPicPr>
          <p:cNvPr id="922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01921" y="-11160"/>
            <a:ext cx="2220480" cy="2678400"/>
          </a:xfrm>
          <a:prstGeom prst="rect">
            <a:avLst/>
          </a:prstGeom>
          <a:noFill/>
          <a:ln>
            <a:noFill/>
          </a:ln>
          <a:effectLst/>
          <a:extLst>
            <a:ext uri="{909E8E84-426E-40DD-AFC4-6F175D3DCCD1}">
              <a14:hiddenFill xmlns:a14="http://schemas.microsoft.com/office/drawing/2010/main">
                <a:blipFill dpi="0" rotWithShape="0">
                  <a:blip/>
                  <a:srcRect l="19560" t="49016"/>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Line 5"/>
          <p:cNvSpPr>
            <a:spLocks noChangeShapeType="1"/>
          </p:cNvSpPr>
          <p:nvPr/>
        </p:nvSpPr>
        <p:spPr bwMode="auto">
          <a:xfrm flipV="1">
            <a:off x="5464801" y="1326601"/>
            <a:ext cx="2416320" cy="1896480"/>
          </a:xfrm>
          <a:prstGeom prst="line">
            <a:avLst/>
          </a:prstGeom>
          <a:noFill/>
          <a:ln w="9144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33"/>
          </a:p>
        </p:txBody>
      </p:sp>
      <p:sp>
        <p:nvSpPr>
          <p:cNvPr id="7"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tx1"/>
                </a:solidFill>
              </a:rPr>
              <a:t>Metrology</a:t>
            </a:r>
            <a:r>
              <a:rPr lang="it-IT" sz="1200" dirty="0" smtClean="0">
                <a:solidFill>
                  <a:schemeClr val="tx1"/>
                </a:solidFill>
              </a:rPr>
              <a:t> </a:t>
            </a:r>
            <a:r>
              <a:rPr lang="it-IT" sz="1200" dirty="0" err="1" smtClean="0">
                <a:solidFill>
                  <a:schemeClr val="tx1"/>
                </a:solidFill>
              </a:rPr>
              <a:t>at</a:t>
            </a:r>
            <a:r>
              <a:rPr lang="it-IT" sz="1200" dirty="0" smtClean="0">
                <a:solidFill>
                  <a:schemeClr val="tx1"/>
                </a:solidFill>
              </a:rPr>
              <a:t> </a:t>
            </a:r>
            <a:r>
              <a:rPr lang="it-IT" sz="1200" dirty="0" err="1" smtClean="0">
                <a:solidFill>
                  <a:schemeClr val="tx1"/>
                </a:solidFill>
              </a:rPr>
              <a:t>Sardinia</a:t>
            </a:r>
            <a:r>
              <a:rPr lang="it-IT" sz="1200" dirty="0" smtClean="0">
                <a:solidFill>
                  <a:schemeClr val="tx1"/>
                </a:solidFill>
              </a:rPr>
              <a:t> Radio </a:t>
            </a:r>
            <a:r>
              <a:rPr lang="it-IT" sz="1200" dirty="0" err="1" smtClean="0">
                <a:solidFill>
                  <a:schemeClr val="tx1"/>
                </a:solidFill>
              </a:rPr>
              <a:t>Telescope</a:t>
            </a:r>
            <a:endParaRPr lang="it-IT" sz="1200" dirty="0">
              <a:solidFill>
                <a:schemeClr val="tx1"/>
              </a:solidFill>
            </a:endParaRPr>
          </a:p>
        </p:txBody>
      </p:sp>
    </p:spTree>
    <p:extLst>
      <p:ext uri="{BB962C8B-B14F-4D97-AF65-F5344CB8AC3E}">
        <p14:creationId xmlns:p14="http://schemas.microsoft.com/office/powerpoint/2010/main" val="2575248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263" y="37128"/>
            <a:ext cx="8568952" cy="849425"/>
          </a:xfrm>
        </p:spPr>
        <p:txBody>
          <a:bodyPr>
            <a:normAutofit/>
          </a:bodyPr>
          <a:lstStyle/>
          <a:p>
            <a:r>
              <a:rPr lang="it-IT" dirty="0"/>
              <a:t>SRT </a:t>
            </a:r>
            <a:r>
              <a:rPr lang="it-IT" dirty="0" smtClean="0"/>
              <a:t>status: </a:t>
            </a:r>
            <a:r>
              <a:rPr lang="it-IT" dirty="0" err="1" smtClean="0"/>
              <a:t>surface</a:t>
            </a:r>
            <a:r>
              <a:rPr lang="it-IT" dirty="0" smtClean="0"/>
              <a:t> </a:t>
            </a:r>
            <a:r>
              <a:rPr lang="it-IT" dirty="0" err="1" smtClean="0"/>
              <a:t>accuracy</a:t>
            </a:r>
            <a:endParaRPr lang="it-IT" dirty="0"/>
          </a:p>
        </p:txBody>
      </p:sp>
      <p:pic>
        <p:nvPicPr>
          <p:cNvPr id="4" name="Picture 4"/>
          <p:cNvPicPr>
            <a:picLocks noChangeAspect="1" noChangeArrowheads="1"/>
          </p:cNvPicPr>
          <p:nvPr/>
        </p:nvPicPr>
        <p:blipFill>
          <a:blip r:embed="rId3" cstate="print"/>
          <a:srcRect/>
          <a:stretch>
            <a:fillRect/>
          </a:stretch>
        </p:blipFill>
        <p:spPr bwMode="auto">
          <a:xfrm>
            <a:off x="8583148" y="5859573"/>
            <a:ext cx="439738" cy="862012"/>
          </a:xfrm>
          <a:prstGeom prst="rect">
            <a:avLst/>
          </a:prstGeom>
          <a:noFill/>
          <a:ln w="9525">
            <a:noFill/>
            <a:round/>
            <a:headEnd/>
            <a:tailEnd/>
          </a:ln>
          <a:effectLst/>
        </p:spPr>
      </p:pic>
      <p:pic>
        <p:nvPicPr>
          <p:cNvPr id="5" name="Immagine 4" descr="logoOAC_2.jpg"/>
          <p:cNvPicPr>
            <a:picLocks noChangeAspect="1"/>
          </p:cNvPicPr>
          <p:nvPr/>
        </p:nvPicPr>
        <p:blipFill>
          <a:blip r:embed="rId4" cstate="print"/>
          <a:stretch>
            <a:fillRect/>
          </a:stretch>
        </p:blipFill>
        <p:spPr>
          <a:xfrm>
            <a:off x="7084590" y="6316373"/>
            <a:ext cx="1477362" cy="424995"/>
          </a:xfrm>
          <a:prstGeom prst="rect">
            <a:avLst/>
          </a:prstGeom>
        </p:spPr>
      </p:pic>
      <p:sp>
        <p:nvSpPr>
          <p:cNvPr id="8" name="Sottotitolo 2"/>
          <p:cNvSpPr txBox="1">
            <a:spLocks/>
          </p:cNvSpPr>
          <p:nvPr/>
        </p:nvSpPr>
        <p:spPr>
          <a:xfrm>
            <a:off x="32592" y="6277566"/>
            <a:ext cx="3136268" cy="29030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sz="1600" dirty="0">
              <a:solidFill>
                <a:schemeClr val="bg1"/>
              </a:solidFill>
            </a:endParaRPr>
          </a:p>
        </p:txBody>
      </p:sp>
      <p:sp>
        <p:nvSpPr>
          <p:cNvPr id="16" name="Segnaposto contenuto 2"/>
          <p:cNvSpPr>
            <a:spLocks noGrp="1"/>
          </p:cNvSpPr>
          <p:nvPr>
            <p:ph idx="1"/>
          </p:nvPr>
        </p:nvSpPr>
        <p:spPr>
          <a:xfrm>
            <a:off x="151714" y="836712"/>
            <a:ext cx="8738501" cy="721186"/>
          </a:xfrm>
        </p:spPr>
        <p:txBody>
          <a:bodyPr>
            <a:noAutofit/>
          </a:bodyPr>
          <a:lstStyle/>
          <a:p>
            <a:pPr marL="0" indent="0">
              <a:buFontTx/>
              <a:buNone/>
              <a:defRPr/>
            </a:pPr>
            <a:r>
              <a:rPr lang="it-IT" sz="1400" dirty="0" err="1" smtClean="0"/>
              <a:t>After</a:t>
            </a:r>
            <a:r>
              <a:rPr lang="it-IT" sz="1400" dirty="0" smtClean="0"/>
              <a:t> the first </a:t>
            </a:r>
            <a:r>
              <a:rPr lang="it-IT" sz="1400" dirty="0" err="1" smtClean="0"/>
              <a:t>panels</a:t>
            </a:r>
            <a:r>
              <a:rPr lang="it-IT" sz="1400" dirty="0" smtClean="0"/>
              <a:t> </a:t>
            </a:r>
            <a:r>
              <a:rPr lang="it-IT" sz="1400" dirty="0" err="1" smtClean="0"/>
              <a:t>alignment</a:t>
            </a:r>
            <a:r>
              <a:rPr lang="it-IT" sz="1400" dirty="0" smtClean="0"/>
              <a:t> of the </a:t>
            </a:r>
            <a:r>
              <a:rPr lang="it-IT" sz="1400" dirty="0" err="1" smtClean="0"/>
              <a:t>secondary</a:t>
            </a:r>
            <a:r>
              <a:rPr lang="it-IT" sz="1400" dirty="0" smtClean="0"/>
              <a:t> and </a:t>
            </a:r>
            <a:r>
              <a:rPr lang="it-IT" sz="1400" dirty="0" err="1" smtClean="0"/>
              <a:t>primary</a:t>
            </a:r>
            <a:r>
              <a:rPr lang="it-IT" sz="1400" dirty="0" smtClean="0"/>
              <a:t> </a:t>
            </a:r>
            <a:r>
              <a:rPr lang="it-IT" sz="1400" dirty="0" err="1" smtClean="0"/>
              <a:t>mirror</a:t>
            </a:r>
            <a:r>
              <a:rPr lang="it-IT" sz="1400" dirty="0" smtClean="0"/>
              <a:t> with </a:t>
            </a:r>
            <a:r>
              <a:rPr lang="it-IT" sz="1400" dirty="0" err="1" smtClean="0"/>
              <a:t>fotogrammetric</a:t>
            </a:r>
            <a:r>
              <a:rPr lang="it-IT" sz="1400" dirty="0" smtClean="0"/>
              <a:t> </a:t>
            </a:r>
            <a:r>
              <a:rPr lang="it-IT" sz="1400" dirty="0" err="1" smtClean="0"/>
              <a:t>measurement</a:t>
            </a:r>
            <a:r>
              <a:rPr lang="it-IT" sz="1400" dirty="0" smtClean="0"/>
              <a:t> (by SIGMA 3D) </a:t>
            </a:r>
            <a:r>
              <a:rPr lang="de-DE" sz="1400" dirty="0"/>
              <a:t>AICON DPA mit Nikon D3X, </a:t>
            </a:r>
            <a:r>
              <a:rPr lang="de-DE" sz="1400" dirty="0" smtClean="0"/>
              <a:t>24.5 </a:t>
            </a:r>
            <a:r>
              <a:rPr lang="de-DE" sz="1400" dirty="0" err="1"/>
              <a:t>MPixel</a:t>
            </a:r>
            <a:r>
              <a:rPr lang="de-DE" sz="1400" dirty="0"/>
              <a:t> (6048 x </a:t>
            </a:r>
            <a:r>
              <a:rPr lang="de-DE" sz="1400" dirty="0" smtClean="0"/>
              <a:t>4032) 2 </a:t>
            </a:r>
            <a:r>
              <a:rPr lang="de-DE" sz="1400" dirty="0" err="1"/>
              <a:t>Scale</a:t>
            </a:r>
            <a:r>
              <a:rPr lang="de-DE" sz="1400" dirty="0"/>
              <a:t> </a:t>
            </a:r>
            <a:r>
              <a:rPr lang="de-DE" sz="1400" dirty="0" err="1"/>
              <a:t>bars</a:t>
            </a:r>
            <a:r>
              <a:rPr lang="de-DE" sz="1400" dirty="0"/>
              <a:t>, </a:t>
            </a:r>
            <a:r>
              <a:rPr lang="de-DE" sz="1400" dirty="0" err="1"/>
              <a:t>TrafoStar</a:t>
            </a:r>
            <a:endParaRPr lang="de-DE" sz="1400" dirty="0"/>
          </a:p>
          <a:p>
            <a:pPr marL="109728" indent="0">
              <a:buNone/>
            </a:pPr>
            <a:r>
              <a:rPr lang="it-IT" sz="1400" dirty="0" smtClean="0"/>
              <a:t> </a:t>
            </a:r>
            <a:endParaRPr lang="it-IT" sz="1400" b="1" dirty="0" smtClean="0"/>
          </a:p>
          <a:p>
            <a:pPr marL="109728" indent="0">
              <a:buNone/>
            </a:pPr>
            <a:endParaRPr lang="it-IT" sz="1400" dirty="0"/>
          </a:p>
          <a:p>
            <a:pPr marL="109728" indent="0">
              <a:buNone/>
            </a:pPr>
            <a:endParaRPr lang="it-IT" dirty="0"/>
          </a:p>
        </p:txBody>
      </p:sp>
      <p:sp>
        <p:nvSpPr>
          <p:cNvPr id="13" name="Rectangle 2"/>
          <p:cNvSpPr>
            <a:spLocks noChangeArrowheads="1"/>
          </p:cNvSpPr>
          <p:nvPr/>
        </p:nvSpPr>
        <p:spPr bwMode="auto">
          <a:xfrm>
            <a:off x="395536" y="5514522"/>
            <a:ext cx="8407482" cy="290742"/>
          </a:xfrm>
          <a:prstGeom prst="rect">
            <a:avLst/>
          </a:prstGeom>
          <a:noFill/>
          <a:ln w="9525">
            <a:noFill/>
            <a:round/>
            <a:headEnd/>
            <a:tailEnd/>
          </a:ln>
          <a:effectLst/>
        </p:spPr>
        <p:txBody>
          <a:bodyPr wrap="square" lIns="86355" tIns="44905" rIns="86355" bIns="44905">
            <a:spAutoFit/>
          </a:bodyPr>
          <a:lstStyle/>
          <a:p>
            <a:pPr algn="ctr">
              <a:tabLst>
                <a:tab pos="0" algn="l"/>
                <a:tab pos="438683" algn="l"/>
                <a:tab pos="877367" algn="l"/>
                <a:tab pos="1316050" algn="l"/>
                <a:tab pos="1754734" algn="l"/>
                <a:tab pos="2193417" algn="l"/>
                <a:tab pos="2632100" algn="l"/>
                <a:tab pos="3070784" algn="l"/>
                <a:tab pos="3509467" algn="l"/>
                <a:tab pos="3948151" algn="l"/>
                <a:tab pos="4386834" algn="l"/>
                <a:tab pos="4825517" algn="l"/>
                <a:tab pos="5264201" algn="l"/>
                <a:tab pos="5702884" algn="l"/>
                <a:tab pos="6141568" algn="l"/>
                <a:tab pos="6580251" algn="l"/>
                <a:tab pos="7018934" algn="l"/>
                <a:tab pos="7457618" algn="l"/>
                <a:tab pos="7896301" algn="l"/>
                <a:tab pos="8334985" algn="l"/>
                <a:tab pos="8773668" algn="l"/>
              </a:tabLst>
            </a:pPr>
            <a:r>
              <a:rPr lang="it-IT" sz="1300" b="1" dirty="0" err="1" smtClean="0">
                <a:latin typeface="Verdana" pitchFamily="32" charset="0"/>
              </a:rPr>
              <a:t>Overall</a:t>
            </a:r>
            <a:r>
              <a:rPr lang="it-IT" sz="1300" b="1" dirty="0" smtClean="0">
                <a:latin typeface="Verdana" pitchFamily="32" charset="0"/>
              </a:rPr>
              <a:t> RMS </a:t>
            </a:r>
            <a:r>
              <a:rPr lang="it-IT" sz="1300" b="1" dirty="0" err="1" smtClean="0">
                <a:latin typeface="Verdana" pitchFamily="32" charset="0"/>
              </a:rPr>
              <a:t>accuracy</a:t>
            </a:r>
            <a:r>
              <a:rPr lang="it-IT" sz="1300" b="1" dirty="0" smtClean="0">
                <a:latin typeface="Verdana" pitchFamily="32" charset="0"/>
              </a:rPr>
              <a:t> of the </a:t>
            </a:r>
            <a:r>
              <a:rPr lang="it-IT" sz="1300" b="1" dirty="0" err="1" smtClean="0">
                <a:latin typeface="Verdana" pitchFamily="32" charset="0"/>
              </a:rPr>
              <a:t>reflecting</a:t>
            </a:r>
            <a:r>
              <a:rPr lang="it-IT" sz="1300" b="1" dirty="0" smtClean="0">
                <a:latin typeface="Verdana" pitchFamily="32" charset="0"/>
              </a:rPr>
              <a:t> </a:t>
            </a:r>
            <a:r>
              <a:rPr lang="it-IT" sz="1300" b="1" dirty="0" err="1" smtClean="0">
                <a:latin typeface="Verdana" pitchFamily="32" charset="0"/>
              </a:rPr>
              <a:t>surfaces</a:t>
            </a:r>
            <a:r>
              <a:rPr lang="it-IT" sz="1300" b="1" dirty="0" smtClean="0">
                <a:latin typeface="Verdana" pitchFamily="32" charset="0"/>
              </a:rPr>
              <a:t>  </a:t>
            </a:r>
            <a:r>
              <a:rPr lang="el-GR" sz="1300" b="1" dirty="0" smtClean="0">
                <a:latin typeface="Verdana" pitchFamily="32" charset="0"/>
              </a:rPr>
              <a:t>ε</a:t>
            </a:r>
            <a:r>
              <a:rPr lang="it-IT" sz="1300" b="1" dirty="0" smtClean="0">
                <a:latin typeface="Verdana" pitchFamily="32" charset="0"/>
              </a:rPr>
              <a:t>~ 310 </a:t>
            </a:r>
            <a:r>
              <a:rPr lang="el-GR" sz="1300" b="1" dirty="0">
                <a:latin typeface="Verdana" pitchFamily="32" charset="0"/>
              </a:rPr>
              <a:t>μ</a:t>
            </a:r>
            <a:r>
              <a:rPr lang="it-IT" sz="1300" b="1" dirty="0" smtClean="0">
                <a:latin typeface="Verdana" pitchFamily="32" charset="0"/>
              </a:rPr>
              <a:t>m (= </a:t>
            </a:r>
            <a:r>
              <a:rPr lang="el-GR" sz="1300" b="1" dirty="0" smtClean="0">
                <a:latin typeface="Verdana" pitchFamily="32" charset="0"/>
              </a:rPr>
              <a:t>λ</a:t>
            </a:r>
            <a:r>
              <a:rPr lang="it-IT" sz="1300" b="1" dirty="0" smtClean="0">
                <a:latin typeface="Verdana" pitchFamily="32" charset="0"/>
              </a:rPr>
              <a:t>/20 </a:t>
            </a:r>
            <a:r>
              <a:rPr lang="it-IT" sz="1300" b="1" dirty="0">
                <a:latin typeface="Verdana" pitchFamily="32" charset="0"/>
              </a:rPr>
              <a:t>@ ~ 48 </a:t>
            </a:r>
            <a:r>
              <a:rPr lang="it-IT" sz="1300" b="1" dirty="0" smtClean="0">
                <a:latin typeface="Verdana" pitchFamily="32" charset="0"/>
              </a:rPr>
              <a:t>GHz)</a:t>
            </a:r>
            <a:endParaRPr lang="en-GB" sz="1300" b="1" dirty="0">
              <a:latin typeface="Verdana" pitchFamily="32" charset="0"/>
            </a:endParaRPr>
          </a:p>
        </p:txBody>
      </p:sp>
      <p:grpSp>
        <p:nvGrpSpPr>
          <p:cNvPr id="7" name="Gruppo 6"/>
          <p:cNvGrpSpPr/>
          <p:nvPr/>
        </p:nvGrpSpPr>
        <p:grpSpPr>
          <a:xfrm>
            <a:off x="-163728" y="1698098"/>
            <a:ext cx="5176160" cy="3315078"/>
            <a:chOff x="-163728" y="1698098"/>
            <a:chExt cx="5176160" cy="3315078"/>
          </a:xfrm>
        </p:grpSpPr>
        <p:pic>
          <p:nvPicPr>
            <p:cNvPr id="29" name="Grafik 80" descr="SR Photogrammetry 20100512.jpg"/>
            <p:cNvPicPr>
              <a:picLocks noChangeAspect="1"/>
            </p:cNvPicPr>
            <p:nvPr/>
          </p:nvPicPr>
          <p:blipFill>
            <a:blip r:embed="rId5" cstate="print"/>
            <a:srcRect/>
            <a:stretch>
              <a:fillRect/>
            </a:stretch>
          </p:blipFill>
          <p:spPr bwMode="auto">
            <a:xfrm>
              <a:off x="251520" y="2009759"/>
              <a:ext cx="4320480" cy="2715385"/>
            </a:xfrm>
            <a:prstGeom prst="rect">
              <a:avLst/>
            </a:prstGeom>
            <a:noFill/>
            <a:ln w="9525">
              <a:noFill/>
              <a:miter lim="800000"/>
              <a:headEnd/>
              <a:tailEnd/>
            </a:ln>
          </p:spPr>
        </p:pic>
        <p:sp>
          <p:nvSpPr>
            <p:cNvPr id="37" name="Rectangle 2"/>
            <p:cNvSpPr>
              <a:spLocks noChangeArrowheads="1"/>
            </p:cNvSpPr>
            <p:nvPr/>
          </p:nvSpPr>
          <p:spPr bwMode="auto">
            <a:xfrm>
              <a:off x="-163728" y="4722434"/>
              <a:ext cx="5023760" cy="290742"/>
            </a:xfrm>
            <a:prstGeom prst="rect">
              <a:avLst/>
            </a:prstGeom>
            <a:noFill/>
            <a:ln w="9525">
              <a:noFill/>
              <a:round/>
              <a:headEnd/>
              <a:tailEnd/>
            </a:ln>
            <a:effectLst/>
          </p:spPr>
          <p:txBody>
            <a:bodyPr wrap="square" lIns="86355" tIns="44905" rIns="86355" bIns="44905">
              <a:spAutoFit/>
            </a:bodyPr>
            <a:lstStyle/>
            <a:p>
              <a:pPr algn="ctr">
                <a:tabLst>
                  <a:tab pos="0" algn="l"/>
                  <a:tab pos="438683" algn="l"/>
                  <a:tab pos="877367" algn="l"/>
                  <a:tab pos="1316050" algn="l"/>
                  <a:tab pos="1754734" algn="l"/>
                  <a:tab pos="2193417" algn="l"/>
                  <a:tab pos="2632100" algn="l"/>
                  <a:tab pos="3070784" algn="l"/>
                  <a:tab pos="3509467" algn="l"/>
                  <a:tab pos="3948151" algn="l"/>
                  <a:tab pos="4386834" algn="l"/>
                  <a:tab pos="4825517" algn="l"/>
                  <a:tab pos="5264201" algn="l"/>
                  <a:tab pos="5702884" algn="l"/>
                  <a:tab pos="6141568" algn="l"/>
                  <a:tab pos="6580251" algn="l"/>
                  <a:tab pos="7018934" algn="l"/>
                  <a:tab pos="7457618" algn="l"/>
                  <a:tab pos="7896301" algn="l"/>
                  <a:tab pos="8334985" algn="l"/>
                  <a:tab pos="8773668" algn="l"/>
                </a:tabLst>
              </a:pPr>
              <a:r>
                <a:rPr lang="it-IT" sz="1300" b="1" dirty="0" err="1" smtClean="0">
                  <a:latin typeface="Verdana" pitchFamily="32" charset="0"/>
                </a:rPr>
                <a:t>Accuracy</a:t>
              </a:r>
              <a:r>
                <a:rPr lang="it-IT" sz="1300" b="1" dirty="0" smtClean="0">
                  <a:latin typeface="Verdana" pitchFamily="32" charset="0"/>
                </a:rPr>
                <a:t>: ~ 60 </a:t>
              </a:r>
              <a:r>
                <a:rPr lang="el-GR" sz="1300" b="1" dirty="0">
                  <a:latin typeface="Verdana" pitchFamily="32" charset="0"/>
                </a:rPr>
                <a:t>μ</a:t>
              </a:r>
              <a:r>
                <a:rPr lang="it-IT" sz="1300" b="1" dirty="0" smtClean="0">
                  <a:latin typeface="Verdana" pitchFamily="32" charset="0"/>
                </a:rPr>
                <a:t>m RMS @ </a:t>
              </a:r>
              <a:r>
                <a:rPr lang="it-IT" sz="1300" b="1" dirty="0">
                  <a:latin typeface="Verdana" pitchFamily="32" charset="0"/>
                </a:rPr>
                <a:t>45</a:t>
              </a:r>
              <a:r>
                <a:rPr lang="it-IT" sz="1300" b="1" dirty="0" smtClean="0">
                  <a:latin typeface="Verdana" pitchFamily="32" charset="0"/>
                </a:rPr>
                <a:t>° </a:t>
              </a:r>
              <a:r>
                <a:rPr lang="it-IT" sz="1300" b="1" dirty="0" err="1" smtClean="0">
                  <a:latin typeface="Verdana" pitchFamily="32" charset="0"/>
                </a:rPr>
                <a:t>elevation</a:t>
              </a:r>
              <a:r>
                <a:rPr lang="it-IT" sz="1300" b="1" dirty="0" smtClean="0">
                  <a:latin typeface="Verdana" pitchFamily="32" charset="0"/>
                </a:rPr>
                <a:t> </a:t>
              </a:r>
              <a:endParaRPr lang="en-GB" sz="1300" b="1" dirty="0">
                <a:latin typeface="Verdana" pitchFamily="32" charset="0"/>
              </a:endParaRPr>
            </a:p>
          </p:txBody>
        </p:sp>
        <p:sp>
          <p:nvSpPr>
            <p:cNvPr id="14" name="Rectangle 2"/>
            <p:cNvSpPr>
              <a:spLocks noChangeArrowheads="1"/>
            </p:cNvSpPr>
            <p:nvPr/>
          </p:nvSpPr>
          <p:spPr bwMode="auto">
            <a:xfrm>
              <a:off x="-11328" y="1698098"/>
              <a:ext cx="5023760" cy="290742"/>
            </a:xfrm>
            <a:prstGeom prst="rect">
              <a:avLst/>
            </a:prstGeom>
            <a:noFill/>
            <a:ln w="9525">
              <a:noFill/>
              <a:round/>
              <a:headEnd/>
              <a:tailEnd/>
            </a:ln>
            <a:effectLst/>
          </p:spPr>
          <p:txBody>
            <a:bodyPr wrap="square" lIns="86355" tIns="44905" rIns="86355" bIns="44905">
              <a:spAutoFit/>
            </a:bodyPr>
            <a:lstStyle/>
            <a:p>
              <a:pPr algn="ctr">
                <a:tabLst>
                  <a:tab pos="0" algn="l"/>
                  <a:tab pos="438683" algn="l"/>
                  <a:tab pos="877367" algn="l"/>
                  <a:tab pos="1316050" algn="l"/>
                  <a:tab pos="1754734" algn="l"/>
                  <a:tab pos="2193417" algn="l"/>
                  <a:tab pos="2632100" algn="l"/>
                  <a:tab pos="3070784" algn="l"/>
                  <a:tab pos="3509467" algn="l"/>
                  <a:tab pos="3948151" algn="l"/>
                  <a:tab pos="4386834" algn="l"/>
                  <a:tab pos="4825517" algn="l"/>
                  <a:tab pos="5264201" algn="l"/>
                  <a:tab pos="5702884" algn="l"/>
                  <a:tab pos="6141568" algn="l"/>
                  <a:tab pos="6580251" algn="l"/>
                  <a:tab pos="7018934" algn="l"/>
                  <a:tab pos="7457618" algn="l"/>
                  <a:tab pos="7896301" algn="l"/>
                  <a:tab pos="8334985" algn="l"/>
                  <a:tab pos="8773668" algn="l"/>
                </a:tabLst>
              </a:pPr>
              <a:r>
                <a:rPr lang="it-IT" sz="1300" b="1" dirty="0" err="1" smtClean="0">
                  <a:latin typeface="Verdana" pitchFamily="32" charset="0"/>
                </a:rPr>
                <a:t>Subreflector</a:t>
              </a:r>
              <a:r>
                <a:rPr lang="it-IT" sz="1300" b="1" dirty="0" smtClean="0">
                  <a:latin typeface="Verdana" pitchFamily="32" charset="0"/>
                </a:rPr>
                <a:t> </a:t>
              </a:r>
              <a:r>
                <a:rPr lang="it-IT" sz="1300" b="1" dirty="0" err="1" smtClean="0">
                  <a:latin typeface="Verdana" pitchFamily="32" charset="0"/>
                </a:rPr>
                <a:t>surface</a:t>
              </a:r>
              <a:endParaRPr lang="en-GB" sz="1300" b="1" dirty="0">
                <a:latin typeface="Verdana" pitchFamily="32" charset="0"/>
              </a:endParaRPr>
            </a:p>
          </p:txBody>
        </p:sp>
      </p:grpSp>
      <p:grpSp>
        <p:nvGrpSpPr>
          <p:cNvPr id="9" name="Gruppo 8"/>
          <p:cNvGrpSpPr/>
          <p:nvPr/>
        </p:nvGrpSpPr>
        <p:grpSpPr>
          <a:xfrm>
            <a:off x="4156752" y="1698098"/>
            <a:ext cx="5078968" cy="3315078"/>
            <a:chOff x="4156752" y="1698098"/>
            <a:chExt cx="5078968" cy="3315078"/>
          </a:xfrm>
        </p:grpSpPr>
        <p:pic>
          <p:nvPicPr>
            <p:cNvPr id="31" name="Picture 4"/>
            <p:cNvPicPr>
              <a:picLocks noChangeAspect="1" noChangeArrowheads="1"/>
            </p:cNvPicPr>
            <p:nvPr/>
          </p:nvPicPr>
          <p:blipFill>
            <a:blip r:embed="rId6" cstate="print"/>
            <a:srcRect/>
            <a:stretch>
              <a:fillRect/>
            </a:stretch>
          </p:blipFill>
          <p:spPr bwMode="auto">
            <a:xfrm>
              <a:off x="4775024" y="2009901"/>
              <a:ext cx="4027994" cy="2715243"/>
            </a:xfrm>
            <a:prstGeom prst="rect">
              <a:avLst/>
            </a:prstGeom>
            <a:noFill/>
            <a:ln w="9525">
              <a:noFill/>
              <a:miter lim="800000"/>
              <a:headEnd/>
              <a:tailEnd/>
            </a:ln>
            <a:effectLst/>
          </p:spPr>
        </p:pic>
        <p:sp>
          <p:nvSpPr>
            <p:cNvPr id="38" name="Rectangle 2"/>
            <p:cNvSpPr>
              <a:spLocks noChangeArrowheads="1"/>
            </p:cNvSpPr>
            <p:nvPr/>
          </p:nvSpPr>
          <p:spPr bwMode="auto">
            <a:xfrm>
              <a:off x="4211960" y="4722434"/>
              <a:ext cx="5023760" cy="290742"/>
            </a:xfrm>
            <a:prstGeom prst="rect">
              <a:avLst/>
            </a:prstGeom>
            <a:noFill/>
            <a:ln w="9525">
              <a:noFill/>
              <a:round/>
              <a:headEnd/>
              <a:tailEnd/>
            </a:ln>
            <a:effectLst/>
          </p:spPr>
          <p:txBody>
            <a:bodyPr wrap="square" lIns="86355" tIns="44905" rIns="86355" bIns="44905">
              <a:spAutoFit/>
            </a:bodyPr>
            <a:lstStyle/>
            <a:p>
              <a:pPr algn="ctr">
                <a:tabLst>
                  <a:tab pos="0" algn="l"/>
                  <a:tab pos="438683" algn="l"/>
                  <a:tab pos="877367" algn="l"/>
                  <a:tab pos="1316050" algn="l"/>
                  <a:tab pos="1754734" algn="l"/>
                  <a:tab pos="2193417" algn="l"/>
                  <a:tab pos="2632100" algn="l"/>
                  <a:tab pos="3070784" algn="l"/>
                  <a:tab pos="3509467" algn="l"/>
                  <a:tab pos="3948151" algn="l"/>
                  <a:tab pos="4386834" algn="l"/>
                  <a:tab pos="4825517" algn="l"/>
                  <a:tab pos="5264201" algn="l"/>
                  <a:tab pos="5702884" algn="l"/>
                  <a:tab pos="6141568" algn="l"/>
                  <a:tab pos="6580251" algn="l"/>
                  <a:tab pos="7018934" algn="l"/>
                  <a:tab pos="7457618" algn="l"/>
                  <a:tab pos="7896301" algn="l"/>
                  <a:tab pos="8334985" algn="l"/>
                  <a:tab pos="8773668" algn="l"/>
                </a:tabLst>
              </a:pPr>
              <a:r>
                <a:rPr lang="it-IT" sz="1300" b="1" dirty="0" err="1" smtClean="0">
                  <a:latin typeface="Verdana" pitchFamily="32" charset="0"/>
                </a:rPr>
                <a:t>Accuracy</a:t>
              </a:r>
              <a:r>
                <a:rPr lang="it-IT" sz="1300" b="1" dirty="0" smtClean="0">
                  <a:latin typeface="Verdana" pitchFamily="32" charset="0"/>
                </a:rPr>
                <a:t>: ~ 290 </a:t>
              </a:r>
              <a:r>
                <a:rPr lang="el-GR" sz="1300" b="1" dirty="0">
                  <a:latin typeface="Verdana" pitchFamily="32" charset="0"/>
                </a:rPr>
                <a:t>μ</a:t>
              </a:r>
              <a:r>
                <a:rPr lang="it-IT" sz="1300" b="1" dirty="0" smtClean="0">
                  <a:latin typeface="Verdana" pitchFamily="32" charset="0"/>
                </a:rPr>
                <a:t>m RMS @ </a:t>
              </a:r>
              <a:r>
                <a:rPr lang="it-IT" sz="1300" b="1" dirty="0">
                  <a:latin typeface="Verdana" pitchFamily="32" charset="0"/>
                </a:rPr>
                <a:t>45</a:t>
              </a:r>
              <a:r>
                <a:rPr lang="it-IT" sz="1300" b="1" dirty="0" smtClean="0">
                  <a:latin typeface="Verdana" pitchFamily="32" charset="0"/>
                </a:rPr>
                <a:t>° </a:t>
              </a:r>
              <a:r>
                <a:rPr lang="it-IT" sz="1300" b="1" dirty="0" err="1" smtClean="0">
                  <a:latin typeface="Verdana" pitchFamily="32" charset="0"/>
                </a:rPr>
                <a:t>elevation</a:t>
              </a:r>
              <a:r>
                <a:rPr lang="it-IT" sz="1300" b="1" dirty="0" smtClean="0">
                  <a:latin typeface="Verdana" pitchFamily="32" charset="0"/>
                </a:rPr>
                <a:t> </a:t>
              </a:r>
              <a:endParaRPr lang="en-GB" sz="1300" b="1" dirty="0">
                <a:latin typeface="Verdana" pitchFamily="32" charset="0"/>
              </a:endParaRPr>
            </a:p>
          </p:txBody>
        </p:sp>
        <p:sp>
          <p:nvSpPr>
            <p:cNvPr id="15" name="Rectangle 2"/>
            <p:cNvSpPr>
              <a:spLocks noChangeArrowheads="1"/>
            </p:cNvSpPr>
            <p:nvPr/>
          </p:nvSpPr>
          <p:spPr bwMode="auto">
            <a:xfrm>
              <a:off x="4156752" y="1698098"/>
              <a:ext cx="5023760" cy="290742"/>
            </a:xfrm>
            <a:prstGeom prst="rect">
              <a:avLst/>
            </a:prstGeom>
            <a:noFill/>
            <a:ln w="9525">
              <a:noFill/>
              <a:round/>
              <a:headEnd/>
              <a:tailEnd/>
            </a:ln>
            <a:effectLst/>
          </p:spPr>
          <p:txBody>
            <a:bodyPr wrap="square" lIns="86355" tIns="44905" rIns="86355" bIns="44905">
              <a:spAutoFit/>
            </a:bodyPr>
            <a:lstStyle/>
            <a:p>
              <a:pPr algn="ctr">
                <a:tabLst>
                  <a:tab pos="0" algn="l"/>
                  <a:tab pos="438683" algn="l"/>
                  <a:tab pos="877367" algn="l"/>
                  <a:tab pos="1316050" algn="l"/>
                  <a:tab pos="1754734" algn="l"/>
                  <a:tab pos="2193417" algn="l"/>
                  <a:tab pos="2632100" algn="l"/>
                  <a:tab pos="3070784" algn="l"/>
                  <a:tab pos="3509467" algn="l"/>
                  <a:tab pos="3948151" algn="l"/>
                  <a:tab pos="4386834" algn="l"/>
                  <a:tab pos="4825517" algn="l"/>
                  <a:tab pos="5264201" algn="l"/>
                  <a:tab pos="5702884" algn="l"/>
                  <a:tab pos="6141568" algn="l"/>
                  <a:tab pos="6580251" algn="l"/>
                  <a:tab pos="7018934" algn="l"/>
                  <a:tab pos="7457618" algn="l"/>
                  <a:tab pos="7896301" algn="l"/>
                  <a:tab pos="8334985" algn="l"/>
                  <a:tab pos="8773668" algn="l"/>
                </a:tabLst>
              </a:pPr>
              <a:r>
                <a:rPr lang="it-IT" sz="1300" b="1" dirty="0" err="1" smtClean="0">
                  <a:latin typeface="Verdana" pitchFamily="32" charset="0"/>
                </a:rPr>
                <a:t>Primary</a:t>
              </a:r>
              <a:r>
                <a:rPr lang="it-IT" sz="1300" b="1" dirty="0" smtClean="0">
                  <a:latin typeface="Verdana" pitchFamily="32" charset="0"/>
                </a:rPr>
                <a:t> </a:t>
              </a:r>
              <a:r>
                <a:rPr lang="it-IT" sz="1300" b="1" dirty="0" err="1" smtClean="0">
                  <a:latin typeface="Verdana" pitchFamily="32" charset="0"/>
                </a:rPr>
                <a:t>reflector</a:t>
              </a:r>
              <a:r>
                <a:rPr lang="it-IT" sz="1300" b="1" dirty="0" smtClean="0">
                  <a:latin typeface="Verdana" pitchFamily="32" charset="0"/>
                </a:rPr>
                <a:t> </a:t>
              </a:r>
              <a:r>
                <a:rPr lang="it-IT" sz="1300" b="1" dirty="0" err="1" smtClean="0">
                  <a:latin typeface="Verdana" pitchFamily="32" charset="0"/>
                </a:rPr>
                <a:t>surface</a:t>
              </a:r>
              <a:endParaRPr lang="en-GB" sz="1300" b="1" dirty="0">
                <a:latin typeface="Verdana" pitchFamily="32" charset="0"/>
              </a:endParaRPr>
            </a:p>
          </p:txBody>
        </p:sp>
      </p:grpSp>
      <p:grpSp>
        <p:nvGrpSpPr>
          <p:cNvPr id="11" name="Gruppo 10"/>
          <p:cNvGrpSpPr/>
          <p:nvPr/>
        </p:nvGrpSpPr>
        <p:grpSpPr>
          <a:xfrm>
            <a:off x="2241964" y="5735966"/>
            <a:ext cx="4536504" cy="717370"/>
            <a:chOff x="1331640" y="5591950"/>
            <a:chExt cx="6827380" cy="717370"/>
          </a:xfrm>
        </p:grpSpPr>
        <p:sp>
          <p:nvSpPr>
            <p:cNvPr id="17" name="Rectangle 2"/>
            <p:cNvSpPr>
              <a:spLocks noChangeArrowheads="1"/>
            </p:cNvSpPr>
            <p:nvPr/>
          </p:nvSpPr>
          <p:spPr bwMode="auto">
            <a:xfrm>
              <a:off x="1331640" y="6018578"/>
              <a:ext cx="6827380" cy="290742"/>
            </a:xfrm>
            <a:prstGeom prst="rect">
              <a:avLst/>
            </a:prstGeom>
            <a:solidFill>
              <a:srgbClr val="FFFF00"/>
            </a:solidFill>
            <a:ln w="9525">
              <a:noFill/>
              <a:round/>
              <a:headEnd/>
              <a:tailEnd/>
            </a:ln>
            <a:effectLst/>
          </p:spPr>
          <p:txBody>
            <a:bodyPr wrap="square" lIns="86355" tIns="44905" rIns="86355" bIns="44905">
              <a:spAutoFit/>
            </a:bodyPr>
            <a:lstStyle/>
            <a:p>
              <a:pPr algn="ctr">
                <a:tabLst>
                  <a:tab pos="0" algn="l"/>
                  <a:tab pos="438683" algn="l"/>
                  <a:tab pos="877367" algn="l"/>
                  <a:tab pos="1316050" algn="l"/>
                  <a:tab pos="1754734" algn="l"/>
                  <a:tab pos="2193417" algn="l"/>
                  <a:tab pos="2632100" algn="l"/>
                  <a:tab pos="3070784" algn="l"/>
                  <a:tab pos="3509467" algn="l"/>
                  <a:tab pos="3948151" algn="l"/>
                  <a:tab pos="4386834" algn="l"/>
                  <a:tab pos="4825517" algn="l"/>
                  <a:tab pos="5264201" algn="l"/>
                  <a:tab pos="5702884" algn="l"/>
                  <a:tab pos="6141568" algn="l"/>
                  <a:tab pos="6580251" algn="l"/>
                  <a:tab pos="7018934" algn="l"/>
                  <a:tab pos="7457618" algn="l"/>
                  <a:tab pos="7896301" algn="l"/>
                  <a:tab pos="8334985" algn="l"/>
                  <a:tab pos="8773668" algn="l"/>
                </a:tabLst>
              </a:pPr>
              <a:r>
                <a:rPr lang="it-IT" sz="1300" b="1" dirty="0" err="1" smtClean="0">
                  <a:latin typeface="Verdana" pitchFamily="32" charset="0"/>
                </a:rPr>
                <a:t>Very</a:t>
              </a:r>
              <a:r>
                <a:rPr lang="it-IT" sz="1300" b="1" dirty="0" smtClean="0">
                  <a:latin typeface="Verdana" pitchFamily="32" charset="0"/>
                </a:rPr>
                <a:t> </a:t>
              </a:r>
              <a:r>
                <a:rPr lang="it-IT" sz="1300" b="1" dirty="0" err="1" smtClean="0">
                  <a:latin typeface="Verdana" pitchFamily="32" charset="0"/>
                </a:rPr>
                <a:t>good</a:t>
              </a:r>
              <a:r>
                <a:rPr lang="it-IT" sz="1300" b="1" dirty="0" smtClean="0">
                  <a:latin typeface="Verdana" pitchFamily="32" charset="0"/>
                </a:rPr>
                <a:t> </a:t>
              </a:r>
              <a:r>
                <a:rPr lang="it-IT" sz="1300" b="1" dirty="0" err="1" smtClean="0">
                  <a:latin typeface="Verdana" pitchFamily="32" charset="0"/>
                </a:rPr>
                <a:t>surface</a:t>
              </a:r>
              <a:r>
                <a:rPr lang="it-IT" sz="1300" b="1" dirty="0" smtClean="0">
                  <a:latin typeface="Verdana" pitchFamily="32" charset="0"/>
                </a:rPr>
                <a:t> </a:t>
              </a:r>
              <a:r>
                <a:rPr lang="it-IT" sz="1300" b="1" dirty="0" err="1" smtClean="0">
                  <a:latin typeface="Verdana" pitchFamily="32" charset="0"/>
                </a:rPr>
                <a:t>efficiency</a:t>
              </a:r>
              <a:r>
                <a:rPr lang="it-IT" sz="1300" b="1" dirty="0" smtClean="0">
                  <a:latin typeface="Verdana" pitchFamily="32" charset="0"/>
                </a:rPr>
                <a:t> up to 48 GHz</a:t>
              </a:r>
              <a:endParaRPr lang="en-GB" sz="1300" b="1" dirty="0">
                <a:latin typeface="Verdana" pitchFamily="32" charset="0"/>
              </a:endParaRPr>
            </a:p>
          </p:txBody>
        </p:sp>
        <p:sp>
          <p:nvSpPr>
            <p:cNvPr id="3" name="Freccia in giù 2"/>
            <p:cNvSpPr/>
            <p:nvPr/>
          </p:nvSpPr>
          <p:spPr>
            <a:xfrm>
              <a:off x="4283968" y="5591950"/>
              <a:ext cx="315309" cy="357330"/>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0" name="Sottotitolo 2"/>
          <p:cNvSpPr txBox="1">
            <a:spLocks/>
          </p:cNvSpPr>
          <p:nvPr/>
        </p:nvSpPr>
        <p:spPr>
          <a:xfrm>
            <a:off x="-32592" y="6528870"/>
            <a:ext cx="3136268" cy="29030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200" dirty="0" err="1" smtClean="0">
                <a:solidFill>
                  <a:schemeClr val="bg1"/>
                </a:solidFill>
              </a:rPr>
              <a:t>Metrology</a:t>
            </a:r>
            <a:r>
              <a:rPr lang="it-IT" sz="1200" dirty="0" smtClean="0">
                <a:solidFill>
                  <a:schemeClr val="bg1"/>
                </a:solidFill>
              </a:rPr>
              <a:t> </a:t>
            </a:r>
            <a:r>
              <a:rPr lang="it-IT" sz="1200" dirty="0" err="1" smtClean="0">
                <a:solidFill>
                  <a:schemeClr val="bg1"/>
                </a:solidFill>
              </a:rPr>
              <a:t>at</a:t>
            </a:r>
            <a:r>
              <a:rPr lang="it-IT" sz="1200" dirty="0" smtClean="0">
                <a:solidFill>
                  <a:schemeClr val="bg1"/>
                </a:solidFill>
              </a:rPr>
              <a:t> </a:t>
            </a:r>
            <a:r>
              <a:rPr lang="it-IT" sz="1200" dirty="0" err="1" smtClean="0">
                <a:solidFill>
                  <a:schemeClr val="bg1"/>
                </a:solidFill>
              </a:rPr>
              <a:t>Sardinia</a:t>
            </a:r>
            <a:r>
              <a:rPr lang="it-IT" sz="1200" dirty="0" smtClean="0">
                <a:solidFill>
                  <a:schemeClr val="bg1"/>
                </a:solidFill>
              </a:rPr>
              <a:t> Radio </a:t>
            </a:r>
            <a:r>
              <a:rPr lang="it-IT" sz="1200" dirty="0" err="1" smtClean="0">
                <a:solidFill>
                  <a:schemeClr val="bg1"/>
                </a:solidFill>
              </a:rPr>
              <a:t>Telescope</a:t>
            </a:r>
            <a:endParaRPr lang="it-IT" sz="1200" dirty="0">
              <a:solidFill>
                <a:schemeClr val="bg1"/>
              </a:solidFill>
            </a:endParaRPr>
          </a:p>
        </p:txBody>
      </p:sp>
      <p:sp>
        <p:nvSpPr>
          <p:cNvPr id="21" name="Rectangle 2"/>
          <p:cNvSpPr>
            <a:spLocks noChangeArrowheads="1"/>
          </p:cNvSpPr>
          <p:nvPr/>
        </p:nvSpPr>
        <p:spPr bwMode="auto">
          <a:xfrm>
            <a:off x="425624" y="5117123"/>
            <a:ext cx="8407482" cy="306131"/>
          </a:xfrm>
          <a:prstGeom prst="rect">
            <a:avLst/>
          </a:prstGeom>
          <a:noFill/>
          <a:ln w="9525">
            <a:noFill/>
            <a:round/>
            <a:headEnd/>
            <a:tailEnd/>
          </a:ln>
          <a:effectLst/>
        </p:spPr>
        <p:txBody>
          <a:bodyPr wrap="square" lIns="86355" tIns="44905" rIns="86355" bIns="44905">
            <a:spAutoFit/>
          </a:bodyPr>
          <a:lstStyle/>
          <a:p>
            <a:pPr algn="ctr">
              <a:tabLst>
                <a:tab pos="0" algn="l"/>
                <a:tab pos="438683" algn="l"/>
                <a:tab pos="877367" algn="l"/>
                <a:tab pos="1316050" algn="l"/>
                <a:tab pos="1754734" algn="l"/>
                <a:tab pos="2193417" algn="l"/>
                <a:tab pos="2632100" algn="l"/>
                <a:tab pos="3070784" algn="l"/>
                <a:tab pos="3509467" algn="l"/>
                <a:tab pos="3948151" algn="l"/>
                <a:tab pos="4386834" algn="l"/>
                <a:tab pos="4825517" algn="l"/>
                <a:tab pos="5264201" algn="l"/>
                <a:tab pos="5702884" algn="l"/>
                <a:tab pos="6141568" algn="l"/>
                <a:tab pos="6580251" algn="l"/>
                <a:tab pos="7018934" algn="l"/>
                <a:tab pos="7457618" algn="l"/>
                <a:tab pos="7896301" algn="l"/>
                <a:tab pos="8334985" algn="l"/>
                <a:tab pos="8773668" algn="l"/>
              </a:tabLst>
            </a:pPr>
            <a:r>
              <a:rPr lang="it-IT" sz="1300" b="1" dirty="0" err="1" smtClean="0">
                <a:latin typeface="Verdana" pitchFamily="32" charset="0"/>
              </a:rPr>
              <a:t>Accuracy</a:t>
            </a:r>
            <a:r>
              <a:rPr lang="it-IT" sz="1300" b="1" dirty="0" smtClean="0">
                <a:latin typeface="Verdana" pitchFamily="32" charset="0"/>
              </a:rPr>
              <a:t> in the </a:t>
            </a:r>
            <a:r>
              <a:rPr lang="en-US" sz="1400" b="1" dirty="0"/>
              <a:t>adjacent panels corner alignment </a:t>
            </a:r>
            <a:r>
              <a:rPr lang="it-IT" sz="1400" b="1" dirty="0" err="1" smtClean="0"/>
              <a:t>better</a:t>
            </a:r>
            <a:r>
              <a:rPr lang="it-IT" sz="1400" b="1" dirty="0" smtClean="0"/>
              <a:t> </a:t>
            </a:r>
            <a:r>
              <a:rPr lang="it-IT" sz="1400" b="1" dirty="0" err="1" smtClean="0"/>
              <a:t>than</a:t>
            </a:r>
            <a:r>
              <a:rPr lang="it-IT" sz="1400" b="1" dirty="0" smtClean="0"/>
              <a:t> 100 </a:t>
            </a:r>
            <a:r>
              <a:rPr lang="el-GR" sz="1400" b="1" dirty="0">
                <a:latin typeface="Verdana" pitchFamily="32" charset="0"/>
              </a:rPr>
              <a:t>μ</a:t>
            </a:r>
            <a:r>
              <a:rPr lang="it-IT" sz="1400" b="1" dirty="0">
                <a:latin typeface="Verdana" pitchFamily="32" charset="0"/>
              </a:rPr>
              <a:t>m</a:t>
            </a:r>
            <a:r>
              <a:rPr lang="it-IT" sz="1400" b="1" dirty="0" smtClean="0"/>
              <a:t> </a:t>
            </a:r>
            <a:endParaRPr lang="en-GB" sz="1300" b="1" dirty="0">
              <a:latin typeface="Verdana" pitchFamily="32" charset="0"/>
            </a:endParaRPr>
          </a:p>
        </p:txBody>
      </p:sp>
    </p:spTree>
    <p:extLst>
      <p:ext uri="{BB962C8B-B14F-4D97-AF65-F5344CB8AC3E}">
        <p14:creationId xmlns:p14="http://schemas.microsoft.com/office/powerpoint/2010/main" val="81300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9722</TotalTime>
  <Words>4430</Words>
  <Application>Microsoft Office PowerPoint</Application>
  <PresentationFormat>Presentazione su schermo (4:3)</PresentationFormat>
  <Paragraphs>276</Paragraphs>
  <Slides>22</Slides>
  <Notes>21</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22</vt:i4>
      </vt:variant>
    </vt:vector>
  </HeadingPairs>
  <TitlesOfParts>
    <vt:vector size="37" baseType="lpstr">
      <vt:lpstr>Arial</vt:lpstr>
      <vt:lpstr>Calibri</vt:lpstr>
      <vt:lpstr>Droid Sans Fallback</vt:lpstr>
      <vt:lpstr>Georgia</vt:lpstr>
      <vt:lpstr>Lucida Sans Unicode</vt:lpstr>
      <vt:lpstr>NimbusRomNo9L-Regu</vt:lpstr>
      <vt:lpstr>Symbol</vt:lpstr>
      <vt:lpstr>Times New Roman</vt:lpstr>
      <vt:lpstr>txsy</vt:lpstr>
      <vt:lpstr>Verdana</vt:lpstr>
      <vt:lpstr>WenQuanYi Micro Hei</vt:lpstr>
      <vt:lpstr>Wingdings</vt:lpstr>
      <vt:lpstr>Wingdings 2</vt:lpstr>
      <vt:lpstr>Wingdings 3</vt:lpstr>
      <vt:lpstr>Viale</vt:lpstr>
      <vt:lpstr>Metrology at  the Sardinia Radio Telescope</vt:lpstr>
      <vt:lpstr>Agenda</vt:lpstr>
      <vt:lpstr>Presentazione standard di PowerPoint</vt:lpstr>
      <vt:lpstr>SRT technical specifications</vt:lpstr>
      <vt:lpstr>SRT status: installed receivers</vt:lpstr>
      <vt:lpstr>Presentazione standard di PowerPoint</vt:lpstr>
      <vt:lpstr>Presentazione standard di PowerPoint</vt:lpstr>
      <vt:lpstr>Presentazione standard di PowerPoint</vt:lpstr>
      <vt:lpstr>SRT status: surface accuracy</vt:lpstr>
      <vt:lpstr>Presentazione standard di PowerPoint</vt:lpstr>
      <vt:lpstr>SRT status: antenna performances</vt:lpstr>
      <vt:lpstr>SRT status: antenna performances</vt:lpstr>
      <vt:lpstr>SRT status: antenna performances</vt:lpstr>
      <vt:lpstr>SRT metrology short-term goals</vt:lpstr>
      <vt:lpstr>Status of holography system</vt:lpstr>
      <vt:lpstr>Status of Inclinometer</vt:lpstr>
      <vt:lpstr>Status of inclinometer</vt:lpstr>
      <vt:lpstr>Work progress status of inclinometer</vt:lpstr>
      <vt:lpstr>Status of temperature probes</vt:lpstr>
      <vt:lpstr>Status of optical laser PSD</vt:lpstr>
      <vt:lpstr>SRT metrology future plans</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Gianpaolo Serra</dc:creator>
  <cp:lastModifiedBy>Tonino Pisanu</cp:lastModifiedBy>
  <cp:revision>515</cp:revision>
  <cp:lastPrinted>2014-08-30T16:29:54Z</cp:lastPrinted>
  <dcterms:created xsi:type="dcterms:W3CDTF">2014-08-19T14:19:33Z</dcterms:created>
  <dcterms:modified xsi:type="dcterms:W3CDTF">2016-09-22T12:35:18Z</dcterms:modified>
</cp:coreProperties>
</file>