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3"/>
  </p:notesMasterIdLst>
  <p:handoutMasterIdLst>
    <p:handoutMasterId r:id="rId34"/>
  </p:handoutMasterIdLst>
  <p:sldIdLst>
    <p:sldId id="270" r:id="rId2"/>
    <p:sldId id="272" r:id="rId3"/>
    <p:sldId id="273" r:id="rId4"/>
    <p:sldId id="274" r:id="rId5"/>
    <p:sldId id="288" r:id="rId6"/>
    <p:sldId id="275" r:id="rId7"/>
    <p:sldId id="291" r:id="rId8"/>
    <p:sldId id="327" r:id="rId9"/>
    <p:sldId id="292" r:id="rId10"/>
    <p:sldId id="289" r:id="rId11"/>
    <p:sldId id="331" r:id="rId12"/>
    <p:sldId id="295" r:id="rId13"/>
    <p:sldId id="305" r:id="rId14"/>
    <p:sldId id="329" r:id="rId15"/>
    <p:sldId id="294" r:id="rId16"/>
    <p:sldId id="297" r:id="rId17"/>
    <p:sldId id="299" r:id="rId18"/>
    <p:sldId id="278" r:id="rId19"/>
    <p:sldId id="309" r:id="rId20"/>
    <p:sldId id="280" r:id="rId21"/>
    <p:sldId id="308" r:id="rId22"/>
    <p:sldId id="310" r:id="rId23"/>
    <p:sldId id="334" r:id="rId24"/>
    <p:sldId id="306" r:id="rId25"/>
    <p:sldId id="307" r:id="rId26"/>
    <p:sldId id="279" r:id="rId27"/>
    <p:sldId id="311" r:id="rId28"/>
    <p:sldId id="332" r:id="rId29"/>
    <p:sldId id="333" r:id="rId30"/>
    <p:sldId id="312" r:id="rId31"/>
    <p:sldId id="313" r:id="rId32"/>
  </p:sldIdLst>
  <p:sldSz cx="9144000" cy="6858000" type="screen4x3"/>
  <p:notesSz cx="7102475" cy="10234613"/>
  <p:defaultTextStyle>
    <a:defPPr>
      <a:defRPr lang="en-US"/>
    </a:defPPr>
    <a:lvl1pPr algn="l" rtl="0" eaLnBrk="0" fontAlgn="base" hangingPunct="0">
      <a:spcBef>
        <a:spcPct val="0"/>
      </a:spcBef>
      <a:spcAft>
        <a:spcPct val="0"/>
      </a:spcAft>
      <a:defRPr sz="2400" b="1" kern="1200">
        <a:solidFill>
          <a:schemeClr val="tx1"/>
        </a:solidFill>
        <a:latin typeface="Times New Roman"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charset="0"/>
        <a:ea typeface="+mn-ea"/>
        <a:cs typeface="+mn-cs"/>
      </a:defRPr>
    </a:lvl5pPr>
    <a:lvl6pPr marL="2286000" algn="l" defTabSz="914400" rtl="0" eaLnBrk="1" latinLnBrk="0" hangingPunct="1">
      <a:defRPr sz="2400" b="1" kern="1200">
        <a:solidFill>
          <a:schemeClr val="tx1"/>
        </a:solidFill>
        <a:latin typeface="Times New Roman" charset="0"/>
        <a:ea typeface="+mn-ea"/>
        <a:cs typeface="+mn-cs"/>
      </a:defRPr>
    </a:lvl6pPr>
    <a:lvl7pPr marL="2743200" algn="l" defTabSz="914400" rtl="0" eaLnBrk="1" latinLnBrk="0" hangingPunct="1">
      <a:defRPr sz="2400" b="1" kern="1200">
        <a:solidFill>
          <a:schemeClr val="tx1"/>
        </a:solidFill>
        <a:latin typeface="Times New Roman" charset="0"/>
        <a:ea typeface="+mn-ea"/>
        <a:cs typeface="+mn-cs"/>
      </a:defRPr>
    </a:lvl7pPr>
    <a:lvl8pPr marL="3200400" algn="l" defTabSz="914400" rtl="0" eaLnBrk="1" latinLnBrk="0" hangingPunct="1">
      <a:defRPr sz="2400" b="1" kern="1200">
        <a:solidFill>
          <a:schemeClr val="tx1"/>
        </a:solidFill>
        <a:latin typeface="Times New Roman" charset="0"/>
        <a:ea typeface="+mn-ea"/>
        <a:cs typeface="+mn-cs"/>
      </a:defRPr>
    </a:lvl8pPr>
    <a:lvl9pPr marL="3657600" algn="l" defTabSz="914400" rtl="0" eaLnBrk="1" latinLnBrk="0" hangingPunct="1">
      <a:defRPr sz="2400" b="1"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E76F0B"/>
    <a:srgbClr val="CC00CC"/>
    <a:srgbClr val="6699FF"/>
    <a:srgbClr val="99FF66"/>
    <a:srgbClr val="339933"/>
    <a:srgbClr val="00CC00"/>
    <a:srgbClr val="DDDDDD"/>
    <a:srgbClr val="FF0000"/>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6667" autoAdjust="0"/>
  </p:normalViewPr>
  <p:slideViewPr>
    <p:cSldViewPr>
      <p:cViewPr varScale="1">
        <p:scale>
          <a:sx n="96" d="100"/>
          <a:sy n="96" d="100"/>
        </p:scale>
        <p:origin x="-2160"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54"/>
    </p:cViewPr>
  </p:sorterViewPr>
  <p:notesViewPr>
    <p:cSldViewPr>
      <p:cViewPr varScale="1">
        <p:scale>
          <a:sx n="76" d="100"/>
          <a:sy n="76" d="100"/>
        </p:scale>
        <p:origin x="-3930" y="-96"/>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1"/>
            <a:ext cx="3079540" cy="549275"/>
          </a:xfrm>
          <a:prstGeom prst="rect">
            <a:avLst/>
          </a:prstGeom>
          <a:noFill/>
          <a:ln w="9525">
            <a:noFill/>
            <a:miter lim="800000"/>
            <a:headEnd/>
            <a:tailEnd/>
          </a:ln>
          <a:effectLst/>
        </p:spPr>
        <p:txBody>
          <a:bodyPr vert="horz" wrap="square" lIns="95552" tIns="47775" rIns="95552" bIns="47775" numCol="1" anchor="t" anchorCtr="0" compatLnSpc="1">
            <a:prstTxWarp prst="textNoShape">
              <a:avLst/>
            </a:prstTxWarp>
          </a:bodyPr>
          <a:lstStyle>
            <a:lvl1pPr defTabSz="955641">
              <a:defRPr sz="1300" b="0"/>
            </a:lvl1pPr>
          </a:lstStyle>
          <a:p>
            <a:endParaRPr lang="en-US"/>
          </a:p>
        </p:txBody>
      </p:sp>
      <p:sp>
        <p:nvSpPr>
          <p:cNvPr id="37891" name="Rectangle 3"/>
          <p:cNvSpPr>
            <a:spLocks noGrp="1" noChangeArrowheads="1"/>
          </p:cNvSpPr>
          <p:nvPr>
            <p:ph type="dt" sz="quarter" idx="1"/>
          </p:nvPr>
        </p:nvSpPr>
        <p:spPr bwMode="auto">
          <a:xfrm>
            <a:off x="4049937" y="1"/>
            <a:ext cx="3079540" cy="549275"/>
          </a:xfrm>
          <a:prstGeom prst="rect">
            <a:avLst/>
          </a:prstGeom>
          <a:noFill/>
          <a:ln w="9525">
            <a:noFill/>
            <a:miter lim="800000"/>
            <a:headEnd/>
            <a:tailEnd/>
          </a:ln>
          <a:effectLst/>
        </p:spPr>
        <p:txBody>
          <a:bodyPr vert="horz" wrap="square" lIns="95552" tIns="47775" rIns="95552" bIns="47775" numCol="1" anchor="t" anchorCtr="0" compatLnSpc="1">
            <a:prstTxWarp prst="textNoShape">
              <a:avLst/>
            </a:prstTxWarp>
          </a:bodyPr>
          <a:lstStyle>
            <a:lvl1pPr algn="r" defTabSz="955641">
              <a:defRPr sz="1300" b="0"/>
            </a:lvl1pPr>
          </a:lstStyle>
          <a:p>
            <a:endParaRPr lang="en-US"/>
          </a:p>
        </p:txBody>
      </p:sp>
      <p:sp>
        <p:nvSpPr>
          <p:cNvPr id="37892" name="Rectangle 4"/>
          <p:cNvSpPr>
            <a:spLocks noGrp="1" noChangeArrowheads="1"/>
          </p:cNvSpPr>
          <p:nvPr>
            <p:ph type="ftr" sz="quarter" idx="2"/>
          </p:nvPr>
        </p:nvSpPr>
        <p:spPr bwMode="auto">
          <a:xfrm>
            <a:off x="0" y="9713914"/>
            <a:ext cx="3079540" cy="549275"/>
          </a:xfrm>
          <a:prstGeom prst="rect">
            <a:avLst/>
          </a:prstGeom>
          <a:noFill/>
          <a:ln w="9525">
            <a:noFill/>
            <a:miter lim="800000"/>
            <a:headEnd/>
            <a:tailEnd/>
          </a:ln>
          <a:effectLst/>
        </p:spPr>
        <p:txBody>
          <a:bodyPr vert="horz" wrap="square" lIns="95552" tIns="47775" rIns="95552" bIns="47775" numCol="1" anchor="b" anchorCtr="0" compatLnSpc="1">
            <a:prstTxWarp prst="textNoShape">
              <a:avLst/>
            </a:prstTxWarp>
          </a:bodyPr>
          <a:lstStyle>
            <a:lvl1pPr defTabSz="955641">
              <a:defRPr sz="1300" b="0"/>
            </a:lvl1pPr>
          </a:lstStyle>
          <a:p>
            <a:endParaRPr lang="en-US"/>
          </a:p>
        </p:txBody>
      </p:sp>
      <p:sp>
        <p:nvSpPr>
          <p:cNvPr id="37893" name="Rectangle 5"/>
          <p:cNvSpPr>
            <a:spLocks noGrp="1" noChangeArrowheads="1"/>
          </p:cNvSpPr>
          <p:nvPr>
            <p:ph type="sldNum" sz="quarter" idx="3"/>
          </p:nvPr>
        </p:nvSpPr>
        <p:spPr bwMode="auto">
          <a:xfrm>
            <a:off x="4049937" y="9713914"/>
            <a:ext cx="3079540" cy="549275"/>
          </a:xfrm>
          <a:prstGeom prst="rect">
            <a:avLst/>
          </a:prstGeom>
          <a:noFill/>
          <a:ln w="9525">
            <a:noFill/>
            <a:miter lim="800000"/>
            <a:headEnd/>
            <a:tailEnd/>
          </a:ln>
          <a:effectLst/>
        </p:spPr>
        <p:txBody>
          <a:bodyPr vert="horz" wrap="square" lIns="95552" tIns="47775" rIns="95552" bIns="47775" numCol="1" anchor="b" anchorCtr="0" compatLnSpc="1">
            <a:prstTxWarp prst="textNoShape">
              <a:avLst/>
            </a:prstTxWarp>
          </a:bodyPr>
          <a:lstStyle>
            <a:lvl1pPr algn="r" defTabSz="955641">
              <a:defRPr sz="1300" b="0"/>
            </a:lvl1pPr>
          </a:lstStyle>
          <a:p>
            <a:fld id="{04CD7189-F689-4BA1-BEF3-E020C2B5DC8B}" type="slidenum">
              <a:rPr lang="en-US"/>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1"/>
            <a:ext cx="3079540" cy="549275"/>
          </a:xfrm>
          <a:prstGeom prst="rect">
            <a:avLst/>
          </a:prstGeom>
          <a:noFill/>
          <a:ln w="9525">
            <a:noFill/>
            <a:miter lim="800000"/>
            <a:headEnd/>
            <a:tailEnd/>
          </a:ln>
          <a:effectLst/>
        </p:spPr>
        <p:txBody>
          <a:bodyPr vert="horz" wrap="square" lIns="95552" tIns="47775" rIns="95552" bIns="47775" numCol="1" anchor="t" anchorCtr="0" compatLnSpc="1">
            <a:prstTxWarp prst="textNoShape">
              <a:avLst/>
            </a:prstTxWarp>
          </a:bodyPr>
          <a:lstStyle>
            <a:lvl1pPr defTabSz="955641">
              <a:defRPr sz="1300" b="0"/>
            </a:lvl1pPr>
          </a:lstStyle>
          <a:p>
            <a:endParaRPr lang="en-US"/>
          </a:p>
        </p:txBody>
      </p:sp>
      <p:sp>
        <p:nvSpPr>
          <p:cNvPr id="19459" name="Rectangle 3"/>
          <p:cNvSpPr>
            <a:spLocks noGrp="1" noChangeArrowheads="1"/>
          </p:cNvSpPr>
          <p:nvPr>
            <p:ph type="dt" idx="1"/>
          </p:nvPr>
        </p:nvSpPr>
        <p:spPr bwMode="auto">
          <a:xfrm>
            <a:off x="4049937" y="1"/>
            <a:ext cx="3079540" cy="549275"/>
          </a:xfrm>
          <a:prstGeom prst="rect">
            <a:avLst/>
          </a:prstGeom>
          <a:noFill/>
          <a:ln w="9525">
            <a:noFill/>
            <a:miter lim="800000"/>
            <a:headEnd/>
            <a:tailEnd/>
          </a:ln>
          <a:effectLst/>
        </p:spPr>
        <p:txBody>
          <a:bodyPr vert="horz" wrap="square" lIns="95552" tIns="47775" rIns="95552" bIns="47775" numCol="1" anchor="t" anchorCtr="0" compatLnSpc="1">
            <a:prstTxWarp prst="textNoShape">
              <a:avLst/>
            </a:prstTxWarp>
          </a:bodyPr>
          <a:lstStyle>
            <a:lvl1pPr algn="r" defTabSz="955641">
              <a:defRPr sz="1300" b="0"/>
            </a:lvl1pPr>
          </a:lstStyle>
          <a:p>
            <a:endParaRPr lang="en-US"/>
          </a:p>
        </p:txBody>
      </p:sp>
      <p:sp>
        <p:nvSpPr>
          <p:cNvPr id="19460" name="Rectangle 4"/>
          <p:cNvSpPr>
            <a:spLocks noGrp="1" noRot="1" noChangeAspect="1" noChangeArrowheads="1" noTextEdit="1"/>
          </p:cNvSpPr>
          <p:nvPr>
            <p:ph type="sldImg" idx="2"/>
          </p:nvPr>
        </p:nvSpPr>
        <p:spPr bwMode="auto">
          <a:xfrm>
            <a:off x="1004888" y="782638"/>
            <a:ext cx="5121275" cy="3840162"/>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971985" y="4856164"/>
            <a:ext cx="5185506" cy="4622800"/>
          </a:xfrm>
          <a:prstGeom prst="rect">
            <a:avLst/>
          </a:prstGeom>
          <a:noFill/>
          <a:ln w="9525">
            <a:noFill/>
            <a:miter lim="800000"/>
            <a:headEnd/>
            <a:tailEnd/>
          </a:ln>
          <a:effectLst/>
        </p:spPr>
        <p:txBody>
          <a:bodyPr vert="horz" wrap="square" lIns="95552" tIns="47775" rIns="95552" bIns="47775" numCol="1" anchor="t" anchorCtr="0" compatLnSpc="1">
            <a:prstTxWarp prst="textNoShape">
              <a:avLst/>
            </a:prstTxWarp>
          </a:bodyPr>
          <a:lstStyle/>
          <a:p>
            <a:pPr lvl="0"/>
            <a:r>
              <a:rPr lang="en-US" smtClean="0"/>
              <a:t>Klicken Sie, um die Formate des Vorlagentextes zu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19462" name="Rectangle 6"/>
          <p:cNvSpPr>
            <a:spLocks noGrp="1" noChangeArrowheads="1"/>
          </p:cNvSpPr>
          <p:nvPr>
            <p:ph type="ftr" sz="quarter" idx="4"/>
          </p:nvPr>
        </p:nvSpPr>
        <p:spPr bwMode="auto">
          <a:xfrm>
            <a:off x="0" y="9713914"/>
            <a:ext cx="3079540" cy="549275"/>
          </a:xfrm>
          <a:prstGeom prst="rect">
            <a:avLst/>
          </a:prstGeom>
          <a:noFill/>
          <a:ln w="9525">
            <a:noFill/>
            <a:miter lim="800000"/>
            <a:headEnd/>
            <a:tailEnd/>
          </a:ln>
          <a:effectLst/>
        </p:spPr>
        <p:txBody>
          <a:bodyPr vert="horz" wrap="square" lIns="95552" tIns="47775" rIns="95552" bIns="47775" numCol="1" anchor="b" anchorCtr="0" compatLnSpc="1">
            <a:prstTxWarp prst="textNoShape">
              <a:avLst/>
            </a:prstTxWarp>
          </a:bodyPr>
          <a:lstStyle>
            <a:lvl1pPr defTabSz="955641">
              <a:defRPr sz="1300" b="0"/>
            </a:lvl1pPr>
          </a:lstStyle>
          <a:p>
            <a:endParaRPr lang="en-US"/>
          </a:p>
        </p:txBody>
      </p:sp>
      <p:sp>
        <p:nvSpPr>
          <p:cNvPr id="19463" name="Rectangle 7"/>
          <p:cNvSpPr>
            <a:spLocks noGrp="1" noChangeArrowheads="1"/>
          </p:cNvSpPr>
          <p:nvPr>
            <p:ph type="sldNum" sz="quarter" idx="5"/>
          </p:nvPr>
        </p:nvSpPr>
        <p:spPr bwMode="auto">
          <a:xfrm>
            <a:off x="4049937" y="9713914"/>
            <a:ext cx="3079540" cy="549275"/>
          </a:xfrm>
          <a:prstGeom prst="rect">
            <a:avLst/>
          </a:prstGeom>
          <a:noFill/>
          <a:ln w="9525">
            <a:noFill/>
            <a:miter lim="800000"/>
            <a:headEnd/>
            <a:tailEnd/>
          </a:ln>
          <a:effectLst/>
        </p:spPr>
        <p:txBody>
          <a:bodyPr vert="horz" wrap="square" lIns="95552" tIns="47775" rIns="95552" bIns="47775" numCol="1" anchor="b" anchorCtr="0" compatLnSpc="1">
            <a:prstTxWarp prst="textNoShape">
              <a:avLst/>
            </a:prstTxWarp>
          </a:bodyPr>
          <a:lstStyle>
            <a:lvl1pPr algn="r" defTabSz="955641">
              <a:defRPr sz="1300" b="0"/>
            </a:lvl1pPr>
          </a:lstStyle>
          <a:p>
            <a:fld id="{FF33B90C-D525-4052-A3C0-55CFE33BDF0D}" type="slidenum">
              <a:rPr lang="en-US"/>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en-US" sz="1100" noProof="0" dirty="0" smtClean="0">
                <a:latin typeface="Calibri" pitchFamily="34" charset="0"/>
              </a:rPr>
              <a:t>Most of the attendees of this workshop are probably “users” of large telescopes. I</a:t>
            </a:r>
            <a:r>
              <a:rPr lang="en-US" sz="1100" baseline="0" noProof="0" dirty="0" smtClean="0">
                <a:latin typeface="Calibri" pitchFamily="34" charset="0"/>
              </a:rPr>
              <a:t> myself, I’m not such an user, I’m a “designer” of telescopes.</a:t>
            </a:r>
          </a:p>
          <a:p>
            <a:r>
              <a:rPr lang="en-US" sz="1100" baseline="0" noProof="0" dirty="0" smtClean="0">
                <a:latin typeface="Calibri" pitchFamily="34" charset="0"/>
              </a:rPr>
              <a:t>As a “user” you have to live with what you have gotten from the designers and builders of the telescope; it is your tool for your astronomical tasks, and the “metrology and control” as announced in the title of our workshop are means to improve the functionality  and operational performance of your tool, the telescope as it is, to the utmost. For this purpose you can use the outcome of your metrology data, but also your “intuition” to interpret them. </a:t>
            </a:r>
          </a:p>
          <a:p>
            <a:r>
              <a:rPr lang="en-US" sz="1100" baseline="0" noProof="0" dirty="0" smtClean="0">
                <a:latin typeface="Calibri" pitchFamily="34" charset="0"/>
              </a:rPr>
              <a:t>The goal of my talk is to add to your “intuition” some additional help by a better insight into “structural mechanics”!  </a:t>
            </a:r>
          </a:p>
          <a:p>
            <a:r>
              <a:rPr lang="en-US" sz="1100" baseline="0" noProof="0" dirty="0" smtClean="0">
                <a:latin typeface="Calibri" pitchFamily="34" charset="0"/>
              </a:rPr>
              <a:t>The hardware part of a large telescope is physically a complex “structure”, and the deformation behavior of this structure has influence onto the shape of the reflecting surfaces and thereby on the optical respectively HF performance.</a:t>
            </a:r>
          </a:p>
          <a:p>
            <a:r>
              <a:rPr lang="en-US" sz="1100" baseline="0" noProof="0" dirty="0" smtClean="0">
                <a:latin typeface="Calibri" pitchFamily="34" charset="0"/>
              </a:rPr>
              <a:t>“Structural mechanics” is part of “applied physics”, and “engineers” have developed – starting with Galileo Galilei about 400 years ago – sophisticated tools particularly for the “design” of “special structures”. These “design tools” are going beyond the more analytic approach of “normal” physics. Examples are the design of “bridges” and the design of “aircraft or space structures”. These tools were in previous times “hand calculations” and particularly graphic methods as the Cremona diagram. Modern computer aided methods for this purpose are Finite Elements (FEM).</a:t>
            </a:r>
          </a:p>
          <a:p>
            <a:r>
              <a:rPr lang="en-US" sz="1100" baseline="0" noProof="0" dirty="0" smtClean="0">
                <a:latin typeface="Calibri" pitchFamily="34" charset="0"/>
              </a:rPr>
              <a:t>Intention of my talk is to introduce the knowledge of computer based structural mechanics for further improvement of telescopes. We call this “Flexible Body Control” FBC, a wording introduced by guys of NASA’s Ames Research Center in the course of the design of the airborne telescope SOFIA in the late 1990ies. I’ll explain it by examples of the 50m Large Millimeter radio Telescope LMT/GTM in Mexico; by the airborne infrared telescope SOFIA; and by the solar telescope DKIST.</a:t>
            </a:r>
            <a:endParaRPr lang="en-US" sz="1100" noProof="0" dirty="0">
              <a:latin typeface="Calibri" pitchFamily="34" charset="0"/>
            </a:endParaRPr>
          </a:p>
        </p:txBody>
      </p:sp>
      <p:sp>
        <p:nvSpPr>
          <p:cNvPr id="4" name="Foliennummernplatzhalter 3"/>
          <p:cNvSpPr>
            <a:spLocks noGrp="1"/>
          </p:cNvSpPr>
          <p:nvPr>
            <p:ph type="sldNum" sz="quarter" idx="10"/>
          </p:nvPr>
        </p:nvSpPr>
        <p:spPr/>
        <p:txBody>
          <a:bodyPr/>
          <a:lstStyle/>
          <a:p>
            <a:fld id="{FF33B90C-D525-4052-A3C0-55CFE33BDF0D}"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10</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0" indent="0" algn="l"/>
            <a:r>
              <a:rPr lang="en-US" sz="1100" dirty="0" smtClean="0">
                <a:latin typeface="Calibri" pitchFamily="34" charset="0"/>
              </a:rPr>
              <a:t>Now I start some “theoretical part” of my talk</a:t>
            </a:r>
            <a:r>
              <a:rPr lang="en-US" sz="1100" baseline="0" dirty="0" smtClean="0">
                <a:latin typeface="Calibri" pitchFamily="34" charset="0"/>
              </a:rPr>
              <a:t>, in total six slides, which will be followed by examples.</a:t>
            </a:r>
            <a:endParaRPr lang="en-US" sz="1100" dirty="0" smtClean="0">
              <a:latin typeface="Calibri" pitchFamily="34" charset="0"/>
            </a:endParaRPr>
          </a:p>
          <a:p>
            <a:pPr marL="0" indent="0" algn="l"/>
            <a:endParaRPr lang="en-US" sz="1100" dirty="0" smtClean="0">
              <a:latin typeface="Calibri" pitchFamily="34" charset="0"/>
            </a:endParaRPr>
          </a:p>
          <a:p>
            <a:pPr marL="0" indent="0" algn="l"/>
            <a:r>
              <a:rPr lang="en-US" sz="1100" dirty="0" smtClean="0">
                <a:latin typeface="Calibri" pitchFamily="34" charset="0"/>
              </a:rPr>
              <a:t>The overall system design of a telescope have to cover three major engineering disciplines,</a:t>
            </a:r>
            <a:r>
              <a:rPr lang="en-US" sz="1100" baseline="0" dirty="0" smtClean="0">
                <a:latin typeface="Calibri" pitchFamily="34" charset="0"/>
              </a:rPr>
              <a:t> </a:t>
            </a:r>
          </a:p>
          <a:p>
            <a:pPr marL="0" indent="0" algn="l"/>
            <a:r>
              <a:rPr lang="en-US" sz="1100" baseline="0" dirty="0" smtClean="0">
                <a:latin typeface="Calibri" pitchFamily="34" charset="0"/>
              </a:rPr>
              <a:t>1. Optics;</a:t>
            </a:r>
          </a:p>
          <a:p>
            <a:pPr marL="0" indent="0" algn="l"/>
            <a:r>
              <a:rPr lang="en-US" sz="1100" baseline="0" dirty="0" smtClean="0">
                <a:latin typeface="Calibri" pitchFamily="34" charset="0"/>
              </a:rPr>
              <a:t>2. Structural mechanics;</a:t>
            </a:r>
          </a:p>
          <a:p>
            <a:pPr marL="0" indent="0" algn="l"/>
            <a:r>
              <a:rPr lang="en-US" sz="1100" baseline="0" dirty="0" smtClean="0">
                <a:latin typeface="Calibri" pitchFamily="34" charset="0"/>
              </a:rPr>
              <a:t>3. Control.</a:t>
            </a:r>
          </a:p>
          <a:p>
            <a:pPr marL="0" indent="0" algn="l"/>
            <a:r>
              <a:rPr lang="en-US" sz="1100" baseline="0" dirty="0" smtClean="0">
                <a:latin typeface="Calibri" pitchFamily="34" charset="0"/>
              </a:rPr>
              <a:t>The underlying physics and related mathematics of these disciplines is very different, and an engineer is normally specialized only in one of those disciplines. </a:t>
            </a:r>
          </a:p>
          <a:p>
            <a:pPr marL="0" indent="0" algn="l"/>
            <a:r>
              <a:rPr lang="en-US" sz="1100" baseline="0" dirty="0" smtClean="0">
                <a:latin typeface="Calibri" pitchFamily="34" charset="0"/>
              </a:rPr>
              <a:t>I will focus here my talk on the needs of the FBC concept, which is understanding the deformation behavior of the structure and adequate reaction by the control system. The optical issues are taken here as granted, and their influence onto the telescope design may be treated somewhere else.</a:t>
            </a:r>
          </a:p>
          <a:p>
            <a:pPr marL="0" indent="0" algn="l"/>
            <a:r>
              <a:rPr lang="en-US" sz="1100" baseline="0" dirty="0" smtClean="0">
                <a:latin typeface="Calibri" pitchFamily="34" charset="0"/>
              </a:rPr>
              <a:t>Main issue of my following slides is to introduce the concept of the “modal observer”, which is combining the mathematical model of the telescope structure with the algorithms of the control system.</a:t>
            </a:r>
            <a:endParaRPr lang="en-US" sz="1100" dirty="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11</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0" indent="0"/>
            <a:r>
              <a:rPr lang="en-US" sz="1100" dirty="0" smtClean="0">
                <a:latin typeface="Calibri" pitchFamily="34" charset="0"/>
              </a:rPr>
              <a:t>Mathematical basis for the FBC</a:t>
            </a:r>
            <a:r>
              <a:rPr lang="en-US" sz="1100" baseline="0" dirty="0" smtClean="0">
                <a:latin typeface="Calibri" pitchFamily="34" charset="0"/>
              </a:rPr>
              <a:t> theory presented here is the description of the flexibility of the telescope – including  the structure, the mechanics and the optics – in form of second order elliptical differential equations (1).</a:t>
            </a:r>
          </a:p>
          <a:p>
            <a:pPr marL="0" indent="0"/>
            <a:r>
              <a:rPr lang="en-US" sz="1100" baseline="0" dirty="0" smtClean="0">
                <a:latin typeface="Calibri" pitchFamily="34" charset="0"/>
              </a:rPr>
              <a:t>M </a:t>
            </a:r>
            <a:r>
              <a:rPr lang="en-US" sz="1100" dirty="0" smtClean="0">
                <a:latin typeface="Calibri" pitchFamily="34" charset="0"/>
              </a:rPr>
              <a:t> is the mass matrix, D is the damping matrix, K is the stiffness matrix, f are the exterior forces, and q are</a:t>
            </a:r>
            <a:r>
              <a:rPr lang="en-US" sz="1100" baseline="0" dirty="0" smtClean="0">
                <a:latin typeface="Calibri" pitchFamily="34" charset="0"/>
              </a:rPr>
              <a:t> the displacements. For numerical purposes the system equations are represented in the computer by finite element models, and these models are normally of very high order (hundred of thousand degrees of freedom). Standard available finite element software allows the calculation of the telescope status as a function of the external forces based on these mathematics.</a:t>
            </a:r>
          </a:p>
          <a:p>
            <a:pPr marL="0" indent="0"/>
            <a:r>
              <a:rPr lang="en-US" sz="1100" baseline="0" dirty="0" smtClean="0">
                <a:latin typeface="Calibri" pitchFamily="34" charset="0"/>
              </a:rPr>
              <a:t>In modal transformation the telescope system is described using the natural modes as interpolation functions in the manner of a Fourier-Series or in the manner of Zernike polynomials as used in optics. The natural modes or “eigenmodes” are defined by the “eigenvalue” problem related to the system equations in (2). The “ellipticity” of the system equations assure that those eigenvalues and eigenmodes exist.</a:t>
            </a:r>
          </a:p>
          <a:p>
            <a:pPr marL="0" indent="0"/>
            <a:r>
              <a:rPr lang="en-US" sz="1100" baseline="0" dirty="0" smtClean="0">
                <a:latin typeface="Calibri" pitchFamily="34" charset="0"/>
              </a:rPr>
              <a:t>With the standard “ansatz” function (3), where omega-j are the eigenfrequencies and q-</a:t>
            </a:r>
            <a:r>
              <a:rPr lang="en-US" sz="1100" baseline="0" dirty="0" err="1" smtClean="0">
                <a:latin typeface="Calibri" pitchFamily="34" charset="0"/>
              </a:rPr>
              <a:t>ej</a:t>
            </a:r>
            <a:r>
              <a:rPr lang="en-US" sz="1100" baseline="0" dirty="0" smtClean="0">
                <a:latin typeface="Calibri" pitchFamily="34" charset="0"/>
              </a:rPr>
              <a:t> are the mode shapes of the eigenmodes, we get the “numerical eigenvalue problem” (4), which can be solved by the computer.</a:t>
            </a:r>
          </a:p>
          <a:p>
            <a:pPr marL="0" indent="0"/>
            <a:r>
              <a:rPr lang="en-US" sz="1100" baseline="0" dirty="0" smtClean="0">
                <a:latin typeface="Calibri" pitchFamily="34" charset="0"/>
              </a:rPr>
              <a:t>An important feature of the eigenmodes is their “orthogonality”  in regard of stiffness (5) and mass (6). (5) is equivalent to the “elastic energy” stored in the system, (6) is equivalent to the corresponding “dynamic energy”.</a:t>
            </a:r>
            <a:endParaRPr lang="en-US" sz="1100" dirty="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12</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0" indent="0"/>
            <a:r>
              <a:rPr lang="en-US" sz="1100" dirty="0" smtClean="0">
                <a:latin typeface="Calibri" pitchFamily="34" charset="0"/>
              </a:rPr>
              <a:t>I’ll now explain some of</a:t>
            </a:r>
            <a:r>
              <a:rPr lang="en-US" sz="1100" baseline="0" dirty="0" smtClean="0">
                <a:latin typeface="Calibri" pitchFamily="34" charset="0"/>
              </a:rPr>
              <a:t> the details of FBC for some selected examples. The first example will be the 50m large millimeter telescope LMT/GTM, the second example the 2.7m airborne infrared telescope SOFIA, and the third the 4m solar telescope DKIST.</a:t>
            </a:r>
          </a:p>
          <a:p>
            <a:pPr marL="0" indent="0"/>
            <a:r>
              <a:rPr lang="en-US" sz="1100" baseline="0" dirty="0" smtClean="0">
                <a:latin typeface="Calibri" pitchFamily="34" charset="0"/>
              </a:rPr>
              <a:t>Let me start with the LMT/GTM. It is the largest single dish millimeter telescope in the world, and we (MTM, former MAN, headed by myself as lead system engineer) did join the project during its design phase by proposing an exposed design (left sketch) similar to that of the IRAM 30m (Juan </a:t>
            </a:r>
            <a:r>
              <a:rPr lang="en-US" sz="1100" baseline="0" dirty="0" err="1" smtClean="0">
                <a:latin typeface="Calibri" pitchFamily="34" charset="0"/>
              </a:rPr>
              <a:t>Penalver</a:t>
            </a:r>
            <a:r>
              <a:rPr lang="en-US" sz="1100" baseline="0" dirty="0" smtClean="0">
                <a:latin typeface="Calibri" pitchFamily="34" charset="0"/>
              </a:rPr>
              <a:t> has reported on this yesterday). Before our arrival the Project was focused on an enclosed design inside a radom, later a  very large co-rotating dome.</a:t>
            </a:r>
          </a:p>
          <a:p>
            <a:pPr marL="0" indent="0"/>
            <a:r>
              <a:rPr lang="en-US" sz="1100" baseline="0" dirty="0" smtClean="0">
                <a:latin typeface="Calibri" pitchFamily="34" charset="0"/>
              </a:rPr>
              <a:t>T</a:t>
            </a:r>
          </a:p>
          <a:p>
            <a:pPr marL="0" indent="0"/>
            <a:r>
              <a:rPr lang="en-US" sz="1100" baseline="0" dirty="0" smtClean="0">
                <a:latin typeface="Calibri" pitchFamily="34" charset="0"/>
              </a:rPr>
              <a:t>he LMT/GTM has a very challenging performance specifications, with 75µm rms surface error HWFE (half wavefront error) under operational conditions including operational wind loads at 10m/s wind speed and thermal exposure. The related pointing accuracy is specified as 1 arcsec rms, and we investigated at the beginning of the “exposed” design study in 1997 nearly all possibilities of active optics and flexible body control.</a:t>
            </a:r>
            <a:endParaRPr lang="en-US" sz="1100" dirty="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100" noProof="0" dirty="0" smtClean="0">
                <a:latin typeface="Calibri" pitchFamily="34" charset="0"/>
              </a:rPr>
              <a:t>The 1997 conceptual design study assumed that a closed loop active surface control system for the main reflector would be necessary</a:t>
            </a:r>
            <a:r>
              <a:rPr lang="en-US" sz="1100" baseline="0" noProof="0" dirty="0" smtClean="0">
                <a:latin typeface="Calibri" pitchFamily="34" charset="0"/>
              </a:rPr>
              <a:t>. Such a system would compensate all three types of environmental influences on the backup structure (gravity, temperature, wind), but obviously not atmospheric disturbances in the optical path above the reflector.</a:t>
            </a:r>
          </a:p>
          <a:p>
            <a:r>
              <a:rPr lang="en-US" sz="1100" baseline="0" noProof="0" dirty="0" smtClean="0">
                <a:latin typeface="Calibri" pitchFamily="34" charset="0"/>
              </a:rPr>
              <a:t>One obvious system was with laser trackers similar to that envisaged for the GBT, and some trade studies were done to look on alternatives, avoiding the problems with the sensitivity of the length measurements against atmospheric effects. Three alternatives were investigated:</a:t>
            </a:r>
          </a:p>
          <a:p>
            <a:pPr marL="228600" indent="-228600">
              <a:buAutoNum type="arabicPeriod"/>
            </a:pPr>
            <a:r>
              <a:rPr lang="en-US" sz="1100" baseline="0" noProof="0" dirty="0" smtClean="0">
                <a:latin typeface="Calibri" pitchFamily="34" charset="0"/>
              </a:rPr>
              <a:t>The Scanning Mirror Principle (left upper sketch) was based on the arrangement of some scanning units in the apex area of the main reflector, which measure permanently in a serial way the angle of reflecting targets on the panel units.</a:t>
            </a:r>
          </a:p>
          <a:p>
            <a:pPr marL="228600" indent="-228600">
              <a:buAutoNum type="arabicPeriod"/>
            </a:pPr>
            <a:r>
              <a:rPr lang="en-US" sz="1100" baseline="0" noProof="0" dirty="0" smtClean="0">
                <a:latin typeface="Calibri" pitchFamily="34" charset="0"/>
              </a:rPr>
              <a:t>The Global Star Principle (upper right sketch) simulates the adaptive optics of the optical telescopes by arranging small optical reference mirrors in the panel units, and would need an artificial star as used by the large optical telescopes.</a:t>
            </a:r>
          </a:p>
          <a:p>
            <a:pPr marL="228600" indent="-228600">
              <a:buAutoNum type="arabicPeriod"/>
            </a:pPr>
            <a:r>
              <a:rPr lang="en-US" sz="1100" baseline="0" noProof="0" dirty="0" smtClean="0">
                <a:latin typeface="Calibri" pitchFamily="34" charset="0"/>
              </a:rPr>
              <a:t>The Target Tracker Principle would replace the artificial star by laser trackers in the vicinity of the subreflector. The laser trackers would measure the angular position of the panel units, and the “phase lag” would have to be additionally measured and compensated by edge sensors similar to the previous Keck concept.</a:t>
            </a:r>
          </a:p>
          <a:p>
            <a:pPr marL="228600" indent="-228600">
              <a:buNone/>
            </a:pPr>
            <a:r>
              <a:rPr lang="en-US" sz="1100" baseline="0" noProof="0" dirty="0" smtClean="0">
                <a:latin typeface="Calibri" pitchFamily="34" charset="0"/>
              </a:rPr>
              <a:t>If a closed loop active optic system would be necessary, the last concept would be obviously the best candidate for realization. </a:t>
            </a:r>
          </a:p>
          <a:p>
            <a:pPr marL="228600" indent="-228600">
              <a:buNone/>
            </a:pPr>
            <a:r>
              <a:rPr lang="en-US" sz="1100" baseline="0" noProof="0" dirty="0" smtClean="0">
                <a:latin typeface="Calibri" pitchFamily="34" charset="0"/>
              </a:rPr>
              <a:t>The further course of the detailed design showed that the closed loop concept could be replaced by an open loop system, which reduced dramatically the realization efforts.</a:t>
            </a:r>
          </a:p>
        </p:txBody>
      </p:sp>
      <p:sp>
        <p:nvSpPr>
          <p:cNvPr id="4" name="Foliennummernplatzhalter 3"/>
          <p:cNvSpPr>
            <a:spLocks noGrp="1"/>
          </p:cNvSpPr>
          <p:nvPr>
            <p:ph type="sldNum" sz="quarter" idx="10"/>
          </p:nvPr>
        </p:nvSpPr>
        <p:spPr/>
        <p:txBody>
          <a:bodyPr/>
          <a:lstStyle/>
          <a:p>
            <a:fld id="{FF33B90C-D525-4052-A3C0-55CFE33BDF0D}"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100" dirty="0" smtClean="0">
                <a:latin typeface="Calibri" pitchFamily="34" charset="0"/>
              </a:rPr>
              <a:t>One</a:t>
            </a:r>
            <a:r>
              <a:rPr lang="en-US" sz="1100" baseline="0" dirty="0" smtClean="0">
                <a:latin typeface="Calibri" pitchFamily="34" charset="0"/>
              </a:rPr>
              <a:t> alternative to the closed loop system was the idea to identify the deformation status of the backup structure be strain gauge measurements in the upper and lower chords of the truss system. The slide shows on top the gravity deformations in horizon and zenith position in the range of some hundred micrometers HWFE, and on the bottom the related strains in the truss members to be identified by the strain gauges. </a:t>
            </a:r>
          </a:p>
          <a:p>
            <a:r>
              <a:rPr lang="en-US" sz="1100" baseline="0" dirty="0" smtClean="0">
                <a:latin typeface="Calibri" pitchFamily="34" charset="0"/>
              </a:rPr>
              <a:t>The placement of the sensors on the truss could be optimized by the “modal observer” theory explained in slide 16. The active open loop control of the reflector surface would have to reduce the overall surface deformations by a factor better ten, which deems feasible. </a:t>
            </a:r>
          </a:p>
          <a:p>
            <a:r>
              <a:rPr lang="en-US" sz="1100" baseline="0" dirty="0" smtClean="0">
                <a:latin typeface="Calibri" pitchFamily="34" charset="0"/>
              </a:rPr>
              <a:t>Such a system would automatically also compensate the steady-state wind deformations, but not the temperature induced deformations. For that an additional thermal model with temperature sensors would be necessary. </a:t>
            </a:r>
          </a:p>
          <a:p>
            <a:r>
              <a:rPr lang="en-US" sz="1100" baseline="0" dirty="0" smtClean="0">
                <a:latin typeface="Calibri" pitchFamily="34" charset="0"/>
              </a:rPr>
              <a:t>The strain gauge concept was latter abandoned in regard of complexity, and after a simpler solution with lookup tables for the gravity deformations was available (see below).</a:t>
            </a:r>
            <a:endParaRPr lang="en-US" sz="1100" dirty="0">
              <a:latin typeface="Calibri" pitchFamily="34" charset="0"/>
            </a:endParaRPr>
          </a:p>
        </p:txBody>
      </p:sp>
      <p:sp>
        <p:nvSpPr>
          <p:cNvPr id="4" name="Foliennummernplatzhalter 3"/>
          <p:cNvSpPr>
            <a:spLocks noGrp="1"/>
          </p:cNvSpPr>
          <p:nvPr>
            <p:ph type="sldNum" sz="quarter" idx="10"/>
          </p:nvPr>
        </p:nvSpPr>
        <p:spPr/>
        <p:txBody>
          <a:bodyPr/>
          <a:lstStyle/>
          <a:p>
            <a:fld id="{FF33B90C-D525-4052-A3C0-55CFE33BDF0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383314-E1C6-46BA-83D7-D7B48BDAAC90}" type="slidenum">
              <a:rPr lang="en-US"/>
              <a:pPr/>
              <a:t>15</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xfrm>
            <a:off x="723649" y="4856826"/>
            <a:ext cx="5547971" cy="4622721"/>
          </a:xfrm>
        </p:spPr>
        <p:txBody>
          <a:bodyPr/>
          <a:lstStyle/>
          <a:p>
            <a:r>
              <a:rPr lang="en-US" sz="1100" dirty="0" smtClean="0">
                <a:latin typeface="Calibri" pitchFamily="34" charset="0"/>
              </a:rPr>
              <a:t>This slide</a:t>
            </a:r>
            <a:r>
              <a:rPr lang="en-US" sz="1100" baseline="0" dirty="0" smtClean="0">
                <a:latin typeface="Calibri" pitchFamily="34" charset="0"/>
              </a:rPr>
              <a:t> shows the final outcome of the structural optimization of the LMT, as it was later realized and built. The right diagram shows the half wavefront error budget with the different contributors to the overall error as a function of the elevation angle. </a:t>
            </a:r>
            <a:endParaRPr lang="en-US" sz="1100" dirty="0" smtClean="0">
              <a:latin typeface="Calibri" pitchFamily="34" charset="0"/>
            </a:endParaRPr>
          </a:p>
          <a:p>
            <a:r>
              <a:rPr lang="en-US" sz="1100" dirty="0" smtClean="0">
                <a:latin typeface="Calibri" pitchFamily="34" charset="0"/>
              </a:rPr>
              <a:t>Let me go through the individual contributors and their design</a:t>
            </a:r>
            <a:r>
              <a:rPr lang="en-US" sz="1100" baseline="0" dirty="0" smtClean="0">
                <a:latin typeface="Calibri" pitchFamily="34" charset="0"/>
              </a:rPr>
              <a:t> driving aspects. Ill start from bottom to top in the right diagram:</a:t>
            </a:r>
          </a:p>
          <a:p>
            <a:pPr marL="228600" indent="-228600">
              <a:buAutoNum type="arabicPeriod"/>
            </a:pPr>
            <a:r>
              <a:rPr lang="en-US" sz="1100" baseline="0" dirty="0" smtClean="0">
                <a:latin typeface="Calibri" pitchFamily="34" charset="0"/>
              </a:rPr>
              <a:t>Manufacturing and setting of the main reflector panels was assumed as 38 microns – defined as a goal!</a:t>
            </a:r>
          </a:p>
          <a:p>
            <a:pPr marL="228600" indent="-228600">
              <a:buAutoNum type="arabicPeriod"/>
            </a:pPr>
            <a:r>
              <a:rPr lang="en-US" sz="1100" baseline="0" dirty="0" smtClean="0">
                <a:latin typeface="Calibri" pitchFamily="34" charset="0"/>
              </a:rPr>
              <a:t>For the subreflector a goal of 12 microns was set. The idea was to make it of carbonfiber composites like the subreflector of the 30m IRAM in Spain.</a:t>
            </a:r>
          </a:p>
          <a:p>
            <a:pPr marL="228600" indent="-228600">
              <a:buAutoNum type="arabicPeriod"/>
            </a:pPr>
            <a:r>
              <a:rPr lang="en-US" sz="1100" baseline="0" dirty="0" smtClean="0">
                <a:latin typeface="Calibri" pitchFamily="34" charset="0"/>
              </a:rPr>
              <a:t>For the subframes, on which the individual panels are supported, a contribution of 15 microns to the overall surface error was defined.</a:t>
            </a:r>
          </a:p>
          <a:p>
            <a:pPr marL="228600" indent="-228600">
              <a:buAutoNum type="arabicPeriod"/>
            </a:pPr>
            <a:r>
              <a:rPr lang="en-US" sz="1100" baseline="0" dirty="0" smtClean="0">
                <a:latin typeface="Calibri" pitchFamily="34" charset="0"/>
              </a:rPr>
              <a:t>For the temperature influences was assumed, that a thermal model – based on distributed temperature sensors on the backup structure – could reduce the overall error contribution via the active surface to 31 micron, 50% of the nominal calculated absolute values.</a:t>
            </a:r>
          </a:p>
          <a:p>
            <a:pPr marL="228600" indent="-228600">
              <a:buAutoNum type="arabicPeriod"/>
            </a:pPr>
            <a:r>
              <a:rPr lang="en-US" sz="1100" baseline="0" dirty="0" smtClean="0">
                <a:latin typeface="Calibri" pitchFamily="34" charset="0"/>
              </a:rPr>
              <a:t>For the gravity influence deformations was assumed that the reflector would be aligned at 45 degree elevation, and that the resulting absolute deformations at the limits of the movement range in zenith and horizon of about 300 microns could be reduced by lookup table to about 30 microns, 10% of the absolute values.</a:t>
            </a:r>
          </a:p>
          <a:p>
            <a:pPr marL="228600" indent="-228600">
              <a:buAutoNum type="arabicPeriod"/>
            </a:pPr>
            <a:r>
              <a:rPr lang="en-US" sz="1100" baseline="0" dirty="0" smtClean="0">
                <a:latin typeface="Calibri" pitchFamily="34" charset="0"/>
              </a:rPr>
              <a:t>Most critical was the wind influence, and let me change to the next slide.</a:t>
            </a:r>
          </a:p>
          <a:p>
            <a:pPr marL="228600" indent="-228600">
              <a:buAutoNum type="arabicPeriod"/>
            </a:pPr>
            <a:endParaRPr lang="en-US" sz="1100" baseline="0" dirty="0" smtClean="0">
              <a:latin typeface="Calibri" pitchFamily="34" charset="0"/>
            </a:endParaRPr>
          </a:p>
          <a:p>
            <a:endParaRPr lang="en-US" sz="1100" dirty="0" smtClean="0"/>
          </a:p>
          <a:p>
            <a:endParaRPr lang="en-US" dirty="0"/>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100" dirty="0" smtClean="0">
                <a:latin typeface="Calibri" pitchFamily="34" charset="0"/>
              </a:rPr>
              <a:t>Main goal for</a:t>
            </a:r>
            <a:r>
              <a:rPr lang="en-US" sz="1100" baseline="0" dirty="0" smtClean="0">
                <a:latin typeface="Calibri" pitchFamily="34" charset="0"/>
              </a:rPr>
              <a:t> </a:t>
            </a:r>
            <a:r>
              <a:rPr lang="en-US" sz="1100" dirty="0" smtClean="0">
                <a:latin typeface="Calibri" pitchFamily="34" charset="0"/>
              </a:rPr>
              <a:t>the optimization of the LMT structure in 1998 was the avoidance of FBC measures for the wind as discussed in slide 19. We were at this point</a:t>
            </a:r>
            <a:r>
              <a:rPr lang="en-US" sz="1100" baseline="0" dirty="0" smtClean="0">
                <a:latin typeface="Calibri" pitchFamily="34" charset="0"/>
              </a:rPr>
              <a:t> able to reduce the wind induced contribution in selected load cases to maximal 43 microns passively, without active means (FBC), and the maximal values fit just into the overall surface error budget. </a:t>
            </a:r>
            <a:endParaRPr lang="en-US" sz="1100" dirty="0">
              <a:latin typeface="Calibri" pitchFamily="34" charset="0"/>
            </a:endParaRPr>
          </a:p>
        </p:txBody>
      </p:sp>
      <p:sp>
        <p:nvSpPr>
          <p:cNvPr id="4" name="Foliennummernplatzhalter 3"/>
          <p:cNvSpPr>
            <a:spLocks noGrp="1"/>
          </p:cNvSpPr>
          <p:nvPr>
            <p:ph type="sldNum" sz="quarter" idx="10"/>
          </p:nvPr>
        </p:nvSpPr>
        <p:spPr/>
        <p:txBody>
          <a:bodyPr/>
          <a:lstStyle/>
          <a:p>
            <a:fld id="{FF33B90C-D525-4052-A3C0-55CFE33BDF0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smtClean="0">
                <a:latin typeface="Calibri" pitchFamily="34" charset="0"/>
              </a:rPr>
              <a:t>The goal for</a:t>
            </a:r>
            <a:r>
              <a:rPr lang="en-US" baseline="0" dirty="0" smtClean="0">
                <a:latin typeface="Calibri" pitchFamily="34" charset="0"/>
              </a:rPr>
              <a:t> avoidance of FBC under wind was related to the surface error, as explained in the previous slide. For the pointing error, the FE calculations showed that this was impossible. The maximal blind pointing errors were in the range of five arcsec, and for cross elevation in the range of three arcsec, and this values depend on  the overall stiffness of the whole telescope structure, and could passively only be reduced by increasing the cross sections of main beams, which would add additional steel mass, and is prohibitive from the practical point of view. This is the point where FBC makes sense.</a:t>
            </a:r>
          </a:p>
          <a:p>
            <a:r>
              <a:rPr lang="en-US" baseline="0" dirty="0" smtClean="0">
                <a:latin typeface="Calibri" pitchFamily="34" charset="0"/>
              </a:rPr>
              <a:t>The usual means for the compensation of wind induced pointing errors is the placement of inclinometers on top of the alidade in the area of the elevation bearings (top right sketch). These inclinometers are able to identify the two main deformation states as explained in the right lower sketches. Important is now, that not only the measured tilts of the bearing attachments are fed into the servo system, but that additionally the bending of the structure above the location of the inclinometers is extrapolated by “modal observer” means as explained in slide 16. </a:t>
            </a:r>
          </a:p>
          <a:p>
            <a:r>
              <a:rPr lang="en-US" baseline="0" dirty="0" smtClean="0">
                <a:latin typeface="Calibri" pitchFamily="34" charset="0"/>
              </a:rPr>
              <a:t>The outcome of the related finite element calculations is shown in the lower diagrams. The pointing error under wind loads is reduced by about a factor of ten and well within the requirement. </a:t>
            </a:r>
            <a:endParaRPr lang="en-US" dirty="0">
              <a:latin typeface="Calibri" pitchFamily="34" charset="0"/>
            </a:endParaRPr>
          </a:p>
        </p:txBody>
      </p:sp>
      <p:sp>
        <p:nvSpPr>
          <p:cNvPr id="4" name="Foliennummernplatzhalter 3"/>
          <p:cNvSpPr>
            <a:spLocks noGrp="1"/>
          </p:cNvSpPr>
          <p:nvPr>
            <p:ph type="sldNum" sz="quarter" idx="10"/>
          </p:nvPr>
        </p:nvSpPr>
        <p:spPr/>
        <p:txBody>
          <a:bodyPr/>
          <a:lstStyle/>
          <a:p>
            <a:fld id="{FF33B90C-D525-4052-A3C0-55CFE33BDF0D}"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C9B31-1A35-4015-99C3-45F1BB316511}" type="slidenum">
              <a:rPr lang="en-US"/>
              <a:pPr/>
              <a:t>18</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xfrm>
            <a:off x="804054" y="4856826"/>
            <a:ext cx="5547971" cy="4622721"/>
          </a:xfrm>
        </p:spPr>
        <p:txBody>
          <a:bodyPr/>
          <a:lstStyle/>
          <a:p>
            <a:r>
              <a:rPr lang="en-US" sz="1100" dirty="0" smtClean="0">
                <a:latin typeface="Calibri" pitchFamily="34" charset="0"/>
              </a:rPr>
              <a:t>In the previous slide, only the steady-state part of</a:t>
            </a:r>
            <a:r>
              <a:rPr lang="en-US" sz="1100" baseline="0" dirty="0" smtClean="0">
                <a:latin typeface="Calibri" pitchFamily="34" charset="0"/>
              </a:rPr>
              <a:t> the wind was investigated. In this slide some remarks to gusty effects on pointing, which I like to call now “wind induced jitter”. For the evaluation of these effects we developed end-to-end simulations in MATLAB, and the “architecture” of those end-to-end models is shown in the left diagram. </a:t>
            </a:r>
          </a:p>
          <a:p>
            <a:r>
              <a:rPr lang="en-US" sz="1100" baseline="0" dirty="0" smtClean="0">
                <a:latin typeface="Calibri" pitchFamily="34" charset="0"/>
              </a:rPr>
              <a:t>The core of the end-to-end model is the finite element model (left diagram). I have here not the time to go into the details of this modeling, and want only to mention some further possibilities to apply “dynamic FBC” also to radio telescopes, as used in SOFIA, which I’ll later explain. I’ll focus here on the two right diagrams, which show end-to-end simulations in the time domain for the LMT. The upper diagram shows the gust loads on the structure gotten from wind load power spectra which can be found in the literature, as e.g. in the books of </a:t>
            </a:r>
            <a:r>
              <a:rPr lang="en-US" sz="1100" baseline="0" dirty="0" err="1" smtClean="0">
                <a:latin typeface="Calibri" pitchFamily="34" charset="0"/>
              </a:rPr>
              <a:t>Wodek</a:t>
            </a:r>
            <a:r>
              <a:rPr lang="en-US" sz="1100" baseline="0" dirty="0" smtClean="0">
                <a:latin typeface="Calibri" pitchFamily="34" charset="0"/>
              </a:rPr>
              <a:t> Gawronski. The lower diagram shows the related pointing error as gotten from the end-to-end simulation, and a comparison of the two diagrams shows a clear correlation between the low frequent wind gusts and the related low frequent components of the pointing error.</a:t>
            </a:r>
          </a:p>
          <a:p>
            <a:r>
              <a:rPr lang="en-US" sz="1100" baseline="0" dirty="0" smtClean="0">
                <a:latin typeface="Calibri" pitchFamily="34" charset="0"/>
              </a:rPr>
              <a:t>This correlation indicates a possible application of “dynamic FBC”, if this would be necessary, and which is used in a similar way at SOFIA. The gusty wind loads are obviously related to the motor torques, which are known to the servo system, and they are also related to the inclinometer measurements, described before. And both informations could be used for low frequent dynamic FBC, if this would be necessary, (which is up to now not the case).  </a:t>
            </a:r>
            <a:endParaRPr lang="en-US" sz="1100" dirty="0" smtClean="0">
              <a:latin typeface="Calibri" pitchFamily="34" charset="0"/>
            </a:endParaRPr>
          </a:p>
          <a:p>
            <a:endParaRPr lang="en-US" sz="1100" dirty="0"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639E85-91C6-4A61-8C82-FBE6896EB597}" type="slidenum">
              <a:rPr lang="de-DE"/>
              <a:pPr/>
              <a:t>19</a:t>
            </a:fld>
            <a:endParaRPr lang="de-DE"/>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pPr algn="l" rtl="0" eaLnBrk="0" fontAlgn="base" hangingPunct="0">
              <a:spcBef>
                <a:spcPct val="30000"/>
              </a:spcBef>
              <a:spcAft>
                <a:spcPct val="0"/>
              </a:spcAft>
            </a:pPr>
            <a:r>
              <a:rPr lang="en-US" sz="1100" kern="1200" noProof="0" dirty="0" smtClean="0">
                <a:solidFill>
                  <a:schemeClr val="tx1"/>
                </a:solidFill>
                <a:latin typeface="Calibri" pitchFamily="34" charset="0"/>
                <a:ea typeface="+mn-ea"/>
                <a:cs typeface="+mn-cs"/>
              </a:rPr>
              <a:t>At the end some remarks to the thermal issues of large telescope design. The GBT</a:t>
            </a:r>
            <a:r>
              <a:rPr lang="en-US" sz="1100" kern="1200" baseline="0" noProof="0" dirty="0" smtClean="0">
                <a:solidFill>
                  <a:schemeClr val="tx1"/>
                </a:solidFill>
                <a:latin typeface="Calibri" pitchFamily="34" charset="0"/>
                <a:ea typeface="+mn-ea"/>
                <a:cs typeface="+mn-cs"/>
              </a:rPr>
              <a:t> and the 100m Effelsberg telescope are exposed designs, just due to their size. The thermal issues are handled mainly by overall white paint. Snow and ice are not an issue due to their location in a low elevation and a moderate climate.</a:t>
            </a:r>
          </a:p>
          <a:p>
            <a:pPr algn="l" rtl="0" eaLnBrk="0" fontAlgn="base" hangingPunct="0">
              <a:spcBef>
                <a:spcPct val="30000"/>
              </a:spcBef>
              <a:spcAft>
                <a:spcPct val="0"/>
              </a:spcAft>
            </a:pPr>
            <a:r>
              <a:rPr lang="en-US" sz="1100" kern="1200" baseline="0" noProof="0" dirty="0" smtClean="0">
                <a:solidFill>
                  <a:schemeClr val="tx1"/>
                </a:solidFill>
                <a:latin typeface="Calibri" pitchFamily="34" charset="0"/>
                <a:ea typeface="+mn-ea"/>
                <a:cs typeface="+mn-cs"/>
              </a:rPr>
              <a:t>For a millimeter telescope like the 30m IRAM and the 50m LMT/GTM, which are located on a high mountain with snow and icy weather conditions, the exposed design ala GBT is not a solution. The LMT/GTM had to be protected against the outside weather condition by an outside cladding similar to that of the 30m IRAM.</a:t>
            </a:r>
          </a:p>
          <a:p>
            <a:pPr algn="l" rtl="0" eaLnBrk="0" fontAlgn="base" hangingPunct="0">
              <a:spcBef>
                <a:spcPct val="30000"/>
              </a:spcBef>
              <a:spcAft>
                <a:spcPct val="0"/>
              </a:spcAft>
            </a:pPr>
            <a:r>
              <a:rPr lang="en-US" sz="1100" kern="1200" baseline="0" noProof="0" dirty="0" smtClean="0">
                <a:solidFill>
                  <a:schemeClr val="tx1"/>
                </a:solidFill>
                <a:latin typeface="Calibri" pitchFamily="34" charset="0"/>
                <a:ea typeface="+mn-ea"/>
                <a:cs typeface="+mn-cs"/>
              </a:rPr>
              <a:t>This outside cladding protects also again direct sunshine onto the structure, and the remaining issue is a thermal stratification of the enclosed air, which can be prevented by a forced air circulation installed in the 30m IRAM and foreseen, but up to now not installed in the LMT/GTM.</a:t>
            </a:r>
          </a:p>
          <a:p>
            <a:pPr algn="l" rtl="0" eaLnBrk="0" fontAlgn="base" hangingPunct="0">
              <a:spcBef>
                <a:spcPct val="30000"/>
              </a:spcBef>
              <a:spcAft>
                <a:spcPct val="0"/>
              </a:spcAft>
            </a:pPr>
            <a:r>
              <a:rPr lang="en-US" sz="1100" kern="1200" baseline="0" noProof="0" dirty="0" smtClean="0">
                <a:solidFill>
                  <a:schemeClr val="tx1"/>
                </a:solidFill>
                <a:latin typeface="Calibri" pitchFamily="34" charset="0"/>
                <a:ea typeface="+mn-ea"/>
                <a:cs typeface="+mn-cs"/>
              </a:rPr>
              <a:t>Also an issue are the thermal time constants of the structural masses, which depend on the filigreeness of the structural components and are rather different between the backup structure, the ballast arms and the alidade, and which cause thermal constraints between them, which can be seen in the measured deformations (see slide 26).</a:t>
            </a:r>
          </a:p>
          <a:p>
            <a:pPr algn="l" rtl="0" eaLnBrk="0" fontAlgn="base" hangingPunct="0">
              <a:spcBef>
                <a:spcPct val="30000"/>
              </a:spcBef>
              <a:spcAft>
                <a:spcPct val="0"/>
              </a:spcAft>
            </a:pPr>
            <a:r>
              <a:rPr lang="en-US" sz="1100" kern="1200" baseline="0" noProof="0" dirty="0" smtClean="0">
                <a:solidFill>
                  <a:schemeClr val="tx1"/>
                </a:solidFill>
                <a:latin typeface="Calibri" pitchFamily="34" charset="0"/>
                <a:ea typeface="+mn-ea"/>
                <a:cs typeface="+mn-cs"/>
              </a:rPr>
              <a:t>The influence of these constraints could be compensated by the active surface via a thermal model, for which temperature sensors would have to be placed on the structure.</a:t>
            </a:r>
            <a:endParaRPr lang="en-US" sz="1100" kern="1200" noProof="0" dirty="0">
              <a:solidFill>
                <a:schemeClr val="tx1"/>
              </a:solidFill>
              <a:latin typeface="Calibri"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100" dirty="0" smtClean="0">
                <a:latin typeface="Calibri" pitchFamily="34" charset="0"/>
              </a:rPr>
              <a:t>The left sketch explains my “mechatronic point of view” on the telescope. In this view, the telescope consists of:</a:t>
            </a:r>
          </a:p>
          <a:p>
            <a:r>
              <a:rPr lang="en-US" sz="1100" dirty="0" smtClean="0">
                <a:latin typeface="Calibri" pitchFamily="34" charset="0"/>
              </a:rPr>
              <a:t>1. The</a:t>
            </a:r>
            <a:r>
              <a:rPr lang="en-US" sz="1100" baseline="0" dirty="0" smtClean="0">
                <a:latin typeface="Calibri" pitchFamily="34" charset="0"/>
              </a:rPr>
              <a:t> o</a:t>
            </a:r>
            <a:r>
              <a:rPr lang="en-US" sz="1100" dirty="0" smtClean="0">
                <a:latin typeface="Calibri" pitchFamily="34" charset="0"/>
              </a:rPr>
              <a:t>ptical</a:t>
            </a:r>
            <a:r>
              <a:rPr lang="en-US" sz="1100" baseline="0" dirty="0" smtClean="0">
                <a:latin typeface="Calibri" pitchFamily="34" charset="0"/>
              </a:rPr>
              <a:t> elements as reflectors and receivers (in blue);</a:t>
            </a:r>
          </a:p>
          <a:p>
            <a:r>
              <a:rPr lang="en-US" sz="1100" baseline="0" dirty="0" smtClean="0">
                <a:latin typeface="Calibri" pitchFamily="34" charset="0"/>
              </a:rPr>
              <a:t>2. The telescope structure as the backbone, holding together all telescope components (in yellow);</a:t>
            </a:r>
          </a:p>
          <a:p>
            <a:r>
              <a:rPr lang="en-US" sz="1100" baseline="0" dirty="0" smtClean="0">
                <a:latin typeface="Calibri" pitchFamily="34" charset="0"/>
              </a:rPr>
              <a:t>3. The main axes mechanics, which point the optical systems to the celestial target (in red);</a:t>
            </a:r>
          </a:p>
          <a:p>
            <a:r>
              <a:rPr lang="en-US" sz="1100" baseline="0" dirty="0" smtClean="0">
                <a:latin typeface="Calibri" pitchFamily="34" charset="0"/>
              </a:rPr>
              <a:t>4. The main axes position sensors (encoders, in green), which are needed as feed back for the main axes controllers;</a:t>
            </a:r>
          </a:p>
          <a:p>
            <a:r>
              <a:rPr lang="en-US" sz="1100" baseline="0" dirty="0" smtClean="0">
                <a:latin typeface="Calibri" pitchFamily="34" charset="0"/>
              </a:rPr>
              <a:t>5. Actuators between the optical elements and the main telescope structure (in red), which are additional to the main axes drives and are used for what is called “active optics” AO;</a:t>
            </a:r>
          </a:p>
          <a:p>
            <a:r>
              <a:rPr lang="en-US" sz="1100" baseline="0" dirty="0" smtClean="0">
                <a:latin typeface="Calibri" pitchFamily="34" charset="0"/>
              </a:rPr>
              <a:t>6. “State sensors” on the telescope structure, which are measuring the “deformation state” of the structure and are used for the feed back of the AO;</a:t>
            </a:r>
          </a:p>
          <a:p>
            <a:r>
              <a:rPr lang="en-US" sz="1100" baseline="0" dirty="0" smtClean="0">
                <a:latin typeface="Calibri" pitchFamily="34" charset="0"/>
              </a:rPr>
              <a:t>7. The main position controller (in violet),  which coordinates the main axes drives according the position status measured by the main axes encoders;</a:t>
            </a:r>
          </a:p>
          <a:p>
            <a:r>
              <a:rPr lang="en-US" sz="1100" baseline="0" dirty="0" smtClean="0">
                <a:latin typeface="Calibri" pitchFamily="34" charset="0"/>
              </a:rPr>
              <a:t>8. The “Flexible Body Controller”, which interprets the data of the state sensors and commands adequate corrections to the AO actuators;</a:t>
            </a:r>
          </a:p>
          <a:p>
            <a:r>
              <a:rPr lang="en-US" sz="1100" baseline="0" dirty="0" smtClean="0">
                <a:latin typeface="Calibri" pitchFamily="34" charset="0"/>
              </a:rPr>
              <a:t>9. The master controller, which acquires the position request of the astronomers and coordinates the main position controller and the FBC controller accordingly.</a:t>
            </a:r>
          </a:p>
          <a:p>
            <a:r>
              <a:rPr lang="en-US" sz="1100" baseline="0" dirty="0" smtClean="0">
                <a:latin typeface="Calibri" pitchFamily="34" charset="0"/>
              </a:rPr>
              <a:t>The purpose of FBC is, to rely for the identification of the deformation state of the telescope not only on “external” shape metrology, but also on “internal structural intelligence”.</a:t>
            </a:r>
            <a:endParaRPr lang="en-US" sz="1100" dirty="0">
              <a:latin typeface="Calibri" pitchFamily="34" charset="0"/>
            </a:endParaRPr>
          </a:p>
        </p:txBody>
      </p:sp>
      <p:sp>
        <p:nvSpPr>
          <p:cNvPr id="4" name="Foliennummernplatzhalter 3"/>
          <p:cNvSpPr>
            <a:spLocks noGrp="1"/>
          </p:cNvSpPr>
          <p:nvPr>
            <p:ph type="sldNum" sz="quarter" idx="10"/>
          </p:nvPr>
        </p:nvSpPr>
        <p:spPr/>
        <p:txBody>
          <a:bodyPr/>
          <a:lstStyle/>
          <a:p>
            <a:fld id="{FF33B90C-D525-4052-A3C0-55CFE33BDF0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1194A5-353E-4096-A9E3-1AF10F23A151}" type="slidenum">
              <a:rPr lang="en-US"/>
              <a:pPr/>
              <a:t>20</a:t>
            </a:fld>
            <a:endParaRPr lang="en-US"/>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xfrm>
            <a:off x="804054" y="4856826"/>
            <a:ext cx="5547971" cy="4622721"/>
          </a:xfrm>
        </p:spPr>
        <p:txBody>
          <a:bodyPr/>
          <a:lstStyle/>
          <a:p>
            <a:pPr algn="l" rtl="0" eaLnBrk="0" fontAlgn="base" hangingPunct="0">
              <a:spcBef>
                <a:spcPct val="30000"/>
              </a:spcBef>
              <a:spcAft>
                <a:spcPct val="0"/>
              </a:spcAft>
            </a:pPr>
            <a:r>
              <a:rPr lang="en-US" sz="1100" kern="1200" noProof="0" dirty="0" smtClean="0">
                <a:solidFill>
                  <a:schemeClr val="tx1"/>
                </a:solidFill>
                <a:latin typeface="Calibri" pitchFamily="34" charset="0"/>
                <a:ea typeface="+mn-ea"/>
                <a:cs typeface="+mn-cs"/>
              </a:rPr>
              <a:t>A </a:t>
            </a:r>
            <a:r>
              <a:rPr lang="en-US" sz="1100" kern="1200" noProof="0" dirty="0">
                <a:solidFill>
                  <a:schemeClr val="tx1"/>
                </a:solidFill>
                <a:latin typeface="Calibri" pitchFamily="34" charset="0"/>
                <a:ea typeface="+mn-ea"/>
                <a:cs typeface="+mn-cs"/>
              </a:rPr>
              <a:t>lot of details were discussed in the previous slides. At some stage, the system engineer must make a summary on all those influences to get an overview on all effects and their singular importance in the overall context. Most valuable in this regard are “error budgets”.</a:t>
            </a:r>
          </a:p>
          <a:p>
            <a:pPr algn="l" rtl="0" eaLnBrk="0" fontAlgn="base" hangingPunct="0">
              <a:spcBef>
                <a:spcPct val="30000"/>
              </a:spcBef>
              <a:spcAft>
                <a:spcPct val="0"/>
              </a:spcAft>
            </a:pPr>
            <a:r>
              <a:rPr lang="en-US" sz="1100" kern="1200" noProof="0" dirty="0" smtClean="0">
                <a:solidFill>
                  <a:schemeClr val="tx1"/>
                </a:solidFill>
                <a:latin typeface="Calibri" pitchFamily="34" charset="0"/>
                <a:ea typeface="+mn-ea"/>
                <a:cs typeface="+mn-cs"/>
              </a:rPr>
              <a:t>The </a:t>
            </a:r>
            <a:r>
              <a:rPr lang="en-US" sz="1100" kern="1200" noProof="0" dirty="0">
                <a:solidFill>
                  <a:schemeClr val="tx1"/>
                </a:solidFill>
                <a:latin typeface="Calibri" pitchFamily="34" charset="0"/>
                <a:ea typeface="+mn-ea"/>
                <a:cs typeface="+mn-cs"/>
              </a:rPr>
              <a:t>left table in the slide shows a surface error </a:t>
            </a:r>
            <a:r>
              <a:rPr lang="en-US" sz="1100" kern="1200" noProof="0" dirty="0" smtClean="0">
                <a:solidFill>
                  <a:schemeClr val="tx1"/>
                </a:solidFill>
                <a:latin typeface="Calibri" pitchFamily="34" charset="0"/>
                <a:ea typeface="+mn-ea"/>
                <a:cs typeface="+mn-cs"/>
              </a:rPr>
              <a:t>budget of the LMT/GTM. The </a:t>
            </a:r>
            <a:r>
              <a:rPr lang="en-US" sz="1100" kern="1200" noProof="0" dirty="0">
                <a:solidFill>
                  <a:schemeClr val="tx1"/>
                </a:solidFill>
                <a:latin typeface="Calibri" pitchFamily="34" charset="0"/>
                <a:ea typeface="+mn-ea"/>
                <a:cs typeface="+mn-cs"/>
              </a:rPr>
              <a:t>active </a:t>
            </a:r>
            <a:r>
              <a:rPr lang="en-US" sz="1100" kern="1200" noProof="0" dirty="0" smtClean="0">
                <a:solidFill>
                  <a:schemeClr val="tx1"/>
                </a:solidFill>
                <a:latin typeface="Calibri" pitchFamily="34" charset="0"/>
                <a:ea typeface="+mn-ea"/>
                <a:cs typeface="+mn-cs"/>
              </a:rPr>
              <a:t>surface</a:t>
            </a:r>
            <a:r>
              <a:rPr lang="en-US" sz="1100" kern="1200" baseline="0" noProof="0" dirty="0" smtClean="0">
                <a:solidFill>
                  <a:schemeClr val="tx1"/>
                </a:solidFill>
                <a:latin typeface="Calibri" pitchFamily="34" charset="0"/>
                <a:ea typeface="+mn-ea"/>
                <a:cs typeface="+mn-cs"/>
              </a:rPr>
              <a:t> is used </a:t>
            </a:r>
            <a:r>
              <a:rPr lang="en-US" sz="1100" kern="1200" noProof="0" dirty="0" smtClean="0">
                <a:solidFill>
                  <a:schemeClr val="tx1"/>
                </a:solidFill>
                <a:latin typeface="Calibri" pitchFamily="34" charset="0"/>
                <a:ea typeface="+mn-ea"/>
                <a:cs typeface="+mn-cs"/>
              </a:rPr>
              <a:t>only for </a:t>
            </a:r>
            <a:r>
              <a:rPr lang="en-US" sz="1100" kern="1200" noProof="0" dirty="0">
                <a:solidFill>
                  <a:schemeClr val="tx1"/>
                </a:solidFill>
                <a:latin typeface="Calibri" pitchFamily="34" charset="0"/>
                <a:ea typeface="+mn-ea"/>
                <a:cs typeface="+mn-cs"/>
              </a:rPr>
              <a:t>two environmental </a:t>
            </a:r>
            <a:r>
              <a:rPr lang="en-US" sz="1100" kern="1200" noProof="0" dirty="0" smtClean="0">
                <a:solidFill>
                  <a:schemeClr val="tx1"/>
                </a:solidFill>
                <a:latin typeface="Calibri" pitchFamily="34" charset="0"/>
                <a:ea typeface="+mn-ea"/>
                <a:cs typeface="+mn-cs"/>
              </a:rPr>
              <a:t>effects, </a:t>
            </a:r>
            <a:r>
              <a:rPr lang="en-US" sz="1100" kern="1200" noProof="0" dirty="0">
                <a:solidFill>
                  <a:schemeClr val="tx1"/>
                </a:solidFill>
                <a:latin typeface="Calibri" pitchFamily="34" charset="0"/>
                <a:ea typeface="+mn-ea"/>
                <a:cs typeface="+mn-cs"/>
              </a:rPr>
              <a:t>the gravity and thermal deformations.</a:t>
            </a:r>
          </a:p>
          <a:p>
            <a:pPr algn="l" rtl="0" eaLnBrk="0" fontAlgn="base" hangingPunct="0">
              <a:spcBef>
                <a:spcPct val="30000"/>
              </a:spcBef>
              <a:spcAft>
                <a:spcPct val="0"/>
              </a:spcAft>
            </a:pPr>
            <a:r>
              <a:rPr lang="en-US" sz="1100" kern="1200" noProof="0" dirty="0">
                <a:solidFill>
                  <a:schemeClr val="tx1"/>
                </a:solidFill>
                <a:latin typeface="Calibri" pitchFamily="34" charset="0"/>
                <a:ea typeface="+mn-ea"/>
                <a:cs typeface="+mn-cs"/>
              </a:rPr>
              <a:t>The gravity deformations are corrected by look-up-tables (LUT), the thermal deformations by temperature sensors and a thermal model (ThM). The maximal wind deformations </a:t>
            </a:r>
            <a:r>
              <a:rPr lang="en-US" sz="1100" kern="1200" noProof="0" dirty="0" smtClean="0">
                <a:solidFill>
                  <a:schemeClr val="tx1"/>
                </a:solidFill>
                <a:latin typeface="Calibri" pitchFamily="34" charset="0"/>
                <a:ea typeface="+mn-ea"/>
                <a:cs typeface="+mn-cs"/>
              </a:rPr>
              <a:t>are, as explained, </a:t>
            </a:r>
            <a:r>
              <a:rPr lang="en-US" sz="1100" kern="1200" noProof="0" dirty="0">
                <a:solidFill>
                  <a:schemeClr val="tx1"/>
                </a:solidFill>
                <a:latin typeface="Calibri" pitchFamily="34" charset="0"/>
                <a:ea typeface="+mn-ea"/>
                <a:cs typeface="+mn-cs"/>
              </a:rPr>
              <a:t>just below the budget requirements, and not actively corrected.</a:t>
            </a:r>
          </a:p>
          <a:p>
            <a:pPr algn="l" rtl="0" eaLnBrk="0" fontAlgn="base" hangingPunct="0">
              <a:spcBef>
                <a:spcPct val="30000"/>
              </a:spcBef>
              <a:spcAft>
                <a:spcPct val="0"/>
              </a:spcAft>
            </a:pPr>
            <a:r>
              <a:rPr lang="en-US" sz="1100" kern="1200" noProof="0" dirty="0">
                <a:solidFill>
                  <a:schemeClr val="tx1"/>
                </a:solidFill>
                <a:latin typeface="Calibri" pitchFamily="34" charset="0"/>
                <a:ea typeface="+mn-ea"/>
                <a:cs typeface="+mn-cs"/>
              </a:rPr>
              <a:t>The right table shows the pointing error budget of the LMT. The table is much more complex as the surface error budget, because all the influences of the main axes mechanisms and position controllers must be taken into account. </a:t>
            </a:r>
          </a:p>
          <a:p>
            <a:pPr algn="l" rtl="0" eaLnBrk="0" fontAlgn="base" hangingPunct="0">
              <a:spcBef>
                <a:spcPct val="30000"/>
              </a:spcBef>
              <a:spcAft>
                <a:spcPct val="0"/>
              </a:spcAft>
            </a:pPr>
            <a:r>
              <a:rPr lang="en-US" sz="1100" kern="1200" noProof="0" dirty="0">
                <a:solidFill>
                  <a:schemeClr val="tx1"/>
                </a:solidFill>
                <a:latin typeface="Calibri" pitchFamily="34" charset="0"/>
                <a:ea typeface="+mn-ea"/>
                <a:cs typeface="+mn-cs"/>
              </a:rPr>
              <a:t>Seven major effects are corrected in the pointing control process. Major effects are: 1. The gravity deformations by look up tables; 2. The steady-state wind influences by inclinometer measurements on the alidade heads; 3. The thermal influences by temperature measurements and a thermal model; 4. The axis alignment by astronomical calibration; 5. The backlash of the drive mechanisms by pre-tension; 6. The friction in the axis, particularly of the azimuth wheel-on-track system, by disturbance feed-forward; 7. Disturbances in the position commands by a dynamic trajectory generator.</a:t>
            </a:r>
          </a:p>
          <a:p>
            <a:pPr algn="l" rtl="0" eaLnBrk="0" fontAlgn="base" hangingPunct="0">
              <a:spcBef>
                <a:spcPct val="30000"/>
              </a:spcBef>
              <a:spcAft>
                <a:spcPct val="0"/>
              </a:spcAft>
            </a:pPr>
            <a:r>
              <a:rPr lang="en-US" sz="1100" kern="1200" noProof="0" dirty="0">
                <a:solidFill>
                  <a:schemeClr val="tx1"/>
                </a:solidFill>
                <a:latin typeface="Calibri" pitchFamily="34" charset="0"/>
                <a:ea typeface="+mn-ea"/>
                <a:cs typeface="+mn-cs"/>
              </a:rPr>
              <a:t>The table shows an improvement by the active control features of the absolute errors by more than </a:t>
            </a:r>
            <a:r>
              <a:rPr lang="en-US" sz="1100" kern="1200" noProof="0" dirty="0" smtClean="0">
                <a:solidFill>
                  <a:schemeClr val="tx1"/>
                </a:solidFill>
                <a:latin typeface="Calibri" pitchFamily="34" charset="0"/>
                <a:ea typeface="+mn-ea"/>
                <a:cs typeface="+mn-cs"/>
              </a:rPr>
              <a:t>one </a:t>
            </a:r>
            <a:r>
              <a:rPr lang="en-US" sz="1100" kern="1200" noProof="0" dirty="0">
                <a:solidFill>
                  <a:schemeClr val="tx1"/>
                </a:solidFill>
                <a:latin typeface="Calibri" pitchFamily="34" charset="0"/>
                <a:ea typeface="+mn-ea"/>
                <a:cs typeface="+mn-cs"/>
              </a:rPr>
              <a:t>order of magnitude.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21</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0" indent="0" algn="l" rtl="0" eaLnBrk="0" fontAlgn="base" hangingPunct="0">
              <a:spcBef>
                <a:spcPct val="30000"/>
              </a:spcBef>
              <a:spcAft>
                <a:spcPct val="0"/>
              </a:spcAft>
            </a:pPr>
            <a:r>
              <a:rPr lang="en-US" sz="1100" kern="1200" noProof="0" dirty="0" smtClean="0">
                <a:solidFill>
                  <a:schemeClr val="tx1"/>
                </a:solidFill>
                <a:latin typeface="Calibri" pitchFamily="34" charset="0"/>
                <a:ea typeface="+mn-ea"/>
                <a:cs typeface="+mn-cs"/>
              </a:rPr>
              <a:t>Up to now I have discussed all the effects only from the viewpoint of a designer, having in mind the fulfillment of requirements defined at the beginning of the design process by astronomers due to their science case. </a:t>
            </a:r>
          </a:p>
          <a:p>
            <a:pPr marL="0" indent="0" algn="l" rtl="0" eaLnBrk="0" fontAlgn="base" hangingPunct="0">
              <a:spcBef>
                <a:spcPct val="30000"/>
              </a:spcBef>
              <a:spcAft>
                <a:spcPct val="0"/>
              </a:spcAft>
            </a:pPr>
            <a:r>
              <a:rPr lang="en-US" sz="1100" kern="1200" noProof="0" dirty="0" smtClean="0">
                <a:solidFill>
                  <a:schemeClr val="tx1"/>
                </a:solidFill>
                <a:latin typeface="Calibri" pitchFamily="34" charset="0"/>
                <a:ea typeface="+mn-ea"/>
                <a:cs typeface="+mn-cs"/>
              </a:rPr>
              <a:t>Now is the time to look onto the outcome, after the telescope is built.</a:t>
            </a:r>
          </a:p>
          <a:p>
            <a:pPr marL="0" indent="0" algn="l" rtl="0" eaLnBrk="0" fontAlgn="base" hangingPunct="0">
              <a:spcBef>
                <a:spcPct val="30000"/>
              </a:spcBef>
              <a:spcAft>
                <a:spcPct val="0"/>
              </a:spcAft>
            </a:pPr>
            <a:r>
              <a:rPr lang="en-US" sz="1100" kern="1200" noProof="0" dirty="0" smtClean="0">
                <a:solidFill>
                  <a:schemeClr val="tx1"/>
                </a:solidFill>
                <a:latin typeface="Calibri" pitchFamily="34" charset="0"/>
                <a:ea typeface="+mn-ea"/>
                <a:cs typeface="+mn-cs"/>
              </a:rPr>
              <a:t>The verification of the telescope performance and possible improvements are subject of “metrology”, the title of our small conference here. Unfortunately, some of the major effects discussed by me before, are not easy to measure. It is e.g.</a:t>
            </a:r>
            <a:r>
              <a:rPr lang="en-US" sz="1100" kern="1200" baseline="0" noProof="0" dirty="0" smtClean="0">
                <a:solidFill>
                  <a:schemeClr val="tx1"/>
                </a:solidFill>
                <a:latin typeface="Calibri" pitchFamily="34" charset="0"/>
                <a:ea typeface="+mn-ea"/>
                <a:cs typeface="+mn-cs"/>
              </a:rPr>
              <a:t> difficult to get real data for the wind, because wind is a random incidence. (For SOFIA the situation is different. The occurrence of the aero-acoustic loads there, the equivalent to the wind in earthbound telescopes, is permanent. See my later slides).</a:t>
            </a:r>
          </a:p>
          <a:p>
            <a:pPr marL="0" indent="0" algn="l" rtl="0" eaLnBrk="0" fontAlgn="base" hangingPunct="0">
              <a:spcBef>
                <a:spcPct val="30000"/>
              </a:spcBef>
              <a:spcAft>
                <a:spcPct val="0"/>
              </a:spcAft>
            </a:pPr>
            <a:r>
              <a:rPr lang="en-US" sz="1100" kern="1200" baseline="0" noProof="0" dirty="0" smtClean="0">
                <a:solidFill>
                  <a:schemeClr val="tx1"/>
                </a:solidFill>
                <a:latin typeface="Calibri" pitchFamily="34" charset="0"/>
                <a:ea typeface="+mn-ea"/>
                <a:cs typeface="+mn-cs"/>
              </a:rPr>
              <a:t>But for the LMT/GTM we have since this summer some holographic measurements by Pete Schloerb and his team (left diagrams), and they show in comparison with the calculated shapes (right diagram) very good accordance of </a:t>
            </a:r>
            <a:r>
              <a:rPr lang="en-US" sz="1100" kern="1200" baseline="0" noProof="0" smtClean="0">
                <a:solidFill>
                  <a:schemeClr val="tx1"/>
                </a:solidFill>
                <a:latin typeface="Calibri" pitchFamily="34" charset="0"/>
                <a:ea typeface="+mn-ea"/>
                <a:cs typeface="+mn-cs"/>
              </a:rPr>
              <a:t>the outcome. </a:t>
            </a:r>
            <a:endParaRPr lang="en-US" sz="1100" kern="1200" noProof="0" dirty="0">
              <a:solidFill>
                <a:schemeClr val="tx1"/>
              </a:solidFill>
              <a:latin typeface="Calibri" pitchFamily="34"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22</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238887" indent="-238887"/>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23</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238887" indent="-238887"/>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24</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238887" indent="-238887"/>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25</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238887" indent="-238887"/>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E4587-E2C0-4912-A6E2-81AE22DECD04}" type="slidenum">
              <a:rPr lang="en-US"/>
              <a:pPr/>
              <a:t>26</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xfrm>
            <a:off x="643243" y="4856826"/>
            <a:ext cx="5949998" cy="4622721"/>
          </a:xfrm>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EBBBE-3833-4836-BF68-25453CDF2D5E}" type="slidenum">
              <a:rPr lang="en-US"/>
              <a:pPr/>
              <a:t>27</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730367" y="4856246"/>
            <a:ext cx="5680627" cy="4622189"/>
          </a:xfrm>
        </p:spPr>
        <p:txBody>
          <a:bodyPr/>
          <a:lstStyle/>
          <a:p>
            <a:pPr algn="ctr"/>
            <a:r>
              <a:rPr lang="de-DE" b="1"/>
              <a:t>2. POINTING BUDGETS</a:t>
            </a:r>
            <a:endParaRPr lang="de-DE"/>
          </a:p>
          <a:p>
            <a:r>
              <a:rPr lang="de-DE"/>
              <a:t>The verification business of pointing is formally handled by „pointing budgets“. Figure 4 shows the pointing budget tables as presented at the CDR. </a:t>
            </a:r>
          </a:p>
          <a:p>
            <a:r>
              <a:rPr lang="de-DE"/>
              <a:t>The „pointing budget“ consists of two separate tables. The left one in figure 4 describes the contributions of the internal features of the subsystems to the pointing, as sensor resolution, torque ripple, bearing friction etc. The right table decribes the contributions of the environmental influences via the overall system. </a:t>
            </a:r>
          </a:p>
          <a:p>
            <a:r>
              <a:rPr lang="de-DE"/>
              <a:t>Now, August 2002, all hardware is produced and the telescope is assembled on ground in an integration hall at the MAN premisses in Augsburg. Something could be done in regard of pointing tests, but obviously not every thing. The resulting verification strategy, dealing with the complicated integration process of the telescope into the aircraft, and dealing with the situation, that real flight conditions are somewhat uncertain and will be known definitely only after flying, is explained in the following. </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EBBBE-3833-4836-BF68-25453CDF2D5E}" type="slidenum">
              <a:rPr lang="en-US"/>
              <a:pPr/>
              <a:t>30</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xfrm>
            <a:off x="730367" y="4856246"/>
            <a:ext cx="5680627" cy="4622189"/>
          </a:xfrm>
        </p:spPr>
        <p:txBody>
          <a:bodyPr/>
          <a:lstStyle/>
          <a:p>
            <a:pPr algn="ctr"/>
            <a:endParaRPr lang="de-DE"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31</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238887" indent="-238887"/>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A7CF3E-FA56-46DA-82EB-B4B3D8E9D732}" type="slidenum">
              <a:rPr lang="en-US"/>
              <a:pPr/>
              <a:t>3</a:t>
            </a:fld>
            <a:endParaRPr lang="en-US"/>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xfrm>
            <a:off x="804054" y="4856826"/>
            <a:ext cx="5547971" cy="4622721"/>
          </a:xfrm>
        </p:spPr>
        <p:txBody>
          <a:bodyPr/>
          <a:lstStyle/>
          <a:p>
            <a:r>
              <a:rPr lang="en-US" sz="1100" dirty="0" smtClean="0">
                <a:latin typeface="Calibri" pitchFamily="34" charset="0"/>
              </a:rPr>
              <a:t>The</a:t>
            </a:r>
            <a:r>
              <a:rPr lang="en-US" sz="1100" baseline="0" dirty="0" smtClean="0">
                <a:latin typeface="Calibri" pitchFamily="34" charset="0"/>
              </a:rPr>
              <a:t> diagram </a:t>
            </a:r>
            <a:r>
              <a:rPr lang="en-US" sz="1100" dirty="0" smtClean="0">
                <a:latin typeface="Calibri" pitchFamily="34" charset="0"/>
              </a:rPr>
              <a:t>on </a:t>
            </a:r>
            <a:r>
              <a:rPr lang="en-US" sz="1100" dirty="0">
                <a:latin typeface="Calibri" pitchFamily="34" charset="0"/>
              </a:rPr>
              <a:t>the </a:t>
            </a:r>
            <a:r>
              <a:rPr lang="en-US" sz="1100" dirty="0" smtClean="0">
                <a:latin typeface="Calibri" pitchFamily="34" charset="0"/>
              </a:rPr>
              <a:t>left shows </a:t>
            </a:r>
            <a:r>
              <a:rPr lang="en-US" sz="1100" dirty="0">
                <a:latin typeface="Calibri" pitchFamily="34" charset="0"/>
              </a:rPr>
              <a:t>the architecture of a </a:t>
            </a:r>
            <a:r>
              <a:rPr lang="en-US" sz="1100" dirty="0" smtClean="0">
                <a:latin typeface="Calibri" pitchFamily="34" charset="0"/>
              </a:rPr>
              <a:t>classical </a:t>
            </a:r>
            <a:r>
              <a:rPr lang="en-US" sz="1100" dirty="0">
                <a:latin typeface="Calibri" pitchFamily="34" charset="0"/>
              </a:rPr>
              <a:t>position control system </a:t>
            </a:r>
            <a:r>
              <a:rPr lang="en-US" sz="1100" dirty="0" smtClean="0">
                <a:latin typeface="Calibri" pitchFamily="34" charset="0"/>
              </a:rPr>
              <a:t>for </a:t>
            </a:r>
            <a:r>
              <a:rPr lang="en-US" sz="1100" dirty="0">
                <a:latin typeface="Calibri" pitchFamily="34" charset="0"/>
              </a:rPr>
              <a:t>a telescope with an elevation over azimuth mount. The position is defined by two axes</a:t>
            </a:r>
            <a:r>
              <a:rPr lang="en-US" sz="1100" dirty="0" smtClean="0">
                <a:latin typeface="Calibri" pitchFamily="34" charset="0"/>
              </a:rPr>
              <a:t>.</a:t>
            </a:r>
            <a:endParaRPr lang="en-US" sz="1100" dirty="0">
              <a:latin typeface="Calibri" pitchFamily="34" charset="0"/>
            </a:endParaRPr>
          </a:p>
          <a:p>
            <a:r>
              <a:rPr lang="en-US" sz="1100" dirty="0">
                <a:latin typeface="Calibri" pitchFamily="34" charset="0"/>
              </a:rPr>
              <a:t>The controllers of the axes are </a:t>
            </a:r>
            <a:r>
              <a:rPr lang="en-US" sz="1100" dirty="0" smtClean="0">
                <a:latin typeface="Calibri" pitchFamily="34" charset="0"/>
              </a:rPr>
              <a:t>of </a:t>
            </a:r>
            <a:r>
              <a:rPr lang="en-US" sz="1100" dirty="0">
                <a:latin typeface="Calibri" pitchFamily="34" charset="0"/>
              </a:rPr>
              <a:t>“cascaded” type, with three cascaded control loops: </a:t>
            </a:r>
            <a:endParaRPr lang="en-US" sz="1100" dirty="0" smtClean="0">
              <a:latin typeface="Calibri" pitchFamily="34" charset="0"/>
            </a:endParaRPr>
          </a:p>
          <a:p>
            <a:pPr marL="228600" indent="-228600">
              <a:buAutoNum type="arabicPeriod"/>
            </a:pPr>
            <a:r>
              <a:rPr lang="en-US" sz="1100" dirty="0" smtClean="0">
                <a:latin typeface="Calibri" pitchFamily="34" charset="0"/>
              </a:rPr>
              <a:t>the </a:t>
            </a:r>
            <a:r>
              <a:rPr lang="en-US" sz="1100" dirty="0">
                <a:latin typeface="Calibri" pitchFamily="34" charset="0"/>
              </a:rPr>
              <a:t>inner motor current loop; </a:t>
            </a:r>
            <a:endParaRPr lang="en-US" sz="1100" dirty="0" smtClean="0">
              <a:latin typeface="Calibri" pitchFamily="34" charset="0"/>
            </a:endParaRPr>
          </a:p>
          <a:p>
            <a:pPr marL="228600" indent="-228600">
              <a:buAutoNum type="arabicPeriod"/>
            </a:pPr>
            <a:r>
              <a:rPr lang="en-US" sz="1100" dirty="0" smtClean="0">
                <a:latin typeface="Calibri" pitchFamily="34" charset="0"/>
              </a:rPr>
              <a:t>the middle </a:t>
            </a:r>
            <a:r>
              <a:rPr lang="en-US" sz="1100" dirty="0">
                <a:latin typeface="Calibri" pitchFamily="34" charset="0"/>
              </a:rPr>
              <a:t>velocity loop; </a:t>
            </a:r>
            <a:endParaRPr lang="en-US" sz="1100" dirty="0" smtClean="0">
              <a:latin typeface="Calibri" pitchFamily="34" charset="0"/>
            </a:endParaRPr>
          </a:p>
          <a:p>
            <a:pPr marL="228600" indent="-228600">
              <a:buAutoNum type="arabicPeriod"/>
            </a:pPr>
            <a:r>
              <a:rPr lang="en-US" sz="1100" dirty="0" smtClean="0">
                <a:latin typeface="Calibri" pitchFamily="34" charset="0"/>
              </a:rPr>
              <a:t>the </a:t>
            </a:r>
            <a:r>
              <a:rPr lang="en-US" sz="1100" dirty="0">
                <a:latin typeface="Calibri" pitchFamily="34" charset="0"/>
              </a:rPr>
              <a:t>outer position loop.</a:t>
            </a:r>
          </a:p>
          <a:p>
            <a:r>
              <a:rPr lang="en-US" sz="1100" dirty="0">
                <a:latin typeface="Calibri" pitchFamily="34" charset="0"/>
              </a:rPr>
              <a:t>The controllers are classically of PID type, controlled by position encoders on the axes, velocity sensors (“tachos”) on the motors, and current sensors on the </a:t>
            </a:r>
            <a:r>
              <a:rPr lang="en-US" sz="1100" dirty="0" smtClean="0">
                <a:latin typeface="Calibri" pitchFamily="34" charset="0"/>
              </a:rPr>
              <a:t>motor amplifiers</a:t>
            </a:r>
            <a:r>
              <a:rPr lang="en-US" sz="1100" dirty="0">
                <a:latin typeface="Calibri" pitchFamily="34" charset="0"/>
              </a:rPr>
              <a:t>.</a:t>
            </a:r>
          </a:p>
          <a:p>
            <a:r>
              <a:rPr lang="en-US" sz="1100" dirty="0" smtClean="0">
                <a:latin typeface="Calibri" pitchFamily="34" charset="0"/>
              </a:rPr>
              <a:t>The</a:t>
            </a:r>
            <a:r>
              <a:rPr lang="en-US" sz="1100" baseline="0" dirty="0" smtClean="0">
                <a:latin typeface="Calibri" pitchFamily="34" charset="0"/>
              </a:rPr>
              <a:t> traditional</a:t>
            </a:r>
            <a:r>
              <a:rPr lang="en-US" sz="1100" dirty="0" smtClean="0">
                <a:latin typeface="Calibri" pitchFamily="34" charset="0"/>
              </a:rPr>
              <a:t> </a:t>
            </a:r>
            <a:r>
              <a:rPr lang="en-US" sz="1100" dirty="0">
                <a:latin typeface="Calibri" pitchFamily="34" charset="0"/>
              </a:rPr>
              <a:t>position control system doesn’t take care of the deformations, and is limited by the resonance behavior of the structure and mechanisms as a whole.</a:t>
            </a:r>
          </a:p>
          <a:p>
            <a:r>
              <a:rPr lang="en-US" sz="1100" dirty="0">
                <a:latin typeface="Calibri" pitchFamily="34" charset="0"/>
              </a:rPr>
              <a:t>The right diagram shows the control architecture of the position control system with a first step introducing more </a:t>
            </a:r>
            <a:r>
              <a:rPr lang="en-US" sz="1100" dirty="0" smtClean="0">
                <a:latin typeface="Calibri" pitchFamily="34" charset="0"/>
              </a:rPr>
              <a:t>intelligence called FBC. </a:t>
            </a:r>
          </a:p>
          <a:p>
            <a:r>
              <a:rPr lang="en-US" sz="1100" dirty="0" smtClean="0">
                <a:latin typeface="Calibri" pitchFamily="34" charset="0"/>
              </a:rPr>
              <a:t>The </a:t>
            </a:r>
            <a:r>
              <a:rPr lang="en-US" sz="1100" dirty="0">
                <a:latin typeface="Calibri" pitchFamily="34" charset="0"/>
              </a:rPr>
              <a:t>idea is </a:t>
            </a:r>
            <a:r>
              <a:rPr lang="en-US" sz="1100" dirty="0" smtClean="0">
                <a:latin typeface="Calibri" pitchFamily="34" charset="0"/>
              </a:rPr>
              <a:t>to extract </a:t>
            </a:r>
            <a:r>
              <a:rPr lang="en-US" sz="1100" dirty="0">
                <a:latin typeface="Calibri" pitchFamily="34" charset="0"/>
              </a:rPr>
              <a:t>from the sensor readings not only the basic position of the axes, but also </a:t>
            </a:r>
            <a:r>
              <a:rPr lang="en-US" sz="1100" dirty="0" smtClean="0">
                <a:latin typeface="Calibri" pitchFamily="34" charset="0"/>
              </a:rPr>
              <a:t>information </a:t>
            </a:r>
            <a:r>
              <a:rPr lang="en-US" sz="1100" dirty="0">
                <a:latin typeface="Calibri" pitchFamily="34" charset="0"/>
              </a:rPr>
              <a:t>on structural deformations. </a:t>
            </a:r>
            <a:endParaRPr lang="en-US" sz="1100" dirty="0" smtClean="0">
              <a:latin typeface="Calibri" pitchFamily="34" charset="0"/>
            </a:endParaRPr>
          </a:p>
          <a:p>
            <a:r>
              <a:rPr lang="en-US" sz="1100" dirty="0" smtClean="0">
                <a:latin typeface="Calibri" pitchFamily="34" charset="0"/>
              </a:rPr>
              <a:t>Some sensing alternatives are listed on the right side of the slide:</a:t>
            </a:r>
          </a:p>
          <a:p>
            <a:r>
              <a:rPr lang="en-US" sz="1100" dirty="0" smtClean="0">
                <a:latin typeface="Calibri" pitchFamily="34" charset="0"/>
              </a:rPr>
              <a:t>I. Use of the existing information</a:t>
            </a:r>
            <a:r>
              <a:rPr lang="en-US" sz="1100" baseline="0" dirty="0" smtClean="0">
                <a:latin typeface="Calibri" pitchFamily="34" charset="0"/>
              </a:rPr>
              <a:t> of the classical main axes controllers as axes positions, motor speeds and motor currents (proportional to the motor torques) and use them for more sophisticated interpretation than only the geometric position of the axes itself;</a:t>
            </a:r>
          </a:p>
          <a:p>
            <a:r>
              <a:rPr lang="en-US" sz="1100" dirty="0" smtClean="0">
                <a:latin typeface="Calibri" pitchFamily="34" charset="0"/>
              </a:rPr>
              <a:t>II. Use of external metrology</a:t>
            </a:r>
            <a:r>
              <a:rPr lang="en-US" sz="1100" baseline="0" dirty="0" smtClean="0">
                <a:latin typeface="Calibri" pitchFamily="34" charset="0"/>
              </a:rPr>
              <a:t> as laser trackers etc;</a:t>
            </a:r>
          </a:p>
          <a:p>
            <a:r>
              <a:rPr lang="en-US" sz="1100" baseline="0" dirty="0" smtClean="0">
                <a:latin typeface="Calibri" pitchFamily="34" charset="0"/>
              </a:rPr>
              <a:t>III. Use of state sensors on the structure as strain gauges, temperature sensors, inclinometers, accelerometers etc;</a:t>
            </a:r>
          </a:p>
          <a:p>
            <a:r>
              <a:rPr lang="en-US" sz="1100" baseline="0" dirty="0" smtClean="0">
                <a:latin typeface="Calibri" pitchFamily="34" charset="0"/>
              </a:rPr>
              <a:t>IV. Imaging sensors in the focal plane of the optics.</a:t>
            </a:r>
            <a:endParaRPr lang="en-US" sz="1100" dirty="0">
              <a:latin typeface="Calibri" pitchFamily="34" charset="0"/>
            </a:endParaRPr>
          </a:p>
          <a:p>
            <a:endParaRPr lang="en-US"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AEE4D1-FC9A-4E17-9279-094FD679C864}" type="slidenum">
              <a:rPr lang="en-US"/>
              <a:pPr/>
              <a:t>4</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xfrm>
            <a:off x="723648" y="4856826"/>
            <a:ext cx="5708782" cy="4622721"/>
          </a:xfrm>
        </p:spPr>
        <p:txBody>
          <a:bodyPr/>
          <a:lstStyle/>
          <a:p>
            <a:endParaRPr lang="en-US" dirty="0" smtClean="0"/>
          </a:p>
          <a:p>
            <a:r>
              <a:rPr lang="en-US" sz="1100" dirty="0" smtClean="0">
                <a:latin typeface="Calibri" pitchFamily="34" charset="0"/>
              </a:rPr>
              <a:t>All</a:t>
            </a:r>
            <a:r>
              <a:rPr lang="en-US" sz="1100" baseline="0" dirty="0" smtClean="0">
                <a:latin typeface="Calibri" pitchFamily="34" charset="0"/>
              </a:rPr>
              <a:t> very large optical telescopes are now equipped with so called Adaptive Optics (AO). Adaptive optics is based on “closed loop” feed back of any kind of disturbances in the optical path of the telescope including atmospheric turbulences. Optical AO is based on the availability of a “wave front sensor” in the focal plane of the telescope, which identifies the disturbances. The wave front sensor depends on the existence of an “image” in this focal plane. Radio telescopes observe normally only one pixel in the focal plane, they produce no image there. Imaging is only done by scanning. (Modern millimeter, submillimeter telescopes may have some more pixels in the image plane, and the upcoming Terahertz telescopes do some imaging). </a:t>
            </a:r>
          </a:p>
          <a:p>
            <a:r>
              <a:rPr lang="en-US" sz="1100" baseline="0" dirty="0" smtClean="0">
                <a:latin typeface="Calibri" pitchFamily="34" charset="0"/>
              </a:rPr>
              <a:t>Due to this fact – the missing imaging capability of the radio telescopes – up to now for radio telescopes no adaptive optics is known. This is the reason why the improvement of radio telescope performance beyond the classical limits as defined by Sebastian von Hoerner in the early 1960ies here in Green Bank is only feasible with “open loop” corrections, which are not able to compensate atmospheric disturbances as the optical adaptive optics. </a:t>
            </a:r>
          </a:p>
          <a:p>
            <a:r>
              <a:rPr lang="en-US" sz="1100" baseline="0" dirty="0" smtClean="0">
                <a:latin typeface="Calibri" pitchFamily="34" charset="0"/>
              </a:rPr>
              <a:t>We call this “open loop” corrections here FBC, to distinguish them from the optical AO.</a:t>
            </a:r>
          </a:p>
          <a:p>
            <a:r>
              <a:rPr lang="en-US" sz="1100" baseline="0" dirty="0" smtClean="0">
                <a:latin typeface="Calibri" pitchFamily="34" charset="0"/>
              </a:rPr>
              <a:t>The left diagram shows the FBC control architecture as used today in large millimeter and submillimeter radio telescopes. The sensors of the FBC system consists of the main position sensors etc as explained before, additional inclinometers etc on the alidade, and temperature sensors etc on the backup structure. This information is fed into a FBC model, which evaluates the deformation state of the overall structure, and extracts position commands for the main axes drives as well as corrections for the shape and relative position of the optical elements versus surface actuators, subreflector positioners etc. These corrections are “open loop”, they are only as good as the FBC model, and are not able – as mentioned before – to correct other effects as e.g. atmospheric disturbances not covered by the FBC model.</a:t>
            </a:r>
          </a:p>
          <a:p>
            <a:r>
              <a:rPr lang="en-US" sz="1100" baseline="0" dirty="0" smtClean="0">
                <a:latin typeface="Calibri" pitchFamily="34" charset="0"/>
              </a:rPr>
              <a:t>The “closed loop” features of the optical AO (right diagram) covers all disturbances, atmospheric as well as telescope internal disturbances and would not need the underlay of a FBC model as shown in the right diagram. But some FBC features may improve the performance of the AO system as we will the for the example of the DKIST.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9F9B49-48C7-46C2-9EB0-F70C8C2C0DB6}" type="slidenum">
              <a:rPr lang="en-US"/>
              <a:pPr/>
              <a:t>5</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804054" y="4856826"/>
            <a:ext cx="5467566" cy="4622721"/>
          </a:xfrm>
        </p:spPr>
        <p:txBody>
          <a:bodyPr/>
          <a:lstStyle/>
          <a:p>
            <a:r>
              <a:rPr lang="en-US" sz="1100" dirty="0" smtClean="0">
                <a:latin typeface="Calibri" pitchFamily="34" charset="0"/>
              </a:rPr>
              <a:t>Normally</a:t>
            </a:r>
            <a:r>
              <a:rPr lang="en-US" sz="1100" dirty="0">
                <a:latin typeface="Calibri" pitchFamily="34" charset="0"/>
              </a:rPr>
              <a:t>, telescopes are calibrated at the beginning of the observation by astronomical calibration models. The </a:t>
            </a:r>
            <a:r>
              <a:rPr lang="en-US" sz="1100" dirty="0" smtClean="0">
                <a:latin typeface="Calibri" pitchFamily="34" charset="0"/>
              </a:rPr>
              <a:t>left diagram shows</a:t>
            </a:r>
            <a:r>
              <a:rPr lang="en-US" sz="1100" dirty="0">
                <a:latin typeface="Calibri" pitchFamily="34" charset="0"/>
              </a:rPr>
              <a:t>, how the astronomical calibration process fits into the FBC concept of  telescope control.</a:t>
            </a:r>
          </a:p>
          <a:p>
            <a:r>
              <a:rPr lang="en-US" sz="1100" dirty="0">
                <a:latin typeface="Calibri" pitchFamily="34" charset="0"/>
              </a:rPr>
              <a:t>The </a:t>
            </a:r>
            <a:r>
              <a:rPr lang="en-US" sz="1100" dirty="0" smtClean="0">
                <a:latin typeface="Calibri" pitchFamily="34" charset="0"/>
              </a:rPr>
              <a:t>right diagram </a:t>
            </a:r>
            <a:r>
              <a:rPr lang="en-US" sz="1100" dirty="0">
                <a:latin typeface="Calibri" pitchFamily="34" charset="0"/>
              </a:rPr>
              <a:t>remembers, that for the evaluation of the image position and quality from the overall identified finite element model a best-fitting or ray-tracing algorithm is needed, which correlates the structural deformations with the optical quality and direction of the optical beam (right sketch.)</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B82B4E-57DB-4A12-AC08-D88B30E3E61F}" type="slidenum">
              <a:rPr lang="en-US"/>
              <a:pPr/>
              <a:t>6</a:t>
            </a:fld>
            <a:endParaRPr lang="en-US"/>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xfrm>
            <a:off x="562838" y="4856826"/>
            <a:ext cx="6110809" cy="4622721"/>
          </a:xfrm>
        </p:spPr>
        <p:txBody>
          <a:bodyPr/>
          <a:lstStyle/>
          <a:p>
            <a:pPr marL="238887" indent="-238887"/>
            <a:r>
              <a:rPr lang="en-US" sz="1100" dirty="0">
                <a:latin typeface="Calibri" pitchFamily="34" charset="0"/>
              </a:rPr>
              <a:t>Major task of  a FBC system is the identification of the actual deformation status of the telescope. For this purpose, </a:t>
            </a:r>
            <a:r>
              <a:rPr lang="en-US" sz="1100" dirty="0" smtClean="0">
                <a:latin typeface="Calibri" pitchFamily="34" charset="0"/>
              </a:rPr>
              <a:t>a </a:t>
            </a:r>
            <a:r>
              <a:rPr lang="en-US" sz="1100" dirty="0">
                <a:latin typeface="Calibri" pitchFamily="34" charset="0"/>
              </a:rPr>
              <a:t>lot of different types of sensors are available.</a:t>
            </a:r>
          </a:p>
          <a:p>
            <a:pPr marL="238887" indent="-238887"/>
            <a:r>
              <a:rPr lang="en-US" sz="1100" dirty="0">
                <a:latin typeface="Calibri" pitchFamily="34" charset="0"/>
              </a:rPr>
              <a:t>The </a:t>
            </a:r>
            <a:r>
              <a:rPr lang="en-US" sz="1100" dirty="0" smtClean="0">
                <a:latin typeface="Calibri" pitchFamily="34" charset="0"/>
              </a:rPr>
              <a:t>table </a:t>
            </a:r>
            <a:r>
              <a:rPr lang="en-US" sz="1100" dirty="0">
                <a:latin typeface="Calibri" pitchFamily="34" charset="0"/>
              </a:rPr>
              <a:t>gives a an overview and </a:t>
            </a:r>
            <a:r>
              <a:rPr lang="en-US" sz="1100" dirty="0" smtClean="0">
                <a:latin typeface="Calibri" pitchFamily="34" charset="0"/>
              </a:rPr>
              <a:t>information </a:t>
            </a:r>
            <a:r>
              <a:rPr lang="en-US" sz="1100" dirty="0">
                <a:latin typeface="Calibri" pitchFamily="34" charset="0"/>
              </a:rPr>
              <a:t>on the main applications:</a:t>
            </a:r>
          </a:p>
          <a:p>
            <a:pPr marL="238887" indent="-238887">
              <a:buFontTx/>
              <a:buAutoNum type="arabicPeriod"/>
            </a:pPr>
            <a:r>
              <a:rPr lang="en-US" sz="1100" dirty="0">
                <a:latin typeface="Calibri" pitchFamily="34" charset="0"/>
              </a:rPr>
              <a:t>For earthbound telescopes, angular </a:t>
            </a:r>
            <a:r>
              <a:rPr lang="en-US" sz="1100" dirty="0" smtClean="0">
                <a:latin typeface="Calibri" pitchFamily="34" charset="0"/>
              </a:rPr>
              <a:t>encoders</a:t>
            </a:r>
            <a:r>
              <a:rPr lang="en-US" sz="1100" baseline="0" dirty="0" smtClean="0">
                <a:latin typeface="Calibri" pitchFamily="34" charset="0"/>
              </a:rPr>
              <a:t> </a:t>
            </a:r>
            <a:r>
              <a:rPr lang="en-US" sz="1100" dirty="0" smtClean="0">
                <a:latin typeface="Calibri" pitchFamily="34" charset="0"/>
              </a:rPr>
              <a:t>are </a:t>
            </a:r>
            <a:r>
              <a:rPr lang="en-US" sz="1100" dirty="0">
                <a:latin typeface="Calibri" pitchFamily="34" charset="0"/>
              </a:rPr>
              <a:t>used for measuring the position of the adjacent structural components; tachos for measuring the motor speed; and current sensors, which identify via the motor currents the applied motor torques.</a:t>
            </a:r>
          </a:p>
          <a:p>
            <a:pPr marL="238887" indent="-238887">
              <a:buFontTx/>
              <a:buAutoNum type="arabicPeriod"/>
            </a:pPr>
            <a:r>
              <a:rPr lang="en-US" sz="1100" dirty="0">
                <a:latin typeface="Calibri" pitchFamily="34" charset="0"/>
              </a:rPr>
              <a:t>The following sensors can be used for FBC purposes at radio telescopes: </a:t>
            </a:r>
            <a:endParaRPr lang="en-US" sz="1100" dirty="0" smtClean="0">
              <a:latin typeface="Calibri" pitchFamily="34" charset="0"/>
            </a:endParaRPr>
          </a:p>
          <a:p>
            <a:pPr marL="696087" lvl="1" indent="-238887">
              <a:buFontTx/>
              <a:buAutoNum type="arabicPeriod"/>
            </a:pPr>
            <a:r>
              <a:rPr lang="en-US" sz="1100" dirty="0" smtClean="0">
                <a:latin typeface="Calibri" pitchFamily="34" charset="0"/>
              </a:rPr>
              <a:t>inclinometers </a:t>
            </a:r>
            <a:r>
              <a:rPr lang="en-US" sz="1100" dirty="0">
                <a:latin typeface="Calibri" pitchFamily="34" charset="0"/>
              </a:rPr>
              <a:t>identifying inclinations of structural components against the gravity </a:t>
            </a:r>
            <a:r>
              <a:rPr lang="en-US" sz="1100" dirty="0" smtClean="0">
                <a:latin typeface="Calibri" pitchFamily="34" charset="0"/>
              </a:rPr>
              <a:t>vector; </a:t>
            </a:r>
          </a:p>
          <a:p>
            <a:pPr marL="696087" lvl="1" indent="-238887">
              <a:buFontTx/>
              <a:buAutoNum type="arabicPeriod"/>
            </a:pPr>
            <a:r>
              <a:rPr lang="en-US" sz="1100" dirty="0" smtClean="0">
                <a:latin typeface="Calibri" pitchFamily="34" charset="0"/>
              </a:rPr>
              <a:t>laser </a:t>
            </a:r>
            <a:r>
              <a:rPr lang="en-US" sz="1100" dirty="0">
                <a:latin typeface="Calibri" pitchFamily="34" charset="0"/>
              </a:rPr>
              <a:t>trackers for measuring the spatial position of reference points equipped with optical </a:t>
            </a:r>
            <a:r>
              <a:rPr lang="en-US" sz="1100" dirty="0" smtClean="0">
                <a:latin typeface="Calibri" pitchFamily="34" charset="0"/>
              </a:rPr>
              <a:t>targets;  </a:t>
            </a:r>
          </a:p>
          <a:p>
            <a:pPr marL="696087" lvl="1" indent="-238887">
              <a:buFontTx/>
              <a:buAutoNum type="arabicPeriod"/>
            </a:pPr>
            <a:r>
              <a:rPr lang="en-US" sz="1100" dirty="0" smtClean="0">
                <a:latin typeface="Calibri" pitchFamily="34" charset="0"/>
              </a:rPr>
              <a:t>temperature </a:t>
            </a:r>
            <a:r>
              <a:rPr lang="en-US" sz="1100" dirty="0">
                <a:latin typeface="Calibri" pitchFamily="34" charset="0"/>
              </a:rPr>
              <a:t>sensors for identification of temperature </a:t>
            </a:r>
            <a:r>
              <a:rPr lang="en-US" sz="1100" dirty="0" smtClean="0">
                <a:latin typeface="Calibri" pitchFamily="34" charset="0"/>
              </a:rPr>
              <a:t>models;  </a:t>
            </a:r>
          </a:p>
          <a:p>
            <a:pPr marL="696087" lvl="1" indent="-238887">
              <a:buFontTx/>
              <a:buAutoNum type="arabicPeriod"/>
            </a:pPr>
            <a:r>
              <a:rPr lang="en-US" sz="1100" dirty="0" smtClean="0">
                <a:latin typeface="Calibri" pitchFamily="34" charset="0"/>
              </a:rPr>
              <a:t>pressure </a:t>
            </a:r>
            <a:r>
              <a:rPr lang="en-US" sz="1100" dirty="0">
                <a:latin typeface="Calibri" pitchFamily="34" charset="0"/>
              </a:rPr>
              <a:t>sensors for the aerodynamic wind pressure e.g. on reflector surfaces; </a:t>
            </a:r>
            <a:endParaRPr lang="en-US" sz="1100" dirty="0" smtClean="0">
              <a:latin typeface="Calibri" pitchFamily="34" charset="0"/>
            </a:endParaRPr>
          </a:p>
          <a:p>
            <a:pPr marL="696087" lvl="1" indent="-238887">
              <a:buFontTx/>
              <a:buAutoNum type="arabicPeriod"/>
            </a:pPr>
            <a:r>
              <a:rPr lang="en-US" sz="1100" dirty="0" smtClean="0">
                <a:latin typeface="Calibri" pitchFamily="34" charset="0"/>
              </a:rPr>
              <a:t>strain </a:t>
            </a:r>
            <a:r>
              <a:rPr lang="en-US" sz="1100" dirty="0">
                <a:latin typeface="Calibri" pitchFamily="34" charset="0"/>
              </a:rPr>
              <a:t>gauges for the identification of deformation states of backup structures etc.</a:t>
            </a:r>
          </a:p>
          <a:p>
            <a:pPr marL="238887" indent="-238887">
              <a:buFontTx/>
              <a:buAutoNum type="arabicPeriod"/>
            </a:pPr>
            <a:r>
              <a:rPr lang="en-US" sz="1100" dirty="0">
                <a:latin typeface="Calibri" pitchFamily="34" charset="0"/>
              </a:rPr>
              <a:t>Position control and FBC sensors for airborne </a:t>
            </a:r>
            <a:r>
              <a:rPr lang="en-US" sz="1100" dirty="0" smtClean="0">
                <a:latin typeface="Calibri" pitchFamily="34" charset="0"/>
              </a:rPr>
              <a:t>telescopes:</a:t>
            </a:r>
          </a:p>
          <a:p>
            <a:pPr marL="696087" lvl="1" indent="-238887">
              <a:buFontTx/>
              <a:buAutoNum type="arabicPeriod"/>
            </a:pPr>
            <a:r>
              <a:rPr lang="en-US" sz="1100" dirty="0" smtClean="0">
                <a:latin typeface="Calibri" pitchFamily="34" charset="0"/>
              </a:rPr>
              <a:t>Imagers for measuring the position of a reference star;</a:t>
            </a:r>
          </a:p>
          <a:p>
            <a:pPr marL="696087" lvl="1" indent="-238887">
              <a:buFontTx/>
              <a:buAutoNum type="arabicPeriod"/>
            </a:pPr>
            <a:r>
              <a:rPr lang="en-US" sz="1100" dirty="0" smtClean="0">
                <a:latin typeface="Calibri" pitchFamily="34" charset="0"/>
              </a:rPr>
              <a:t>Gyroscopes for measuring angular velocities;</a:t>
            </a:r>
          </a:p>
          <a:p>
            <a:pPr marL="696087" lvl="1" indent="-238887">
              <a:buFontTx/>
              <a:buAutoNum type="arabicPeriod"/>
            </a:pPr>
            <a:r>
              <a:rPr lang="en-US" sz="1100" dirty="0" smtClean="0">
                <a:latin typeface="Calibri" pitchFamily="34" charset="0"/>
              </a:rPr>
              <a:t>Accelerometers for measuring lateral accelerations;</a:t>
            </a:r>
            <a:endParaRPr lang="en-US" sz="1100" dirty="0">
              <a:latin typeface="Calibri" pitchFamily="34" charset="0"/>
            </a:endParaRPr>
          </a:p>
          <a:p>
            <a:pPr marL="238887" indent="-238887">
              <a:buFontTx/>
              <a:buAutoNum type="arabicPeriod"/>
            </a:pPr>
            <a:r>
              <a:rPr lang="en-US" sz="1100" dirty="0">
                <a:latin typeface="Calibri" pitchFamily="34" charset="0"/>
              </a:rPr>
              <a:t>Wave front sensors </a:t>
            </a:r>
            <a:r>
              <a:rPr lang="en-US" sz="1100" dirty="0" smtClean="0">
                <a:latin typeface="Calibri" pitchFamily="34" charset="0"/>
              </a:rPr>
              <a:t>as</a:t>
            </a:r>
            <a:r>
              <a:rPr lang="en-US" sz="1100" baseline="0" dirty="0" smtClean="0">
                <a:latin typeface="Calibri" pitchFamily="34" charset="0"/>
              </a:rPr>
              <a:t> discussed before</a:t>
            </a:r>
            <a:r>
              <a:rPr lang="en-US" sz="1100" dirty="0" smtClean="0">
                <a:latin typeface="Calibri" pitchFamily="34" charset="0"/>
              </a:rPr>
              <a:t>.</a:t>
            </a:r>
            <a:endParaRPr lang="en-US" sz="11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15A2A-887C-459D-A6B3-4281B62F19B8}" type="slidenum">
              <a:rPr lang="en-US"/>
              <a:pPr/>
              <a:t>7</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xfrm>
            <a:off x="562838" y="4856826"/>
            <a:ext cx="6110809" cy="4622721"/>
          </a:xfrm>
        </p:spPr>
        <p:txBody>
          <a:bodyPr/>
          <a:lstStyle/>
          <a:p>
            <a:pPr marL="238887" indent="-238887"/>
            <a:r>
              <a:rPr lang="en-US" sz="1100" dirty="0" smtClean="0">
                <a:latin typeface="Calibri" pitchFamily="34" charset="0"/>
              </a:rPr>
              <a:t>Here some examples of</a:t>
            </a:r>
            <a:r>
              <a:rPr lang="en-US" sz="1100" baseline="0" dirty="0" smtClean="0">
                <a:latin typeface="Calibri" pitchFamily="34" charset="0"/>
              </a:rPr>
              <a:t> sensors</a:t>
            </a:r>
            <a:r>
              <a:rPr lang="en-US" sz="1100" dirty="0" smtClean="0">
                <a:latin typeface="Calibri" pitchFamily="34" charset="0"/>
              </a:rPr>
              <a:t>:</a:t>
            </a:r>
            <a:endParaRPr lang="en-US" sz="1100" dirty="0">
              <a:latin typeface="Calibri" pitchFamily="34" charset="0"/>
            </a:endParaRPr>
          </a:p>
          <a:p>
            <a:pPr marL="238887" indent="-238887">
              <a:buFontTx/>
              <a:buAutoNum type="arabicPeriod"/>
            </a:pPr>
            <a:r>
              <a:rPr lang="en-US" sz="1100" dirty="0" smtClean="0">
                <a:latin typeface="Calibri" pitchFamily="34" charset="0"/>
              </a:rPr>
              <a:t>Angular </a:t>
            </a:r>
            <a:r>
              <a:rPr lang="en-US" sz="1100" dirty="0">
                <a:latin typeface="Calibri" pitchFamily="34" charset="0"/>
              </a:rPr>
              <a:t>encoders </a:t>
            </a:r>
            <a:r>
              <a:rPr lang="en-US" sz="1100" dirty="0" smtClean="0">
                <a:latin typeface="Calibri" pitchFamily="34" charset="0"/>
              </a:rPr>
              <a:t>(left</a:t>
            </a:r>
            <a:r>
              <a:rPr lang="en-US" sz="1100" baseline="0" dirty="0" smtClean="0">
                <a:latin typeface="Calibri" pitchFamily="34" charset="0"/>
              </a:rPr>
              <a:t> </a:t>
            </a:r>
            <a:r>
              <a:rPr lang="en-US" sz="1100" dirty="0" smtClean="0">
                <a:latin typeface="Calibri" pitchFamily="34" charset="0"/>
              </a:rPr>
              <a:t>picture) </a:t>
            </a:r>
            <a:r>
              <a:rPr lang="en-US" sz="1100" dirty="0">
                <a:latin typeface="Calibri" pitchFamily="34" charset="0"/>
              </a:rPr>
              <a:t>are used for measuring the position of the adjacent structural </a:t>
            </a:r>
            <a:r>
              <a:rPr lang="en-US" sz="1100" dirty="0" smtClean="0">
                <a:latin typeface="Calibri" pitchFamily="34" charset="0"/>
              </a:rPr>
              <a:t>components;</a:t>
            </a:r>
            <a:endParaRPr lang="en-US" sz="1100" dirty="0">
              <a:latin typeface="Calibri" pitchFamily="34" charset="0"/>
            </a:endParaRPr>
          </a:p>
          <a:p>
            <a:pPr marL="238887" indent="-238887">
              <a:buFontTx/>
              <a:buAutoNum type="arabicPeriod"/>
            </a:pPr>
            <a:r>
              <a:rPr lang="en-US" sz="1100" dirty="0" smtClean="0">
                <a:latin typeface="Calibri" pitchFamily="34" charset="0"/>
              </a:rPr>
              <a:t>Inclinometers (upper right picture) identifying </a:t>
            </a:r>
            <a:r>
              <a:rPr lang="en-US" sz="1100" dirty="0">
                <a:latin typeface="Calibri" pitchFamily="34" charset="0"/>
              </a:rPr>
              <a:t>inclinations of structural components against the gravity vector (e.g. inclinations of the alidade at the attachment flange of the elevation bearings and encoder, right sketch in the middle</a:t>
            </a:r>
            <a:r>
              <a:rPr lang="en-US" sz="1100" dirty="0" smtClean="0">
                <a:latin typeface="Calibri" pitchFamily="34" charset="0"/>
              </a:rPr>
              <a:t>);</a:t>
            </a:r>
          </a:p>
          <a:p>
            <a:pPr marL="238887" indent="-238887">
              <a:buFontTx/>
              <a:buAutoNum type="arabicPeriod"/>
            </a:pPr>
            <a:r>
              <a:rPr lang="en-US" sz="1100" dirty="0" smtClean="0">
                <a:latin typeface="Calibri" pitchFamily="34" charset="0"/>
              </a:rPr>
              <a:t>Temperature </a:t>
            </a:r>
            <a:r>
              <a:rPr lang="en-US" sz="1100" dirty="0">
                <a:latin typeface="Calibri" pitchFamily="34" charset="0"/>
              </a:rPr>
              <a:t>sensors for identification of temperature models (unit layout MERLIN telescope Cambridge UK, right lower </a:t>
            </a:r>
            <a:r>
              <a:rPr lang="en-US" sz="1100" dirty="0" smtClean="0">
                <a:latin typeface="Calibri" pitchFamily="34" charset="0"/>
              </a:rPr>
              <a:t>sketch).</a:t>
            </a:r>
            <a:endParaRPr lang="en-US" sz="1100"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FF33B90C-D525-4052-A3C0-55CFE33BDF0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9F8D85-7F66-4312-B887-7365EE968D32}" type="slidenum">
              <a:rPr lang="en-US"/>
              <a:pPr/>
              <a:t>9</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xfrm>
            <a:off x="723649" y="4856826"/>
            <a:ext cx="5789187" cy="4622721"/>
          </a:xfrm>
        </p:spPr>
        <p:txBody>
          <a:bodyPr/>
          <a:lstStyle/>
          <a:p>
            <a:r>
              <a:rPr lang="en-US" sz="1100" dirty="0">
                <a:latin typeface="Calibri" pitchFamily="34" charset="0"/>
              </a:rPr>
              <a:t>The left figure shows some principles of the inertial stabilization system of the SOFIA airborne observatory. The problem for an airborne (and also a space telescope) is, that no absolute reference against the earth via a foundation is feasible. </a:t>
            </a:r>
          </a:p>
          <a:p>
            <a:r>
              <a:rPr lang="en-US" sz="1100" dirty="0">
                <a:latin typeface="Calibri" pitchFamily="34" charset="0"/>
              </a:rPr>
              <a:t>The absolute reference is realized via imager cameras, which observe the position of known reference stars on the sky. These imagers are normally not fast enough for the fine position control, because the reference stars may be faint and need sample times longer than acceptable for the position control.</a:t>
            </a:r>
          </a:p>
          <a:p>
            <a:r>
              <a:rPr lang="en-US" sz="1100" dirty="0">
                <a:latin typeface="Calibri" pitchFamily="34" charset="0"/>
              </a:rPr>
              <a:t>Therefore, the fast position control is realized via fast fiber-optical gyros (in all three axes; SOFIA gyros unit see picture on the right.)</a:t>
            </a:r>
          </a:p>
          <a:p>
            <a:r>
              <a:rPr lang="en-US" sz="1100" dirty="0">
                <a:latin typeface="Calibri" pitchFamily="34" charset="0"/>
              </a:rPr>
              <a:t>The gyros are very fast and very accurate, but have a remarkable drift (they measure accelerations, the velocities and positions are achieved via integration.) Therefore, the position needs regular update against the absolute position measured by the imagers.</a:t>
            </a:r>
          </a:p>
          <a:p>
            <a:r>
              <a:rPr lang="en-US" sz="1100" dirty="0">
                <a:latin typeface="Calibri" pitchFamily="34" charset="0"/>
              </a:rPr>
              <a:t>One of the problems with the gyros is the placement of the gyros on the telescope (left sketch.) The gyros are attached, due to practical reasons, on the warm side of the telescope in the cabin. The gyros measure thereby not the position of an absolute reference frame of the telescope, but the position of the attachment flange. The position of the overall reference frame must be evaluated via the end-to-end model of the telescope. The behavior may be disturbed by the resonance modes of the telescope.</a:t>
            </a:r>
          </a:p>
          <a:p>
            <a:r>
              <a:rPr lang="en-US" sz="1100" dirty="0">
                <a:latin typeface="Calibri" pitchFamily="34" charset="0"/>
              </a:rPr>
              <a:t>For SOFIA, the situation is further complicated by the fact, that the main axes of inertia are tilted against the optical axes of the telescope. This is a result of the restricted space available for the telescope in the aircraft cavity.</a:t>
            </a:r>
          </a:p>
          <a:p>
            <a:endParaRPr lang="en-US"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solidFill>
                  <a:schemeClr val="tx1">
                    <a:lumMod val="50000"/>
                    <a:lumOff val="50000"/>
                  </a:schemeClr>
                </a:solidFill>
                <a:latin typeface="Arial" pitchFamily="34" charset="0"/>
                <a:cs typeface="Arial" pitchFamily="34" charset="0"/>
              </a:defRPr>
            </a:lvl1pPr>
          </a:lstStyle>
          <a:p>
            <a:fld id="{28411975-70EF-4F9F-AB9C-9813FE43116E}" type="datetime1">
              <a:rPr lang="de-DE" smtClean="0"/>
              <a:pPr/>
              <a:t>22.09.2016</a:t>
            </a:fld>
            <a:endParaRPr lang="en-US" dirty="0"/>
          </a:p>
        </p:txBody>
      </p:sp>
      <p:sp>
        <p:nvSpPr>
          <p:cNvPr id="3" name="Fußzeilenplatzhalter 2"/>
          <p:cNvSpPr>
            <a:spLocks noGrp="1"/>
          </p:cNvSpPr>
          <p:nvPr>
            <p:ph type="ftr" sz="quarter" idx="11"/>
          </p:nvPr>
        </p:nvSpPr>
        <p:spPr/>
        <p:txBody>
          <a:bodyPr/>
          <a:lstStyle>
            <a:lvl1pPr>
              <a:defRPr>
                <a:solidFill>
                  <a:schemeClr val="tx1">
                    <a:lumMod val="50000"/>
                    <a:lumOff val="50000"/>
                  </a:schemeClr>
                </a:solidFill>
                <a:latin typeface="Arial" pitchFamily="34" charset="0"/>
                <a:cs typeface="Arial" pitchFamily="34" charset="0"/>
              </a:defRPr>
            </a:lvl1pPr>
          </a:lstStyle>
          <a:p>
            <a:r>
              <a:rPr lang="en-US" smtClean="0"/>
              <a:t>hans.kaercher-extern@mt-mechatronics.de</a:t>
            </a:r>
            <a:endParaRPr lang="en-US" dirty="0"/>
          </a:p>
        </p:txBody>
      </p:sp>
      <p:sp>
        <p:nvSpPr>
          <p:cNvPr id="4" name="Foliennummernplatzhalter 3"/>
          <p:cNvSpPr>
            <a:spLocks noGrp="1"/>
          </p:cNvSpPr>
          <p:nvPr>
            <p:ph type="sldNum" sz="quarter" idx="12"/>
          </p:nvPr>
        </p:nvSpPr>
        <p:spPr/>
        <p:txBody>
          <a:bodyPr/>
          <a:lstStyle>
            <a:lvl1pPr>
              <a:defRPr>
                <a:solidFill>
                  <a:schemeClr val="tx1">
                    <a:lumMod val="50000"/>
                    <a:lumOff val="50000"/>
                  </a:schemeClr>
                </a:solidFill>
                <a:latin typeface="Arial" pitchFamily="34" charset="0"/>
                <a:cs typeface="Arial" pitchFamily="34" charset="0"/>
              </a:defRPr>
            </a:lvl1pPr>
          </a:lstStyle>
          <a:p>
            <a:fld id="{B28462B5-875A-4DB1-87BA-CDA222AED593}" type="slidenum">
              <a:rPr lang="en-US" smtClean="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0" y="6492878"/>
            <a:ext cx="2133600" cy="365125"/>
          </a:xfrm>
        </p:spPr>
        <p:txBody>
          <a:bodyPr/>
          <a:lstStyle>
            <a:lvl1pPr>
              <a:defRPr sz="800" b="1">
                <a:solidFill>
                  <a:schemeClr val="tx1"/>
                </a:solidFill>
              </a:defRPr>
            </a:lvl1pPr>
          </a:lstStyle>
          <a:p>
            <a:fld id="{1AC3AF97-F68F-4293-9471-7E13DB57010B}" type="datetime1">
              <a:rPr lang="de-DE" smtClean="0"/>
              <a:pPr/>
              <a:t>22.09.2016</a:t>
            </a:fld>
            <a:endParaRPr lang="en-US" dirty="0"/>
          </a:p>
        </p:txBody>
      </p:sp>
      <p:sp>
        <p:nvSpPr>
          <p:cNvPr id="5" name="Fußzeilenplatzhalter 4"/>
          <p:cNvSpPr>
            <a:spLocks noGrp="1"/>
          </p:cNvSpPr>
          <p:nvPr>
            <p:ph type="ftr" sz="quarter" idx="11"/>
          </p:nvPr>
        </p:nvSpPr>
        <p:spPr>
          <a:xfrm>
            <a:off x="3131840" y="6492878"/>
            <a:ext cx="2895600" cy="365125"/>
          </a:xfrm>
        </p:spPr>
        <p:txBody>
          <a:bodyPr/>
          <a:lstStyle>
            <a:lvl1pPr>
              <a:defRPr sz="800" b="1">
                <a:solidFill>
                  <a:schemeClr val="tx1"/>
                </a:solidFill>
              </a:defRPr>
            </a:lvl1pPr>
          </a:lstStyle>
          <a:p>
            <a:r>
              <a:rPr lang="en-US" smtClean="0"/>
              <a:t>Kärcher</a:t>
            </a:r>
            <a:endParaRPr lang="en-US"/>
          </a:p>
        </p:txBody>
      </p:sp>
      <p:sp>
        <p:nvSpPr>
          <p:cNvPr id="6" name="Foliennummernplatzhalter 5"/>
          <p:cNvSpPr>
            <a:spLocks noGrp="1"/>
          </p:cNvSpPr>
          <p:nvPr>
            <p:ph type="sldNum" sz="quarter" idx="12"/>
          </p:nvPr>
        </p:nvSpPr>
        <p:spPr>
          <a:xfrm>
            <a:off x="7010400" y="6492878"/>
            <a:ext cx="2133600" cy="365125"/>
          </a:xfrm>
        </p:spPr>
        <p:txBody>
          <a:bodyPr/>
          <a:lstStyle>
            <a:lvl1pPr>
              <a:defRPr sz="800" b="1">
                <a:solidFill>
                  <a:schemeClr val="tx1"/>
                </a:solidFill>
              </a:defRPr>
            </a:lvl1pPr>
          </a:lstStyle>
          <a:p>
            <a:fld id="{12B7CFD3-CC36-4E17-B84E-30410351C7BD}"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0" y="6629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1">
                    <a:lumMod val="75000"/>
                    <a:lumOff val="25000"/>
                  </a:schemeClr>
                </a:solidFill>
                <a:latin typeface="Calibri" pitchFamily="34" charset="0"/>
              </a:defRPr>
            </a:lvl1pPr>
          </a:lstStyle>
          <a:p>
            <a:fld id="{4D252502-6A94-470A-B3F0-EA2459C7E2A4}" type="datetime1">
              <a:rPr lang="de-DE" smtClean="0"/>
              <a:pPr/>
              <a:t>22.09.2016</a:t>
            </a:fld>
            <a:endParaRPr lang="en-US" dirty="0"/>
          </a:p>
        </p:txBody>
      </p:sp>
      <p:sp>
        <p:nvSpPr>
          <p:cNvPr id="1029" name="Rectangle 5"/>
          <p:cNvSpPr>
            <a:spLocks noGrp="1" noChangeArrowheads="1"/>
          </p:cNvSpPr>
          <p:nvPr>
            <p:ph type="ftr" sz="quarter" idx="3"/>
          </p:nvPr>
        </p:nvSpPr>
        <p:spPr bwMode="auto">
          <a:xfrm>
            <a:off x="3200400" y="6629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a:solidFill>
                  <a:schemeClr val="tx1">
                    <a:lumMod val="75000"/>
                    <a:lumOff val="25000"/>
                  </a:schemeClr>
                </a:solidFill>
                <a:latin typeface="Calibri" pitchFamily="34" charset="0"/>
              </a:defRPr>
            </a:lvl1pPr>
          </a:lstStyle>
          <a:p>
            <a:r>
              <a:rPr lang="en-US" smtClean="0"/>
              <a:t>hans.kaercher-extern@mt-mechatronics.de</a:t>
            </a:r>
            <a:endParaRPr lang="en-US" dirty="0"/>
          </a:p>
        </p:txBody>
      </p:sp>
      <p:sp>
        <p:nvSpPr>
          <p:cNvPr id="1030" name="Rectangle 6"/>
          <p:cNvSpPr>
            <a:spLocks noGrp="1" noChangeArrowheads="1"/>
          </p:cNvSpPr>
          <p:nvPr>
            <p:ph type="sldNum" sz="quarter" idx="4"/>
          </p:nvPr>
        </p:nvSpPr>
        <p:spPr bwMode="auto">
          <a:xfrm>
            <a:off x="7239000" y="6629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chemeClr val="tx1">
                    <a:lumMod val="75000"/>
                    <a:lumOff val="25000"/>
                  </a:schemeClr>
                </a:solidFill>
                <a:latin typeface="Calibri" pitchFamily="34" charset="0"/>
              </a:defRPr>
            </a:lvl1pPr>
          </a:lstStyle>
          <a:p>
            <a:fld id="{1ADA4422-BB26-4F60-8C17-E9E0C2FF1D59}" type="slidenum">
              <a:rPr lang="en-US" smtClean="0"/>
              <a:pPr/>
              <a:t>‹Nr.›</a:t>
            </a:fld>
            <a:endParaRPr lang="en-US" dirty="0"/>
          </a:p>
        </p:txBody>
      </p:sp>
      <p:sp>
        <p:nvSpPr>
          <p:cNvPr id="1033" name="Text Box 9"/>
          <p:cNvSpPr txBox="1">
            <a:spLocks noChangeArrowheads="1"/>
          </p:cNvSpPr>
          <p:nvPr/>
        </p:nvSpPr>
        <p:spPr bwMode="auto">
          <a:xfrm>
            <a:off x="4098925" y="193675"/>
            <a:ext cx="184150" cy="457200"/>
          </a:xfrm>
          <a:prstGeom prst="rect">
            <a:avLst/>
          </a:prstGeom>
          <a:noFill/>
          <a:ln w="9525">
            <a:noFill/>
            <a:miter lim="800000"/>
            <a:headEnd/>
            <a:tailEnd/>
          </a:ln>
          <a:effectLst/>
        </p:spPr>
        <p:txBody>
          <a:bodyPr wrap="none">
            <a:spAutoFit/>
          </a:bodyPr>
          <a:lstStyle/>
          <a:p>
            <a:endParaRPr lang="de-DE" b="0" dirty="0"/>
          </a:p>
        </p:txBody>
      </p:sp>
      <p:pic>
        <p:nvPicPr>
          <p:cNvPr id="1042" name="Picture 18" descr="Logo_Mechatronics_rgb_100mm_300dpi"/>
          <p:cNvPicPr>
            <a:picLocks noChangeAspect="1" noChangeArrowheads="1"/>
          </p:cNvPicPr>
          <p:nvPr userDrawn="1"/>
        </p:nvPicPr>
        <p:blipFill>
          <a:blip r:embed="rId4" cstate="print"/>
          <a:srcRect/>
          <a:stretch>
            <a:fillRect/>
          </a:stretch>
        </p:blipFill>
        <p:spPr bwMode="auto">
          <a:xfrm>
            <a:off x="6588125" y="0"/>
            <a:ext cx="2555875" cy="261938"/>
          </a:xfrm>
          <a:prstGeom prst="rect">
            <a:avLst/>
          </a:prstGeom>
          <a:noFill/>
        </p:spPr>
      </p:pic>
      <p:sp>
        <p:nvSpPr>
          <p:cNvPr id="9" name="Textfeld 8"/>
          <p:cNvSpPr txBox="1"/>
          <p:nvPr userDrawn="1"/>
        </p:nvSpPr>
        <p:spPr>
          <a:xfrm>
            <a:off x="0" y="0"/>
            <a:ext cx="3090911" cy="430887"/>
          </a:xfrm>
          <a:prstGeom prst="rect">
            <a:avLst/>
          </a:prstGeom>
          <a:solidFill>
            <a:schemeClr val="bg1"/>
          </a:solidFill>
        </p:spPr>
        <p:txBody>
          <a:bodyPr wrap="none" rtlCol="0">
            <a:spAutoFit/>
          </a:bodyPr>
          <a:lstStyle/>
          <a:p>
            <a:pPr algn="l" rtl="0" eaLnBrk="0" fontAlgn="base" hangingPunct="0">
              <a:spcBef>
                <a:spcPct val="0"/>
              </a:spcBef>
              <a:spcAft>
                <a:spcPct val="0"/>
              </a:spcAft>
            </a:pPr>
            <a:r>
              <a:rPr lang="en-US" sz="1100" b="1" kern="1200" noProof="0" dirty="0" smtClean="0">
                <a:solidFill>
                  <a:schemeClr val="tx1"/>
                </a:solidFill>
                <a:latin typeface="Arial" pitchFamily="34" charset="0"/>
                <a:ea typeface="+mn-ea"/>
                <a:cs typeface="Arial" pitchFamily="34" charset="0"/>
              </a:rPr>
              <a:t>Metrology and Control of Large Telescopes</a:t>
            </a:r>
          </a:p>
          <a:p>
            <a:r>
              <a:rPr lang="en-US" sz="1100" baseline="0" noProof="0" dirty="0" smtClean="0">
                <a:latin typeface="Arial" pitchFamily="34" charset="0"/>
                <a:cs typeface="Arial" pitchFamily="34" charset="0"/>
              </a:rPr>
              <a:t>Green Bank 20 – 23 September 2016</a:t>
            </a:r>
            <a:endParaRPr lang="en-US" sz="1100" noProof="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emf"/><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 Id="rId9"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8.emf"/><Relationship Id="rId4" Type="http://schemas.openxmlformats.org/officeDocument/2006/relationships/image" Target="../media/image57.emf"/></Relationships>
</file>

<file path=ppt/slides/_rels/slide19.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2.emf"/><Relationship Id="rId4" Type="http://schemas.openxmlformats.org/officeDocument/2006/relationships/image" Target="../media/image61.emf"/></Relationships>
</file>

<file path=ppt/slides/_rels/slide2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69.e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emf"/></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3.wmf"/><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6.emf"/></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4.jpe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1"/>
          <p:cNvSpPr>
            <a:spLocks noGrp="1"/>
          </p:cNvSpPr>
          <p:nvPr>
            <p:ph type="dt" sz="half" idx="10"/>
          </p:nvPr>
        </p:nvSpPr>
        <p:spPr/>
        <p:txBody>
          <a:bodyPr/>
          <a:lstStyle/>
          <a:p>
            <a:fld id="{A8A17E2F-68A2-4B83-8DAE-13860FF75B5C}" type="datetime1">
              <a:rPr lang="de-DE" smtClean="0"/>
              <a:pPr/>
              <a:t>22.09.2016</a:t>
            </a:fld>
            <a:endParaRPr lang="en-US" dirty="0"/>
          </a:p>
        </p:txBody>
      </p:sp>
      <p:sp>
        <p:nvSpPr>
          <p:cNvPr id="6" name="Fußzeilenplatzhalter 2"/>
          <p:cNvSpPr>
            <a:spLocks noGrp="1"/>
          </p:cNvSpPr>
          <p:nvPr>
            <p:ph type="ftr" sz="quarter" idx="11"/>
          </p:nvPr>
        </p:nvSpPr>
        <p:spPr/>
        <p:txBody>
          <a:bodyPr/>
          <a:lstStyle/>
          <a:p>
            <a:r>
              <a:rPr lang="en-US" smtClean="0"/>
              <a:t>hans.kaercher-extern@mt-mechatronics.de</a:t>
            </a:r>
            <a:endParaRPr lang="en-US" dirty="0"/>
          </a:p>
        </p:txBody>
      </p:sp>
      <p:sp>
        <p:nvSpPr>
          <p:cNvPr id="7" name="Foliennummernplatzhalter 3"/>
          <p:cNvSpPr>
            <a:spLocks noGrp="1"/>
          </p:cNvSpPr>
          <p:nvPr>
            <p:ph type="sldNum" sz="quarter" idx="12"/>
          </p:nvPr>
        </p:nvSpPr>
        <p:spPr/>
        <p:txBody>
          <a:bodyPr/>
          <a:lstStyle/>
          <a:p>
            <a:fld id="{1AA27E60-4096-4E0A-A6C5-47FBAD59F404}" type="slidenum">
              <a:rPr lang="en-US"/>
              <a:pPr/>
              <a:t>1</a:t>
            </a:fld>
            <a:endParaRPr lang="en-US" dirty="0"/>
          </a:p>
        </p:txBody>
      </p:sp>
      <p:sp>
        <p:nvSpPr>
          <p:cNvPr id="141314" name="Text Box 2"/>
          <p:cNvSpPr txBox="1">
            <a:spLocks noChangeArrowheads="1"/>
          </p:cNvSpPr>
          <p:nvPr/>
        </p:nvSpPr>
        <p:spPr bwMode="auto">
          <a:xfrm>
            <a:off x="179512" y="836712"/>
            <a:ext cx="8529672" cy="750975"/>
          </a:xfrm>
          <a:prstGeom prst="rect">
            <a:avLst/>
          </a:prstGeom>
          <a:noFill/>
          <a:ln w="9525">
            <a:noFill/>
            <a:miter lim="800000"/>
            <a:headEnd/>
            <a:tailEnd/>
          </a:ln>
          <a:effectLst/>
        </p:spPr>
        <p:txBody>
          <a:bodyPr wrap="square">
            <a:spAutoFit/>
          </a:bodyPr>
          <a:lstStyle/>
          <a:p>
            <a:pPr algn="ctr">
              <a:lnSpc>
                <a:spcPct val="110000"/>
              </a:lnSpc>
            </a:pPr>
            <a:r>
              <a:rPr lang="en-US" sz="2800" dirty="0" smtClean="0">
                <a:solidFill>
                  <a:srgbClr val="002060"/>
                </a:solidFill>
                <a:latin typeface="Calibri" pitchFamily="34" charset="0"/>
                <a:cs typeface="Arial" pitchFamily="34" charset="0"/>
              </a:rPr>
              <a:t>Flexible Body Control of Large Telescope Structures</a:t>
            </a:r>
          </a:p>
          <a:p>
            <a:pPr algn="ctr"/>
            <a:endParaRPr lang="en-US" sz="1200" dirty="0">
              <a:solidFill>
                <a:srgbClr val="002060"/>
              </a:solidFill>
              <a:latin typeface="Calibri" pitchFamily="34" charset="0"/>
              <a:cs typeface="Arial" pitchFamily="34" charset="0"/>
            </a:endParaRPr>
          </a:p>
        </p:txBody>
      </p:sp>
      <p:sp>
        <p:nvSpPr>
          <p:cNvPr id="11" name="Rechteck 10"/>
          <p:cNvSpPr/>
          <p:nvPr/>
        </p:nvSpPr>
        <p:spPr>
          <a:xfrm>
            <a:off x="2987824" y="5445224"/>
            <a:ext cx="3240360" cy="854080"/>
          </a:xfrm>
          <a:prstGeom prst="rect">
            <a:avLst/>
          </a:prstGeom>
        </p:spPr>
        <p:txBody>
          <a:bodyPr wrap="square">
            <a:spAutoFit/>
          </a:bodyPr>
          <a:lstStyle/>
          <a:p>
            <a:pPr algn="ctr">
              <a:lnSpc>
                <a:spcPct val="110000"/>
              </a:lnSpc>
            </a:pPr>
            <a:r>
              <a:rPr lang="en-US" sz="1200" dirty="0" smtClean="0">
                <a:solidFill>
                  <a:srgbClr val="002060"/>
                </a:solidFill>
                <a:latin typeface="Calibri" pitchFamily="34" charset="0"/>
                <a:cs typeface="Arial" pitchFamily="34" charset="0"/>
              </a:rPr>
              <a:t>Hans J. Kärcher</a:t>
            </a:r>
          </a:p>
          <a:p>
            <a:pPr algn="ctr">
              <a:lnSpc>
                <a:spcPct val="110000"/>
              </a:lnSpc>
            </a:pPr>
            <a:r>
              <a:rPr lang="en-US" sz="1000" b="0" dirty="0" smtClean="0">
                <a:solidFill>
                  <a:srgbClr val="002060"/>
                </a:solidFill>
                <a:latin typeface="Calibri" pitchFamily="34" charset="0"/>
                <a:cs typeface="Arial" pitchFamily="34" charset="0"/>
              </a:rPr>
              <a:t>MT-Mechatronics, Mainz</a:t>
            </a:r>
            <a:endParaRPr lang="en-US" sz="1000" b="0" dirty="0" smtClean="0">
              <a:solidFill>
                <a:srgbClr val="002060"/>
              </a:solidFill>
              <a:latin typeface="Calibri" pitchFamily="34" charset="0"/>
              <a:cs typeface="Arial" pitchFamily="34" charset="0"/>
            </a:endParaRPr>
          </a:p>
          <a:p>
            <a:pPr algn="ctr">
              <a:lnSpc>
                <a:spcPct val="110000"/>
              </a:lnSpc>
            </a:pPr>
            <a:r>
              <a:rPr lang="en-US" sz="1200" dirty="0" smtClean="0">
                <a:solidFill>
                  <a:srgbClr val="002060"/>
                </a:solidFill>
                <a:latin typeface="Calibri" pitchFamily="34" charset="0"/>
                <a:cs typeface="Arial" pitchFamily="34" charset="0"/>
              </a:rPr>
              <a:t>Jacob W. M. Baars</a:t>
            </a:r>
          </a:p>
          <a:p>
            <a:pPr algn="ctr">
              <a:lnSpc>
                <a:spcPct val="110000"/>
              </a:lnSpc>
            </a:pPr>
            <a:r>
              <a:rPr lang="en-US" sz="1000" b="0" dirty="0" smtClean="0">
                <a:solidFill>
                  <a:srgbClr val="002060"/>
                </a:solidFill>
                <a:latin typeface="Calibri" pitchFamily="34" charset="0"/>
                <a:cs typeface="Arial" pitchFamily="34" charset="0"/>
              </a:rPr>
              <a:t>Max-Planck Institut für Radioastronomie, Bonn</a:t>
            </a:r>
          </a:p>
        </p:txBody>
      </p:sp>
      <p:sp>
        <p:nvSpPr>
          <p:cNvPr id="14" name="Rechteck 13"/>
          <p:cNvSpPr/>
          <p:nvPr/>
        </p:nvSpPr>
        <p:spPr>
          <a:xfrm>
            <a:off x="467544" y="4869160"/>
            <a:ext cx="1512168" cy="295466"/>
          </a:xfrm>
          <a:prstGeom prst="rect">
            <a:avLst/>
          </a:prstGeom>
        </p:spPr>
        <p:txBody>
          <a:bodyPr wrap="square">
            <a:spAutoFit/>
          </a:bodyPr>
          <a:lstStyle/>
          <a:p>
            <a:pPr algn="ctr">
              <a:lnSpc>
                <a:spcPct val="110000"/>
              </a:lnSpc>
            </a:pPr>
            <a:r>
              <a:rPr lang="en-US" sz="1200" b="0" dirty="0" smtClean="0">
                <a:solidFill>
                  <a:srgbClr val="002060"/>
                </a:solidFill>
                <a:latin typeface="Calibri" pitchFamily="34" charset="0"/>
                <a:cs typeface="Arial" pitchFamily="34" charset="0"/>
              </a:rPr>
              <a:t>LMT/GTM</a:t>
            </a:r>
          </a:p>
        </p:txBody>
      </p:sp>
      <p:pic>
        <p:nvPicPr>
          <p:cNvPr id="9" name="Grafik 8"/>
          <p:cNvPicPr/>
          <p:nvPr/>
        </p:nvPicPr>
        <p:blipFill>
          <a:blip r:embed="rId3" cstate="print"/>
          <a:srcRect l="4956" t="8334" r="3456" b="7870"/>
          <a:stretch>
            <a:fillRect/>
          </a:stretch>
        </p:blipFill>
        <p:spPr bwMode="auto">
          <a:xfrm>
            <a:off x="179512" y="1988840"/>
            <a:ext cx="2355025" cy="2906973"/>
          </a:xfrm>
          <a:prstGeom prst="rect">
            <a:avLst/>
          </a:prstGeom>
          <a:noFill/>
          <a:ln w="9525">
            <a:noFill/>
            <a:miter lim="800000"/>
            <a:headEnd/>
            <a:tailEnd/>
          </a:ln>
        </p:spPr>
      </p:pic>
      <p:pic>
        <p:nvPicPr>
          <p:cNvPr id="1026" name="Picture 2" descr="D:\Projekte\2015 ATST Auftrag\2015-3-19 Bilder Werkstatt IMT\IMG_5230.JPG"/>
          <p:cNvPicPr>
            <a:picLocks noChangeAspect="1" noChangeArrowheads="1"/>
          </p:cNvPicPr>
          <p:nvPr/>
        </p:nvPicPr>
        <p:blipFill>
          <a:blip r:embed="rId4" cstate="print"/>
          <a:srcRect l="13848" r="20376" b="7682"/>
          <a:stretch>
            <a:fillRect/>
          </a:stretch>
        </p:blipFill>
        <p:spPr bwMode="auto">
          <a:xfrm>
            <a:off x="6228184" y="1988840"/>
            <a:ext cx="2736304" cy="2880320"/>
          </a:xfrm>
          <a:prstGeom prst="rect">
            <a:avLst/>
          </a:prstGeom>
          <a:noFill/>
        </p:spPr>
      </p:pic>
      <p:pic>
        <p:nvPicPr>
          <p:cNvPr id="12" name="Picture 2" descr="D:\SOFIA\SOFIA 2010\2009-12-18 Bilder 1 Open Door Flight\SOFIA Door Open 100% Flight.jpg"/>
          <p:cNvPicPr>
            <a:picLocks noChangeAspect="1" noChangeArrowheads="1"/>
          </p:cNvPicPr>
          <p:nvPr/>
        </p:nvPicPr>
        <p:blipFill>
          <a:blip r:embed="rId5" cstate="print"/>
          <a:srcRect l="8738" t="21846" r="6062" b="29000"/>
          <a:stretch>
            <a:fillRect/>
          </a:stretch>
        </p:blipFill>
        <p:spPr bwMode="auto">
          <a:xfrm>
            <a:off x="2699792" y="2420888"/>
            <a:ext cx="3384376" cy="1562020"/>
          </a:xfrm>
          <a:prstGeom prst="rect">
            <a:avLst/>
          </a:prstGeom>
          <a:noFill/>
        </p:spPr>
      </p:pic>
      <p:sp>
        <p:nvSpPr>
          <p:cNvPr id="13" name="Rechteck 12"/>
          <p:cNvSpPr/>
          <p:nvPr/>
        </p:nvSpPr>
        <p:spPr>
          <a:xfrm>
            <a:off x="3563888" y="4005064"/>
            <a:ext cx="1512168" cy="295466"/>
          </a:xfrm>
          <a:prstGeom prst="rect">
            <a:avLst/>
          </a:prstGeom>
        </p:spPr>
        <p:txBody>
          <a:bodyPr wrap="square">
            <a:spAutoFit/>
          </a:bodyPr>
          <a:lstStyle/>
          <a:p>
            <a:pPr algn="ctr">
              <a:lnSpc>
                <a:spcPct val="110000"/>
              </a:lnSpc>
            </a:pPr>
            <a:r>
              <a:rPr lang="en-US" sz="1200" b="0" dirty="0" smtClean="0">
                <a:solidFill>
                  <a:srgbClr val="002060"/>
                </a:solidFill>
                <a:latin typeface="Calibri" pitchFamily="34" charset="0"/>
                <a:cs typeface="Arial" pitchFamily="34" charset="0"/>
              </a:rPr>
              <a:t>SOFIA</a:t>
            </a:r>
          </a:p>
        </p:txBody>
      </p:sp>
      <p:sp>
        <p:nvSpPr>
          <p:cNvPr id="15" name="Rechteck 14"/>
          <p:cNvSpPr/>
          <p:nvPr/>
        </p:nvSpPr>
        <p:spPr>
          <a:xfrm>
            <a:off x="6948264" y="4869160"/>
            <a:ext cx="1512168" cy="295466"/>
          </a:xfrm>
          <a:prstGeom prst="rect">
            <a:avLst/>
          </a:prstGeom>
        </p:spPr>
        <p:txBody>
          <a:bodyPr wrap="square">
            <a:spAutoFit/>
          </a:bodyPr>
          <a:lstStyle/>
          <a:p>
            <a:pPr algn="ctr">
              <a:lnSpc>
                <a:spcPct val="110000"/>
              </a:lnSpc>
            </a:pPr>
            <a:r>
              <a:rPr lang="en-US" sz="1200" b="0" dirty="0" smtClean="0">
                <a:solidFill>
                  <a:srgbClr val="002060"/>
                </a:solidFill>
                <a:latin typeface="Calibri" pitchFamily="34" charset="0"/>
                <a:cs typeface="Arial" pitchFamily="34" charset="0"/>
              </a:rPr>
              <a:t>DKIST</a:t>
            </a:r>
          </a:p>
        </p:txBody>
      </p:sp>
      <p:sp>
        <p:nvSpPr>
          <p:cNvPr id="16" name="Rechteck 15"/>
          <p:cNvSpPr/>
          <p:nvPr/>
        </p:nvSpPr>
        <p:spPr>
          <a:xfrm>
            <a:off x="3707904" y="4365104"/>
            <a:ext cx="1512168" cy="455446"/>
          </a:xfrm>
          <a:prstGeom prst="rect">
            <a:avLst/>
          </a:prstGeom>
        </p:spPr>
        <p:txBody>
          <a:bodyPr wrap="square">
            <a:spAutoFit/>
          </a:bodyPr>
          <a:lstStyle/>
          <a:p>
            <a:pPr algn="ctr">
              <a:lnSpc>
                <a:spcPct val="110000"/>
              </a:lnSpc>
            </a:pPr>
            <a:r>
              <a:rPr lang="en-US" sz="1050" dirty="0" smtClean="0">
                <a:solidFill>
                  <a:srgbClr val="FF0000"/>
                </a:solidFill>
                <a:latin typeface="Calibri" pitchFamily="34" charset="0"/>
                <a:cs typeface="Arial" pitchFamily="34" charset="0"/>
              </a:rPr>
              <a:t>Pointing Requirement </a:t>
            </a:r>
          </a:p>
          <a:p>
            <a:pPr algn="ctr">
              <a:lnSpc>
                <a:spcPct val="110000"/>
              </a:lnSpc>
            </a:pPr>
            <a:r>
              <a:rPr lang="en-US" sz="1050" dirty="0" smtClean="0">
                <a:solidFill>
                  <a:srgbClr val="FF0000"/>
                </a:solidFill>
                <a:latin typeface="Calibri" pitchFamily="34" charset="0"/>
                <a:cs typeface="Arial" pitchFamily="34" charset="0"/>
              </a:rPr>
              <a:t>0.4 arcsec rms</a:t>
            </a:r>
          </a:p>
        </p:txBody>
      </p:sp>
      <p:sp>
        <p:nvSpPr>
          <p:cNvPr id="17" name="Rechteck 16"/>
          <p:cNvSpPr/>
          <p:nvPr/>
        </p:nvSpPr>
        <p:spPr>
          <a:xfrm>
            <a:off x="6948264" y="5157192"/>
            <a:ext cx="1512168" cy="455446"/>
          </a:xfrm>
          <a:prstGeom prst="rect">
            <a:avLst/>
          </a:prstGeom>
        </p:spPr>
        <p:txBody>
          <a:bodyPr wrap="square">
            <a:spAutoFit/>
          </a:bodyPr>
          <a:lstStyle/>
          <a:p>
            <a:pPr algn="ctr">
              <a:lnSpc>
                <a:spcPct val="110000"/>
              </a:lnSpc>
            </a:pPr>
            <a:r>
              <a:rPr lang="en-US" sz="1050" dirty="0" smtClean="0">
                <a:solidFill>
                  <a:srgbClr val="FF0000"/>
                </a:solidFill>
                <a:latin typeface="Calibri" pitchFamily="34" charset="0"/>
                <a:cs typeface="Arial" pitchFamily="34" charset="0"/>
              </a:rPr>
              <a:t>Jitter Requirement </a:t>
            </a:r>
          </a:p>
          <a:p>
            <a:pPr algn="ctr">
              <a:lnSpc>
                <a:spcPct val="110000"/>
              </a:lnSpc>
            </a:pPr>
            <a:r>
              <a:rPr lang="en-US" sz="1050" dirty="0" smtClean="0">
                <a:solidFill>
                  <a:srgbClr val="FF0000"/>
                </a:solidFill>
                <a:latin typeface="Calibri" pitchFamily="34" charset="0"/>
                <a:cs typeface="Arial" pitchFamily="34" charset="0"/>
              </a:rPr>
              <a:t>0.075 arcsec rms</a:t>
            </a:r>
          </a:p>
        </p:txBody>
      </p:sp>
      <p:sp>
        <p:nvSpPr>
          <p:cNvPr id="18" name="Rechteck 17"/>
          <p:cNvSpPr/>
          <p:nvPr/>
        </p:nvSpPr>
        <p:spPr>
          <a:xfrm>
            <a:off x="323528" y="5229200"/>
            <a:ext cx="2232248" cy="625556"/>
          </a:xfrm>
          <a:prstGeom prst="rect">
            <a:avLst/>
          </a:prstGeom>
        </p:spPr>
        <p:txBody>
          <a:bodyPr wrap="square">
            <a:spAutoFit/>
          </a:bodyPr>
          <a:lstStyle/>
          <a:p>
            <a:pPr algn="ctr">
              <a:lnSpc>
                <a:spcPct val="110000"/>
              </a:lnSpc>
            </a:pPr>
            <a:r>
              <a:rPr lang="en-US" sz="1050" dirty="0" smtClean="0">
                <a:solidFill>
                  <a:srgbClr val="FF0000"/>
                </a:solidFill>
                <a:latin typeface="Calibri" pitchFamily="34" charset="0"/>
                <a:cs typeface="Arial" pitchFamily="34" charset="0"/>
              </a:rPr>
              <a:t>HWFE Requirement 75 µm rms</a:t>
            </a:r>
          </a:p>
          <a:p>
            <a:pPr algn="ctr">
              <a:lnSpc>
                <a:spcPct val="110000"/>
              </a:lnSpc>
            </a:pPr>
            <a:r>
              <a:rPr lang="en-US" sz="1050" dirty="0" smtClean="0">
                <a:solidFill>
                  <a:srgbClr val="FF0000"/>
                </a:solidFill>
                <a:latin typeface="Calibri" pitchFamily="34" charset="0"/>
                <a:cs typeface="Arial" pitchFamily="34" charset="0"/>
              </a:rPr>
              <a:t>Pointing Requirement 1.0 arcsec rms</a:t>
            </a:r>
          </a:p>
          <a:p>
            <a:pPr algn="ctr">
              <a:lnSpc>
                <a:spcPct val="110000"/>
              </a:lnSpc>
            </a:pPr>
            <a:r>
              <a:rPr lang="en-US" sz="1050" dirty="0" smtClean="0">
                <a:solidFill>
                  <a:srgbClr val="FF0000"/>
                </a:solidFill>
                <a:latin typeface="Calibri" pitchFamily="34" charset="0"/>
                <a:cs typeface="Arial" pitchFamily="34" charset="0"/>
              </a:rPr>
              <a:t>(at 10m/s operational wind speed)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548362F0-1D4C-4757-BB20-E0D8B0AD50EA}"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10</a:t>
            </a:fld>
            <a:endParaRPr lang="en-US"/>
          </a:p>
        </p:txBody>
      </p:sp>
      <p:sp>
        <p:nvSpPr>
          <p:cNvPr id="207874" name="Text Box 2"/>
          <p:cNvSpPr txBox="1">
            <a:spLocks noChangeArrowheads="1"/>
          </p:cNvSpPr>
          <p:nvPr/>
        </p:nvSpPr>
        <p:spPr bwMode="auto">
          <a:xfrm>
            <a:off x="539552" y="548680"/>
            <a:ext cx="7344816" cy="646331"/>
          </a:xfrm>
          <a:prstGeom prst="rect">
            <a:avLst/>
          </a:prstGeom>
          <a:noFill/>
          <a:ln w="9525">
            <a:noFill/>
            <a:miter lim="800000"/>
            <a:headEnd/>
            <a:tailEnd/>
          </a:ln>
          <a:effectLst/>
        </p:spPr>
        <p:txBody>
          <a:bodyPr wrap="square">
            <a:spAutoFit/>
          </a:bodyPr>
          <a:lstStyle/>
          <a:p>
            <a:pPr>
              <a:lnSpc>
                <a:spcPct val="150000"/>
              </a:lnSpc>
            </a:pPr>
            <a:r>
              <a:rPr lang="en-US" dirty="0" smtClean="0">
                <a:solidFill>
                  <a:schemeClr val="accent2"/>
                </a:solidFill>
                <a:latin typeface="Calibri" pitchFamily="34" charset="0"/>
                <a:cs typeface="Times New Roman" pitchFamily="18" charset="0"/>
              </a:rPr>
              <a:t>Structural Mechanics as Theoretical Basis for FBC</a:t>
            </a:r>
            <a:endParaRPr lang="en-US" dirty="0">
              <a:solidFill>
                <a:schemeClr val="accent2"/>
              </a:solidFill>
              <a:latin typeface="Calibri" pitchFamily="34" charset="0"/>
              <a:cs typeface="Times New Roman" pitchFamily="18" charset="0"/>
            </a:endParaRPr>
          </a:p>
        </p:txBody>
      </p:sp>
      <p:sp>
        <p:nvSpPr>
          <p:cNvPr id="8" name="Text Box 12"/>
          <p:cNvSpPr txBox="1">
            <a:spLocks noChangeArrowheads="1"/>
          </p:cNvSpPr>
          <p:nvPr/>
        </p:nvSpPr>
        <p:spPr bwMode="auto">
          <a:xfrm>
            <a:off x="611560" y="1340768"/>
            <a:ext cx="7416824" cy="369332"/>
          </a:xfrm>
          <a:prstGeom prst="rect">
            <a:avLst/>
          </a:prstGeom>
          <a:noFill/>
          <a:ln w="9525">
            <a:noFill/>
            <a:miter lim="800000"/>
            <a:headEnd/>
            <a:tailEnd/>
          </a:ln>
          <a:effectLst/>
        </p:spPr>
        <p:txBody>
          <a:bodyPr wrap="square">
            <a:spAutoFit/>
          </a:bodyPr>
          <a:lstStyle/>
          <a:p>
            <a:r>
              <a:rPr lang="en-US" sz="1800" dirty="0" smtClean="0">
                <a:latin typeface="Calibri" pitchFamily="34" charset="0"/>
                <a:cs typeface="Times New Roman" pitchFamily="18" charset="0"/>
              </a:rPr>
              <a:t>The three basic engineering disciplines when designing a telescope: </a:t>
            </a:r>
            <a:endParaRPr lang="en-US" sz="1800" dirty="0">
              <a:latin typeface="Calibri" pitchFamily="34" charset="0"/>
              <a:cs typeface="Times New Roman" pitchFamily="18" charset="0"/>
            </a:endParaRPr>
          </a:p>
        </p:txBody>
      </p:sp>
      <p:sp>
        <p:nvSpPr>
          <p:cNvPr id="9" name="Text Box 12"/>
          <p:cNvSpPr txBox="1">
            <a:spLocks noChangeArrowheads="1"/>
          </p:cNvSpPr>
          <p:nvPr/>
        </p:nvSpPr>
        <p:spPr bwMode="auto">
          <a:xfrm>
            <a:off x="683568" y="1844824"/>
            <a:ext cx="6480720" cy="923330"/>
          </a:xfrm>
          <a:prstGeom prst="rect">
            <a:avLst/>
          </a:prstGeom>
          <a:noFill/>
          <a:ln w="9525">
            <a:noFill/>
            <a:miter lim="800000"/>
            <a:headEnd/>
            <a:tailEnd/>
          </a:ln>
          <a:effectLst/>
        </p:spPr>
        <p:txBody>
          <a:bodyPr wrap="square">
            <a:spAutoFit/>
          </a:bodyPr>
          <a:lstStyle/>
          <a:p>
            <a:pPr marL="342900" indent="-342900">
              <a:buAutoNum type="arabicPeriod"/>
            </a:pPr>
            <a:r>
              <a:rPr lang="en-US" sz="1800" b="0" dirty="0" smtClean="0">
                <a:latin typeface="Calibri" pitchFamily="34" charset="0"/>
                <a:cs typeface="Times New Roman" pitchFamily="18" charset="0"/>
              </a:rPr>
              <a:t>Optics</a:t>
            </a:r>
          </a:p>
          <a:p>
            <a:pPr marL="342900" indent="-342900">
              <a:buAutoNum type="arabicPeriod"/>
            </a:pPr>
            <a:r>
              <a:rPr lang="en-US" sz="1800" b="0" dirty="0" smtClean="0">
                <a:latin typeface="Calibri" pitchFamily="34" charset="0"/>
                <a:cs typeface="Times New Roman" pitchFamily="18" charset="0"/>
              </a:rPr>
              <a:t>Structural Mechanics</a:t>
            </a:r>
          </a:p>
          <a:p>
            <a:pPr marL="342900" indent="-342900">
              <a:buAutoNum type="arabicPeriod"/>
            </a:pPr>
            <a:r>
              <a:rPr lang="en-US" sz="1800" b="0" dirty="0" smtClean="0">
                <a:latin typeface="Calibri" pitchFamily="34" charset="0"/>
                <a:cs typeface="Times New Roman" pitchFamily="18" charset="0"/>
              </a:rPr>
              <a:t>Control</a:t>
            </a:r>
            <a:endParaRPr lang="en-US" sz="1800" b="0" dirty="0">
              <a:latin typeface="Calibri" pitchFamily="34" charset="0"/>
              <a:cs typeface="Times New Roman" pitchFamily="18" charset="0"/>
            </a:endParaRPr>
          </a:p>
        </p:txBody>
      </p:sp>
      <p:sp>
        <p:nvSpPr>
          <p:cNvPr id="10" name="Text Box 12"/>
          <p:cNvSpPr txBox="1">
            <a:spLocks noChangeArrowheads="1"/>
          </p:cNvSpPr>
          <p:nvPr/>
        </p:nvSpPr>
        <p:spPr bwMode="auto">
          <a:xfrm>
            <a:off x="683568" y="2924944"/>
            <a:ext cx="6480720" cy="369332"/>
          </a:xfrm>
          <a:prstGeom prst="rect">
            <a:avLst/>
          </a:prstGeom>
          <a:noFill/>
          <a:ln w="9525">
            <a:noFill/>
            <a:miter lim="800000"/>
            <a:headEnd/>
            <a:tailEnd/>
          </a:ln>
          <a:effectLst/>
        </p:spPr>
        <p:txBody>
          <a:bodyPr wrap="square">
            <a:spAutoFit/>
          </a:bodyPr>
          <a:lstStyle/>
          <a:p>
            <a:r>
              <a:rPr lang="en-US" sz="1800" dirty="0" smtClean="0">
                <a:latin typeface="Calibri" pitchFamily="34" charset="0"/>
                <a:cs typeface="Times New Roman" pitchFamily="18" charset="0"/>
              </a:rPr>
              <a:t>Underlying mathematics:</a:t>
            </a:r>
            <a:endParaRPr lang="en-US" sz="1800" dirty="0">
              <a:latin typeface="Calibri" pitchFamily="34" charset="0"/>
              <a:cs typeface="Times New Roman" pitchFamily="18" charset="0"/>
            </a:endParaRPr>
          </a:p>
        </p:txBody>
      </p:sp>
      <p:sp>
        <p:nvSpPr>
          <p:cNvPr id="11" name="Text Box 12"/>
          <p:cNvSpPr txBox="1">
            <a:spLocks noChangeArrowheads="1"/>
          </p:cNvSpPr>
          <p:nvPr/>
        </p:nvSpPr>
        <p:spPr bwMode="auto">
          <a:xfrm>
            <a:off x="683568" y="3573016"/>
            <a:ext cx="7704856" cy="923330"/>
          </a:xfrm>
          <a:prstGeom prst="rect">
            <a:avLst/>
          </a:prstGeom>
          <a:noFill/>
          <a:ln w="9525">
            <a:noFill/>
            <a:miter lim="800000"/>
            <a:headEnd/>
            <a:tailEnd/>
          </a:ln>
          <a:effectLst/>
        </p:spPr>
        <p:txBody>
          <a:bodyPr wrap="square">
            <a:spAutoFit/>
          </a:bodyPr>
          <a:lstStyle/>
          <a:p>
            <a:pPr marL="342900" indent="-342900">
              <a:buAutoNum type="arabicPeriod"/>
            </a:pPr>
            <a:r>
              <a:rPr lang="en-US" sz="1800" b="0" dirty="0" smtClean="0">
                <a:latin typeface="Calibri" pitchFamily="34" charset="0"/>
                <a:cs typeface="Times New Roman" pitchFamily="18" charset="0"/>
              </a:rPr>
              <a:t>Optics		=&gt; Maxwell's EM theory – ZEMAX/GRASP</a:t>
            </a:r>
          </a:p>
          <a:p>
            <a:pPr marL="342900" indent="-342900">
              <a:buAutoNum type="arabicPeriod"/>
            </a:pPr>
            <a:r>
              <a:rPr lang="en-US" sz="1800" b="0" dirty="0" smtClean="0">
                <a:latin typeface="Calibri" pitchFamily="34" charset="0"/>
                <a:cs typeface="Times New Roman" pitchFamily="18" charset="0"/>
              </a:rPr>
              <a:t>Structural Mechanics	=&gt; elasto-mechanics – FEM </a:t>
            </a:r>
          </a:p>
          <a:p>
            <a:pPr marL="342900" indent="-342900">
              <a:buAutoNum type="arabicPeriod"/>
            </a:pPr>
            <a:r>
              <a:rPr lang="en-US" sz="1800" b="0" dirty="0" smtClean="0">
                <a:latin typeface="Calibri" pitchFamily="34" charset="0"/>
                <a:cs typeface="Times New Roman" pitchFamily="18" charset="0"/>
              </a:rPr>
              <a:t>Control		=&gt; control theory, transfer functions – MATLAB</a:t>
            </a:r>
            <a:endParaRPr lang="en-US" sz="1800" b="0" dirty="0">
              <a:latin typeface="Calibri" pitchFamily="34" charset="0"/>
              <a:cs typeface="Times New Roman" pitchFamily="18" charset="0"/>
            </a:endParaRPr>
          </a:p>
        </p:txBody>
      </p:sp>
      <p:sp>
        <p:nvSpPr>
          <p:cNvPr id="12" name="Text Box 12"/>
          <p:cNvSpPr txBox="1">
            <a:spLocks noChangeArrowheads="1"/>
          </p:cNvSpPr>
          <p:nvPr/>
        </p:nvSpPr>
        <p:spPr bwMode="auto">
          <a:xfrm>
            <a:off x="755576" y="4797152"/>
            <a:ext cx="6480720" cy="369332"/>
          </a:xfrm>
          <a:prstGeom prst="rect">
            <a:avLst/>
          </a:prstGeom>
          <a:noFill/>
          <a:ln w="9525">
            <a:noFill/>
            <a:miter lim="800000"/>
            <a:headEnd/>
            <a:tailEnd/>
          </a:ln>
          <a:effectLst/>
        </p:spPr>
        <p:txBody>
          <a:bodyPr wrap="square">
            <a:spAutoFit/>
          </a:bodyPr>
          <a:lstStyle/>
          <a:p>
            <a:r>
              <a:rPr lang="en-US" sz="1800" dirty="0" smtClean="0">
                <a:latin typeface="Calibri" pitchFamily="34" charset="0"/>
                <a:cs typeface="Times New Roman" pitchFamily="18" charset="0"/>
              </a:rPr>
              <a:t>Concept for FBC:</a:t>
            </a:r>
            <a:endParaRPr lang="en-US" sz="1800" dirty="0">
              <a:latin typeface="Calibri" pitchFamily="34" charset="0"/>
              <a:cs typeface="Times New Roman" pitchFamily="18" charset="0"/>
            </a:endParaRPr>
          </a:p>
        </p:txBody>
      </p:sp>
      <p:sp>
        <p:nvSpPr>
          <p:cNvPr id="13" name="Text Box 12"/>
          <p:cNvSpPr txBox="1">
            <a:spLocks noChangeArrowheads="1"/>
          </p:cNvSpPr>
          <p:nvPr/>
        </p:nvSpPr>
        <p:spPr bwMode="auto">
          <a:xfrm>
            <a:off x="755576" y="5301208"/>
            <a:ext cx="7704856" cy="369332"/>
          </a:xfrm>
          <a:prstGeom prst="rect">
            <a:avLst/>
          </a:prstGeom>
          <a:noFill/>
          <a:ln w="9525">
            <a:noFill/>
            <a:miter lim="800000"/>
            <a:headEnd/>
            <a:tailEnd/>
          </a:ln>
          <a:effectLst/>
        </p:spPr>
        <p:txBody>
          <a:bodyPr wrap="square">
            <a:spAutoFit/>
          </a:bodyPr>
          <a:lstStyle/>
          <a:p>
            <a:pPr marL="342900" indent="-342900"/>
            <a:r>
              <a:rPr lang="en-US" sz="1800" b="0" dirty="0" smtClean="0">
                <a:solidFill>
                  <a:srgbClr val="FF0000"/>
                </a:solidFill>
                <a:latin typeface="Calibri" pitchFamily="34" charset="0"/>
                <a:cs typeface="Times New Roman" pitchFamily="18" charset="0"/>
              </a:rPr>
              <a:t>Combining “optics”, “structural mechanics” and “control” by a “modal observer”!</a:t>
            </a:r>
            <a:endParaRPr lang="en-US" sz="1800" b="0" dirty="0">
              <a:solidFill>
                <a:srgbClr val="FF0000"/>
              </a:solidFill>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08DE324F-F673-4DC4-9E84-B58F8D14D59A}"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11</a:t>
            </a:fld>
            <a:endParaRPr lang="en-US"/>
          </a:p>
        </p:txBody>
      </p:sp>
      <p:cxnSp>
        <p:nvCxnSpPr>
          <p:cNvPr id="35" name="Gerade Verbindung 34"/>
          <p:cNvCxnSpPr/>
          <p:nvPr/>
        </p:nvCxnSpPr>
        <p:spPr bwMode="auto">
          <a:xfrm>
            <a:off x="4788024" y="476672"/>
            <a:ext cx="0" cy="590465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Gerade Verbindung 36"/>
          <p:cNvCxnSpPr/>
          <p:nvPr/>
        </p:nvCxnSpPr>
        <p:spPr bwMode="auto">
          <a:xfrm>
            <a:off x="107504" y="3501008"/>
            <a:ext cx="871296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8" name="Text Box 12"/>
          <p:cNvSpPr txBox="1">
            <a:spLocks noChangeArrowheads="1"/>
          </p:cNvSpPr>
          <p:nvPr/>
        </p:nvSpPr>
        <p:spPr bwMode="auto">
          <a:xfrm>
            <a:off x="5148064" y="836712"/>
            <a:ext cx="2664296" cy="369332"/>
          </a:xfrm>
          <a:prstGeom prst="rect">
            <a:avLst/>
          </a:prstGeom>
          <a:noFill/>
          <a:ln w="9525">
            <a:noFill/>
            <a:miter lim="800000"/>
            <a:headEnd/>
            <a:tailEnd/>
          </a:ln>
          <a:effectLst/>
        </p:spPr>
        <p:txBody>
          <a:bodyPr wrap="square">
            <a:spAutoFit/>
          </a:bodyPr>
          <a:lstStyle/>
          <a:p>
            <a:r>
              <a:rPr lang="en-US" sz="1800" dirty="0" smtClean="0">
                <a:solidFill>
                  <a:srgbClr val="FF0000"/>
                </a:solidFill>
                <a:latin typeface="Calibri" pitchFamily="34" charset="0"/>
                <a:cs typeface="Times New Roman" pitchFamily="18" charset="0"/>
              </a:rPr>
              <a:t>Time dependency  </a:t>
            </a:r>
            <a:endParaRPr lang="en-US" sz="1800" dirty="0">
              <a:solidFill>
                <a:srgbClr val="FF0000"/>
              </a:solidFill>
              <a:latin typeface="Calibri" pitchFamily="34" charset="0"/>
              <a:cs typeface="Times New Roman" pitchFamily="18" charset="0"/>
            </a:endParaRPr>
          </a:p>
        </p:txBody>
      </p:sp>
      <p:sp>
        <p:nvSpPr>
          <p:cNvPr id="39" name="Text Box 8"/>
          <p:cNvSpPr txBox="1">
            <a:spLocks noChangeArrowheads="1"/>
          </p:cNvSpPr>
          <p:nvPr/>
        </p:nvSpPr>
        <p:spPr bwMode="auto">
          <a:xfrm>
            <a:off x="5148064" y="1196752"/>
            <a:ext cx="3744416" cy="338554"/>
          </a:xfrm>
          <a:prstGeom prst="rect">
            <a:avLst/>
          </a:prstGeom>
          <a:noFill/>
          <a:ln w="9525">
            <a:noFill/>
            <a:miter lim="800000"/>
            <a:headEnd/>
            <a:tailEnd/>
          </a:ln>
          <a:effectLst/>
        </p:spPr>
        <p:txBody>
          <a:bodyPr wrap="square">
            <a:spAutoFit/>
          </a:bodyPr>
          <a:lstStyle/>
          <a:p>
            <a:r>
              <a:rPr lang="en-US" sz="1600" dirty="0" smtClean="0">
                <a:solidFill>
                  <a:srgbClr val="3333CC"/>
                </a:solidFill>
                <a:latin typeface="Calibri" pitchFamily="34" charset="0"/>
                <a:cs typeface="Times New Roman" pitchFamily="18" charset="0"/>
              </a:rPr>
              <a:t>Distinguishing “Dynamic Regimes”</a:t>
            </a:r>
            <a:endParaRPr lang="en-US" sz="1600" dirty="0">
              <a:solidFill>
                <a:srgbClr val="3333CC"/>
              </a:solidFill>
              <a:latin typeface="Calibri" pitchFamily="34" charset="0"/>
              <a:cs typeface="Times New Roman" pitchFamily="18" charset="0"/>
            </a:endParaRPr>
          </a:p>
        </p:txBody>
      </p:sp>
      <p:sp>
        <p:nvSpPr>
          <p:cNvPr id="40" name="Text Box 12"/>
          <p:cNvSpPr txBox="1">
            <a:spLocks noChangeArrowheads="1"/>
          </p:cNvSpPr>
          <p:nvPr/>
        </p:nvSpPr>
        <p:spPr bwMode="auto">
          <a:xfrm>
            <a:off x="5220072" y="1628800"/>
            <a:ext cx="3923928" cy="1200329"/>
          </a:xfrm>
          <a:prstGeom prst="rect">
            <a:avLst/>
          </a:prstGeom>
          <a:noFill/>
          <a:ln w="9525">
            <a:noFill/>
            <a:miter lim="800000"/>
            <a:headEnd/>
            <a:tailEnd/>
          </a:ln>
          <a:effectLst/>
        </p:spPr>
        <p:txBody>
          <a:bodyPr wrap="square">
            <a:spAutoFit/>
          </a:bodyPr>
          <a:lstStyle/>
          <a:p>
            <a:pPr marL="400050" indent="-400050">
              <a:lnSpc>
                <a:spcPct val="150000"/>
              </a:lnSpc>
              <a:buFont typeface="+mj-lt"/>
              <a:buAutoNum type="romanUcPeriod"/>
            </a:pPr>
            <a:r>
              <a:rPr lang="en-US" sz="1600" b="0" dirty="0" smtClean="0">
                <a:latin typeface="Calibri" pitchFamily="34" charset="0"/>
                <a:cs typeface="Times New Roman" pitchFamily="18" charset="0"/>
              </a:rPr>
              <a:t>The Rigid Body Regime</a:t>
            </a:r>
          </a:p>
          <a:p>
            <a:pPr marL="400050" indent="-400050">
              <a:lnSpc>
                <a:spcPct val="150000"/>
              </a:lnSpc>
              <a:buFont typeface="+mj-lt"/>
              <a:buAutoNum type="romanUcPeriod"/>
            </a:pPr>
            <a:r>
              <a:rPr lang="en-US" sz="1600" b="0" dirty="0" smtClean="0">
                <a:latin typeface="Calibri" pitchFamily="34" charset="0"/>
                <a:cs typeface="Times New Roman" pitchFamily="18" charset="0"/>
              </a:rPr>
              <a:t>The Quasi-static (= steady state) Regime</a:t>
            </a:r>
          </a:p>
          <a:p>
            <a:pPr marL="400050" indent="-400050">
              <a:lnSpc>
                <a:spcPct val="150000"/>
              </a:lnSpc>
              <a:buFont typeface="+mj-lt"/>
              <a:buAutoNum type="romanUcPeriod"/>
            </a:pPr>
            <a:r>
              <a:rPr lang="en-US" sz="1600" b="0" dirty="0" smtClean="0">
                <a:latin typeface="Calibri" pitchFamily="34" charset="0"/>
                <a:cs typeface="Times New Roman" pitchFamily="18" charset="0"/>
              </a:rPr>
              <a:t>The Flexible </a:t>
            </a:r>
            <a:r>
              <a:rPr lang="en-US" sz="1600" b="0" dirty="0" smtClean="0">
                <a:latin typeface="Calibri" pitchFamily="34" charset="0"/>
                <a:cs typeface="Times New Roman" pitchFamily="18" charset="0"/>
              </a:rPr>
              <a:t>Body Regime (“Jitter”)</a:t>
            </a:r>
          </a:p>
        </p:txBody>
      </p:sp>
      <p:pic>
        <p:nvPicPr>
          <p:cNvPr id="41" name="Picture 2"/>
          <p:cNvPicPr>
            <a:picLocks noChangeAspect="1" noChangeArrowheads="1"/>
          </p:cNvPicPr>
          <p:nvPr/>
        </p:nvPicPr>
        <p:blipFill>
          <a:blip r:embed="rId3" cstate="print"/>
          <a:srcRect l="27401" r="28073" b="-10095"/>
          <a:stretch>
            <a:fillRect/>
          </a:stretch>
        </p:blipFill>
        <p:spPr bwMode="auto">
          <a:xfrm>
            <a:off x="321094" y="1266326"/>
            <a:ext cx="2367619" cy="303541"/>
          </a:xfrm>
          <a:prstGeom prst="rect">
            <a:avLst/>
          </a:prstGeom>
          <a:noFill/>
          <a:ln w="9525">
            <a:noFill/>
            <a:miter lim="800000"/>
            <a:headEnd/>
            <a:tailEnd/>
          </a:ln>
          <a:effectLst/>
        </p:spPr>
      </p:pic>
      <p:sp>
        <p:nvSpPr>
          <p:cNvPr id="43" name="Text Box 12"/>
          <p:cNvSpPr txBox="1">
            <a:spLocks noChangeArrowheads="1"/>
          </p:cNvSpPr>
          <p:nvPr/>
        </p:nvSpPr>
        <p:spPr bwMode="auto">
          <a:xfrm>
            <a:off x="179512" y="836712"/>
            <a:ext cx="4536504" cy="369332"/>
          </a:xfrm>
          <a:prstGeom prst="rect">
            <a:avLst/>
          </a:prstGeom>
          <a:noFill/>
          <a:ln w="9525">
            <a:noFill/>
            <a:miter lim="800000"/>
            <a:headEnd/>
            <a:tailEnd/>
          </a:ln>
          <a:effectLst/>
        </p:spPr>
        <p:txBody>
          <a:bodyPr wrap="square">
            <a:spAutoFit/>
          </a:bodyPr>
          <a:lstStyle/>
          <a:p>
            <a:r>
              <a:rPr lang="en-US" sz="1800" dirty="0" smtClean="0">
                <a:solidFill>
                  <a:srgbClr val="FF0000"/>
                </a:solidFill>
                <a:latin typeface="Calibri" pitchFamily="34" charset="0"/>
                <a:cs typeface="Times New Roman" pitchFamily="18" charset="0"/>
              </a:rPr>
              <a:t>Basic mechanical system equations</a:t>
            </a:r>
            <a:endParaRPr lang="en-US" sz="1800" dirty="0">
              <a:solidFill>
                <a:srgbClr val="FF0000"/>
              </a:solidFill>
              <a:latin typeface="Calibri" pitchFamily="34" charset="0"/>
              <a:cs typeface="Times New Roman" pitchFamily="18" charset="0"/>
            </a:endParaRPr>
          </a:p>
        </p:txBody>
      </p:sp>
      <p:pic>
        <p:nvPicPr>
          <p:cNvPr id="45" name="Picture 5"/>
          <p:cNvPicPr>
            <a:picLocks noChangeAspect="1" noChangeArrowheads="1"/>
          </p:cNvPicPr>
          <p:nvPr/>
        </p:nvPicPr>
        <p:blipFill>
          <a:blip r:embed="rId4" cstate="print"/>
          <a:srcRect l="35392" r="34924" b="-10633"/>
          <a:stretch>
            <a:fillRect/>
          </a:stretch>
        </p:blipFill>
        <p:spPr bwMode="auto">
          <a:xfrm>
            <a:off x="351115" y="2005270"/>
            <a:ext cx="1578412" cy="364249"/>
          </a:xfrm>
          <a:prstGeom prst="rect">
            <a:avLst/>
          </a:prstGeom>
          <a:noFill/>
          <a:ln w="9525">
            <a:noFill/>
            <a:miter lim="800000"/>
            <a:headEnd/>
            <a:tailEnd/>
          </a:ln>
          <a:effectLst/>
        </p:spPr>
      </p:pic>
      <p:sp>
        <p:nvSpPr>
          <p:cNvPr id="46" name="Text Box 12"/>
          <p:cNvSpPr txBox="1">
            <a:spLocks noChangeArrowheads="1"/>
          </p:cNvSpPr>
          <p:nvPr/>
        </p:nvSpPr>
        <p:spPr bwMode="auto">
          <a:xfrm>
            <a:off x="251520" y="1628800"/>
            <a:ext cx="2520280" cy="369332"/>
          </a:xfrm>
          <a:prstGeom prst="rect">
            <a:avLst/>
          </a:prstGeom>
          <a:noFill/>
          <a:ln w="9525">
            <a:noFill/>
            <a:miter lim="800000"/>
            <a:headEnd/>
            <a:tailEnd/>
          </a:ln>
          <a:effectLst/>
        </p:spPr>
        <p:txBody>
          <a:bodyPr wrap="square">
            <a:spAutoFit/>
          </a:bodyPr>
          <a:lstStyle/>
          <a:p>
            <a:r>
              <a:rPr lang="en-US" sz="1800" dirty="0" smtClean="0">
                <a:solidFill>
                  <a:schemeClr val="accent2"/>
                </a:solidFill>
                <a:latin typeface="Calibri" pitchFamily="34" charset="0"/>
                <a:cs typeface="Times New Roman" pitchFamily="18" charset="0"/>
              </a:rPr>
              <a:t>Eigenvalue Problem </a:t>
            </a:r>
            <a:endParaRPr lang="en-US" sz="1800" dirty="0">
              <a:solidFill>
                <a:schemeClr val="accent2"/>
              </a:solidFill>
              <a:latin typeface="Calibri" pitchFamily="34" charset="0"/>
              <a:cs typeface="Times New Roman" pitchFamily="18" charset="0"/>
            </a:endParaRPr>
          </a:p>
        </p:txBody>
      </p:sp>
      <p:pic>
        <p:nvPicPr>
          <p:cNvPr id="47" name="Picture 6"/>
          <p:cNvPicPr>
            <a:picLocks noChangeAspect="1" noChangeArrowheads="1"/>
          </p:cNvPicPr>
          <p:nvPr/>
        </p:nvPicPr>
        <p:blipFill>
          <a:blip r:embed="rId5" cstate="print"/>
          <a:srcRect l="36534" r="38349" b="3899"/>
          <a:stretch>
            <a:fillRect/>
          </a:stretch>
        </p:blipFill>
        <p:spPr bwMode="auto">
          <a:xfrm>
            <a:off x="393102" y="2922510"/>
            <a:ext cx="1335580" cy="303541"/>
          </a:xfrm>
          <a:prstGeom prst="rect">
            <a:avLst/>
          </a:prstGeom>
          <a:noFill/>
          <a:ln w="9525">
            <a:noFill/>
            <a:miter lim="800000"/>
            <a:headEnd/>
            <a:tailEnd/>
          </a:ln>
          <a:effectLst/>
        </p:spPr>
      </p:pic>
      <p:pic>
        <p:nvPicPr>
          <p:cNvPr id="48" name="Picture 7"/>
          <p:cNvPicPr>
            <a:picLocks noChangeAspect="1" noChangeArrowheads="1"/>
          </p:cNvPicPr>
          <p:nvPr/>
        </p:nvPicPr>
        <p:blipFill>
          <a:blip r:embed="rId6" cstate="print"/>
          <a:srcRect l="36534" r="36065" b="3899"/>
          <a:stretch>
            <a:fillRect/>
          </a:stretch>
        </p:blipFill>
        <p:spPr bwMode="auto">
          <a:xfrm>
            <a:off x="2409326" y="2922510"/>
            <a:ext cx="1456996" cy="303541"/>
          </a:xfrm>
          <a:prstGeom prst="rect">
            <a:avLst/>
          </a:prstGeom>
          <a:noFill/>
          <a:ln w="9525">
            <a:noFill/>
            <a:miter lim="800000"/>
            <a:headEnd/>
            <a:tailEnd/>
          </a:ln>
          <a:effectLst/>
        </p:spPr>
      </p:pic>
      <p:sp>
        <p:nvSpPr>
          <p:cNvPr id="49" name="Text Box 12"/>
          <p:cNvSpPr txBox="1">
            <a:spLocks noChangeArrowheads="1"/>
          </p:cNvSpPr>
          <p:nvPr/>
        </p:nvSpPr>
        <p:spPr bwMode="auto">
          <a:xfrm>
            <a:off x="251520" y="2420888"/>
            <a:ext cx="3816424" cy="369332"/>
          </a:xfrm>
          <a:prstGeom prst="rect">
            <a:avLst/>
          </a:prstGeom>
          <a:noFill/>
          <a:ln w="9525">
            <a:noFill/>
            <a:miter lim="800000"/>
            <a:headEnd/>
            <a:tailEnd/>
          </a:ln>
          <a:effectLst/>
        </p:spPr>
        <p:txBody>
          <a:bodyPr wrap="square">
            <a:spAutoFit/>
          </a:bodyPr>
          <a:lstStyle/>
          <a:p>
            <a:r>
              <a:rPr lang="en-US" sz="1800" dirty="0" smtClean="0">
                <a:solidFill>
                  <a:schemeClr val="accent2"/>
                </a:solidFill>
                <a:latin typeface="Calibri" pitchFamily="34" charset="0"/>
                <a:cs typeface="Times New Roman" pitchFamily="18" charset="0"/>
              </a:rPr>
              <a:t>“Orthogonality” of the eigenmodes </a:t>
            </a:r>
            <a:endParaRPr lang="en-US" sz="1800" dirty="0">
              <a:solidFill>
                <a:schemeClr val="accent2"/>
              </a:solidFill>
              <a:latin typeface="Calibri" pitchFamily="34" charset="0"/>
              <a:cs typeface="Times New Roman" pitchFamily="18" charset="0"/>
            </a:endParaRPr>
          </a:p>
        </p:txBody>
      </p:sp>
      <p:sp>
        <p:nvSpPr>
          <p:cNvPr id="50" name="Text Box 12"/>
          <p:cNvSpPr txBox="1">
            <a:spLocks noChangeArrowheads="1"/>
          </p:cNvSpPr>
          <p:nvPr/>
        </p:nvSpPr>
        <p:spPr bwMode="auto">
          <a:xfrm>
            <a:off x="251520" y="3717032"/>
            <a:ext cx="4608512" cy="369332"/>
          </a:xfrm>
          <a:prstGeom prst="rect">
            <a:avLst/>
          </a:prstGeom>
          <a:noFill/>
          <a:ln w="9525">
            <a:noFill/>
            <a:miter lim="800000"/>
            <a:headEnd/>
            <a:tailEnd/>
          </a:ln>
          <a:effectLst/>
        </p:spPr>
        <p:txBody>
          <a:bodyPr wrap="square">
            <a:spAutoFit/>
          </a:bodyPr>
          <a:lstStyle/>
          <a:p>
            <a:r>
              <a:rPr lang="en-US" sz="1800" dirty="0" smtClean="0">
                <a:solidFill>
                  <a:srgbClr val="FF0000"/>
                </a:solidFill>
                <a:latin typeface="Calibri" pitchFamily="34" charset="0"/>
                <a:cs typeface="Times New Roman" pitchFamily="18" charset="0"/>
              </a:rPr>
              <a:t>“System identification” – </a:t>
            </a:r>
            <a:r>
              <a:rPr lang="en-US" sz="1800" dirty="0" smtClean="0">
                <a:solidFill>
                  <a:srgbClr val="FF0000"/>
                </a:solidFill>
                <a:latin typeface="Calibri" pitchFamily="34" charset="0"/>
                <a:cs typeface="Times New Roman" pitchFamily="18" charset="0"/>
              </a:rPr>
              <a:t>Modal </a:t>
            </a:r>
            <a:r>
              <a:rPr lang="en-US" sz="1800" dirty="0" smtClean="0">
                <a:solidFill>
                  <a:srgbClr val="FF0000"/>
                </a:solidFill>
                <a:latin typeface="Calibri" pitchFamily="34" charset="0"/>
                <a:cs typeface="Times New Roman" pitchFamily="18" charset="0"/>
              </a:rPr>
              <a:t>S</a:t>
            </a:r>
            <a:r>
              <a:rPr lang="en-US" sz="1800" dirty="0" smtClean="0">
                <a:solidFill>
                  <a:srgbClr val="FF0000"/>
                </a:solidFill>
                <a:latin typeface="Calibri" pitchFamily="34" charset="0"/>
                <a:cs typeface="Times New Roman" pitchFamily="18" charset="0"/>
              </a:rPr>
              <a:t>urvey Test</a:t>
            </a:r>
            <a:endParaRPr lang="en-US" sz="1800" dirty="0">
              <a:solidFill>
                <a:srgbClr val="FF0000"/>
              </a:solidFill>
              <a:latin typeface="Calibri" pitchFamily="34" charset="0"/>
              <a:cs typeface="Times New Roman" pitchFamily="18" charset="0"/>
            </a:endParaRPr>
          </a:p>
        </p:txBody>
      </p:sp>
      <p:pic>
        <p:nvPicPr>
          <p:cNvPr id="51" name="Picture 4"/>
          <p:cNvPicPr>
            <a:picLocks noChangeAspect="1" noChangeArrowheads="1"/>
          </p:cNvPicPr>
          <p:nvPr/>
        </p:nvPicPr>
        <p:blipFill>
          <a:blip r:embed="rId7" cstate="print"/>
          <a:srcRect l="39959" r="41774" b="-6980"/>
          <a:stretch>
            <a:fillRect/>
          </a:stretch>
        </p:blipFill>
        <p:spPr bwMode="auto">
          <a:xfrm>
            <a:off x="323528" y="4365105"/>
            <a:ext cx="953485" cy="297964"/>
          </a:xfrm>
          <a:prstGeom prst="rect">
            <a:avLst/>
          </a:prstGeom>
          <a:noFill/>
          <a:ln w="9525">
            <a:noFill/>
            <a:miter lim="800000"/>
            <a:headEnd/>
            <a:tailEnd/>
          </a:ln>
          <a:effectLst/>
        </p:spPr>
      </p:pic>
      <p:pic>
        <p:nvPicPr>
          <p:cNvPr id="52" name="Picture 5"/>
          <p:cNvPicPr>
            <a:picLocks noChangeAspect="1" noChangeArrowheads="1"/>
          </p:cNvPicPr>
          <p:nvPr/>
        </p:nvPicPr>
        <p:blipFill>
          <a:blip r:embed="rId8" cstate="print"/>
          <a:srcRect l="33109" r="33782" b="-2161"/>
          <a:stretch>
            <a:fillRect/>
          </a:stretch>
        </p:blipFill>
        <p:spPr bwMode="auto">
          <a:xfrm>
            <a:off x="1835696" y="4365104"/>
            <a:ext cx="1728192" cy="297964"/>
          </a:xfrm>
          <a:prstGeom prst="rect">
            <a:avLst/>
          </a:prstGeom>
          <a:noFill/>
          <a:ln w="9525">
            <a:noFill/>
            <a:miter lim="800000"/>
            <a:headEnd/>
            <a:tailEnd/>
          </a:ln>
          <a:effectLst/>
        </p:spPr>
      </p:pic>
      <p:sp>
        <p:nvSpPr>
          <p:cNvPr id="53" name="Text Box 12"/>
          <p:cNvSpPr txBox="1">
            <a:spLocks noChangeArrowheads="1"/>
          </p:cNvSpPr>
          <p:nvPr/>
        </p:nvSpPr>
        <p:spPr bwMode="auto">
          <a:xfrm>
            <a:off x="323528" y="4077072"/>
            <a:ext cx="3384376" cy="338554"/>
          </a:xfrm>
          <a:prstGeom prst="rect">
            <a:avLst/>
          </a:prstGeom>
          <a:noFill/>
          <a:ln w="9525">
            <a:noFill/>
            <a:miter lim="800000"/>
            <a:headEnd/>
            <a:tailEnd/>
          </a:ln>
          <a:effectLst/>
        </p:spPr>
        <p:txBody>
          <a:bodyPr wrap="square">
            <a:spAutoFit/>
          </a:bodyPr>
          <a:lstStyle/>
          <a:p>
            <a:r>
              <a:rPr lang="en-US" sz="1600" dirty="0" smtClean="0">
                <a:solidFill>
                  <a:srgbClr val="3333CC"/>
                </a:solidFill>
                <a:latin typeface="Calibri" pitchFamily="34" charset="0"/>
                <a:cs typeface="Times New Roman" pitchFamily="18" charset="0"/>
              </a:rPr>
              <a:t>Sensor placement</a:t>
            </a:r>
            <a:endParaRPr lang="en-US" sz="1600" dirty="0">
              <a:solidFill>
                <a:srgbClr val="3333CC"/>
              </a:solidFill>
              <a:latin typeface="Calibri" pitchFamily="34" charset="0"/>
              <a:cs typeface="Times New Roman" pitchFamily="18" charset="0"/>
            </a:endParaRPr>
          </a:p>
        </p:txBody>
      </p:sp>
      <p:sp>
        <p:nvSpPr>
          <p:cNvPr id="54" name="Text Box 12"/>
          <p:cNvSpPr txBox="1">
            <a:spLocks noChangeArrowheads="1"/>
          </p:cNvSpPr>
          <p:nvPr/>
        </p:nvSpPr>
        <p:spPr bwMode="auto">
          <a:xfrm>
            <a:off x="395536" y="4725144"/>
            <a:ext cx="3384376" cy="338554"/>
          </a:xfrm>
          <a:prstGeom prst="rect">
            <a:avLst/>
          </a:prstGeom>
          <a:noFill/>
          <a:ln w="9525">
            <a:noFill/>
            <a:miter lim="800000"/>
            <a:headEnd/>
            <a:tailEnd/>
          </a:ln>
          <a:effectLst/>
        </p:spPr>
        <p:txBody>
          <a:bodyPr wrap="square">
            <a:spAutoFit/>
          </a:bodyPr>
          <a:lstStyle/>
          <a:p>
            <a:r>
              <a:rPr lang="en-US" sz="1600" dirty="0" smtClean="0">
                <a:solidFill>
                  <a:srgbClr val="3333CC"/>
                </a:solidFill>
                <a:latin typeface="Calibri" pitchFamily="34" charset="0"/>
                <a:cs typeface="Times New Roman" pitchFamily="18" charset="0"/>
              </a:rPr>
              <a:t>Sensor readings</a:t>
            </a:r>
            <a:endParaRPr lang="en-US" sz="1600" dirty="0">
              <a:solidFill>
                <a:srgbClr val="3333CC"/>
              </a:solidFill>
              <a:latin typeface="Calibri" pitchFamily="34" charset="0"/>
              <a:cs typeface="Times New Roman" pitchFamily="18" charset="0"/>
            </a:endParaRPr>
          </a:p>
        </p:txBody>
      </p:sp>
      <p:pic>
        <p:nvPicPr>
          <p:cNvPr id="55" name="Picture 12"/>
          <p:cNvPicPr>
            <a:picLocks noChangeAspect="1" noChangeArrowheads="1"/>
          </p:cNvPicPr>
          <p:nvPr/>
        </p:nvPicPr>
        <p:blipFill>
          <a:blip r:embed="rId9" cstate="print"/>
          <a:srcRect l="9133" r="8665" b="1393"/>
          <a:stretch>
            <a:fillRect/>
          </a:stretch>
        </p:blipFill>
        <p:spPr bwMode="auto">
          <a:xfrm>
            <a:off x="467544" y="5085184"/>
            <a:ext cx="3816424" cy="477053"/>
          </a:xfrm>
          <a:prstGeom prst="rect">
            <a:avLst/>
          </a:prstGeom>
          <a:noFill/>
          <a:ln w="9525">
            <a:noFill/>
            <a:miter lim="800000"/>
            <a:headEnd/>
            <a:tailEnd/>
          </a:ln>
          <a:effectLst/>
        </p:spPr>
      </p:pic>
      <p:sp>
        <p:nvSpPr>
          <p:cNvPr id="56" name="Text Box 12"/>
          <p:cNvSpPr txBox="1">
            <a:spLocks noChangeArrowheads="1"/>
          </p:cNvSpPr>
          <p:nvPr/>
        </p:nvSpPr>
        <p:spPr bwMode="auto">
          <a:xfrm>
            <a:off x="467544" y="5589240"/>
            <a:ext cx="3384376" cy="338554"/>
          </a:xfrm>
          <a:prstGeom prst="rect">
            <a:avLst/>
          </a:prstGeom>
          <a:noFill/>
          <a:ln w="9525">
            <a:noFill/>
            <a:miter lim="800000"/>
            <a:headEnd/>
            <a:tailEnd/>
          </a:ln>
          <a:effectLst/>
        </p:spPr>
        <p:txBody>
          <a:bodyPr wrap="square">
            <a:spAutoFit/>
          </a:bodyPr>
          <a:lstStyle/>
          <a:p>
            <a:r>
              <a:rPr lang="en-US" sz="1600" dirty="0" smtClean="0">
                <a:solidFill>
                  <a:srgbClr val="3333CC"/>
                </a:solidFill>
                <a:latin typeface="Calibri" pitchFamily="34" charset="0"/>
                <a:cs typeface="Times New Roman" pitchFamily="18" charset="0"/>
              </a:rPr>
              <a:t>“Observability”</a:t>
            </a:r>
            <a:endParaRPr lang="en-US" sz="1600" dirty="0">
              <a:solidFill>
                <a:srgbClr val="3333CC"/>
              </a:solidFill>
              <a:latin typeface="Calibri" pitchFamily="34" charset="0"/>
              <a:cs typeface="Times New Roman" pitchFamily="18" charset="0"/>
            </a:endParaRPr>
          </a:p>
        </p:txBody>
      </p:sp>
      <p:pic>
        <p:nvPicPr>
          <p:cNvPr id="57" name="Picture 3"/>
          <p:cNvPicPr>
            <a:picLocks noChangeAspect="1" noChangeArrowheads="1"/>
          </p:cNvPicPr>
          <p:nvPr/>
        </p:nvPicPr>
        <p:blipFill>
          <a:blip r:embed="rId10" cstate="print"/>
          <a:srcRect l="21692" r="22365" b="1393"/>
          <a:stretch>
            <a:fillRect/>
          </a:stretch>
        </p:blipFill>
        <p:spPr bwMode="auto">
          <a:xfrm>
            <a:off x="539552" y="6021288"/>
            <a:ext cx="2448272" cy="449682"/>
          </a:xfrm>
          <a:prstGeom prst="rect">
            <a:avLst/>
          </a:prstGeom>
          <a:noFill/>
          <a:ln w="9525">
            <a:noFill/>
            <a:miter lim="800000"/>
            <a:headEnd/>
            <a:tailEnd/>
          </a:ln>
          <a:effectLst/>
        </p:spPr>
      </p:pic>
      <p:sp>
        <p:nvSpPr>
          <p:cNvPr id="58" name="Text Box 12"/>
          <p:cNvSpPr txBox="1">
            <a:spLocks noChangeArrowheads="1"/>
          </p:cNvSpPr>
          <p:nvPr/>
        </p:nvSpPr>
        <p:spPr bwMode="auto">
          <a:xfrm>
            <a:off x="5220072" y="3717032"/>
            <a:ext cx="3312368" cy="369332"/>
          </a:xfrm>
          <a:prstGeom prst="rect">
            <a:avLst/>
          </a:prstGeom>
          <a:noFill/>
          <a:ln w="9525">
            <a:noFill/>
            <a:miter lim="800000"/>
            <a:headEnd/>
            <a:tailEnd/>
          </a:ln>
          <a:effectLst/>
        </p:spPr>
        <p:txBody>
          <a:bodyPr wrap="square">
            <a:spAutoFit/>
          </a:bodyPr>
          <a:lstStyle/>
          <a:p>
            <a:r>
              <a:rPr lang="en-US" sz="1800" dirty="0" smtClean="0">
                <a:solidFill>
                  <a:srgbClr val="FF0000"/>
                </a:solidFill>
                <a:latin typeface="Calibri" pitchFamily="34" charset="0"/>
                <a:cs typeface="Times New Roman" pitchFamily="18" charset="0"/>
              </a:rPr>
              <a:t>“Modal Observer” Concept</a:t>
            </a:r>
            <a:endParaRPr lang="en-US" sz="1800" dirty="0">
              <a:solidFill>
                <a:srgbClr val="FF0000"/>
              </a:solidFill>
              <a:latin typeface="Calibri" pitchFamily="34" charset="0"/>
              <a:cs typeface="Times New Roman" pitchFamily="18" charset="0"/>
            </a:endParaRPr>
          </a:p>
        </p:txBody>
      </p:sp>
      <p:sp>
        <p:nvSpPr>
          <p:cNvPr id="59" name="Text Box 12"/>
          <p:cNvSpPr txBox="1">
            <a:spLocks noChangeArrowheads="1"/>
          </p:cNvSpPr>
          <p:nvPr/>
        </p:nvSpPr>
        <p:spPr bwMode="auto">
          <a:xfrm>
            <a:off x="5292080" y="4149080"/>
            <a:ext cx="3384376" cy="338554"/>
          </a:xfrm>
          <a:prstGeom prst="rect">
            <a:avLst/>
          </a:prstGeom>
          <a:noFill/>
          <a:ln w="9525">
            <a:noFill/>
            <a:miter lim="800000"/>
            <a:headEnd/>
            <a:tailEnd/>
          </a:ln>
          <a:effectLst/>
        </p:spPr>
        <p:txBody>
          <a:bodyPr wrap="square">
            <a:spAutoFit/>
          </a:bodyPr>
          <a:lstStyle/>
          <a:p>
            <a:r>
              <a:rPr lang="en-US" sz="1600" dirty="0" smtClean="0">
                <a:solidFill>
                  <a:srgbClr val="3333CC"/>
                </a:solidFill>
                <a:latin typeface="Calibri" pitchFamily="34" charset="0"/>
                <a:cs typeface="Times New Roman" pitchFamily="18" charset="0"/>
              </a:rPr>
              <a:t>Also for the quasi-static regime </a:t>
            </a:r>
            <a:endParaRPr lang="en-US" sz="1600" dirty="0">
              <a:solidFill>
                <a:srgbClr val="3333CC"/>
              </a:solidFill>
              <a:latin typeface="Calibri" pitchFamily="34" charset="0"/>
              <a:cs typeface="Times New Roman" pitchFamily="18" charset="0"/>
            </a:endParaRPr>
          </a:p>
        </p:txBody>
      </p:sp>
      <p:pic>
        <p:nvPicPr>
          <p:cNvPr id="60" name="Picture 2"/>
          <p:cNvPicPr>
            <a:picLocks noChangeAspect="1" noChangeArrowheads="1"/>
          </p:cNvPicPr>
          <p:nvPr/>
        </p:nvPicPr>
        <p:blipFill>
          <a:blip r:embed="rId11" cstate="print"/>
          <a:srcRect l="9134" r="10948" b="-5487"/>
          <a:stretch>
            <a:fillRect/>
          </a:stretch>
        </p:blipFill>
        <p:spPr bwMode="auto">
          <a:xfrm>
            <a:off x="5004048" y="4581128"/>
            <a:ext cx="3816424" cy="272602"/>
          </a:xfrm>
          <a:prstGeom prst="rect">
            <a:avLst/>
          </a:prstGeom>
          <a:noFill/>
          <a:ln w="9525">
            <a:noFill/>
            <a:miter lim="800000"/>
            <a:headEnd/>
            <a:tailEnd/>
          </a:ln>
          <a:effectLst/>
        </p:spPr>
      </p:pic>
      <p:cxnSp>
        <p:nvCxnSpPr>
          <p:cNvPr id="62" name="Gerade Verbindung 61"/>
          <p:cNvCxnSpPr/>
          <p:nvPr/>
        </p:nvCxnSpPr>
        <p:spPr bwMode="auto">
          <a:xfrm flipH="1">
            <a:off x="5000627" y="4548187"/>
            <a:ext cx="342899" cy="31908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5" name="Gerade Verbindung 64"/>
          <p:cNvCxnSpPr/>
          <p:nvPr/>
        </p:nvCxnSpPr>
        <p:spPr bwMode="auto">
          <a:xfrm flipH="1">
            <a:off x="5519740" y="4577175"/>
            <a:ext cx="342899" cy="31908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6" name="Gerade Verbindung 65"/>
          <p:cNvCxnSpPr/>
          <p:nvPr/>
        </p:nvCxnSpPr>
        <p:spPr bwMode="auto">
          <a:xfrm flipH="1">
            <a:off x="6953250" y="4638674"/>
            <a:ext cx="214315" cy="190501"/>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8" name="Gerade Verbindung 67"/>
          <p:cNvCxnSpPr/>
          <p:nvPr/>
        </p:nvCxnSpPr>
        <p:spPr bwMode="auto">
          <a:xfrm flipH="1">
            <a:off x="7791450" y="4624386"/>
            <a:ext cx="214315" cy="190501"/>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69" name="Gerade Verbindung 68"/>
          <p:cNvCxnSpPr/>
          <p:nvPr/>
        </p:nvCxnSpPr>
        <p:spPr bwMode="auto">
          <a:xfrm flipH="1">
            <a:off x="8605838" y="4638673"/>
            <a:ext cx="214315" cy="190501"/>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70" name="Text Box 12"/>
          <p:cNvSpPr txBox="1">
            <a:spLocks noChangeArrowheads="1"/>
          </p:cNvSpPr>
          <p:nvPr/>
        </p:nvSpPr>
        <p:spPr bwMode="auto">
          <a:xfrm>
            <a:off x="5364088" y="5085184"/>
            <a:ext cx="3384376" cy="338554"/>
          </a:xfrm>
          <a:prstGeom prst="rect">
            <a:avLst/>
          </a:prstGeom>
          <a:noFill/>
          <a:ln w="9525">
            <a:noFill/>
            <a:miter lim="800000"/>
            <a:headEnd/>
            <a:tailEnd/>
          </a:ln>
          <a:effectLst/>
        </p:spPr>
        <p:txBody>
          <a:bodyPr wrap="square">
            <a:spAutoFit/>
          </a:bodyPr>
          <a:lstStyle/>
          <a:p>
            <a:r>
              <a:rPr lang="en-US" sz="1600" dirty="0" smtClean="0">
                <a:solidFill>
                  <a:srgbClr val="3333CC"/>
                </a:solidFill>
                <a:latin typeface="Calibri" pitchFamily="34" charset="0"/>
                <a:cs typeface="Times New Roman" pitchFamily="18" charset="0"/>
              </a:rPr>
              <a:t>Quasi-static regime </a:t>
            </a:r>
            <a:endParaRPr lang="en-US" sz="1600" dirty="0">
              <a:solidFill>
                <a:srgbClr val="3333CC"/>
              </a:solidFill>
              <a:latin typeface="Calibri" pitchFamily="34" charset="0"/>
              <a:cs typeface="Times New Roman" pitchFamily="18" charset="0"/>
            </a:endParaRPr>
          </a:p>
        </p:txBody>
      </p:sp>
      <p:pic>
        <p:nvPicPr>
          <p:cNvPr id="71" name="Picture 3"/>
          <p:cNvPicPr>
            <a:picLocks noChangeAspect="1" noChangeArrowheads="1"/>
          </p:cNvPicPr>
          <p:nvPr/>
        </p:nvPicPr>
        <p:blipFill>
          <a:blip r:embed="rId12" cstate="print"/>
          <a:srcRect l="34254" r="13231" b="-2332"/>
          <a:stretch>
            <a:fillRect/>
          </a:stretch>
        </p:blipFill>
        <p:spPr bwMode="auto">
          <a:xfrm>
            <a:off x="5433661" y="5600801"/>
            <a:ext cx="2598779" cy="3097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12</a:t>
            </a:fld>
            <a:endParaRPr lang="en-US"/>
          </a:p>
        </p:txBody>
      </p:sp>
      <p:sp>
        <p:nvSpPr>
          <p:cNvPr id="207874" name="Text Box 2"/>
          <p:cNvSpPr txBox="1">
            <a:spLocks noChangeArrowheads="1"/>
          </p:cNvSpPr>
          <p:nvPr/>
        </p:nvSpPr>
        <p:spPr bwMode="auto">
          <a:xfrm>
            <a:off x="611560" y="764704"/>
            <a:ext cx="2736304" cy="830997"/>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FBC </a:t>
            </a:r>
          </a:p>
          <a:p>
            <a:r>
              <a:rPr lang="en-US" dirty="0" smtClean="0">
                <a:solidFill>
                  <a:schemeClr val="accent2"/>
                </a:solidFill>
                <a:latin typeface="Calibri" pitchFamily="34" charset="0"/>
                <a:cs typeface="Times New Roman" pitchFamily="18" charset="0"/>
              </a:rPr>
              <a:t>Example LMT/GTM</a:t>
            </a:r>
            <a:endParaRPr lang="en-US" dirty="0">
              <a:solidFill>
                <a:schemeClr val="accent2"/>
              </a:solidFill>
              <a:latin typeface="Calibri" pitchFamily="34" charset="0"/>
              <a:cs typeface="Times New Roman" pitchFamily="18" charset="0"/>
            </a:endParaRPr>
          </a:p>
        </p:txBody>
      </p:sp>
      <p:pic>
        <p:nvPicPr>
          <p:cNvPr id="7" name="Grafik 6"/>
          <p:cNvPicPr/>
          <p:nvPr/>
        </p:nvPicPr>
        <p:blipFill>
          <a:blip r:embed="rId3" cstate="print"/>
          <a:srcRect l="4956" t="8334" r="3456" b="7870"/>
          <a:stretch>
            <a:fillRect/>
          </a:stretch>
        </p:blipFill>
        <p:spPr bwMode="auto">
          <a:xfrm>
            <a:off x="4716016" y="2348880"/>
            <a:ext cx="2808312" cy="3456384"/>
          </a:xfrm>
          <a:prstGeom prst="rect">
            <a:avLst/>
          </a:prstGeom>
          <a:noFill/>
          <a:ln w="9525">
            <a:noFill/>
            <a:miter lim="800000"/>
            <a:headEnd/>
            <a:tailEnd/>
          </a:ln>
        </p:spPr>
      </p:pic>
      <p:sp>
        <p:nvSpPr>
          <p:cNvPr id="8" name="Rechteck 7"/>
          <p:cNvSpPr/>
          <p:nvPr/>
        </p:nvSpPr>
        <p:spPr>
          <a:xfrm>
            <a:off x="3995936" y="836712"/>
            <a:ext cx="3960440" cy="646331"/>
          </a:xfrm>
          <a:prstGeom prst="rect">
            <a:avLst/>
          </a:prstGeom>
        </p:spPr>
        <p:txBody>
          <a:bodyPr wrap="square">
            <a:spAutoFit/>
          </a:bodyPr>
          <a:lstStyle/>
          <a:p>
            <a:pPr marL="179388" indent="-179388">
              <a:buFont typeface="Arial" pitchFamily="34" charset="0"/>
              <a:buChar char="•"/>
            </a:pPr>
            <a:r>
              <a:rPr lang="en-US" sz="1200" dirty="0" smtClean="0">
                <a:solidFill>
                  <a:srgbClr val="FF0000"/>
                </a:solidFill>
                <a:latin typeface="Calibri" pitchFamily="34" charset="0"/>
                <a:cs typeface="Arial" pitchFamily="34" charset="0"/>
              </a:rPr>
              <a:t>HWFE better 75µm rms</a:t>
            </a:r>
          </a:p>
          <a:p>
            <a:pPr marL="179388" indent="-179388">
              <a:buFont typeface="Arial" pitchFamily="34" charset="0"/>
              <a:buChar char="•"/>
            </a:pPr>
            <a:r>
              <a:rPr lang="en-US" sz="1200" dirty="0" smtClean="0">
                <a:solidFill>
                  <a:srgbClr val="FF0000"/>
                </a:solidFill>
                <a:latin typeface="Calibri" pitchFamily="34" charset="0"/>
                <a:cs typeface="Arial" pitchFamily="34" charset="0"/>
              </a:rPr>
              <a:t>Pointing  at operational conditions 1.0 arcsec rms</a:t>
            </a:r>
          </a:p>
          <a:p>
            <a:pPr marL="179388" indent="-179388">
              <a:buFont typeface="Arial" pitchFamily="34" charset="0"/>
              <a:buChar char="•"/>
            </a:pPr>
            <a:r>
              <a:rPr lang="en-US" sz="1200" dirty="0" smtClean="0">
                <a:solidFill>
                  <a:srgbClr val="FF0000"/>
                </a:solidFill>
                <a:latin typeface="Calibri" pitchFamily="34" charset="0"/>
                <a:cs typeface="Arial" pitchFamily="34" charset="0"/>
              </a:rPr>
              <a:t>Maximal operational wind speed 10m/s</a:t>
            </a:r>
          </a:p>
        </p:txBody>
      </p:sp>
      <p:pic>
        <p:nvPicPr>
          <p:cNvPr id="9" name="Picture 3" descr="D:\Projekte\2013 LMT\LMT Bilder\2005-6-28 Bildersammlung für Allen\LMT Skizze 1.jpg"/>
          <p:cNvPicPr>
            <a:picLocks noChangeAspect="1" noChangeArrowheads="1"/>
          </p:cNvPicPr>
          <p:nvPr/>
        </p:nvPicPr>
        <p:blipFill>
          <a:blip r:embed="rId4" cstate="print"/>
          <a:srcRect l="9484" t="9756" r="2790" b="2439"/>
          <a:stretch>
            <a:fillRect/>
          </a:stretch>
        </p:blipFill>
        <p:spPr bwMode="auto">
          <a:xfrm>
            <a:off x="683568" y="2492896"/>
            <a:ext cx="3168352" cy="3082722"/>
          </a:xfrm>
          <a:prstGeom prst="rect">
            <a:avLst/>
          </a:prstGeom>
          <a:noFill/>
        </p:spPr>
      </p:pic>
      <p:sp>
        <p:nvSpPr>
          <p:cNvPr id="10" name="Text Box 2"/>
          <p:cNvSpPr txBox="1">
            <a:spLocks noChangeArrowheads="1"/>
          </p:cNvSpPr>
          <p:nvPr/>
        </p:nvSpPr>
        <p:spPr bwMode="auto">
          <a:xfrm>
            <a:off x="611560" y="1844824"/>
            <a:ext cx="2736304" cy="340734"/>
          </a:xfrm>
          <a:prstGeom prst="rect">
            <a:avLst/>
          </a:prstGeom>
          <a:noFill/>
          <a:ln w="9525">
            <a:noFill/>
            <a:miter lim="800000"/>
            <a:headEnd/>
            <a:tailEnd/>
          </a:ln>
          <a:effectLst/>
        </p:spPr>
        <p:txBody>
          <a:bodyPr wrap="square">
            <a:spAutoFit/>
          </a:bodyPr>
          <a:lstStyle/>
          <a:p>
            <a:pPr>
              <a:lnSpc>
                <a:spcPct val="150000"/>
              </a:lnSpc>
            </a:pPr>
            <a:r>
              <a:rPr lang="en-US" sz="1200" b="0" dirty="0" smtClean="0">
                <a:latin typeface="Calibri" pitchFamily="34" charset="0"/>
                <a:cs typeface="Times New Roman" pitchFamily="18" charset="0"/>
              </a:rPr>
              <a:t>During Design</a:t>
            </a:r>
            <a:endParaRPr lang="en-US" sz="1200" b="0" dirty="0">
              <a:latin typeface="Calibri" pitchFamily="34" charset="0"/>
              <a:cs typeface="Times New Roman" pitchFamily="18" charset="0"/>
            </a:endParaRPr>
          </a:p>
        </p:txBody>
      </p:sp>
      <p:sp>
        <p:nvSpPr>
          <p:cNvPr id="11" name="Text Box 2"/>
          <p:cNvSpPr txBox="1">
            <a:spLocks noChangeArrowheads="1"/>
          </p:cNvSpPr>
          <p:nvPr/>
        </p:nvSpPr>
        <p:spPr bwMode="auto">
          <a:xfrm>
            <a:off x="4644008" y="1844824"/>
            <a:ext cx="2736304" cy="340734"/>
          </a:xfrm>
          <a:prstGeom prst="rect">
            <a:avLst/>
          </a:prstGeom>
          <a:noFill/>
          <a:ln w="9525">
            <a:noFill/>
            <a:miter lim="800000"/>
            <a:headEnd/>
            <a:tailEnd/>
          </a:ln>
          <a:effectLst/>
        </p:spPr>
        <p:txBody>
          <a:bodyPr wrap="square">
            <a:spAutoFit/>
          </a:bodyPr>
          <a:lstStyle/>
          <a:p>
            <a:pPr>
              <a:lnSpc>
                <a:spcPct val="150000"/>
              </a:lnSpc>
            </a:pPr>
            <a:r>
              <a:rPr lang="en-US" sz="1200" b="0" dirty="0" smtClean="0">
                <a:latin typeface="Calibri" pitchFamily="34" charset="0"/>
                <a:cs typeface="Times New Roman" pitchFamily="18" charset="0"/>
              </a:rPr>
              <a:t>During Commissioning</a:t>
            </a:r>
            <a:endParaRPr lang="en-US" sz="1200" b="0" dirty="0">
              <a:latin typeface="Calibri" pitchFamily="34" charset="0"/>
              <a:cs typeface="Times New Roman" pitchFamily="18" charset="0"/>
            </a:endParaRPr>
          </a:p>
        </p:txBody>
      </p:sp>
      <p:sp>
        <p:nvSpPr>
          <p:cNvPr id="12" name="Text Box 2"/>
          <p:cNvSpPr txBox="1">
            <a:spLocks noChangeArrowheads="1"/>
          </p:cNvSpPr>
          <p:nvPr/>
        </p:nvSpPr>
        <p:spPr bwMode="auto">
          <a:xfrm>
            <a:off x="4139952" y="404664"/>
            <a:ext cx="2736304" cy="369332"/>
          </a:xfrm>
          <a:prstGeom prst="rect">
            <a:avLst/>
          </a:prstGeom>
          <a:noFill/>
          <a:ln w="9525">
            <a:noFill/>
            <a:miter lim="800000"/>
            <a:headEnd/>
            <a:tailEnd/>
          </a:ln>
          <a:effectLst/>
        </p:spPr>
        <p:txBody>
          <a:bodyPr wrap="square">
            <a:spAutoFit/>
          </a:bodyPr>
          <a:lstStyle/>
          <a:p>
            <a:r>
              <a:rPr lang="en-US" sz="1800" dirty="0" smtClean="0">
                <a:solidFill>
                  <a:srgbClr val="FF0000"/>
                </a:solidFill>
                <a:latin typeface="Calibri" pitchFamily="34" charset="0"/>
                <a:cs typeface="Times New Roman" pitchFamily="18" charset="0"/>
              </a:rPr>
              <a:t>Requirements</a:t>
            </a:r>
            <a:endParaRPr lang="en-US" sz="1800" dirty="0">
              <a:solidFill>
                <a:srgbClr val="FF0000"/>
              </a:solidFill>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1"/>
          <p:cNvSpPr>
            <a:spLocks noGrp="1"/>
          </p:cNvSpPr>
          <p:nvPr>
            <p:ph type="dt" sz="half" idx="10"/>
          </p:nvPr>
        </p:nvSpPr>
        <p:spPr/>
        <p:txBody>
          <a:bodyPr/>
          <a:lstStyle/>
          <a:p>
            <a:fld id="{F8C5526B-F3E3-4999-BC67-FB76A9C714F8}" type="datetime1">
              <a:rPr lang="de-DE" smtClean="0"/>
              <a:pPr/>
              <a:t>22.09.2016</a:t>
            </a:fld>
            <a:endParaRPr lang="en-US" dirty="0"/>
          </a:p>
        </p:txBody>
      </p:sp>
      <p:sp>
        <p:nvSpPr>
          <p:cNvPr id="6" name="Fußzeilenplatzhalter 2"/>
          <p:cNvSpPr>
            <a:spLocks noGrp="1"/>
          </p:cNvSpPr>
          <p:nvPr>
            <p:ph type="ftr" sz="quarter" idx="11"/>
          </p:nvPr>
        </p:nvSpPr>
        <p:spPr/>
        <p:txBody>
          <a:bodyPr/>
          <a:lstStyle/>
          <a:p>
            <a:r>
              <a:rPr lang="en-US" smtClean="0"/>
              <a:t>hans.kaercher-extern@mt-mechatronics.de</a:t>
            </a:r>
            <a:endParaRPr lang="en-US" dirty="0"/>
          </a:p>
        </p:txBody>
      </p:sp>
      <p:sp>
        <p:nvSpPr>
          <p:cNvPr id="7" name="Foliennummernplatzhalter 3"/>
          <p:cNvSpPr>
            <a:spLocks noGrp="1"/>
          </p:cNvSpPr>
          <p:nvPr>
            <p:ph type="sldNum" sz="quarter" idx="12"/>
          </p:nvPr>
        </p:nvSpPr>
        <p:spPr/>
        <p:txBody>
          <a:bodyPr/>
          <a:lstStyle/>
          <a:p>
            <a:fld id="{1AA27E60-4096-4E0A-A6C5-47FBAD59F404}" type="slidenum">
              <a:rPr lang="en-US"/>
              <a:pPr/>
              <a:t>13</a:t>
            </a:fld>
            <a:endParaRPr lang="en-US" dirty="0"/>
          </a:p>
        </p:txBody>
      </p:sp>
      <p:pic>
        <p:nvPicPr>
          <p:cNvPr id="11266" name="Picture 2"/>
          <p:cNvPicPr>
            <a:picLocks noChangeAspect="1" noChangeArrowheads="1"/>
          </p:cNvPicPr>
          <p:nvPr/>
        </p:nvPicPr>
        <p:blipFill>
          <a:blip r:embed="rId3" cstate="print"/>
          <a:srcRect/>
          <a:stretch>
            <a:fillRect/>
          </a:stretch>
        </p:blipFill>
        <p:spPr bwMode="auto">
          <a:xfrm>
            <a:off x="570070" y="1628801"/>
            <a:ext cx="3096344" cy="2034204"/>
          </a:xfrm>
          <a:prstGeom prst="rect">
            <a:avLst/>
          </a:prstGeom>
          <a:noFill/>
          <a:ln w="9525">
            <a:noFill/>
            <a:miter lim="800000"/>
            <a:headEnd/>
            <a:tailEnd/>
          </a:ln>
        </p:spPr>
      </p:pic>
      <p:sp>
        <p:nvSpPr>
          <p:cNvPr id="8" name="Text Box 6"/>
          <p:cNvSpPr txBox="1">
            <a:spLocks noChangeArrowheads="1"/>
          </p:cNvSpPr>
          <p:nvPr/>
        </p:nvSpPr>
        <p:spPr bwMode="auto">
          <a:xfrm>
            <a:off x="1002117" y="3645024"/>
            <a:ext cx="2195736" cy="276999"/>
          </a:xfrm>
          <a:prstGeom prst="rect">
            <a:avLst/>
          </a:prstGeom>
          <a:no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Scanning Mirror Principle</a:t>
            </a:r>
            <a:endParaRPr lang="en-US" sz="1200" dirty="0">
              <a:latin typeface="Calibri" pitchFamily="34" charset="0"/>
              <a:cs typeface="Arial" pitchFamily="34" charset="0"/>
            </a:endParaRPr>
          </a:p>
        </p:txBody>
      </p:sp>
      <p:pic>
        <p:nvPicPr>
          <p:cNvPr id="11267" name="Picture 3"/>
          <p:cNvPicPr>
            <a:picLocks noChangeAspect="1" noChangeArrowheads="1"/>
          </p:cNvPicPr>
          <p:nvPr/>
        </p:nvPicPr>
        <p:blipFill>
          <a:blip r:embed="rId4" cstate="print"/>
          <a:srcRect/>
          <a:stretch>
            <a:fillRect/>
          </a:stretch>
        </p:blipFill>
        <p:spPr bwMode="auto">
          <a:xfrm>
            <a:off x="4716016" y="1628800"/>
            <a:ext cx="2910838" cy="2127013"/>
          </a:xfrm>
          <a:prstGeom prst="rect">
            <a:avLst/>
          </a:prstGeom>
          <a:noFill/>
          <a:ln w="9525">
            <a:noFill/>
            <a:miter lim="800000"/>
            <a:headEnd/>
            <a:tailEnd/>
          </a:ln>
        </p:spPr>
      </p:pic>
      <p:sp>
        <p:nvSpPr>
          <p:cNvPr id="10" name="Text Box 6"/>
          <p:cNvSpPr txBox="1">
            <a:spLocks noChangeArrowheads="1"/>
          </p:cNvSpPr>
          <p:nvPr/>
        </p:nvSpPr>
        <p:spPr bwMode="auto">
          <a:xfrm>
            <a:off x="6474725" y="3645024"/>
            <a:ext cx="2195736" cy="276999"/>
          </a:xfrm>
          <a:prstGeom prst="rect">
            <a:avLst/>
          </a:prstGeom>
          <a:no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Global Star Tracker Principle</a:t>
            </a:r>
            <a:endParaRPr lang="en-US" sz="1200" dirty="0">
              <a:latin typeface="Calibri" pitchFamily="34" charset="0"/>
              <a:cs typeface="Arial" pitchFamily="34" charset="0"/>
            </a:endParaRPr>
          </a:p>
        </p:txBody>
      </p:sp>
      <p:pic>
        <p:nvPicPr>
          <p:cNvPr id="11268" name="Picture 4"/>
          <p:cNvPicPr>
            <a:picLocks noChangeAspect="1" noChangeArrowheads="1"/>
          </p:cNvPicPr>
          <p:nvPr/>
        </p:nvPicPr>
        <p:blipFill>
          <a:blip r:embed="rId5" cstate="print"/>
          <a:srcRect/>
          <a:stretch>
            <a:fillRect/>
          </a:stretch>
        </p:blipFill>
        <p:spPr bwMode="auto">
          <a:xfrm>
            <a:off x="498061" y="4005064"/>
            <a:ext cx="3384376" cy="2256251"/>
          </a:xfrm>
          <a:prstGeom prst="rect">
            <a:avLst/>
          </a:prstGeom>
          <a:noFill/>
          <a:ln w="9525">
            <a:noFill/>
            <a:miter lim="800000"/>
            <a:headEnd/>
            <a:tailEnd/>
          </a:ln>
        </p:spPr>
      </p:pic>
      <p:sp>
        <p:nvSpPr>
          <p:cNvPr id="12" name="Text Box 6"/>
          <p:cNvSpPr txBox="1">
            <a:spLocks noChangeArrowheads="1"/>
          </p:cNvSpPr>
          <p:nvPr/>
        </p:nvSpPr>
        <p:spPr bwMode="auto">
          <a:xfrm>
            <a:off x="1146133" y="6165304"/>
            <a:ext cx="2195736" cy="276999"/>
          </a:xfrm>
          <a:prstGeom prst="rect">
            <a:avLst/>
          </a:prstGeom>
          <a:no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Target Tracker Principle</a:t>
            </a:r>
            <a:endParaRPr lang="en-US" sz="1200" dirty="0">
              <a:latin typeface="Calibri" pitchFamily="34" charset="0"/>
              <a:cs typeface="Arial" pitchFamily="34" charset="0"/>
            </a:endParaRPr>
          </a:p>
        </p:txBody>
      </p:sp>
      <p:pic>
        <p:nvPicPr>
          <p:cNvPr id="11269" name="Picture 5"/>
          <p:cNvPicPr>
            <a:picLocks noChangeAspect="1" noChangeArrowheads="1"/>
          </p:cNvPicPr>
          <p:nvPr/>
        </p:nvPicPr>
        <p:blipFill>
          <a:blip r:embed="rId6" cstate="print"/>
          <a:srcRect/>
          <a:stretch>
            <a:fillRect/>
          </a:stretch>
        </p:blipFill>
        <p:spPr bwMode="auto">
          <a:xfrm>
            <a:off x="4962557" y="4149080"/>
            <a:ext cx="3357354" cy="2278204"/>
          </a:xfrm>
          <a:prstGeom prst="rect">
            <a:avLst/>
          </a:prstGeom>
          <a:noFill/>
          <a:ln w="9525">
            <a:noFill/>
            <a:miter lim="800000"/>
            <a:headEnd/>
            <a:tailEnd/>
          </a:ln>
        </p:spPr>
      </p:pic>
      <p:sp>
        <p:nvSpPr>
          <p:cNvPr id="14" name="Text Box 6"/>
          <p:cNvSpPr txBox="1">
            <a:spLocks noChangeArrowheads="1"/>
          </p:cNvSpPr>
          <p:nvPr/>
        </p:nvSpPr>
        <p:spPr bwMode="auto">
          <a:xfrm>
            <a:off x="7338821" y="6021288"/>
            <a:ext cx="1296144" cy="461665"/>
          </a:xfrm>
          <a:prstGeom prst="rect">
            <a:avLst/>
          </a:prstGeom>
          <a:solidFill>
            <a:schemeClr val="bg1"/>
          </a:solid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Error Analysis </a:t>
            </a:r>
          </a:p>
          <a:p>
            <a:pPr algn="ctr"/>
            <a:r>
              <a:rPr lang="en-US" sz="1200" dirty="0" smtClean="0">
                <a:latin typeface="Calibri" pitchFamily="34" charset="0"/>
                <a:cs typeface="Arial" pitchFamily="34" charset="0"/>
              </a:rPr>
              <a:t>Target Tracker</a:t>
            </a:r>
            <a:endParaRPr lang="en-US" sz="1200" dirty="0">
              <a:latin typeface="Calibri" pitchFamily="34" charset="0"/>
              <a:cs typeface="Arial" pitchFamily="34" charset="0"/>
            </a:endParaRPr>
          </a:p>
        </p:txBody>
      </p:sp>
      <p:sp>
        <p:nvSpPr>
          <p:cNvPr id="15" name="Text Box 2"/>
          <p:cNvSpPr txBox="1">
            <a:spLocks noChangeArrowheads="1"/>
          </p:cNvSpPr>
          <p:nvPr/>
        </p:nvSpPr>
        <p:spPr bwMode="auto">
          <a:xfrm>
            <a:off x="5364088" y="764704"/>
            <a:ext cx="2880320" cy="584775"/>
          </a:xfrm>
          <a:prstGeom prst="rect">
            <a:avLst/>
          </a:prstGeom>
          <a:noFill/>
          <a:ln w="9525">
            <a:noFill/>
            <a:miter lim="800000"/>
            <a:headEnd/>
            <a:tailEnd/>
          </a:ln>
          <a:effectLst/>
        </p:spPr>
        <p:txBody>
          <a:bodyPr wrap="square">
            <a:spAutoFit/>
          </a:bodyPr>
          <a:lstStyle/>
          <a:p>
            <a:pPr algn="ctr"/>
            <a:r>
              <a:rPr lang="en-US" sz="1600" dirty="0" smtClean="0">
                <a:latin typeface="Calibri" pitchFamily="34" charset="0"/>
                <a:cs typeface="Arial" pitchFamily="34" charset="0"/>
              </a:rPr>
              <a:t>Active Surface Trade-off</a:t>
            </a:r>
          </a:p>
          <a:p>
            <a:pPr algn="ctr"/>
            <a:r>
              <a:rPr lang="en-US" sz="1600" b="0" dirty="0" smtClean="0">
                <a:latin typeface="Calibri" pitchFamily="34" charset="0"/>
                <a:cs typeface="Arial" pitchFamily="34" charset="0"/>
              </a:rPr>
              <a:t>MAN June 1997</a:t>
            </a:r>
            <a:endParaRPr lang="en-US" sz="900" b="0" dirty="0">
              <a:latin typeface="Calibri" pitchFamily="34" charset="0"/>
              <a:cs typeface="Arial" pitchFamily="34" charset="0"/>
            </a:endParaRPr>
          </a:p>
        </p:txBody>
      </p:sp>
      <p:sp>
        <p:nvSpPr>
          <p:cNvPr id="17" name="Text Box 2"/>
          <p:cNvSpPr txBox="1">
            <a:spLocks noChangeArrowheads="1"/>
          </p:cNvSpPr>
          <p:nvPr/>
        </p:nvSpPr>
        <p:spPr bwMode="auto">
          <a:xfrm>
            <a:off x="611560" y="764704"/>
            <a:ext cx="5472608" cy="461665"/>
          </a:xfrm>
          <a:prstGeom prst="rect">
            <a:avLst/>
          </a:prstGeom>
          <a:noFill/>
          <a:ln w="9525">
            <a:noFill/>
            <a:miter lim="800000"/>
            <a:headEnd/>
            <a:tailEnd/>
          </a:ln>
          <a:effectLst/>
        </p:spPr>
        <p:txBody>
          <a:bodyPr wrap="square">
            <a:spAutoFit/>
          </a:bodyPr>
          <a:lstStyle/>
          <a:p>
            <a:r>
              <a:rPr lang="en-US" dirty="0" smtClean="0">
                <a:solidFill>
                  <a:srgbClr val="3333CC"/>
                </a:solidFill>
                <a:latin typeface="Calibri" pitchFamily="34" charset="0"/>
                <a:cs typeface="Arial" pitchFamily="34" charset="0"/>
              </a:rPr>
              <a:t>LMT “Exposed” Design Study 1997 </a:t>
            </a:r>
            <a:endParaRPr lang="en-US" sz="1100" dirty="0">
              <a:solidFill>
                <a:srgbClr val="3333CC"/>
              </a:solidFill>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AC3AF97-F68F-4293-9471-7E13DB57010B}" type="datetime1">
              <a:rPr lang="de-DE" smtClean="0"/>
              <a:pPr/>
              <a:t>22.09.2016</a:t>
            </a:fld>
            <a:endParaRPr lang="en-US" dirty="0"/>
          </a:p>
        </p:txBody>
      </p:sp>
      <p:sp>
        <p:nvSpPr>
          <p:cNvPr id="3" name="Fußzeilenplatzhalter 2"/>
          <p:cNvSpPr>
            <a:spLocks noGrp="1"/>
          </p:cNvSpPr>
          <p:nvPr>
            <p:ph type="ftr" sz="quarter" idx="11"/>
          </p:nvPr>
        </p:nvSpPr>
        <p:spPr/>
        <p:txBody>
          <a:bodyPr/>
          <a:lstStyle/>
          <a:p>
            <a:r>
              <a:rPr lang="en-US" smtClean="0"/>
              <a:t>Kärcher</a:t>
            </a:r>
            <a:endParaRPr lang="en-US"/>
          </a:p>
        </p:txBody>
      </p:sp>
      <p:sp>
        <p:nvSpPr>
          <p:cNvPr id="4" name="Foliennummernplatzhalter 3"/>
          <p:cNvSpPr>
            <a:spLocks noGrp="1"/>
          </p:cNvSpPr>
          <p:nvPr>
            <p:ph type="sldNum" sz="quarter" idx="12"/>
          </p:nvPr>
        </p:nvSpPr>
        <p:spPr/>
        <p:txBody>
          <a:bodyPr/>
          <a:lstStyle/>
          <a:p>
            <a:fld id="{12B7CFD3-CC36-4E17-B84E-30410351C7BD}" type="slidenum">
              <a:rPr lang="en-US" smtClean="0"/>
              <a:pPr/>
              <a:t>14</a:t>
            </a:fld>
            <a:endParaRPr lang="en-US"/>
          </a:p>
        </p:txBody>
      </p:sp>
      <p:pic>
        <p:nvPicPr>
          <p:cNvPr id="27650" name="Picture 2"/>
          <p:cNvPicPr>
            <a:picLocks noChangeAspect="1" noChangeArrowheads="1"/>
          </p:cNvPicPr>
          <p:nvPr/>
        </p:nvPicPr>
        <p:blipFill>
          <a:blip r:embed="rId3" cstate="print"/>
          <a:srcRect b="11881"/>
          <a:stretch>
            <a:fillRect/>
          </a:stretch>
        </p:blipFill>
        <p:spPr bwMode="auto">
          <a:xfrm>
            <a:off x="827584" y="1700808"/>
            <a:ext cx="4040138" cy="1871694"/>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t="4551" b="13035"/>
          <a:stretch>
            <a:fillRect/>
          </a:stretch>
        </p:blipFill>
        <p:spPr bwMode="auto">
          <a:xfrm>
            <a:off x="827584" y="3861048"/>
            <a:ext cx="4196845" cy="1828800"/>
          </a:xfrm>
          <a:prstGeom prst="rect">
            <a:avLst/>
          </a:prstGeom>
          <a:noFill/>
          <a:ln w="9525">
            <a:noFill/>
            <a:miter lim="800000"/>
            <a:headEnd/>
            <a:tailEnd/>
          </a:ln>
        </p:spPr>
      </p:pic>
      <p:sp>
        <p:nvSpPr>
          <p:cNvPr id="7" name="Text Box 2"/>
          <p:cNvSpPr txBox="1">
            <a:spLocks noChangeArrowheads="1"/>
          </p:cNvSpPr>
          <p:nvPr/>
        </p:nvSpPr>
        <p:spPr bwMode="auto">
          <a:xfrm>
            <a:off x="755576" y="692696"/>
            <a:ext cx="5472608" cy="461665"/>
          </a:xfrm>
          <a:prstGeom prst="rect">
            <a:avLst/>
          </a:prstGeom>
          <a:noFill/>
          <a:ln w="9525">
            <a:noFill/>
            <a:miter lim="800000"/>
            <a:headEnd/>
            <a:tailEnd/>
          </a:ln>
          <a:effectLst/>
        </p:spPr>
        <p:txBody>
          <a:bodyPr wrap="square">
            <a:spAutoFit/>
          </a:bodyPr>
          <a:lstStyle/>
          <a:p>
            <a:r>
              <a:rPr lang="en-US" dirty="0" smtClean="0">
                <a:solidFill>
                  <a:srgbClr val="3333CC"/>
                </a:solidFill>
                <a:latin typeface="Calibri" pitchFamily="34" charset="0"/>
                <a:cs typeface="Arial" pitchFamily="34" charset="0"/>
              </a:rPr>
              <a:t>LMT “Exposed” Design Study 1997 </a:t>
            </a:r>
            <a:endParaRPr lang="en-US" sz="1100" dirty="0">
              <a:solidFill>
                <a:srgbClr val="3333CC"/>
              </a:solidFill>
              <a:latin typeface="Calibri" pitchFamily="34" charset="0"/>
              <a:cs typeface="Arial" pitchFamily="34" charset="0"/>
            </a:endParaRPr>
          </a:p>
        </p:txBody>
      </p:sp>
      <p:sp>
        <p:nvSpPr>
          <p:cNvPr id="8" name="Text Box 2"/>
          <p:cNvSpPr txBox="1">
            <a:spLocks noChangeArrowheads="1"/>
          </p:cNvSpPr>
          <p:nvPr/>
        </p:nvSpPr>
        <p:spPr bwMode="auto">
          <a:xfrm>
            <a:off x="5868144" y="1628800"/>
            <a:ext cx="2880320" cy="584775"/>
          </a:xfrm>
          <a:prstGeom prst="rect">
            <a:avLst/>
          </a:prstGeom>
          <a:noFill/>
          <a:ln w="9525">
            <a:noFill/>
            <a:miter lim="800000"/>
            <a:headEnd/>
            <a:tailEnd/>
          </a:ln>
          <a:effectLst/>
        </p:spPr>
        <p:txBody>
          <a:bodyPr wrap="square">
            <a:spAutoFit/>
          </a:bodyPr>
          <a:lstStyle/>
          <a:p>
            <a:pPr algn="ctr"/>
            <a:r>
              <a:rPr lang="en-US" sz="1600" dirty="0" smtClean="0">
                <a:latin typeface="Calibri" pitchFamily="34" charset="0"/>
                <a:cs typeface="Arial" pitchFamily="34" charset="0"/>
              </a:rPr>
              <a:t>Active Surface Trade-off</a:t>
            </a:r>
          </a:p>
          <a:p>
            <a:pPr algn="ctr"/>
            <a:r>
              <a:rPr lang="en-US" sz="1600" b="0" dirty="0" smtClean="0">
                <a:latin typeface="Calibri" pitchFamily="34" charset="0"/>
                <a:cs typeface="Arial" pitchFamily="34" charset="0"/>
              </a:rPr>
              <a:t>MAN June 1997</a:t>
            </a:r>
            <a:endParaRPr lang="en-US" sz="900" b="0" dirty="0">
              <a:latin typeface="Calibri" pitchFamily="34" charset="0"/>
              <a:cs typeface="Arial" pitchFamily="34" charset="0"/>
            </a:endParaRPr>
          </a:p>
        </p:txBody>
      </p:sp>
      <p:sp>
        <p:nvSpPr>
          <p:cNvPr id="9" name="Text Box 2"/>
          <p:cNvSpPr txBox="1">
            <a:spLocks noChangeArrowheads="1"/>
          </p:cNvSpPr>
          <p:nvPr/>
        </p:nvSpPr>
        <p:spPr bwMode="auto">
          <a:xfrm>
            <a:off x="6228184" y="2564904"/>
            <a:ext cx="2088232" cy="830997"/>
          </a:xfrm>
          <a:prstGeom prst="rect">
            <a:avLst/>
          </a:prstGeom>
          <a:noFill/>
          <a:ln w="9525">
            <a:solidFill>
              <a:schemeClr val="tx1"/>
            </a:solidFill>
            <a:miter lim="800000"/>
            <a:headEnd/>
            <a:tailEnd/>
          </a:ln>
          <a:effectLst/>
        </p:spPr>
        <p:txBody>
          <a:bodyPr wrap="square">
            <a:spAutoFit/>
          </a:bodyPr>
          <a:lstStyle/>
          <a:p>
            <a:r>
              <a:rPr lang="en-US" sz="1600" b="0" dirty="0" smtClean="0">
                <a:solidFill>
                  <a:srgbClr val="FF0000"/>
                </a:solidFill>
                <a:latin typeface="Calibri" pitchFamily="34" charset="0"/>
                <a:cs typeface="Arial" pitchFamily="34" charset="0"/>
              </a:rPr>
              <a:t>Use of strain gauges for the identification of deformation states? </a:t>
            </a:r>
            <a:endParaRPr lang="en-US" sz="900" b="0" dirty="0">
              <a:solidFill>
                <a:srgbClr val="FF0000"/>
              </a:solidFill>
              <a:latin typeface="Calibri" pitchFamily="34" charset="0"/>
              <a:cs typeface="Arial" pitchFamily="34" charset="0"/>
            </a:endParaRPr>
          </a:p>
        </p:txBody>
      </p:sp>
      <p:sp>
        <p:nvSpPr>
          <p:cNvPr id="10" name="Text Box 2"/>
          <p:cNvSpPr txBox="1">
            <a:spLocks noChangeArrowheads="1"/>
          </p:cNvSpPr>
          <p:nvPr/>
        </p:nvSpPr>
        <p:spPr bwMode="auto">
          <a:xfrm>
            <a:off x="1835696" y="1340768"/>
            <a:ext cx="2304256" cy="553998"/>
          </a:xfrm>
          <a:prstGeom prst="rect">
            <a:avLst/>
          </a:prstGeom>
          <a:noFill/>
          <a:ln w="9525">
            <a:noFill/>
            <a:miter lim="800000"/>
            <a:headEnd/>
            <a:tailEnd/>
          </a:ln>
          <a:effectLst/>
        </p:spPr>
        <p:txBody>
          <a:bodyPr wrap="square">
            <a:spAutoFit/>
          </a:bodyPr>
          <a:lstStyle/>
          <a:p>
            <a:pPr algn="ctr"/>
            <a:r>
              <a:rPr lang="en-US" sz="1800" dirty="0" smtClean="0">
                <a:latin typeface="Calibri" pitchFamily="34" charset="0"/>
                <a:cs typeface="Times New Roman" pitchFamily="18" charset="0"/>
              </a:rPr>
              <a:t>Gravity </a:t>
            </a:r>
            <a:r>
              <a:rPr lang="en-US" sz="1800" dirty="0" smtClean="0">
                <a:latin typeface="Calibri" pitchFamily="34" charset="0"/>
                <a:cs typeface="Times New Roman" pitchFamily="18" charset="0"/>
              </a:rPr>
              <a:t>Deformations </a:t>
            </a:r>
            <a:r>
              <a:rPr lang="en-US" sz="1200" b="0" dirty="0" smtClean="0">
                <a:latin typeface="Calibri" pitchFamily="34" charset="0"/>
                <a:cs typeface="Times New Roman" pitchFamily="18" charset="0"/>
              </a:rPr>
              <a:t>~ 400 µm rms </a:t>
            </a:r>
            <a:endParaRPr lang="en-US" sz="1800" b="0" dirty="0">
              <a:latin typeface="Calibri" pitchFamily="34" charset="0"/>
              <a:cs typeface="Times New Roman" pitchFamily="18" charset="0"/>
            </a:endParaRPr>
          </a:p>
        </p:txBody>
      </p:sp>
      <p:sp>
        <p:nvSpPr>
          <p:cNvPr id="11" name="Text Box 2"/>
          <p:cNvSpPr txBox="1">
            <a:spLocks noChangeArrowheads="1"/>
          </p:cNvSpPr>
          <p:nvPr/>
        </p:nvSpPr>
        <p:spPr bwMode="auto">
          <a:xfrm>
            <a:off x="1331640" y="3573016"/>
            <a:ext cx="1008112" cy="276999"/>
          </a:xfrm>
          <a:prstGeom prst="rect">
            <a:avLst/>
          </a:prstGeom>
          <a:noFill/>
          <a:ln w="9525">
            <a:noFill/>
            <a:miter lim="800000"/>
            <a:headEnd/>
            <a:tailEnd/>
          </a:ln>
          <a:effectLst/>
        </p:spPr>
        <p:txBody>
          <a:bodyPr wrap="square">
            <a:spAutoFit/>
          </a:bodyPr>
          <a:lstStyle/>
          <a:p>
            <a:r>
              <a:rPr lang="en-US" sz="1200" dirty="0" smtClean="0">
                <a:latin typeface="Calibri" pitchFamily="34" charset="0"/>
                <a:cs typeface="Times New Roman" pitchFamily="18" charset="0"/>
              </a:rPr>
              <a:t>Horizon</a:t>
            </a:r>
            <a:endParaRPr lang="en-US" sz="1200" dirty="0">
              <a:latin typeface="Calibri" pitchFamily="34" charset="0"/>
              <a:cs typeface="Times New Roman" pitchFamily="18" charset="0"/>
            </a:endParaRPr>
          </a:p>
        </p:txBody>
      </p:sp>
      <p:sp>
        <p:nvSpPr>
          <p:cNvPr id="12" name="Text Box 2"/>
          <p:cNvSpPr txBox="1">
            <a:spLocks noChangeArrowheads="1"/>
          </p:cNvSpPr>
          <p:nvPr/>
        </p:nvSpPr>
        <p:spPr bwMode="auto">
          <a:xfrm>
            <a:off x="1547664" y="5661248"/>
            <a:ext cx="3024336" cy="369332"/>
          </a:xfrm>
          <a:prstGeom prst="rect">
            <a:avLst/>
          </a:prstGeom>
          <a:noFill/>
          <a:ln w="9525">
            <a:noFill/>
            <a:miter lim="800000"/>
            <a:headEnd/>
            <a:tailEnd/>
          </a:ln>
          <a:effectLst/>
        </p:spPr>
        <p:txBody>
          <a:bodyPr wrap="square">
            <a:spAutoFit/>
          </a:bodyPr>
          <a:lstStyle/>
          <a:p>
            <a:r>
              <a:rPr lang="en-US" sz="1800" dirty="0" smtClean="0">
                <a:latin typeface="Calibri" pitchFamily="34" charset="0"/>
                <a:cs typeface="Times New Roman" pitchFamily="18" charset="0"/>
              </a:rPr>
              <a:t>Strains in Backup Structure</a:t>
            </a:r>
            <a:endParaRPr lang="en-US" sz="1800" dirty="0">
              <a:latin typeface="Calibri" pitchFamily="34" charset="0"/>
              <a:cs typeface="Times New Roman" pitchFamily="18" charset="0"/>
            </a:endParaRPr>
          </a:p>
        </p:txBody>
      </p:sp>
      <p:sp>
        <p:nvSpPr>
          <p:cNvPr id="13" name="Text Box 2"/>
          <p:cNvSpPr txBox="1">
            <a:spLocks noChangeArrowheads="1"/>
          </p:cNvSpPr>
          <p:nvPr/>
        </p:nvSpPr>
        <p:spPr bwMode="auto">
          <a:xfrm>
            <a:off x="3635896" y="3573016"/>
            <a:ext cx="1008112" cy="276999"/>
          </a:xfrm>
          <a:prstGeom prst="rect">
            <a:avLst/>
          </a:prstGeom>
          <a:noFill/>
          <a:ln w="9525">
            <a:noFill/>
            <a:miter lim="800000"/>
            <a:headEnd/>
            <a:tailEnd/>
          </a:ln>
          <a:effectLst/>
        </p:spPr>
        <p:txBody>
          <a:bodyPr wrap="square">
            <a:spAutoFit/>
          </a:bodyPr>
          <a:lstStyle/>
          <a:p>
            <a:r>
              <a:rPr lang="en-US" sz="1200" dirty="0" smtClean="0">
                <a:latin typeface="Calibri" pitchFamily="34" charset="0"/>
                <a:cs typeface="Times New Roman" pitchFamily="18" charset="0"/>
              </a:rPr>
              <a:t>Zenith</a:t>
            </a:r>
            <a:endParaRPr lang="en-US" sz="1200" dirty="0">
              <a:latin typeface="Calibri" pitchFamily="34" charset="0"/>
              <a:cs typeface="Times New Roman" pitchFamily="18" charset="0"/>
            </a:endParaRPr>
          </a:p>
        </p:txBody>
      </p:sp>
      <p:sp>
        <p:nvSpPr>
          <p:cNvPr id="14" name="Text Box 2"/>
          <p:cNvSpPr txBox="1">
            <a:spLocks noChangeArrowheads="1"/>
          </p:cNvSpPr>
          <p:nvPr/>
        </p:nvSpPr>
        <p:spPr bwMode="auto">
          <a:xfrm>
            <a:off x="6228184" y="3861048"/>
            <a:ext cx="2088232" cy="830997"/>
          </a:xfrm>
          <a:prstGeom prst="rect">
            <a:avLst/>
          </a:prstGeom>
          <a:noFill/>
          <a:ln w="9525">
            <a:noFill/>
            <a:miter lim="800000"/>
            <a:headEnd/>
            <a:tailEnd/>
          </a:ln>
          <a:effectLst/>
        </p:spPr>
        <p:txBody>
          <a:bodyPr wrap="square">
            <a:spAutoFit/>
          </a:bodyPr>
          <a:lstStyle/>
          <a:p>
            <a:r>
              <a:rPr lang="en-US" sz="1600" b="0" dirty="0" smtClean="0">
                <a:latin typeface="Calibri" pitchFamily="34" charset="0"/>
                <a:cs typeface="Arial" pitchFamily="34" charset="0"/>
              </a:rPr>
              <a:t>Later abandoned and replaced by lookup tables.</a:t>
            </a:r>
            <a:endParaRPr lang="en-US" sz="900" b="0" dirty="0">
              <a:latin typeface="Calibri"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1"/>
          <p:cNvSpPr>
            <a:spLocks noGrp="1"/>
          </p:cNvSpPr>
          <p:nvPr>
            <p:ph type="dt" sz="half" idx="10"/>
          </p:nvPr>
        </p:nvSpPr>
        <p:spPr/>
        <p:txBody>
          <a:bodyPr/>
          <a:lstStyle/>
          <a:p>
            <a:fld id="{C18AA161-BB22-4268-9224-D95174AD8D0A}" type="datetime1">
              <a:rPr lang="de-DE" smtClean="0"/>
              <a:pPr/>
              <a:t>22.09.2016</a:t>
            </a:fld>
            <a:endParaRPr lang="en-US"/>
          </a:p>
        </p:txBody>
      </p:sp>
      <p:sp>
        <p:nvSpPr>
          <p:cNvPr id="9" name="Fußzeilenplatzhalter 2"/>
          <p:cNvSpPr>
            <a:spLocks noGrp="1"/>
          </p:cNvSpPr>
          <p:nvPr>
            <p:ph type="ftr" sz="quarter" idx="11"/>
          </p:nvPr>
        </p:nvSpPr>
        <p:spPr/>
        <p:txBody>
          <a:bodyPr/>
          <a:lstStyle/>
          <a:p>
            <a:r>
              <a:rPr lang="en-US" smtClean="0"/>
              <a:t>hans.kaercher-extern@mt-mechatronics.de</a:t>
            </a:r>
            <a:endParaRPr lang="en-US"/>
          </a:p>
        </p:txBody>
      </p:sp>
      <p:sp>
        <p:nvSpPr>
          <p:cNvPr id="10" name="Foliennummernplatzhalter 3"/>
          <p:cNvSpPr>
            <a:spLocks noGrp="1"/>
          </p:cNvSpPr>
          <p:nvPr>
            <p:ph type="sldNum" sz="quarter" idx="12"/>
          </p:nvPr>
        </p:nvSpPr>
        <p:spPr/>
        <p:txBody>
          <a:bodyPr/>
          <a:lstStyle/>
          <a:p>
            <a:fld id="{4CAEFEE3-229B-4E4E-A74A-ACAA57286799}" type="slidenum">
              <a:rPr lang="en-US"/>
              <a:pPr/>
              <a:t>15</a:t>
            </a:fld>
            <a:endParaRPr lang="en-US"/>
          </a:p>
        </p:txBody>
      </p:sp>
      <p:sp>
        <p:nvSpPr>
          <p:cNvPr id="211976" name="Text Box 8"/>
          <p:cNvSpPr txBox="1">
            <a:spLocks noChangeArrowheads="1"/>
          </p:cNvSpPr>
          <p:nvPr/>
        </p:nvSpPr>
        <p:spPr bwMode="auto">
          <a:xfrm>
            <a:off x="1043608" y="3284984"/>
            <a:ext cx="1512168" cy="422275"/>
          </a:xfrm>
          <a:prstGeom prst="rect">
            <a:avLst/>
          </a:prstGeom>
          <a:noFill/>
          <a:ln w="9525">
            <a:noFill/>
            <a:miter lim="800000"/>
            <a:headEnd/>
            <a:tailEnd/>
          </a:ln>
          <a:effectLst/>
        </p:spPr>
        <p:txBody>
          <a:bodyPr wrap="square">
            <a:spAutoFit/>
          </a:bodyPr>
          <a:lstStyle/>
          <a:p>
            <a:pPr algn="ctr">
              <a:lnSpc>
                <a:spcPct val="90000"/>
              </a:lnSpc>
            </a:pPr>
            <a:r>
              <a:rPr lang="en-US" sz="1200" dirty="0">
                <a:latin typeface="Calibri" pitchFamily="34" charset="0"/>
                <a:cs typeface="Times New Roman" pitchFamily="18" charset="0"/>
              </a:rPr>
              <a:t>Horizontal Position</a:t>
            </a:r>
          </a:p>
          <a:p>
            <a:pPr algn="ctr">
              <a:lnSpc>
                <a:spcPct val="90000"/>
              </a:lnSpc>
            </a:pPr>
            <a:r>
              <a:rPr lang="en-US" sz="1200" b="0" dirty="0">
                <a:latin typeface="Calibri" pitchFamily="34" charset="0"/>
                <a:cs typeface="Times New Roman" pitchFamily="18" charset="0"/>
              </a:rPr>
              <a:t>415 µm rms</a:t>
            </a:r>
          </a:p>
        </p:txBody>
      </p:sp>
      <p:sp>
        <p:nvSpPr>
          <p:cNvPr id="211977" name="Text Box 9"/>
          <p:cNvSpPr txBox="1">
            <a:spLocks noChangeArrowheads="1"/>
          </p:cNvSpPr>
          <p:nvPr/>
        </p:nvSpPr>
        <p:spPr bwMode="auto">
          <a:xfrm>
            <a:off x="1115616" y="5877272"/>
            <a:ext cx="1512168" cy="422275"/>
          </a:xfrm>
          <a:prstGeom prst="rect">
            <a:avLst/>
          </a:prstGeom>
          <a:noFill/>
          <a:ln w="9525">
            <a:noFill/>
            <a:miter lim="800000"/>
            <a:headEnd/>
            <a:tailEnd/>
          </a:ln>
          <a:effectLst/>
        </p:spPr>
        <p:txBody>
          <a:bodyPr wrap="square">
            <a:spAutoFit/>
          </a:bodyPr>
          <a:lstStyle/>
          <a:p>
            <a:pPr algn="ctr">
              <a:lnSpc>
                <a:spcPct val="90000"/>
              </a:lnSpc>
            </a:pPr>
            <a:r>
              <a:rPr lang="en-US" sz="1200" dirty="0">
                <a:latin typeface="Calibri" pitchFamily="34" charset="0"/>
                <a:cs typeface="Times New Roman" pitchFamily="18" charset="0"/>
              </a:rPr>
              <a:t>Zenith Position</a:t>
            </a:r>
          </a:p>
          <a:p>
            <a:pPr algn="ctr">
              <a:lnSpc>
                <a:spcPct val="90000"/>
              </a:lnSpc>
            </a:pPr>
            <a:r>
              <a:rPr lang="en-US" sz="1200" b="0" dirty="0">
                <a:latin typeface="Calibri" pitchFamily="34" charset="0"/>
                <a:cs typeface="Times New Roman" pitchFamily="18" charset="0"/>
              </a:rPr>
              <a:t>316 µm rms</a:t>
            </a:r>
          </a:p>
        </p:txBody>
      </p:sp>
      <p:pic>
        <p:nvPicPr>
          <p:cNvPr id="12" name="Picture 2" descr="D:\Vorträge\2014 LMT\2014-11-14 Auszüge Strukturoptimierung\Diagramme Error Budgets.jpg"/>
          <p:cNvPicPr>
            <a:picLocks noChangeAspect="1" noChangeArrowheads="1"/>
          </p:cNvPicPr>
          <p:nvPr/>
        </p:nvPicPr>
        <p:blipFill>
          <a:blip r:embed="rId3" cstate="print"/>
          <a:srcRect t="48580"/>
          <a:stretch>
            <a:fillRect/>
          </a:stretch>
        </p:blipFill>
        <p:spPr bwMode="auto">
          <a:xfrm>
            <a:off x="3347864" y="2348880"/>
            <a:ext cx="5637334" cy="3888432"/>
          </a:xfrm>
          <a:prstGeom prst="rect">
            <a:avLst/>
          </a:prstGeom>
          <a:noFill/>
        </p:spPr>
      </p:pic>
      <p:pic>
        <p:nvPicPr>
          <p:cNvPr id="20481" name="Picture 1"/>
          <p:cNvPicPr>
            <a:picLocks noChangeAspect="1" noChangeArrowheads="1"/>
          </p:cNvPicPr>
          <p:nvPr/>
        </p:nvPicPr>
        <p:blipFill>
          <a:blip r:embed="rId4" cstate="print"/>
          <a:srcRect/>
          <a:stretch>
            <a:fillRect/>
          </a:stretch>
        </p:blipFill>
        <p:spPr bwMode="auto">
          <a:xfrm>
            <a:off x="827584" y="1412776"/>
            <a:ext cx="1885300" cy="1872208"/>
          </a:xfrm>
          <a:prstGeom prst="rect">
            <a:avLst/>
          </a:prstGeom>
          <a:noFill/>
          <a:ln w="9525">
            <a:noFill/>
            <a:miter lim="800000"/>
            <a:headEnd/>
            <a:tailEnd/>
          </a:ln>
          <a:effectLst/>
        </p:spPr>
      </p:pic>
      <p:pic>
        <p:nvPicPr>
          <p:cNvPr id="20482" name="Picture 2"/>
          <p:cNvPicPr>
            <a:picLocks noChangeAspect="1" noChangeArrowheads="1"/>
          </p:cNvPicPr>
          <p:nvPr/>
        </p:nvPicPr>
        <p:blipFill>
          <a:blip r:embed="rId5" cstate="print"/>
          <a:srcRect/>
          <a:stretch>
            <a:fillRect/>
          </a:stretch>
        </p:blipFill>
        <p:spPr bwMode="auto">
          <a:xfrm>
            <a:off x="827583" y="3860057"/>
            <a:ext cx="2031175" cy="2017215"/>
          </a:xfrm>
          <a:prstGeom prst="rect">
            <a:avLst/>
          </a:prstGeom>
          <a:noFill/>
          <a:ln w="9525">
            <a:noFill/>
            <a:miter lim="800000"/>
            <a:headEnd/>
            <a:tailEnd/>
          </a:ln>
          <a:effectLst/>
        </p:spPr>
      </p:pic>
      <p:sp>
        <p:nvSpPr>
          <p:cNvPr id="15" name="Text Box 2"/>
          <p:cNvSpPr txBox="1">
            <a:spLocks noChangeArrowheads="1"/>
          </p:cNvSpPr>
          <p:nvPr/>
        </p:nvSpPr>
        <p:spPr bwMode="auto">
          <a:xfrm>
            <a:off x="3707904" y="692696"/>
            <a:ext cx="4608512" cy="738664"/>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Main Reflector Backup Structure</a:t>
            </a:r>
          </a:p>
          <a:p>
            <a:r>
              <a:rPr lang="en-US" sz="1800" b="0" dirty="0" smtClean="0">
                <a:latin typeface="Calibri" pitchFamily="34" charset="0"/>
                <a:cs typeface="Times New Roman" pitchFamily="18" charset="0"/>
              </a:rPr>
              <a:t>Structural Optimization MAN 1998</a:t>
            </a:r>
            <a:endParaRPr lang="en-US" sz="1800" b="0" dirty="0">
              <a:latin typeface="Calibri" pitchFamily="34" charset="0"/>
              <a:cs typeface="Times New Roman" pitchFamily="18" charset="0"/>
            </a:endParaRPr>
          </a:p>
        </p:txBody>
      </p:sp>
      <p:sp>
        <p:nvSpPr>
          <p:cNvPr id="16" name="Text Box 2"/>
          <p:cNvSpPr txBox="1">
            <a:spLocks noChangeArrowheads="1"/>
          </p:cNvSpPr>
          <p:nvPr/>
        </p:nvSpPr>
        <p:spPr bwMode="auto">
          <a:xfrm>
            <a:off x="755576" y="836712"/>
            <a:ext cx="2304256" cy="369332"/>
          </a:xfrm>
          <a:prstGeom prst="rect">
            <a:avLst/>
          </a:prstGeom>
          <a:noFill/>
          <a:ln w="9525">
            <a:noFill/>
            <a:miter lim="800000"/>
            <a:headEnd/>
            <a:tailEnd/>
          </a:ln>
          <a:effectLst/>
        </p:spPr>
        <p:txBody>
          <a:bodyPr wrap="square">
            <a:spAutoFit/>
          </a:bodyPr>
          <a:lstStyle/>
          <a:p>
            <a:r>
              <a:rPr lang="en-US" sz="1800" dirty="0" smtClean="0">
                <a:latin typeface="Calibri" pitchFamily="34" charset="0"/>
                <a:cs typeface="Times New Roman" pitchFamily="18" charset="0"/>
              </a:rPr>
              <a:t>Gravity Deformations</a:t>
            </a:r>
            <a:endParaRPr lang="en-US" sz="1800" dirty="0">
              <a:latin typeface="Calibri" pitchFamily="34" charset="0"/>
              <a:cs typeface="Times New Roman" pitchFamily="18" charset="0"/>
            </a:endParaRPr>
          </a:p>
        </p:txBody>
      </p:sp>
      <p:sp>
        <p:nvSpPr>
          <p:cNvPr id="18" name="Text Box 2"/>
          <p:cNvSpPr txBox="1">
            <a:spLocks noChangeArrowheads="1"/>
          </p:cNvSpPr>
          <p:nvPr/>
        </p:nvSpPr>
        <p:spPr bwMode="auto">
          <a:xfrm>
            <a:off x="5580112" y="1556792"/>
            <a:ext cx="2808312" cy="523220"/>
          </a:xfrm>
          <a:prstGeom prst="rect">
            <a:avLst/>
          </a:prstGeom>
          <a:noFill/>
          <a:ln w="9525">
            <a:noFill/>
            <a:miter lim="800000"/>
            <a:headEnd/>
            <a:tailEnd/>
          </a:ln>
          <a:effectLst/>
        </p:spPr>
        <p:txBody>
          <a:bodyPr wrap="square">
            <a:spAutoFit/>
          </a:bodyPr>
          <a:lstStyle/>
          <a:p>
            <a:r>
              <a:rPr lang="en-US" sz="1400" b="0" dirty="0" smtClean="0">
                <a:solidFill>
                  <a:srgbClr val="FF0000"/>
                </a:solidFill>
                <a:latin typeface="Calibri" pitchFamily="34" charset="0"/>
                <a:cs typeface="Times New Roman" pitchFamily="18" charset="0"/>
              </a:rPr>
              <a:t>FBC of the gravity deformations </a:t>
            </a:r>
          </a:p>
          <a:p>
            <a:r>
              <a:rPr lang="en-US" sz="1400" b="0" dirty="0" smtClean="0">
                <a:solidFill>
                  <a:srgbClr val="FF0000"/>
                </a:solidFill>
                <a:latin typeface="Calibri" pitchFamily="34" charset="0"/>
                <a:cs typeface="Times New Roman" pitchFamily="18" charset="0"/>
              </a:rPr>
              <a:t>via Lookup Tables</a:t>
            </a:r>
            <a:endParaRPr lang="en-US" sz="1400" b="0" dirty="0">
              <a:solidFill>
                <a:srgbClr val="FF0000"/>
              </a:solidFill>
              <a:latin typeface="Calibri" pitchFamily="34" charset="0"/>
              <a:cs typeface="Times New Roman" pitchFamily="18" charset="0"/>
            </a:endParaRPr>
          </a:p>
        </p:txBody>
      </p:sp>
      <p:sp>
        <p:nvSpPr>
          <p:cNvPr id="19" name="Ellipse 18"/>
          <p:cNvSpPr/>
          <p:nvPr/>
        </p:nvSpPr>
        <p:spPr bwMode="auto">
          <a:xfrm>
            <a:off x="7236296" y="2866282"/>
            <a:ext cx="1368152" cy="401653"/>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charset="0"/>
            </a:endParaRPr>
          </a:p>
        </p:txBody>
      </p:sp>
      <p:cxnSp>
        <p:nvCxnSpPr>
          <p:cNvPr id="21" name="Gerade Verbindung 20"/>
          <p:cNvCxnSpPr/>
          <p:nvPr/>
        </p:nvCxnSpPr>
        <p:spPr bwMode="auto">
          <a:xfrm>
            <a:off x="7134572" y="2052340"/>
            <a:ext cx="363681" cy="812822"/>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23" name="Text Box 2"/>
          <p:cNvSpPr txBox="1">
            <a:spLocks noChangeArrowheads="1"/>
          </p:cNvSpPr>
          <p:nvPr/>
        </p:nvSpPr>
        <p:spPr bwMode="auto">
          <a:xfrm>
            <a:off x="3707904" y="2060848"/>
            <a:ext cx="2304256" cy="307777"/>
          </a:xfrm>
          <a:prstGeom prst="rect">
            <a:avLst/>
          </a:prstGeom>
          <a:noFill/>
          <a:ln w="9525">
            <a:noFill/>
            <a:miter lim="800000"/>
            <a:headEnd/>
            <a:tailEnd/>
          </a:ln>
          <a:effectLst/>
        </p:spPr>
        <p:txBody>
          <a:bodyPr wrap="square">
            <a:spAutoFit/>
          </a:bodyPr>
          <a:lstStyle/>
          <a:p>
            <a:r>
              <a:rPr lang="en-US" sz="1400" dirty="0" smtClean="0">
                <a:latin typeface="Calibri" pitchFamily="34" charset="0"/>
                <a:cs typeface="Times New Roman" pitchFamily="18" charset="0"/>
              </a:rPr>
              <a:t>HWF Error Budget</a:t>
            </a:r>
            <a:endParaRPr lang="en-US" sz="14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1"/>
          <p:cNvSpPr>
            <a:spLocks noGrp="1"/>
          </p:cNvSpPr>
          <p:nvPr>
            <p:ph type="dt" sz="half" idx="10"/>
          </p:nvPr>
        </p:nvSpPr>
        <p:spPr>
          <a:xfrm>
            <a:off x="0" y="6589440"/>
            <a:ext cx="1905000" cy="268560"/>
          </a:xfrm>
        </p:spPr>
        <p:txBody>
          <a:bodyPr/>
          <a:lstStyle/>
          <a:p>
            <a:fld id="{820DB7E4-67CD-40DE-82C3-305D3203285F}" type="datetime1">
              <a:rPr lang="de-DE" smtClean="0"/>
              <a:pPr/>
              <a:t>22.09.2016</a:t>
            </a:fld>
            <a:endParaRPr lang="de-DE" dirty="0"/>
          </a:p>
        </p:txBody>
      </p:sp>
      <p:sp>
        <p:nvSpPr>
          <p:cNvPr id="13" name="Fußzeilenplatzhalter 2"/>
          <p:cNvSpPr>
            <a:spLocks noGrp="1"/>
          </p:cNvSpPr>
          <p:nvPr>
            <p:ph type="ftr" sz="quarter" idx="11"/>
          </p:nvPr>
        </p:nvSpPr>
        <p:spPr/>
        <p:txBody>
          <a:bodyPr/>
          <a:lstStyle/>
          <a:p>
            <a:r>
              <a:rPr lang="de-DE" smtClean="0"/>
              <a:t>hans.kaercher-extern@mt-mechatronics.de</a:t>
            </a:r>
            <a:endParaRPr lang="de-DE"/>
          </a:p>
        </p:txBody>
      </p:sp>
      <p:sp>
        <p:nvSpPr>
          <p:cNvPr id="14" name="Foliennummernplatzhalter 3"/>
          <p:cNvSpPr>
            <a:spLocks noGrp="1"/>
          </p:cNvSpPr>
          <p:nvPr>
            <p:ph type="sldNum" sz="quarter" idx="12"/>
          </p:nvPr>
        </p:nvSpPr>
        <p:spPr/>
        <p:txBody>
          <a:bodyPr/>
          <a:lstStyle/>
          <a:p>
            <a:fld id="{9EE61A91-DCB2-4EC8-A764-357BABEBC607}" type="slidenum">
              <a:rPr lang="de-DE"/>
              <a:pPr/>
              <a:t>16</a:t>
            </a:fld>
            <a:endParaRPr lang="de-DE"/>
          </a:p>
        </p:txBody>
      </p:sp>
      <p:pic>
        <p:nvPicPr>
          <p:cNvPr id="5126" name="Picture 6"/>
          <p:cNvPicPr>
            <a:picLocks noChangeAspect="1" noChangeArrowheads="1"/>
          </p:cNvPicPr>
          <p:nvPr/>
        </p:nvPicPr>
        <p:blipFill>
          <a:blip r:embed="rId3" cstate="print"/>
          <a:srcRect/>
          <a:stretch>
            <a:fillRect/>
          </a:stretch>
        </p:blipFill>
        <p:spPr bwMode="auto">
          <a:xfrm>
            <a:off x="251520" y="2348880"/>
            <a:ext cx="1656183" cy="1594843"/>
          </a:xfrm>
          <a:prstGeom prst="rect">
            <a:avLst/>
          </a:prstGeom>
          <a:noFill/>
          <a:ln w="9525">
            <a:noFill/>
            <a:miter lim="800000"/>
            <a:headEnd/>
            <a:tailEnd/>
          </a:ln>
          <a:effectLst/>
        </p:spPr>
      </p:pic>
      <p:pic>
        <p:nvPicPr>
          <p:cNvPr id="5127" name="Picture 7"/>
          <p:cNvPicPr>
            <a:picLocks noChangeAspect="1" noChangeArrowheads="1"/>
          </p:cNvPicPr>
          <p:nvPr/>
        </p:nvPicPr>
        <p:blipFill>
          <a:blip r:embed="rId4" cstate="print"/>
          <a:srcRect/>
          <a:stretch>
            <a:fillRect/>
          </a:stretch>
        </p:blipFill>
        <p:spPr bwMode="auto">
          <a:xfrm>
            <a:off x="251520" y="4077072"/>
            <a:ext cx="1659187" cy="1642868"/>
          </a:xfrm>
          <a:prstGeom prst="rect">
            <a:avLst/>
          </a:prstGeom>
          <a:noFill/>
          <a:ln w="9525">
            <a:noFill/>
            <a:miter lim="800000"/>
            <a:headEnd/>
            <a:tailEnd/>
          </a:ln>
          <a:effectLst/>
        </p:spPr>
      </p:pic>
      <p:pic>
        <p:nvPicPr>
          <p:cNvPr id="5128" name="Picture 8"/>
          <p:cNvPicPr>
            <a:picLocks noChangeAspect="1" noChangeArrowheads="1"/>
          </p:cNvPicPr>
          <p:nvPr/>
        </p:nvPicPr>
        <p:blipFill>
          <a:blip r:embed="rId5" cstate="print"/>
          <a:srcRect/>
          <a:stretch>
            <a:fillRect/>
          </a:stretch>
        </p:blipFill>
        <p:spPr bwMode="auto">
          <a:xfrm>
            <a:off x="2123729" y="2346435"/>
            <a:ext cx="1656184" cy="1599936"/>
          </a:xfrm>
          <a:prstGeom prst="rect">
            <a:avLst/>
          </a:prstGeom>
          <a:noFill/>
          <a:ln w="9525">
            <a:noFill/>
            <a:miter lim="800000"/>
            <a:headEnd/>
            <a:tailEnd/>
          </a:ln>
          <a:effectLst/>
        </p:spPr>
      </p:pic>
      <p:pic>
        <p:nvPicPr>
          <p:cNvPr id="5129" name="Picture 9"/>
          <p:cNvPicPr>
            <a:picLocks noChangeAspect="1" noChangeArrowheads="1"/>
          </p:cNvPicPr>
          <p:nvPr/>
        </p:nvPicPr>
        <p:blipFill>
          <a:blip r:embed="rId6" cstate="print"/>
          <a:srcRect/>
          <a:stretch>
            <a:fillRect/>
          </a:stretch>
        </p:blipFill>
        <p:spPr bwMode="auto">
          <a:xfrm>
            <a:off x="1979712" y="4149080"/>
            <a:ext cx="1903829" cy="1642868"/>
          </a:xfrm>
          <a:prstGeom prst="rect">
            <a:avLst/>
          </a:prstGeom>
          <a:noFill/>
          <a:ln w="9525">
            <a:noFill/>
            <a:miter lim="800000"/>
            <a:headEnd/>
            <a:tailEnd/>
          </a:ln>
          <a:effectLst/>
        </p:spPr>
      </p:pic>
      <p:sp>
        <p:nvSpPr>
          <p:cNvPr id="20" name="Text Box 2"/>
          <p:cNvSpPr txBox="1">
            <a:spLocks noChangeArrowheads="1"/>
          </p:cNvSpPr>
          <p:nvPr/>
        </p:nvSpPr>
        <p:spPr bwMode="auto">
          <a:xfrm>
            <a:off x="539552" y="1124744"/>
            <a:ext cx="2304256" cy="369332"/>
          </a:xfrm>
          <a:prstGeom prst="rect">
            <a:avLst/>
          </a:prstGeom>
          <a:noFill/>
          <a:ln w="9525">
            <a:noFill/>
            <a:miter lim="800000"/>
            <a:headEnd/>
            <a:tailEnd/>
          </a:ln>
          <a:effectLst/>
        </p:spPr>
        <p:txBody>
          <a:bodyPr wrap="square">
            <a:spAutoFit/>
          </a:bodyPr>
          <a:lstStyle/>
          <a:p>
            <a:r>
              <a:rPr lang="en-US" sz="1800" dirty="0" smtClean="0">
                <a:latin typeface="Calibri" pitchFamily="34" charset="0"/>
                <a:cs typeface="Times New Roman" pitchFamily="18" charset="0"/>
              </a:rPr>
              <a:t>Wind Deformations</a:t>
            </a:r>
            <a:endParaRPr lang="en-US" sz="1800" dirty="0">
              <a:latin typeface="Calibri" pitchFamily="34" charset="0"/>
              <a:cs typeface="Times New Roman" pitchFamily="18" charset="0"/>
            </a:endParaRPr>
          </a:p>
        </p:txBody>
      </p:sp>
      <p:sp>
        <p:nvSpPr>
          <p:cNvPr id="21" name="Text Box 2"/>
          <p:cNvSpPr txBox="1">
            <a:spLocks noChangeArrowheads="1"/>
          </p:cNvSpPr>
          <p:nvPr/>
        </p:nvSpPr>
        <p:spPr bwMode="auto">
          <a:xfrm>
            <a:off x="5868144" y="1556792"/>
            <a:ext cx="2448272" cy="307777"/>
          </a:xfrm>
          <a:prstGeom prst="rect">
            <a:avLst/>
          </a:prstGeom>
          <a:noFill/>
          <a:ln w="9525">
            <a:noFill/>
            <a:miter lim="800000"/>
            <a:headEnd/>
            <a:tailEnd/>
          </a:ln>
          <a:effectLst/>
        </p:spPr>
        <p:txBody>
          <a:bodyPr wrap="square">
            <a:spAutoFit/>
          </a:bodyPr>
          <a:lstStyle/>
          <a:p>
            <a:r>
              <a:rPr lang="en-US" sz="1400" dirty="0" smtClean="0">
                <a:solidFill>
                  <a:srgbClr val="FF0000"/>
                </a:solidFill>
                <a:latin typeface="Calibri" pitchFamily="34" charset="0"/>
                <a:cs typeface="Times New Roman" pitchFamily="18" charset="0"/>
              </a:rPr>
              <a:t>Passive in the limits, no FBC!</a:t>
            </a:r>
            <a:endParaRPr lang="en-US" sz="1400" dirty="0">
              <a:solidFill>
                <a:srgbClr val="FF0000"/>
              </a:solidFill>
              <a:latin typeface="Calibri" pitchFamily="34" charset="0"/>
              <a:cs typeface="Times New Roman" pitchFamily="18" charset="0"/>
            </a:endParaRPr>
          </a:p>
        </p:txBody>
      </p:sp>
      <p:sp>
        <p:nvSpPr>
          <p:cNvPr id="22" name="Text Box 2"/>
          <p:cNvSpPr txBox="1">
            <a:spLocks noChangeArrowheads="1"/>
          </p:cNvSpPr>
          <p:nvPr/>
        </p:nvSpPr>
        <p:spPr bwMode="auto">
          <a:xfrm>
            <a:off x="3851920" y="620688"/>
            <a:ext cx="4608512" cy="738664"/>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Main Reflector Backup Structure</a:t>
            </a:r>
          </a:p>
          <a:p>
            <a:r>
              <a:rPr lang="en-US" sz="1800" b="0" dirty="0" smtClean="0">
                <a:latin typeface="Calibri" pitchFamily="34" charset="0"/>
                <a:cs typeface="Times New Roman" pitchFamily="18" charset="0"/>
              </a:rPr>
              <a:t>Structural Optimization MAN 1998</a:t>
            </a:r>
            <a:endParaRPr lang="en-US" sz="1800" b="0" dirty="0">
              <a:latin typeface="Calibri" pitchFamily="34" charset="0"/>
              <a:cs typeface="Times New Roman" pitchFamily="18" charset="0"/>
            </a:endParaRPr>
          </a:p>
        </p:txBody>
      </p:sp>
      <p:sp>
        <p:nvSpPr>
          <p:cNvPr id="23" name="Text Box 2"/>
          <p:cNvSpPr txBox="1">
            <a:spLocks noChangeArrowheads="1"/>
          </p:cNvSpPr>
          <p:nvPr/>
        </p:nvSpPr>
        <p:spPr bwMode="auto">
          <a:xfrm>
            <a:off x="539552" y="1628800"/>
            <a:ext cx="2736304" cy="523220"/>
          </a:xfrm>
          <a:prstGeom prst="rect">
            <a:avLst/>
          </a:prstGeom>
          <a:noFill/>
          <a:ln w="9525">
            <a:noFill/>
            <a:miter lim="800000"/>
            <a:headEnd/>
            <a:tailEnd/>
          </a:ln>
          <a:effectLst/>
        </p:spPr>
        <p:txBody>
          <a:bodyPr wrap="square">
            <a:spAutoFit/>
          </a:bodyPr>
          <a:lstStyle/>
          <a:p>
            <a:r>
              <a:rPr lang="en-US" sz="1400" dirty="0" smtClean="0">
                <a:latin typeface="Calibri" pitchFamily="34" charset="0"/>
                <a:cs typeface="Times New Roman" pitchFamily="18" charset="0"/>
              </a:rPr>
              <a:t>Deformation patterns</a:t>
            </a:r>
          </a:p>
          <a:p>
            <a:r>
              <a:rPr lang="en-US" sz="1400" dirty="0" smtClean="0">
                <a:latin typeface="Calibri" pitchFamily="34" charset="0"/>
                <a:cs typeface="Times New Roman" pitchFamily="18" charset="0"/>
              </a:rPr>
              <a:t>10m/s operational wind  speed</a:t>
            </a:r>
            <a:endParaRPr lang="en-US" sz="1400" dirty="0">
              <a:latin typeface="Calibri" pitchFamily="34" charset="0"/>
              <a:cs typeface="Times New Roman" pitchFamily="18" charset="0"/>
            </a:endParaRPr>
          </a:p>
        </p:txBody>
      </p:sp>
      <p:pic>
        <p:nvPicPr>
          <p:cNvPr id="24" name="Picture 2" descr="D:\Vorträge\2014 LMT\2014-11-14 Auszüge Strukturoptimierung\Diagramme Error Budgets.jpg"/>
          <p:cNvPicPr>
            <a:picLocks noChangeAspect="1" noChangeArrowheads="1"/>
          </p:cNvPicPr>
          <p:nvPr/>
        </p:nvPicPr>
        <p:blipFill>
          <a:blip r:embed="rId7" cstate="print"/>
          <a:srcRect t="48580"/>
          <a:stretch>
            <a:fillRect/>
          </a:stretch>
        </p:blipFill>
        <p:spPr bwMode="auto">
          <a:xfrm>
            <a:off x="3887416" y="2276872"/>
            <a:ext cx="5256584" cy="3625804"/>
          </a:xfrm>
          <a:prstGeom prst="rect">
            <a:avLst/>
          </a:prstGeom>
          <a:noFill/>
        </p:spPr>
      </p:pic>
      <p:sp>
        <p:nvSpPr>
          <p:cNvPr id="25" name="Ellipse 24"/>
          <p:cNvSpPr/>
          <p:nvPr/>
        </p:nvSpPr>
        <p:spPr bwMode="auto">
          <a:xfrm>
            <a:off x="7272616" y="3038757"/>
            <a:ext cx="1709013" cy="401653"/>
          </a:xfrm>
          <a:prstGeom prst="ellipse">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charset="0"/>
            </a:endParaRPr>
          </a:p>
        </p:txBody>
      </p:sp>
      <p:cxnSp>
        <p:nvCxnSpPr>
          <p:cNvPr id="26" name="Gerade Verbindung 25"/>
          <p:cNvCxnSpPr/>
          <p:nvPr/>
        </p:nvCxnSpPr>
        <p:spPr bwMode="auto">
          <a:xfrm>
            <a:off x="7380312" y="1916832"/>
            <a:ext cx="39962" cy="1146205"/>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29" name="Text Box 2"/>
          <p:cNvSpPr txBox="1">
            <a:spLocks noChangeArrowheads="1"/>
          </p:cNvSpPr>
          <p:nvPr/>
        </p:nvSpPr>
        <p:spPr bwMode="auto">
          <a:xfrm>
            <a:off x="4067944" y="2060848"/>
            <a:ext cx="2304256" cy="307777"/>
          </a:xfrm>
          <a:prstGeom prst="rect">
            <a:avLst/>
          </a:prstGeom>
          <a:noFill/>
          <a:ln w="9525">
            <a:noFill/>
            <a:miter lim="800000"/>
            <a:headEnd/>
            <a:tailEnd/>
          </a:ln>
          <a:effectLst/>
        </p:spPr>
        <p:txBody>
          <a:bodyPr wrap="square">
            <a:spAutoFit/>
          </a:bodyPr>
          <a:lstStyle/>
          <a:p>
            <a:r>
              <a:rPr lang="en-US" sz="1400" dirty="0" smtClean="0">
                <a:latin typeface="Calibri" pitchFamily="34" charset="0"/>
                <a:cs typeface="Times New Roman" pitchFamily="18" charset="0"/>
              </a:rPr>
              <a:t>HWF Error Budget</a:t>
            </a:r>
            <a:endParaRPr lang="en-US" sz="14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1"/>
          <p:cNvSpPr>
            <a:spLocks noGrp="1"/>
          </p:cNvSpPr>
          <p:nvPr>
            <p:ph type="dt" sz="half" idx="10"/>
          </p:nvPr>
        </p:nvSpPr>
        <p:spPr/>
        <p:txBody>
          <a:bodyPr/>
          <a:lstStyle/>
          <a:p>
            <a:fld id="{945B1713-44D0-4C18-BCCC-29F945EC378F}" type="datetime1">
              <a:rPr lang="de-DE" smtClean="0"/>
              <a:pPr/>
              <a:t>22.09.2016</a:t>
            </a:fld>
            <a:endParaRPr lang="de-DE"/>
          </a:p>
        </p:txBody>
      </p:sp>
      <p:sp>
        <p:nvSpPr>
          <p:cNvPr id="10" name="Fußzeilenplatzhalter 2"/>
          <p:cNvSpPr>
            <a:spLocks noGrp="1"/>
          </p:cNvSpPr>
          <p:nvPr>
            <p:ph type="ftr" sz="quarter" idx="11"/>
          </p:nvPr>
        </p:nvSpPr>
        <p:spPr/>
        <p:txBody>
          <a:bodyPr/>
          <a:lstStyle/>
          <a:p>
            <a:r>
              <a:rPr lang="de-DE" smtClean="0"/>
              <a:t>hans.kaercher-extern@mt-mechatronics.de</a:t>
            </a:r>
            <a:endParaRPr lang="de-DE"/>
          </a:p>
        </p:txBody>
      </p:sp>
      <p:sp>
        <p:nvSpPr>
          <p:cNvPr id="11" name="Foliennummernplatzhalter 3"/>
          <p:cNvSpPr>
            <a:spLocks noGrp="1"/>
          </p:cNvSpPr>
          <p:nvPr>
            <p:ph type="sldNum" sz="quarter" idx="12"/>
          </p:nvPr>
        </p:nvSpPr>
        <p:spPr/>
        <p:txBody>
          <a:bodyPr/>
          <a:lstStyle/>
          <a:p>
            <a:fld id="{074F0027-DEC4-42C5-A06B-D46C6D91B1A6}" type="slidenum">
              <a:rPr lang="de-DE"/>
              <a:pPr/>
              <a:t>17</a:t>
            </a:fld>
            <a:endParaRPr lang="de-DE"/>
          </a:p>
        </p:txBody>
      </p:sp>
      <p:sp>
        <p:nvSpPr>
          <p:cNvPr id="112648" name="Text Box 8"/>
          <p:cNvSpPr txBox="1">
            <a:spLocks noChangeArrowheads="1"/>
          </p:cNvSpPr>
          <p:nvPr/>
        </p:nvSpPr>
        <p:spPr bwMode="auto">
          <a:xfrm>
            <a:off x="611560" y="548680"/>
            <a:ext cx="6689203" cy="400110"/>
          </a:xfrm>
          <a:prstGeom prst="rect">
            <a:avLst/>
          </a:prstGeom>
          <a:noFill/>
          <a:ln w="9525">
            <a:noFill/>
            <a:miter lim="800000"/>
            <a:headEnd/>
            <a:tailEnd/>
          </a:ln>
          <a:effectLst/>
        </p:spPr>
        <p:txBody>
          <a:bodyPr wrap="none">
            <a:spAutoFit/>
          </a:bodyPr>
          <a:lstStyle/>
          <a:p>
            <a:pPr algn="ctr"/>
            <a:r>
              <a:rPr lang="en-US" sz="2000" b="1" dirty="0" smtClean="0">
                <a:solidFill>
                  <a:srgbClr val="0033CC"/>
                </a:solidFill>
                <a:latin typeface="Calibri" pitchFamily="34" charset="0"/>
              </a:rPr>
              <a:t>Improvement of the Blind Pointing by FBC with Inclinometers</a:t>
            </a:r>
            <a:endParaRPr lang="en-US" sz="2000" b="1" dirty="0">
              <a:solidFill>
                <a:srgbClr val="0033CC"/>
              </a:solidFill>
              <a:latin typeface="Calibri" pitchFamily="34" charset="0"/>
            </a:endParaRPr>
          </a:p>
        </p:txBody>
      </p:sp>
      <p:pic>
        <p:nvPicPr>
          <p:cNvPr id="7176" name="Picture 8"/>
          <p:cNvPicPr>
            <a:picLocks noChangeAspect="1" noChangeArrowheads="1"/>
          </p:cNvPicPr>
          <p:nvPr/>
        </p:nvPicPr>
        <p:blipFill>
          <a:blip r:embed="rId3" cstate="print"/>
          <a:srcRect l="1681" t="3254" r="18428" b="2682"/>
          <a:stretch>
            <a:fillRect/>
          </a:stretch>
        </p:blipFill>
        <p:spPr bwMode="auto">
          <a:xfrm>
            <a:off x="521293" y="1836083"/>
            <a:ext cx="2555193" cy="1828800"/>
          </a:xfrm>
          <a:prstGeom prst="rect">
            <a:avLst/>
          </a:prstGeom>
          <a:noFill/>
          <a:ln w="9525">
            <a:noFill/>
            <a:miter lim="800000"/>
            <a:headEnd/>
            <a:tailEnd/>
          </a:ln>
          <a:effectLst/>
        </p:spPr>
      </p:pic>
      <p:pic>
        <p:nvPicPr>
          <p:cNvPr id="7177" name="Picture 9"/>
          <p:cNvPicPr>
            <a:picLocks noChangeAspect="1" noChangeArrowheads="1"/>
          </p:cNvPicPr>
          <p:nvPr/>
        </p:nvPicPr>
        <p:blipFill>
          <a:blip r:embed="rId4" cstate="print"/>
          <a:srcRect l="1897" t="2871" r="16646" b="2987"/>
          <a:stretch>
            <a:fillRect/>
          </a:stretch>
        </p:blipFill>
        <p:spPr bwMode="auto">
          <a:xfrm>
            <a:off x="3275856" y="1844824"/>
            <a:ext cx="2580830" cy="1794617"/>
          </a:xfrm>
          <a:prstGeom prst="rect">
            <a:avLst/>
          </a:prstGeom>
          <a:noFill/>
          <a:ln w="9525">
            <a:noFill/>
            <a:miter lim="800000"/>
            <a:headEnd/>
            <a:tailEnd/>
          </a:ln>
          <a:effectLst/>
        </p:spPr>
      </p:pic>
      <p:pic>
        <p:nvPicPr>
          <p:cNvPr id="7178" name="Picture 10"/>
          <p:cNvPicPr>
            <a:picLocks noChangeAspect="1" noChangeArrowheads="1"/>
          </p:cNvPicPr>
          <p:nvPr/>
        </p:nvPicPr>
        <p:blipFill>
          <a:blip r:embed="rId5" cstate="print"/>
          <a:srcRect l="1399" t="2787" r="17412" b="2710"/>
          <a:stretch>
            <a:fillRect/>
          </a:stretch>
        </p:blipFill>
        <p:spPr bwMode="auto">
          <a:xfrm>
            <a:off x="512748" y="4347284"/>
            <a:ext cx="2623559" cy="1837346"/>
          </a:xfrm>
          <a:prstGeom prst="rect">
            <a:avLst/>
          </a:prstGeom>
          <a:noFill/>
          <a:ln w="9525">
            <a:noFill/>
            <a:miter lim="800000"/>
            <a:headEnd/>
            <a:tailEnd/>
          </a:ln>
          <a:effectLst/>
        </p:spPr>
      </p:pic>
      <p:sp>
        <p:nvSpPr>
          <p:cNvPr id="18" name="Text Box 6"/>
          <p:cNvSpPr txBox="1">
            <a:spLocks noChangeArrowheads="1"/>
          </p:cNvSpPr>
          <p:nvPr/>
        </p:nvSpPr>
        <p:spPr bwMode="auto">
          <a:xfrm>
            <a:off x="611560" y="1340768"/>
            <a:ext cx="401531" cy="288032"/>
          </a:xfrm>
          <a:prstGeom prst="rect">
            <a:avLst/>
          </a:prstGeom>
          <a:no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EL</a:t>
            </a:r>
            <a:endParaRPr lang="en-US" sz="1200" dirty="0">
              <a:latin typeface="Calibri" pitchFamily="34" charset="0"/>
              <a:cs typeface="Arial" pitchFamily="34" charset="0"/>
            </a:endParaRPr>
          </a:p>
        </p:txBody>
      </p:sp>
      <p:sp>
        <p:nvSpPr>
          <p:cNvPr id="19" name="Text Box 6"/>
          <p:cNvSpPr txBox="1">
            <a:spLocks noChangeArrowheads="1"/>
          </p:cNvSpPr>
          <p:nvPr/>
        </p:nvSpPr>
        <p:spPr bwMode="auto">
          <a:xfrm>
            <a:off x="3359760" y="1430063"/>
            <a:ext cx="423664" cy="276999"/>
          </a:xfrm>
          <a:prstGeom prst="rect">
            <a:avLst/>
          </a:prstGeom>
          <a:no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XEL</a:t>
            </a:r>
            <a:endParaRPr lang="en-US" sz="1200" dirty="0">
              <a:latin typeface="Calibri" pitchFamily="34" charset="0"/>
              <a:cs typeface="Arial" pitchFamily="34" charset="0"/>
            </a:endParaRPr>
          </a:p>
        </p:txBody>
      </p:sp>
      <p:sp>
        <p:nvSpPr>
          <p:cNvPr id="20" name="Text Box 6"/>
          <p:cNvSpPr txBox="1">
            <a:spLocks noChangeArrowheads="1"/>
          </p:cNvSpPr>
          <p:nvPr/>
        </p:nvSpPr>
        <p:spPr bwMode="auto">
          <a:xfrm>
            <a:off x="632534" y="3902903"/>
            <a:ext cx="648072" cy="276999"/>
          </a:xfrm>
          <a:prstGeom prst="rect">
            <a:avLst/>
          </a:prstGeom>
          <a:solidFill>
            <a:schemeClr val="bg1"/>
          </a:solid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EL FBC</a:t>
            </a:r>
            <a:endParaRPr lang="en-US" sz="1200" dirty="0">
              <a:latin typeface="Calibri" pitchFamily="34" charset="0"/>
              <a:cs typeface="Arial" pitchFamily="34" charset="0"/>
            </a:endParaRPr>
          </a:p>
        </p:txBody>
      </p:sp>
      <p:pic>
        <p:nvPicPr>
          <p:cNvPr id="7179" name="Picture 11"/>
          <p:cNvPicPr>
            <a:picLocks noChangeAspect="1" noChangeArrowheads="1"/>
          </p:cNvPicPr>
          <p:nvPr/>
        </p:nvPicPr>
        <p:blipFill>
          <a:blip r:embed="rId6" cstate="print"/>
          <a:srcRect l="2058" t="2750" r="15995" b="3557"/>
          <a:stretch>
            <a:fillRect/>
          </a:stretch>
        </p:blipFill>
        <p:spPr bwMode="auto">
          <a:xfrm>
            <a:off x="3215744" y="4382391"/>
            <a:ext cx="2683379" cy="1845892"/>
          </a:xfrm>
          <a:prstGeom prst="rect">
            <a:avLst/>
          </a:prstGeom>
          <a:noFill/>
          <a:ln w="9525">
            <a:noFill/>
            <a:miter lim="800000"/>
            <a:headEnd/>
            <a:tailEnd/>
          </a:ln>
          <a:effectLst/>
        </p:spPr>
      </p:pic>
      <p:sp>
        <p:nvSpPr>
          <p:cNvPr id="22" name="Text Box 6"/>
          <p:cNvSpPr txBox="1">
            <a:spLocks noChangeArrowheads="1"/>
          </p:cNvSpPr>
          <p:nvPr/>
        </p:nvSpPr>
        <p:spPr bwMode="auto">
          <a:xfrm>
            <a:off x="3192244" y="3953499"/>
            <a:ext cx="792088" cy="276999"/>
          </a:xfrm>
          <a:prstGeom prst="rect">
            <a:avLst/>
          </a:prstGeom>
          <a:noFill/>
          <a:ln w="9525">
            <a:noFill/>
            <a:miter lim="800000"/>
            <a:headEnd/>
            <a:tailEnd/>
          </a:ln>
          <a:effectLst/>
        </p:spPr>
        <p:txBody>
          <a:bodyPr wrap="square">
            <a:spAutoFit/>
          </a:bodyPr>
          <a:lstStyle/>
          <a:p>
            <a:pPr algn="ctr"/>
            <a:r>
              <a:rPr lang="en-US" sz="1200" dirty="0" smtClean="0">
                <a:latin typeface="Calibri" pitchFamily="34" charset="0"/>
                <a:cs typeface="Arial" pitchFamily="34" charset="0"/>
              </a:rPr>
              <a:t>XEL FBC</a:t>
            </a:r>
            <a:endParaRPr lang="en-US" sz="1200" dirty="0">
              <a:latin typeface="Calibri" pitchFamily="34" charset="0"/>
              <a:cs typeface="Arial" pitchFamily="34" charset="0"/>
            </a:endParaRPr>
          </a:p>
        </p:txBody>
      </p:sp>
      <p:sp>
        <p:nvSpPr>
          <p:cNvPr id="23" name="Text Box 6"/>
          <p:cNvSpPr txBox="1">
            <a:spLocks noChangeArrowheads="1"/>
          </p:cNvSpPr>
          <p:nvPr/>
        </p:nvSpPr>
        <p:spPr bwMode="auto">
          <a:xfrm>
            <a:off x="3359761" y="4166367"/>
            <a:ext cx="792088" cy="246221"/>
          </a:xfrm>
          <a:prstGeom prst="rect">
            <a:avLst/>
          </a:prstGeom>
          <a:noFill/>
          <a:ln w="9525">
            <a:noFill/>
            <a:miter lim="800000"/>
            <a:headEnd/>
            <a:tailEnd/>
          </a:ln>
          <a:effectLst/>
        </p:spPr>
        <p:txBody>
          <a:bodyPr wrap="square">
            <a:spAutoFit/>
          </a:bodyPr>
          <a:lstStyle/>
          <a:p>
            <a:pPr algn="ctr"/>
            <a:r>
              <a:rPr lang="en-US" sz="1000" dirty="0" smtClean="0">
                <a:latin typeface="Calibri" pitchFamily="34" charset="0"/>
                <a:cs typeface="Arial" pitchFamily="34" charset="0"/>
              </a:rPr>
              <a:t>[arcsec]</a:t>
            </a:r>
            <a:endParaRPr lang="en-US" sz="1000" dirty="0">
              <a:latin typeface="Calibri" pitchFamily="34" charset="0"/>
              <a:cs typeface="Arial" pitchFamily="34" charset="0"/>
            </a:endParaRPr>
          </a:p>
        </p:txBody>
      </p:sp>
      <p:cxnSp>
        <p:nvCxnSpPr>
          <p:cNvPr id="25" name="Gerade Verbindung mit Pfeil 24"/>
          <p:cNvCxnSpPr/>
          <p:nvPr/>
        </p:nvCxnSpPr>
        <p:spPr bwMode="auto">
          <a:xfrm flipV="1">
            <a:off x="3480955" y="4194918"/>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 name="Text Box 6"/>
          <p:cNvSpPr txBox="1">
            <a:spLocks noChangeArrowheads="1"/>
          </p:cNvSpPr>
          <p:nvPr/>
        </p:nvSpPr>
        <p:spPr bwMode="auto">
          <a:xfrm>
            <a:off x="662915" y="1622277"/>
            <a:ext cx="792088" cy="246221"/>
          </a:xfrm>
          <a:prstGeom prst="rect">
            <a:avLst/>
          </a:prstGeom>
          <a:noFill/>
          <a:ln w="9525">
            <a:noFill/>
            <a:miter lim="800000"/>
            <a:headEnd/>
            <a:tailEnd/>
          </a:ln>
          <a:effectLst/>
        </p:spPr>
        <p:txBody>
          <a:bodyPr wrap="square">
            <a:spAutoFit/>
          </a:bodyPr>
          <a:lstStyle/>
          <a:p>
            <a:pPr algn="ctr"/>
            <a:r>
              <a:rPr lang="en-US" sz="1000" dirty="0" smtClean="0">
                <a:latin typeface="Calibri" pitchFamily="34" charset="0"/>
                <a:cs typeface="Arial" pitchFamily="34" charset="0"/>
              </a:rPr>
              <a:t>[arcsec]</a:t>
            </a:r>
            <a:endParaRPr lang="en-US" sz="1000" dirty="0">
              <a:latin typeface="Calibri" pitchFamily="34" charset="0"/>
              <a:cs typeface="Arial" pitchFamily="34" charset="0"/>
            </a:endParaRPr>
          </a:p>
        </p:txBody>
      </p:sp>
      <p:cxnSp>
        <p:nvCxnSpPr>
          <p:cNvPr id="27" name="Gerade Verbindung mit Pfeil 26"/>
          <p:cNvCxnSpPr/>
          <p:nvPr/>
        </p:nvCxnSpPr>
        <p:spPr bwMode="auto">
          <a:xfrm flipV="1">
            <a:off x="784109" y="1650828"/>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 Box 6"/>
          <p:cNvSpPr txBox="1">
            <a:spLocks noChangeArrowheads="1"/>
          </p:cNvSpPr>
          <p:nvPr/>
        </p:nvSpPr>
        <p:spPr bwMode="auto">
          <a:xfrm>
            <a:off x="3409611" y="1670833"/>
            <a:ext cx="792088" cy="246221"/>
          </a:xfrm>
          <a:prstGeom prst="rect">
            <a:avLst/>
          </a:prstGeom>
          <a:noFill/>
          <a:ln w="9525">
            <a:noFill/>
            <a:miter lim="800000"/>
            <a:headEnd/>
            <a:tailEnd/>
          </a:ln>
          <a:effectLst/>
        </p:spPr>
        <p:txBody>
          <a:bodyPr wrap="square">
            <a:spAutoFit/>
          </a:bodyPr>
          <a:lstStyle/>
          <a:p>
            <a:pPr algn="ctr"/>
            <a:r>
              <a:rPr lang="en-US" sz="1000" dirty="0" smtClean="0">
                <a:latin typeface="Calibri" pitchFamily="34" charset="0"/>
                <a:cs typeface="Arial" pitchFamily="34" charset="0"/>
              </a:rPr>
              <a:t>[arcsec]</a:t>
            </a:r>
            <a:endParaRPr lang="en-US" sz="1000" dirty="0">
              <a:latin typeface="Calibri" pitchFamily="34" charset="0"/>
              <a:cs typeface="Arial" pitchFamily="34" charset="0"/>
            </a:endParaRPr>
          </a:p>
        </p:txBody>
      </p:sp>
      <p:cxnSp>
        <p:nvCxnSpPr>
          <p:cNvPr id="29" name="Gerade Verbindung mit Pfeil 28"/>
          <p:cNvCxnSpPr/>
          <p:nvPr/>
        </p:nvCxnSpPr>
        <p:spPr bwMode="auto">
          <a:xfrm flipV="1">
            <a:off x="3530805" y="1699384"/>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xt Box 6"/>
          <p:cNvSpPr txBox="1">
            <a:spLocks noChangeArrowheads="1"/>
          </p:cNvSpPr>
          <p:nvPr/>
        </p:nvSpPr>
        <p:spPr bwMode="auto">
          <a:xfrm>
            <a:off x="663594" y="4156202"/>
            <a:ext cx="792088" cy="246221"/>
          </a:xfrm>
          <a:prstGeom prst="rect">
            <a:avLst/>
          </a:prstGeom>
          <a:noFill/>
          <a:ln w="9525">
            <a:noFill/>
            <a:miter lim="800000"/>
            <a:headEnd/>
            <a:tailEnd/>
          </a:ln>
          <a:effectLst/>
        </p:spPr>
        <p:txBody>
          <a:bodyPr wrap="square">
            <a:spAutoFit/>
          </a:bodyPr>
          <a:lstStyle/>
          <a:p>
            <a:pPr algn="ctr"/>
            <a:r>
              <a:rPr lang="en-US" sz="1000" dirty="0" smtClean="0">
                <a:latin typeface="Calibri" pitchFamily="34" charset="0"/>
                <a:cs typeface="Arial" pitchFamily="34" charset="0"/>
              </a:rPr>
              <a:t>[arcsec]</a:t>
            </a:r>
            <a:endParaRPr lang="en-US" sz="1000" dirty="0">
              <a:latin typeface="Calibri" pitchFamily="34" charset="0"/>
              <a:cs typeface="Arial" pitchFamily="34" charset="0"/>
            </a:endParaRPr>
          </a:p>
        </p:txBody>
      </p:sp>
      <p:cxnSp>
        <p:nvCxnSpPr>
          <p:cNvPr id="31" name="Gerade Verbindung mit Pfeil 30"/>
          <p:cNvCxnSpPr/>
          <p:nvPr/>
        </p:nvCxnSpPr>
        <p:spPr bwMode="auto">
          <a:xfrm flipV="1">
            <a:off x="784788" y="4184753"/>
            <a:ext cx="0"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7180" name="Picture 12"/>
          <p:cNvPicPr>
            <a:picLocks noChangeAspect="1" noChangeArrowheads="1"/>
          </p:cNvPicPr>
          <p:nvPr/>
        </p:nvPicPr>
        <p:blipFill>
          <a:blip r:embed="rId7" cstate="print"/>
          <a:srcRect l="17184" t="16368" r="11217" b="9978"/>
          <a:stretch>
            <a:fillRect/>
          </a:stretch>
        </p:blipFill>
        <p:spPr bwMode="auto">
          <a:xfrm>
            <a:off x="6876256" y="3717032"/>
            <a:ext cx="1800200" cy="1296144"/>
          </a:xfrm>
          <a:prstGeom prst="rect">
            <a:avLst/>
          </a:prstGeom>
          <a:noFill/>
          <a:ln w="9525">
            <a:noFill/>
            <a:miter lim="800000"/>
            <a:headEnd/>
            <a:tailEnd/>
          </a:ln>
          <a:effectLst/>
        </p:spPr>
      </p:pic>
      <p:pic>
        <p:nvPicPr>
          <p:cNvPr id="7181" name="Picture 13"/>
          <p:cNvPicPr>
            <a:picLocks noChangeAspect="1" noChangeArrowheads="1"/>
          </p:cNvPicPr>
          <p:nvPr/>
        </p:nvPicPr>
        <p:blipFill>
          <a:blip r:embed="rId8" cstate="print"/>
          <a:srcRect l="14357" t="14357" r="2370" b="13856"/>
          <a:stretch>
            <a:fillRect/>
          </a:stretch>
        </p:blipFill>
        <p:spPr bwMode="auto">
          <a:xfrm>
            <a:off x="6732240" y="5157192"/>
            <a:ext cx="2088232" cy="1080120"/>
          </a:xfrm>
          <a:prstGeom prst="rect">
            <a:avLst/>
          </a:prstGeom>
          <a:noFill/>
          <a:ln w="9525">
            <a:noFill/>
            <a:miter lim="800000"/>
            <a:headEnd/>
            <a:tailEnd/>
          </a:ln>
          <a:effectLst/>
        </p:spPr>
      </p:pic>
      <p:pic>
        <p:nvPicPr>
          <p:cNvPr id="7182" name="Picture 14"/>
          <p:cNvPicPr>
            <a:picLocks noChangeAspect="1" noChangeArrowheads="1"/>
          </p:cNvPicPr>
          <p:nvPr/>
        </p:nvPicPr>
        <p:blipFill>
          <a:blip r:embed="rId9" cstate="print"/>
          <a:srcRect/>
          <a:stretch>
            <a:fillRect/>
          </a:stretch>
        </p:blipFill>
        <p:spPr bwMode="auto">
          <a:xfrm>
            <a:off x="6660232" y="1844824"/>
            <a:ext cx="2025400" cy="1652351"/>
          </a:xfrm>
          <a:prstGeom prst="rect">
            <a:avLst/>
          </a:prstGeom>
          <a:noFill/>
          <a:ln w="9525">
            <a:noFill/>
            <a:miter lim="800000"/>
            <a:headEnd/>
            <a:tailEnd/>
          </a:ln>
          <a:effectLst/>
        </p:spPr>
      </p:pic>
      <p:sp>
        <p:nvSpPr>
          <p:cNvPr id="35" name="Text Box 2"/>
          <p:cNvSpPr txBox="1">
            <a:spLocks noChangeArrowheads="1"/>
          </p:cNvSpPr>
          <p:nvPr/>
        </p:nvSpPr>
        <p:spPr bwMode="auto">
          <a:xfrm>
            <a:off x="6516216" y="1124744"/>
            <a:ext cx="2304256" cy="523220"/>
          </a:xfrm>
          <a:prstGeom prst="rect">
            <a:avLst/>
          </a:prstGeom>
          <a:noFill/>
          <a:ln w="9525">
            <a:noFill/>
            <a:miter lim="800000"/>
            <a:headEnd/>
            <a:tailEnd/>
          </a:ln>
          <a:effectLst/>
        </p:spPr>
        <p:txBody>
          <a:bodyPr wrap="square">
            <a:spAutoFit/>
          </a:bodyPr>
          <a:lstStyle/>
          <a:p>
            <a:r>
              <a:rPr lang="en-US" sz="1400" dirty="0" smtClean="0">
                <a:latin typeface="Calibri" pitchFamily="34" charset="0"/>
                <a:cs typeface="Times New Roman" pitchFamily="18" charset="0"/>
              </a:rPr>
              <a:t>Placement of the Inclinometers</a:t>
            </a:r>
            <a:endParaRPr lang="en-US" sz="1400" dirty="0">
              <a:latin typeface="Calibri" pitchFamily="34" charset="0"/>
              <a:cs typeface="Times New Roman" pitchFamily="18" charset="0"/>
            </a:endParaRPr>
          </a:p>
        </p:txBody>
      </p:sp>
      <p:sp>
        <p:nvSpPr>
          <p:cNvPr id="36" name="Text Box 2"/>
          <p:cNvSpPr txBox="1">
            <a:spLocks noChangeArrowheads="1"/>
          </p:cNvSpPr>
          <p:nvPr/>
        </p:nvSpPr>
        <p:spPr bwMode="auto">
          <a:xfrm>
            <a:off x="683568" y="908720"/>
            <a:ext cx="2736304" cy="307777"/>
          </a:xfrm>
          <a:prstGeom prst="rect">
            <a:avLst/>
          </a:prstGeom>
          <a:noFill/>
          <a:ln w="9525">
            <a:noFill/>
            <a:miter lim="800000"/>
            <a:headEnd/>
            <a:tailEnd/>
          </a:ln>
          <a:effectLst/>
        </p:spPr>
        <p:txBody>
          <a:bodyPr wrap="square">
            <a:spAutoFit/>
          </a:bodyPr>
          <a:lstStyle/>
          <a:p>
            <a:r>
              <a:rPr lang="en-US" sz="1400" b="0" dirty="0" smtClean="0">
                <a:latin typeface="Calibri" pitchFamily="34" charset="0"/>
                <a:cs typeface="Times New Roman" pitchFamily="18" charset="0"/>
              </a:rPr>
              <a:t>10m/s operational wind  speed</a:t>
            </a:r>
            <a:endParaRPr lang="en-US" sz="1400" b="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1"/>
          <p:cNvSpPr>
            <a:spLocks noGrp="1"/>
          </p:cNvSpPr>
          <p:nvPr>
            <p:ph type="dt" sz="half" idx="10"/>
          </p:nvPr>
        </p:nvSpPr>
        <p:spPr/>
        <p:txBody>
          <a:bodyPr/>
          <a:lstStyle/>
          <a:p>
            <a:fld id="{D5BA7C9C-D820-4A45-ABE4-1B3E4DE1197E}" type="datetime1">
              <a:rPr lang="de-DE" smtClean="0"/>
              <a:pPr/>
              <a:t>22.09.2016</a:t>
            </a:fld>
            <a:endParaRPr lang="en-US"/>
          </a:p>
        </p:txBody>
      </p:sp>
      <p:sp>
        <p:nvSpPr>
          <p:cNvPr id="10" name="Fußzeilenplatzhalter 2"/>
          <p:cNvSpPr>
            <a:spLocks noGrp="1"/>
          </p:cNvSpPr>
          <p:nvPr>
            <p:ph type="ftr" sz="quarter" idx="11"/>
          </p:nvPr>
        </p:nvSpPr>
        <p:spPr/>
        <p:txBody>
          <a:bodyPr/>
          <a:lstStyle/>
          <a:p>
            <a:r>
              <a:rPr lang="en-US" smtClean="0"/>
              <a:t>hans.kaercher-extern@mt-mechatronics.de</a:t>
            </a:r>
            <a:endParaRPr lang="en-US"/>
          </a:p>
        </p:txBody>
      </p:sp>
      <p:sp>
        <p:nvSpPr>
          <p:cNvPr id="11" name="Foliennummernplatzhalter 3"/>
          <p:cNvSpPr>
            <a:spLocks noGrp="1"/>
          </p:cNvSpPr>
          <p:nvPr>
            <p:ph type="sldNum" sz="quarter" idx="12"/>
          </p:nvPr>
        </p:nvSpPr>
        <p:spPr/>
        <p:txBody>
          <a:bodyPr/>
          <a:lstStyle/>
          <a:p>
            <a:fld id="{481AC8B1-5949-44CD-881E-578A2A75AE61}" type="slidenum">
              <a:rPr lang="en-US"/>
              <a:pPr/>
              <a:t>18</a:t>
            </a:fld>
            <a:endParaRPr lang="en-US"/>
          </a:p>
        </p:txBody>
      </p:sp>
      <p:sp>
        <p:nvSpPr>
          <p:cNvPr id="222210" name="Text Box 2"/>
          <p:cNvSpPr txBox="1">
            <a:spLocks noChangeArrowheads="1"/>
          </p:cNvSpPr>
          <p:nvPr/>
        </p:nvSpPr>
        <p:spPr bwMode="auto">
          <a:xfrm>
            <a:off x="323528" y="1052736"/>
            <a:ext cx="2808312" cy="584775"/>
          </a:xfrm>
          <a:prstGeom prst="rect">
            <a:avLst/>
          </a:prstGeom>
          <a:noFill/>
          <a:ln w="9525">
            <a:noFill/>
            <a:miter lim="800000"/>
            <a:headEnd/>
            <a:tailEnd/>
          </a:ln>
          <a:effectLst/>
        </p:spPr>
        <p:txBody>
          <a:bodyPr wrap="square">
            <a:spAutoFit/>
          </a:bodyPr>
          <a:lstStyle/>
          <a:p>
            <a:r>
              <a:rPr lang="en-US" sz="2000" dirty="0">
                <a:solidFill>
                  <a:schemeClr val="accent2"/>
                </a:solidFill>
                <a:latin typeface="Calibri" pitchFamily="34" charset="0"/>
                <a:cs typeface="Times New Roman" pitchFamily="18" charset="0"/>
              </a:rPr>
              <a:t>End-to-end Simulation</a:t>
            </a:r>
          </a:p>
          <a:p>
            <a:r>
              <a:rPr lang="en-US" sz="1000" dirty="0">
                <a:solidFill>
                  <a:schemeClr val="accent2"/>
                </a:solidFill>
                <a:latin typeface="Calibri" pitchFamily="34" charset="0"/>
                <a:cs typeface="Times New Roman" pitchFamily="18" charset="0"/>
              </a:rPr>
              <a:t> </a:t>
            </a:r>
            <a:r>
              <a:rPr lang="en-US" sz="1200" dirty="0">
                <a:latin typeface="Calibri" pitchFamily="34" charset="0"/>
                <a:cs typeface="Times New Roman" pitchFamily="18" charset="0"/>
              </a:rPr>
              <a:t>Wind on Pointing, Time Domain</a:t>
            </a:r>
          </a:p>
        </p:txBody>
      </p:sp>
      <p:pic>
        <p:nvPicPr>
          <p:cNvPr id="222213" name="Picture 5"/>
          <p:cNvPicPr>
            <a:picLocks noChangeAspect="1" noChangeArrowheads="1"/>
          </p:cNvPicPr>
          <p:nvPr/>
        </p:nvPicPr>
        <p:blipFill>
          <a:blip r:embed="rId3" cstate="print"/>
          <a:srcRect/>
          <a:stretch>
            <a:fillRect/>
          </a:stretch>
        </p:blipFill>
        <p:spPr bwMode="auto">
          <a:xfrm>
            <a:off x="4139952" y="3573016"/>
            <a:ext cx="4824412" cy="2433638"/>
          </a:xfrm>
          <a:prstGeom prst="rect">
            <a:avLst/>
          </a:prstGeom>
          <a:noFill/>
          <a:ln w="9525">
            <a:noFill/>
            <a:miter lim="800000"/>
            <a:headEnd/>
            <a:tailEnd/>
          </a:ln>
          <a:effectLst/>
        </p:spPr>
      </p:pic>
      <p:pic>
        <p:nvPicPr>
          <p:cNvPr id="222214" name="Picture 6"/>
          <p:cNvPicPr>
            <a:picLocks noChangeAspect="1" noChangeArrowheads="1"/>
          </p:cNvPicPr>
          <p:nvPr/>
        </p:nvPicPr>
        <p:blipFill>
          <a:blip r:embed="rId4" cstate="print"/>
          <a:srcRect/>
          <a:stretch>
            <a:fillRect/>
          </a:stretch>
        </p:blipFill>
        <p:spPr bwMode="auto">
          <a:xfrm>
            <a:off x="4067944" y="908720"/>
            <a:ext cx="4829175" cy="2227263"/>
          </a:xfrm>
          <a:prstGeom prst="rect">
            <a:avLst/>
          </a:prstGeom>
          <a:noFill/>
          <a:ln w="9525">
            <a:noFill/>
            <a:miter lim="800000"/>
            <a:headEnd/>
            <a:tailEnd/>
          </a:ln>
          <a:effectLst/>
        </p:spPr>
      </p:pic>
      <p:pic>
        <p:nvPicPr>
          <p:cNvPr id="222215" name="Picture 7"/>
          <p:cNvPicPr>
            <a:picLocks noChangeAspect="1" noChangeArrowheads="1"/>
          </p:cNvPicPr>
          <p:nvPr/>
        </p:nvPicPr>
        <p:blipFill>
          <a:blip r:embed="rId5" cstate="print"/>
          <a:srcRect/>
          <a:stretch>
            <a:fillRect/>
          </a:stretch>
        </p:blipFill>
        <p:spPr bwMode="auto">
          <a:xfrm>
            <a:off x="381000" y="2133600"/>
            <a:ext cx="3505200" cy="3106738"/>
          </a:xfrm>
          <a:prstGeom prst="rect">
            <a:avLst/>
          </a:prstGeom>
          <a:noFill/>
          <a:ln w="9525">
            <a:noFill/>
            <a:miter lim="800000"/>
            <a:headEnd/>
            <a:tailEnd/>
          </a:ln>
          <a:effectLst/>
        </p:spPr>
      </p:pic>
      <p:sp>
        <p:nvSpPr>
          <p:cNvPr id="222216" name="Text Box 8"/>
          <p:cNvSpPr txBox="1">
            <a:spLocks noChangeArrowheads="1"/>
          </p:cNvSpPr>
          <p:nvPr/>
        </p:nvSpPr>
        <p:spPr bwMode="auto">
          <a:xfrm>
            <a:off x="5181600" y="762000"/>
            <a:ext cx="2971800" cy="284163"/>
          </a:xfrm>
          <a:prstGeom prst="rect">
            <a:avLst/>
          </a:prstGeom>
          <a:noFill/>
          <a:ln w="9525">
            <a:noFill/>
            <a:miter lim="800000"/>
            <a:headEnd/>
            <a:tailEnd/>
          </a:ln>
          <a:effectLst/>
        </p:spPr>
        <p:txBody>
          <a:bodyPr>
            <a:spAutoFit/>
          </a:bodyPr>
          <a:lstStyle/>
          <a:p>
            <a:pPr algn="ctr">
              <a:lnSpc>
                <a:spcPct val="90000"/>
              </a:lnSpc>
            </a:pPr>
            <a:r>
              <a:rPr lang="en-US" sz="1400">
                <a:latin typeface="Calibri" pitchFamily="34" charset="0"/>
                <a:cs typeface="Times New Roman" pitchFamily="18" charset="0"/>
              </a:rPr>
              <a:t>Gustiness of the Wind</a:t>
            </a:r>
            <a:endParaRPr lang="en-US" sz="1400" b="0">
              <a:latin typeface="Calibri" pitchFamily="34" charset="0"/>
              <a:cs typeface="Times New Roman" pitchFamily="18" charset="0"/>
            </a:endParaRPr>
          </a:p>
        </p:txBody>
      </p:sp>
      <p:sp>
        <p:nvSpPr>
          <p:cNvPr id="222218" name="Text Box 10"/>
          <p:cNvSpPr txBox="1">
            <a:spLocks noChangeArrowheads="1"/>
          </p:cNvSpPr>
          <p:nvPr/>
        </p:nvSpPr>
        <p:spPr bwMode="auto">
          <a:xfrm>
            <a:off x="5065464" y="3433316"/>
            <a:ext cx="2971800" cy="284163"/>
          </a:xfrm>
          <a:prstGeom prst="rect">
            <a:avLst/>
          </a:prstGeom>
          <a:noFill/>
          <a:ln w="9525">
            <a:noFill/>
            <a:miter lim="800000"/>
            <a:headEnd/>
            <a:tailEnd/>
          </a:ln>
          <a:effectLst/>
        </p:spPr>
        <p:txBody>
          <a:bodyPr>
            <a:spAutoFit/>
          </a:bodyPr>
          <a:lstStyle/>
          <a:p>
            <a:pPr algn="ctr">
              <a:lnSpc>
                <a:spcPct val="90000"/>
              </a:lnSpc>
            </a:pPr>
            <a:r>
              <a:rPr lang="en-US" sz="1400">
                <a:latin typeface="Calibri" pitchFamily="34" charset="0"/>
                <a:cs typeface="Times New Roman" pitchFamily="18" charset="0"/>
              </a:rPr>
              <a:t>Wind Induced Pointing Error</a:t>
            </a:r>
            <a:endParaRPr lang="en-US" sz="1400" b="0">
              <a:latin typeface="Calibri" pitchFamily="34" charset="0"/>
              <a:cs typeface="Times New Roman" pitchFamily="18" charset="0"/>
            </a:endParaRPr>
          </a:p>
        </p:txBody>
      </p:sp>
      <p:sp>
        <p:nvSpPr>
          <p:cNvPr id="12" name="Text Box 8"/>
          <p:cNvSpPr txBox="1">
            <a:spLocks noChangeArrowheads="1"/>
          </p:cNvSpPr>
          <p:nvPr/>
        </p:nvSpPr>
        <p:spPr bwMode="auto">
          <a:xfrm>
            <a:off x="284031" y="692696"/>
            <a:ext cx="946542" cy="400110"/>
          </a:xfrm>
          <a:prstGeom prst="rect">
            <a:avLst/>
          </a:prstGeom>
          <a:noFill/>
          <a:ln w="9525">
            <a:noFill/>
            <a:miter lim="800000"/>
            <a:headEnd/>
            <a:tailEnd/>
          </a:ln>
          <a:effectLst/>
        </p:spPr>
        <p:txBody>
          <a:bodyPr wrap="none">
            <a:spAutoFit/>
          </a:bodyPr>
          <a:lstStyle/>
          <a:p>
            <a:pPr algn="ctr"/>
            <a:r>
              <a:rPr lang="en-US" sz="2000" b="1" dirty="0" smtClean="0">
                <a:solidFill>
                  <a:srgbClr val="0033CC"/>
                </a:solidFill>
                <a:latin typeface="Calibri" pitchFamily="34" charset="0"/>
              </a:rPr>
              <a:t>“Jitter”</a:t>
            </a:r>
            <a:endParaRPr lang="en-US" sz="2000" b="1" dirty="0">
              <a:solidFill>
                <a:srgbClr val="0033CC"/>
              </a:solidFill>
              <a:latin typeface="Calibri"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umsplatzhalter 1"/>
          <p:cNvSpPr>
            <a:spLocks noGrp="1"/>
          </p:cNvSpPr>
          <p:nvPr>
            <p:ph type="dt" sz="half" idx="10"/>
          </p:nvPr>
        </p:nvSpPr>
        <p:spPr/>
        <p:txBody>
          <a:bodyPr/>
          <a:lstStyle/>
          <a:p>
            <a:r>
              <a:rPr lang="de-DE"/>
              <a:t>18.12.2000, Amherst, Massachusetts</a:t>
            </a:r>
          </a:p>
        </p:txBody>
      </p:sp>
      <p:sp>
        <p:nvSpPr>
          <p:cNvPr id="37" name="Fußzeilenplatzhalter 2"/>
          <p:cNvSpPr>
            <a:spLocks noGrp="1"/>
          </p:cNvSpPr>
          <p:nvPr>
            <p:ph type="ftr" sz="quarter" idx="11"/>
          </p:nvPr>
        </p:nvSpPr>
        <p:spPr/>
        <p:txBody>
          <a:bodyPr/>
          <a:lstStyle/>
          <a:p>
            <a:r>
              <a:rPr lang="de-DE"/>
              <a:t>Hans J. Kaercher</a:t>
            </a:r>
          </a:p>
        </p:txBody>
      </p:sp>
      <p:sp>
        <p:nvSpPr>
          <p:cNvPr id="38" name="Foliennummernplatzhalter 3"/>
          <p:cNvSpPr>
            <a:spLocks noGrp="1"/>
          </p:cNvSpPr>
          <p:nvPr>
            <p:ph type="sldNum" sz="quarter" idx="12"/>
          </p:nvPr>
        </p:nvSpPr>
        <p:spPr/>
        <p:txBody>
          <a:bodyPr/>
          <a:lstStyle/>
          <a:p>
            <a:fld id="{B03303D2-FFA3-4717-AA41-9A73B5619CAD}" type="slidenum">
              <a:rPr lang="de-DE"/>
              <a:pPr/>
              <a:t>19</a:t>
            </a:fld>
            <a:endParaRPr lang="de-DE"/>
          </a:p>
        </p:txBody>
      </p:sp>
      <p:sp>
        <p:nvSpPr>
          <p:cNvPr id="99330" name="Text Box 2"/>
          <p:cNvSpPr txBox="1">
            <a:spLocks noChangeArrowheads="1"/>
          </p:cNvSpPr>
          <p:nvPr/>
        </p:nvSpPr>
        <p:spPr bwMode="auto">
          <a:xfrm>
            <a:off x="2041525" y="3394075"/>
            <a:ext cx="184731" cy="369332"/>
          </a:xfrm>
          <a:prstGeom prst="rect">
            <a:avLst/>
          </a:prstGeom>
          <a:noFill/>
          <a:ln w="9525">
            <a:noFill/>
            <a:miter lim="800000"/>
            <a:headEnd/>
            <a:tailEnd/>
          </a:ln>
          <a:effectLst/>
        </p:spPr>
        <p:txBody>
          <a:bodyPr wrap="none">
            <a:spAutoFit/>
          </a:bodyPr>
          <a:lstStyle/>
          <a:p>
            <a:endParaRPr lang="en-US" sz="1800">
              <a:latin typeface="Calibri" pitchFamily="34" charset="0"/>
            </a:endParaRPr>
          </a:p>
        </p:txBody>
      </p:sp>
      <p:sp>
        <p:nvSpPr>
          <p:cNvPr id="99331" name="Rectangle 3"/>
          <p:cNvSpPr>
            <a:spLocks noChangeArrowheads="1"/>
          </p:cNvSpPr>
          <p:nvPr/>
        </p:nvSpPr>
        <p:spPr bwMode="auto">
          <a:xfrm>
            <a:off x="4860032" y="908720"/>
            <a:ext cx="3268216" cy="527720"/>
          </a:xfrm>
          <a:prstGeom prst="rect">
            <a:avLst/>
          </a:prstGeom>
          <a:noFill/>
          <a:ln w="9525">
            <a:noFill/>
            <a:miter lim="800000"/>
            <a:headEnd/>
            <a:tailEnd/>
          </a:ln>
          <a:effectLst/>
        </p:spPr>
        <p:txBody>
          <a:bodyPr anchor="ctr"/>
          <a:lstStyle/>
          <a:p>
            <a:pPr algn="ctr">
              <a:lnSpc>
                <a:spcPct val="60000"/>
              </a:lnSpc>
            </a:pPr>
            <a:r>
              <a:rPr lang="de-DE" sz="2800" dirty="0">
                <a:solidFill>
                  <a:srgbClr val="0033CC"/>
                </a:solidFill>
                <a:latin typeface="Calibri" pitchFamily="34" charset="0"/>
              </a:rPr>
              <a:t>Thermal Subsystem</a:t>
            </a:r>
          </a:p>
        </p:txBody>
      </p:sp>
      <p:pic>
        <p:nvPicPr>
          <p:cNvPr id="99332" name="Picture 4"/>
          <p:cNvPicPr>
            <a:picLocks noChangeAspect="1" noChangeArrowheads="1"/>
          </p:cNvPicPr>
          <p:nvPr/>
        </p:nvPicPr>
        <p:blipFill>
          <a:blip r:embed="rId3" cstate="print"/>
          <a:srcRect/>
          <a:stretch>
            <a:fillRect/>
          </a:stretch>
        </p:blipFill>
        <p:spPr bwMode="auto">
          <a:xfrm>
            <a:off x="304800" y="1143000"/>
            <a:ext cx="4711700" cy="5513388"/>
          </a:xfrm>
          <a:prstGeom prst="rect">
            <a:avLst/>
          </a:prstGeom>
          <a:noFill/>
          <a:ln w="9525">
            <a:noFill/>
            <a:miter lim="800000"/>
            <a:headEnd/>
            <a:tailEnd/>
          </a:ln>
          <a:effectLst/>
        </p:spPr>
      </p:pic>
      <p:sp>
        <p:nvSpPr>
          <p:cNvPr id="99333" name="Line 5"/>
          <p:cNvSpPr>
            <a:spLocks noChangeShapeType="1"/>
          </p:cNvSpPr>
          <p:nvPr/>
        </p:nvSpPr>
        <p:spPr bwMode="auto">
          <a:xfrm>
            <a:off x="1524000" y="1371600"/>
            <a:ext cx="914400" cy="114300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34" name="Line 6"/>
          <p:cNvSpPr>
            <a:spLocks noChangeShapeType="1"/>
          </p:cNvSpPr>
          <p:nvPr/>
        </p:nvSpPr>
        <p:spPr bwMode="auto">
          <a:xfrm>
            <a:off x="1295400" y="1371600"/>
            <a:ext cx="228600" cy="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35" name="Line 7"/>
          <p:cNvSpPr>
            <a:spLocks noChangeShapeType="1"/>
          </p:cNvSpPr>
          <p:nvPr/>
        </p:nvSpPr>
        <p:spPr bwMode="auto">
          <a:xfrm flipH="1">
            <a:off x="1524000" y="4343400"/>
            <a:ext cx="914400" cy="106680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36" name="Line 8"/>
          <p:cNvSpPr>
            <a:spLocks noChangeShapeType="1"/>
          </p:cNvSpPr>
          <p:nvPr/>
        </p:nvSpPr>
        <p:spPr bwMode="auto">
          <a:xfrm>
            <a:off x="2438400" y="2514600"/>
            <a:ext cx="0" cy="182880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37" name="Line 9"/>
          <p:cNvSpPr>
            <a:spLocks noChangeShapeType="1"/>
          </p:cNvSpPr>
          <p:nvPr/>
        </p:nvSpPr>
        <p:spPr bwMode="auto">
          <a:xfrm>
            <a:off x="1333500" y="5435600"/>
            <a:ext cx="228600" cy="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38" name="Line 10"/>
          <p:cNvSpPr>
            <a:spLocks noChangeShapeType="1"/>
          </p:cNvSpPr>
          <p:nvPr/>
        </p:nvSpPr>
        <p:spPr bwMode="auto">
          <a:xfrm>
            <a:off x="2667000" y="3429000"/>
            <a:ext cx="838200" cy="99060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39" name="Line 11"/>
          <p:cNvSpPr>
            <a:spLocks noChangeShapeType="1"/>
          </p:cNvSpPr>
          <p:nvPr/>
        </p:nvSpPr>
        <p:spPr bwMode="auto">
          <a:xfrm>
            <a:off x="3505200" y="4419600"/>
            <a:ext cx="533400" cy="106680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0" name="Line 12"/>
          <p:cNvSpPr>
            <a:spLocks noChangeShapeType="1"/>
          </p:cNvSpPr>
          <p:nvPr/>
        </p:nvSpPr>
        <p:spPr bwMode="auto">
          <a:xfrm flipH="1">
            <a:off x="1600200" y="4343400"/>
            <a:ext cx="914400" cy="114300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1" name="Line 13"/>
          <p:cNvSpPr>
            <a:spLocks noChangeShapeType="1"/>
          </p:cNvSpPr>
          <p:nvPr/>
        </p:nvSpPr>
        <p:spPr bwMode="auto">
          <a:xfrm>
            <a:off x="2514600" y="3505200"/>
            <a:ext cx="0" cy="83820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2" name="Line 14"/>
          <p:cNvSpPr>
            <a:spLocks noChangeShapeType="1"/>
          </p:cNvSpPr>
          <p:nvPr/>
        </p:nvSpPr>
        <p:spPr bwMode="auto">
          <a:xfrm flipV="1">
            <a:off x="1219200" y="5486400"/>
            <a:ext cx="381000" cy="15240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3" name="Line 15"/>
          <p:cNvSpPr>
            <a:spLocks noChangeShapeType="1"/>
          </p:cNvSpPr>
          <p:nvPr/>
        </p:nvSpPr>
        <p:spPr bwMode="auto">
          <a:xfrm flipH="1">
            <a:off x="1676400" y="5410200"/>
            <a:ext cx="2362200" cy="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4" name="Line 16"/>
          <p:cNvSpPr>
            <a:spLocks noChangeShapeType="1"/>
          </p:cNvSpPr>
          <p:nvPr/>
        </p:nvSpPr>
        <p:spPr bwMode="auto">
          <a:xfrm flipV="1">
            <a:off x="1143000" y="5715000"/>
            <a:ext cx="3276600" cy="0"/>
          </a:xfrm>
          <a:prstGeom prst="line">
            <a:avLst/>
          </a:prstGeom>
          <a:noFill/>
          <a:ln w="76200">
            <a:solidFill>
              <a:srgbClr val="66FF33"/>
            </a:solidFill>
            <a:round/>
            <a:headEnd/>
            <a:tailEnd/>
          </a:ln>
          <a:effectLst/>
        </p:spPr>
        <p:txBody>
          <a:bodyPr/>
          <a:lstStyle/>
          <a:p>
            <a:endParaRPr lang="en-US">
              <a:latin typeface="Calibri" pitchFamily="34" charset="0"/>
            </a:endParaRPr>
          </a:p>
        </p:txBody>
      </p:sp>
      <p:sp>
        <p:nvSpPr>
          <p:cNvPr id="99345" name="Line 17"/>
          <p:cNvSpPr>
            <a:spLocks noChangeShapeType="1"/>
          </p:cNvSpPr>
          <p:nvPr/>
        </p:nvSpPr>
        <p:spPr bwMode="auto">
          <a:xfrm flipH="1" flipV="1">
            <a:off x="4038600" y="5410200"/>
            <a:ext cx="381000" cy="22860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6" name="Line 18"/>
          <p:cNvSpPr>
            <a:spLocks noChangeShapeType="1"/>
          </p:cNvSpPr>
          <p:nvPr/>
        </p:nvSpPr>
        <p:spPr bwMode="auto">
          <a:xfrm flipV="1">
            <a:off x="2514600" y="4343400"/>
            <a:ext cx="914400" cy="0"/>
          </a:xfrm>
          <a:prstGeom prst="line">
            <a:avLst/>
          </a:prstGeom>
          <a:noFill/>
          <a:ln w="76200">
            <a:solidFill>
              <a:srgbClr val="66FF33"/>
            </a:solidFill>
            <a:round/>
            <a:headEnd/>
            <a:tailEnd/>
          </a:ln>
          <a:effectLst/>
        </p:spPr>
        <p:txBody>
          <a:bodyPr/>
          <a:lstStyle/>
          <a:p>
            <a:endParaRPr lang="en-US" sz="1800">
              <a:latin typeface="Calibri" pitchFamily="34" charset="0"/>
            </a:endParaRPr>
          </a:p>
        </p:txBody>
      </p:sp>
      <p:sp>
        <p:nvSpPr>
          <p:cNvPr id="99347" name="Line 19"/>
          <p:cNvSpPr>
            <a:spLocks noChangeShapeType="1"/>
          </p:cNvSpPr>
          <p:nvPr/>
        </p:nvSpPr>
        <p:spPr bwMode="auto">
          <a:xfrm>
            <a:off x="2438400" y="2514600"/>
            <a:ext cx="152400" cy="7620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48" name="Line 20"/>
          <p:cNvSpPr>
            <a:spLocks noChangeShapeType="1"/>
          </p:cNvSpPr>
          <p:nvPr/>
        </p:nvSpPr>
        <p:spPr bwMode="auto">
          <a:xfrm>
            <a:off x="2438400" y="2743200"/>
            <a:ext cx="228600" cy="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49" name="Line 21"/>
          <p:cNvSpPr>
            <a:spLocks noChangeShapeType="1"/>
          </p:cNvSpPr>
          <p:nvPr/>
        </p:nvSpPr>
        <p:spPr bwMode="auto">
          <a:xfrm flipV="1">
            <a:off x="3048000" y="2971800"/>
            <a:ext cx="0" cy="76200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50" name="Freeform 22"/>
          <p:cNvSpPr>
            <a:spLocks/>
          </p:cNvSpPr>
          <p:nvPr/>
        </p:nvSpPr>
        <p:spPr bwMode="auto">
          <a:xfrm>
            <a:off x="2667000" y="2743200"/>
            <a:ext cx="381000" cy="228600"/>
          </a:xfrm>
          <a:custGeom>
            <a:avLst/>
            <a:gdLst/>
            <a:ahLst/>
            <a:cxnLst>
              <a:cxn ang="0">
                <a:pos x="0" y="0"/>
              </a:cxn>
              <a:cxn ang="0">
                <a:pos x="96" y="48"/>
              </a:cxn>
              <a:cxn ang="0">
                <a:pos x="240" y="144"/>
              </a:cxn>
            </a:cxnLst>
            <a:rect l="0" t="0" r="r" b="b"/>
            <a:pathLst>
              <a:path w="240" h="144">
                <a:moveTo>
                  <a:pt x="0" y="0"/>
                </a:moveTo>
                <a:cubicBezTo>
                  <a:pt x="28" y="12"/>
                  <a:pt x="56" y="24"/>
                  <a:pt x="96" y="48"/>
                </a:cubicBezTo>
                <a:cubicBezTo>
                  <a:pt x="136" y="72"/>
                  <a:pt x="216" y="128"/>
                  <a:pt x="240" y="144"/>
                </a:cubicBezTo>
              </a:path>
            </a:pathLst>
          </a:custGeom>
          <a:noFill/>
          <a:ln w="76200" cmpd="sng">
            <a:solidFill>
              <a:schemeClr val="accent1"/>
            </a:solidFill>
            <a:round/>
            <a:headEnd/>
            <a:tailEnd/>
          </a:ln>
          <a:effectLst/>
        </p:spPr>
        <p:txBody>
          <a:bodyPr/>
          <a:lstStyle/>
          <a:p>
            <a:endParaRPr lang="en-US" sz="1800">
              <a:latin typeface="Calibri" pitchFamily="34" charset="0"/>
            </a:endParaRPr>
          </a:p>
        </p:txBody>
      </p:sp>
      <p:sp>
        <p:nvSpPr>
          <p:cNvPr id="99351" name="Line 23"/>
          <p:cNvSpPr>
            <a:spLocks noChangeShapeType="1"/>
          </p:cNvSpPr>
          <p:nvPr/>
        </p:nvSpPr>
        <p:spPr bwMode="auto">
          <a:xfrm>
            <a:off x="2514600" y="3327400"/>
            <a:ext cx="533400" cy="0"/>
          </a:xfrm>
          <a:prstGeom prst="line">
            <a:avLst/>
          </a:prstGeom>
          <a:noFill/>
          <a:ln w="76200">
            <a:solidFill>
              <a:schemeClr val="accent1"/>
            </a:solidFill>
            <a:round/>
            <a:headEnd/>
            <a:tailEnd/>
          </a:ln>
          <a:effectLst/>
        </p:spPr>
        <p:txBody>
          <a:bodyPr/>
          <a:lstStyle/>
          <a:p>
            <a:endParaRPr lang="en-US" sz="1800">
              <a:latin typeface="Calibri" pitchFamily="34" charset="0"/>
            </a:endParaRPr>
          </a:p>
        </p:txBody>
      </p:sp>
      <p:sp>
        <p:nvSpPr>
          <p:cNvPr id="99352" name="Freeform 24"/>
          <p:cNvSpPr>
            <a:spLocks/>
          </p:cNvSpPr>
          <p:nvPr/>
        </p:nvSpPr>
        <p:spPr bwMode="auto">
          <a:xfrm>
            <a:off x="2590800" y="2590800"/>
            <a:ext cx="850900" cy="1066800"/>
          </a:xfrm>
          <a:custGeom>
            <a:avLst/>
            <a:gdLst/>
            <a:ahLst/>
            <a:cxnLst>
              <a:cxn ang="0">
                <a:pos x="0" y="0"/>
              </a:cxn>
              <a:cxn ang="0">
                <a:pos x="192" y="48"/>
              </a:cxn>
              <a:cxn ang="0">
                <a:pos x="432" y="240"/>
              </a:cxn>
              <a:cxn ang="0">
                <a:pos x="528" y="480"/>
              </a:cxn>
              <a:cxn ang="0">
                <a:pos x="480" y="672"/>
              </a:cxn>
            </a:cxnLst>
            <a:rect l="0" t="0" r="r" b="b"/>
            <a:pathLst>
              <a:path w="536" h="672">
                <a:moveTo>
                  <a:pt x="0" y="0"/>
                </a:moveTo>
                <a:cubicBezTo>
                  <a:pt x="60" y="4"/>
                  <a:pt x="120" y="8"/>
                  <a:pt x="192" y="48"/>
                </a:cubicBezTo>
                <a:cubicBezTo>
                  <a:pt x="264" y="88"/>
                  <a:pt x="376" y="168"/>
                  <a:pt x="432" y="240"/>
                </a:cubicBezTo>
                <a:cubicBezTo>
                  <a:pt x="488" y="312"/>
                  <a:pt x="520" y="408"/>
                  <a:pt x="528" y="480"/>
                </a:cubicBezTo>
                <a:cubicBezTo>
                  <a:pt x="536" y="552"/>
                  <a:pt x="508" y="612"/>
                  <a:pt x="480" y="672"/>
                </a:cubicBezTo>
              </a:path>
            </a:pathLst>
          </a:custGeom>
          <a:noFill/>
          <a:ln w="76200" cmpd="sng">
            <a:solidFill>
              <a:schemeClr val="accent1"/>
            </a:solidFill>
            <a:round/>
            <a:headEnd/>
            <a:tailEnd/>
          </a:ln>
          <a:effectLst/>
        </p:spPr>
        <p:txBody>
          <a:bodyPr/>
          <a:lstStyle/>
          <a:p>
            <a:endParaRPr lang="en-US" sz="1800">
              <a:latin typeface="Calibri" pitchFamily="34" charset="0"/>
            </a:endParaRPr>
          </a:p>
        </p:txBody>
      </p:sp>
      <p:sp>
        <p:nvSpPr>
          <p:cNvPr id="99353" name="Rectangle 25"/>
          <p:cNvSpPr>
            <a:spLocks noChangeArrowheads="1"/>
          </p:cNvSpPr>
          <p:nvPr/>
        </p:nvSpPr>
        <p:spPr bwMode="auto">
          <a:xfrm>
            <a:off x="1981200" y="1295400"/>
            <a:ext cx="1676400" cy="533400"/>
          </a:xfrm>
          <a:prstGeom prst="rect">
            <a:avLst/>
          </a:prstGeom>
          <a:noFill/>
          <a:ln w="9525">
            <a:noFill/>
            <a:miter lim="800000"/>
            <a:headEnd/>
            <a:tailEnd/>
          </a:ln>
          <a:effectLst/>
        </p:spPr>
        <p:txBody>
          <a:bodyPr/>
          <a:lstStyle/>
          <a:p>
            <a:pPr marL="342900" indent="-342900">
              <a:lnSpc>
                <a:spcPct val="70000"/>
              </a:lnSpc>
              <a:spcBef>
                <a:spcPct val="20000"/>
              </a:spcBef>
            </a:pPr>
            <a:r>
              <a:rPr lang="en-US" sz="1400" smtClean="0">
                <a:solidFill>
                  <a:srgbClr val="FF0000"/>
                </a:solidFill>
                <a:latin typeface="Calibri" pitchFamily="34" charset="0"/>
              </a:rPr>
              <a:t>Forced </a:t>
            </a:r>
          </a:p>
          <a:p>
            <a:pPr marL="342900" indent="-342900">
              <a:lnSpc>
                <a:spcPct val="70000"/>
              </a:lnSpc>
              <a:spcBef>
                <a:spcPct val="20000"/>
              </a:spcBef>
            </a:pPr>
            <a:r>
              <a:rPr lang="en-US" sz="1400" smtClean="0">
                <a:solidFill>
                  <a:srgbClr val="FF0000"/>
                </a:solidFill>
                <a:latin typeface="Calibri" pitchFamily="34" charset="0"/>
              </a:rPr>
              <a:t>Air Circulation</a:t>
            </a:r>
            <a:endParaRPr lang="en-US" sz="1400">
              <a:solidFill>
                <a:srgbClr val="FF0000"/>
              </a:solidFill>
              <a:latin typeface="Calibri" pitchFamily="34" charset="0"/>
            </a:endParaRPr>
          </a:p>
        </p:txBody>
      </p:sp>
      <p:sp>
        <p:nvSpPr>
          <p:cNvPr id="99354" name="Line 26"/>
          <p:cNvSpPr>
            <a:spLocks noChangeShapeType="1"/>
          </p:cNvSpPr>
          <p:nvPr/>
        </p:nvSpPr>
        <p:spPr bwMode="auto">
          <a:xfrm flipV="1">
            <a:off x="2133600" y="1752600"/>
            <a:ext cx="228600" cy="609600"/>
          </a:xfrm>
          <a:prstGeom prst="line">
            <a:avLst/>
          </a:prstGeom>
          <a:noFill/>
          <a:ln w="19050">
            <a:solidFill>
              <a:srgbClr val="FF0000"/>
            </a:solidFill>
            <a:round/>
            <a:headEnd/>
            <a:tailEnd/>
          </a:ln>
          <a:effectLst/>
        </p:spPr>
        <p:txBody>
          <a:bodyPr/>
          <a:lstStyle/>
          <a:p>
            <a:endParaRPr lang="en-US" sz="1800">
              <a:latin typeface="Calibri" pitchFamily="34" charset="0"/>
            </a:endParaRPr>
          </a:p>
        </p:txBody>
      </p:sp>
      <p:sp>
        <p:nvSpPr>
          <p:cNvPr id="99355" name="Rectangle 27"/>
          <p:cNvSpPr>
            <a:spLocks noChangeArrowheads="1"/>
          </p:cNvSpPr>
          <p:nvPr/>
        </p:nvSpPr>
        <p:spPr bwMode="auto">
          <a:xfrm>
            <a:off x="2667000" y="1905000"/>
            <a:ext cx="1676400" cy="304800"/>
          </a:xfrm>
          <a:prstGeom prst="rect">
            <a:avLst/>
          </a:prstGeom>
          <a:noFill/>
          <a:ln w="9525">
            <a:noFill/>
            <a:miter lim="800000"/>
            <a:headEnd/>
            <a:tailEnd/>
          </a:ln>
          <a:effectLst/>
        </p:spPr>
        <p:txBody>
          <a:bodyPr/>
          <a:lstStyle/>
          <a:p>
            <a:pPr marL="342900" indent="-342900">
              <a:lnSpc>
                <a:spcPct val="70000"/>
              </a:lnSpc>
              <a:spcBef>
                <a:spcPct val="20000"/>
              </a:spcBef>
            </a:pPr>
            <a:r>
              <a:rPr lang="de-DE" sz="1400">
                <a:solidFill>
                  <a:schemeClr val="accent1"/>
                </a:solidFill>
                <a:latin typeface="Calibri" pitchFamily="34" charset="0"/>
              </a:rPr>
              <a:t>Reflector</a:t>
            </a:r>
          </a:p>
          <a:p>
            <a:pPr marL="342900" indent="-342900">
              <a:lnSpc>
                <a:spcPct val="70000"/>
              </a:lnSpc>
              <a:spcBef>
                <a:spcPct val="20000"/>
              </a:spcBef>
            </a:pPr>
            <a:r>
              <a:rPr lang="de-DE" sz="1400">
                <a:solidFill>
                  <a:schemeClr val="accent1"/>
                </a:solidFill>
                <a:latin typeface="Calibri" pitchFamily="34" charset="0"/>
              </a:rPr>
              <a:t>Cladding</a:t>
            </a:r>
          </a:p>
        </p:txBody>
      </p:sp>
      <p:sp>
        <p:nvSpPr>
          <p:cNvPr id="99356" name="Line 28"/>
          <p:cNvSpPr>
            <a:spLocks noChangeShapeType="1"/>
          </p:cNvSpPr>
          <p:nvPr/>
        </p:nvSpPr>
        <p:spPr bwMode="auto">
          <a:xfrm flipV="1">
            <a:off x="2362200" y="2133600"/>
            <a:ext cx="381000" cy="228600"/>
          </a:xfrm>
          <a:prstGeom prst="line">
            <a:avLst/>
          </a:prstGeom>
          <a:noFill/>
          <a:ln w="19050">
            <a:solidFill>
              <a:schemeClr val="accent1"/>
            </a:solidFill>
            <a:round/>
            <a:headEnd/>
            <a:tailEnd/>
          </a:ln>
          <a:effectLst/>
        </p:spPr>
        <p:txBody>
          <a:bodyPr/>
          <a:lstStyle/>
          <a:p>
            <a:endParaRPr lang="en-US" sz="1800">
              <a:latin typeface="Calibri" pitchFamily="34" charset="0"/>
            </a:endParaRPr>
          </a:p>
        </p:txBody>
      </p:sp>
      <p:sp>
        <p:nvSpPr>
          <p:cNvPr id="99357" name="Rectangle 29"/>
          <p:cNvSpPr>
            <a:spLocks noChangeArrowheads="1"/>
          </p:cNvSpPr>
          <p:nvPr/>
        </p:nvSpPr>
        <p:spPr bwMode="auto">
          <a:xfrm>
            <a:off x="4495800" y="4191000"/>
            <a:ext cx="1676400" cy="533400"/>
          </a:xfrm>
          <a:prstGeom prst="rect">
            <a:avLst/>
          </a:prstGeom>
          <a:noFill/>
          <a:ln w="9525">
            <a:noFill/>
            <a:miter lim="800000"/>
            <a:headEnd/>
            <a:tailEnd/>
          </a:ln>
          <a:effectLst/>
        </p:spPr>
        <p:txBody>
          <a:bodyPr/>
          <a:lstStyle/>
          <a:p>
            <a:pPr marL="342900" indent="-342900">
              <a:lnSpc>
                <a:spcPct val="70000"/>
              </a:lnSpc>
              <a:spcBef>
                <a:spcPct val="20000"/>
              </a:spcBef>
            </a:pPr>
            <a:r>
              <a:rPr lang="de-DE" sz="1400">
                <a:solidFill>
                  <a:srgbClr val="339933"/>
                </a:solidFill>
                <a:latin typeface="Calibri" pitchFamily="34" charset="0"/>
              </a:rPr>
              <a:t>Alidade</a:t>
            </a:r>
          </a:p>
          <a:p>
            <a:pPr marL="342900" indent="-342900">
              <a:lnSpc>
                <a:spcPct val="70000"/>
              </a:lnSpc>
              <a:spcBef>
                <a:spcPct val="20000"/>
              </a:spcBef>
            </a:pPr>
            <a:r>
              <a:rPr lang="de-DE" sz="1400">
                <a:solidFill>
                  <a:srgbClr val="339933"/>
                </a:solidFill>
                <a:latin typeface="Calibri" pitchFamily="34" charset="0"/>
              </a:rPr>
              <a:t>Cladding</a:t>
            </a:r>
          </a:p>
        </p:txBody>
      </p:sp>
      <p:sp>
        <p:nvSpPr>
          <p:cNvPr id="99358" name="Line 30"/>
          <p:cNvSpPr>
            <a:spLocks noChangeShapeType="1"/>
          </p:cNvSpPr>
          <p:nvPr/>
        </p:nvSpPr>
        <p:spPr bwMode="auto">
          <a:xfrm flipV="1">
            <a:off x="3810000" y="4572000"/>
            <a:ext cx="609600" cy="304800"/>
          </a:xfrm>
          <a:prstGeom prst="line">
            <a:avLst/>
          </a:prstGeom>
          <a:noFill/>
          <a:ln w="19050">
            <a:solidFill>
              <a:srgbClr val="339933"/>
            </a:solidFill>
            <a:round/>
            <a:headEnd/>
            <a:tailEnd/>
          </a:ln>
          <a:effectLst/>
        </p:spPr>
        <p:txBody>
          <a:bodyPr/>
          <a:lstStyle/>
          <a:p>
            <a:endParaRPr lang="en-US" sz="1800">
              <a:latin typeface="Calibri" pitchFamily="34" charset="0"/>
            </a:endParaRPr>
          </a:p>
        </p:txBody>
      </p:sp>
      <p:sp>
        <p:nvSpPr>
          <p:cNvPr id="99359" name="Rectangle 31"/>
          <p:cNvSpPr>
            <a:spLocks noChangeArrowheads="1"/>
          </p:cNvSpPr>
          <p:nvPr/>
        </p:nvSpPr>
        <p:spPr bwMode="auto">
          <a:xfrm>
            <a:off x="5868144" y="2276872"/>
            <a:ext cx="2520280" cy="288032"/>
          </a:xfrm>
          <a:prstGeom prst="rect">
            <a:avLst/>
          </a:prstGeom>
          <a:noFill/>
          <a:ln w="9525">
            <a:noFill/>
            <a:miter lim="800000"/>
            <a:headEnd/>
            <a:tailEnd/>
          </a:ln>
          <a:effectLst/>
        </p:spPr>
        <p:txBody>
          <a:bodyPr/>
          <a:lstStyle/>
          <a:p>
            <a:pPr marL="342900" indent="-342900">
              <a:spcBef>
                <a:spcPct val="20000"/>
              </a:spcBef>
            </a:pPr>
            <a:r>
              <a:rPr lang="en-US" sz="1600" b="1" dirty="0" smtClean="0">
                <a:solidFill>
                  <a:srgbClr val="000099"/>
                </a:solidFill>
                <a:latin typeface="Calibri" pitchFamily="34" charset="0"/>
              </a:rPr>
              <a:t>Thermal Time Constants</a:t>
            </a:r>
            <a:endParaRPr lang="en-US" sz="1600" b="1" dirty="0">
              <a:solidFill>
                <a:srgbClr val="000099"/>
              </a:solidFill>
              <a:latin typeface="Calibri" pitchFamily="34" charset="0"/>
            </a:endParaRPr>
          </a:p>
        </p:txBody>
      </p:sp>
      <p:sp>
        <p:nvSpPr>
          <p:cNvPr id="99360" name="Rectangle 32"/>
          <p:cNvSpPr>
            <a:spLocks noChangeArrowheads="1"/>
          </p:cNvSpPr>
          <p:nvPr/>
        </p:nvSpPr>
        <p:spPr bwMode="auto">
          <a:xfrm>
            <a:off x="6769100" y="2781424"/>
            <a:ext cx="609600" cy="685800"/>
          </a:xfrm>
          <a:prstGeom prst="rect">
            <a:avLst/>
          </a:prstGeom>
          <a:noFill/>
          <a:ln w="9525">
            <a:noFill/>
            <a:miter lim="800000"/>
            <a:headEnd/>
            <a:tailEnd/>
          </a:ln>
          <a:effectLst/>
        </p:spPr>
        <p:txBody>
          <a:bodyPr/>
          <a:lstStyle/>
          <a:p>
            <a:pPr marL="342900" indent="-342900">
              <a:lnSpc>
                <a:spcPct val="70000"/>
              </a:lnSpc>
              <a:spcBef>
                <a:spcPct val="20000"/>
              </a:spcBef>
            </a:pPr>
            <a:r>
              <a:rPr lang="de-DE" sz="1600" b="1">
                <a:latin typeface="Calibri" pitchFamily="34" charset="0"/>
                <a:sym typeface="Symbol" pitchFamily="18" charset="2"/>
              </a:rPr>
              <a:t>C</a:t>
            </a:r>
          </a:p>
          <a:p>
            <a:pPr marL="342900" indent="-342900">
              <a:lnSpc>
                <a:spcPct val="70000"/>
              </a:lnSpc>
              <a:spcBef>
                <a:spcPct val="20000"/>
              </a:spcBef>
            </a:pPr>
            <a:r>
              <a:rPr lang="de-DE" sz="1600" b="1">
                <a:latin typeface="Calibri" pitchFamily="34" charset="0"/>
                <a:sym typeface="Symbol" pitchFamily="18" charset="2"/>
              </a:rPr>
              <a:t>H</a:t>
            </a:r>
          </a:p>
          <a:p>
            <a:pPr marL="342900" indent="-342900">
              <a:lnSpc>
                <a:spcPct val="70000"/>
              </a:lnSpc>
              <a:spcBef>
                <a:spcPct val="20000"/>
              </a:spcBef>
            </a:pPr>
            <a:endParaRPr lang="de-DE" sz="1600" b="1">
              <a:latin typeface="Calibri" pitchFamily="34" charset="0"/>
              <a:sym typeface="Symbol" pitchFamily="18" charset="2"/>
            </a:endParaRPr>
          </a:p>
          <a:p>
            <a:pPr marL="342900" indent="-342900">
              <a:lnSpc>
                <a:spcPct val="70000"/>
              </a:lnSpc>
              <a:spcBef>
                <a:spcPct val="20000"/>
              </a:spcBef>
            </a:pPr>
            <a:endParaRPr lang="de-DE" sz="1000" b="1">
              <a:latin typeface="Calibri" pitchFamily="34" charset="0"/>
            </a:endParaRPr>
          </a:p>
        </p:txBody>
      </p:sp>
      <p:sp>
        <p:nvSpPr>
          <p:cNvPr id="99361" name="Rectangle 33"/>
          <p:cNvSpPr>
            <a:spLocks noChangeArrowheads="1"/>
          </p:cNvSpPr>
          <p:nvPr/>
        </p:nvSpPr>
        <p:spPr bwMode="auto">
          <a:xfrm>
            <a:off x="6007100" y="2781424"/>
            <a:ext cx="914400" cy="762000"/>
          </a:xfrm>
          <a:prstGeom prst="rect">
            <a:avLst/>
          </a:prstGeom>
          <a:noFill/>
          <a:ln w="9525">
            <a:noFill/>
            <a:miter lim="800000"/>
            <a:headEnd/>
            <a:tailEnd/>
          </a:ln>
          <a:effectLst/>
        </p:spPr>
        <p:txBody>
          <a:bodyPr/>
          <a:lstStyle/>
          <a:p>
            <a:pPr marL="342900" indent="-342900">
              <a:lnSpc>
                <a:spcPct val="90000"/>
              </a:lnSpc>
              <a:spcBef>
                <a:spcPct val="20000"/>
              </a:spcBef>
            </a:pPr>
            <a:r>
              <a:rPr lang="de-DE" b="1">
                <a:latin typeface="Calibri" pitchFamily="34" charset="0"/>
                <a:sym typeface="Symbol" pitchFamily="18" charset="2"/>
              </a:rPr>
              <a:t> </a:t>
            </a:r>
            <a:r>
              <a:rPr lang="de-DE" sz="1800" b="1">
                <a:latin typeface="Calibri" pitchFamily="34" charset="0"/>
                <a:sym typeface="Symbol" pitchFamily="18" charset="2"/>
              </a:rPr>
              <a:t>=</a:t>
            </a:r>
            <a:endParaRPr lang="de-DE" sz="1200" b="1">
              <a:latin typeface="Calibri" pitchFamily="34" charset="0"/>
            </a:endParaRPr>
          </a:p>
          <a:p>
            <a:pPr marL="342900" indent="-342900">
              <a:lnSpc>
                <a:spcPct val="70000"/>
              </a:lnSpc>
              <a:spcBef>
                <a:spcPct val="20000"/>
              </a:spcBef>
            </a:pPr>
            <a:endParaRPr lang="de-DE" sz="1200" b="1">
              <a:latin typeface="Calibri" pitchFamily="34" charset="0"/>
            </a:endParaRPr>
          </a:p>
        </p:txBody>
      </p:sp>
      <p:sp>
        <p:nvSpPr>
          <p:cNvPr id="99362" name="Line 34"/>
          <p:cNvSpPr>
            <a:spLocks noChangeShapeType="1"/>
          </p:cNvSpPr>
          <p:nvPr/>
        </p:nvSpPr>
        <p:spPr bwMode="auto">
          <a:xfrm>
            <a:off x="6732240" y="3017912"/>
            <a:ext cx="457200" cy="0"/>
          </a:xfrm>
          <a:prstGeom prst="line">
            <a:avLst/>
          </a:prstGeom>
          <a:noFill/>
          <a:ln w="28575">
            <a:solidFill>
              <a:schemeClr val="tx1"/>
            </a:solidFill>
            <a:round/>
            <a:headEnd/>
            <a:tailEnd/>
          </a:ln>
          <a:effectLst/>
        </p:spPr>
        <p:txBody>
          <a:bodyPr/>
          <a:lstStyle/>
          <a:p>
            <a:endParaRPr lang="en-US" sz="1600">
              <a:latin typeface="Calibri" pitchFamily="34" charset="0"/>
            </a:endParaRPr>
          </a:p>
        </p:txBody>
      </p:sp>
      <p:sp>
        <p:nvSpPr>
          <p:cNvPr id="99363" name="Rectangle 35"/>
          <p:cNvSpPr>
            <a:spLocks noChangeArrowheads="1"/>
          </p:cNvSpPr>
          <p:nvPr/>
        </p:nvSpPr>
        <p:spPr bwMode="auto">
          <a:xfrm>
            <a:off x="6007100" y="3645024"/>
            <a:ext cx="3136900" cy="1368152"/>
          </a:xfrm>
          <a:prstGeom prst="rect">
            <a:avLst/>
          </a:prstGeom>
          <a:noFill/>
          <a:ln w="9525">
            <a:noFill/>
            <a:miter lim="800000"/>
            <a:headEnd/>
            <a:tailEnd/>
          </a:ln>
          <a:effectLst/>
        </p:spPr>
        <p:txBody>
          <a:bodyPr/>
          <a:lstStyle/>
          <a:p>
            <a:pPr marL="342900" indent="-342900">
              <a:lnSpc>
                <a:spcPct val="130000"/>
              </a:lnSpc>
              <a:spcBef>
                <a:spcPct val="20000"/>
              </a:spcBef>
            </a:pPr>
            <a:r>
              <a:rPr lang="en-US" sz="1400" dirty="0" smtClean="0">
                <a:latin typeface="Calibri" pitchFamily="34" charset="0"/>
                <a:sym typeface="Symbol" pitchFamily="18" charset="2"/>
              </a:rPr>
              <a:t>Backup Structure</a:t>
            </a:r>
            <a:r>
              <a:rPr lang="en-US" sz="1800" dirty="0" smtClean="0">
                <a:latin typeface="Calibri" pitchFamily="34" charset="0"/>
                <a:sym typeface="Symbol" pitchFamily="18" charset="2"/>
              </a:rPr>
              <a:t>	</a:t>
            </a:r>
            <a:r>
              <a:rPr lang="en-US" sz="1400" dirty="0" smtClean="0">
                <a:latin typeface="Calibri" pitchFamily="34" charset="0"/>
                <a:sym typeface="Symbol" pitchFamily="18" charset="2"/>
              </a:rPr>
              <a:t>9,4 h</a:t>
            </a:r>
          </a:p>
          <a:p>
            <a:pPr marL="342900" indent="-342900">
              <a:lnSpc>
                <a:spcPct val="130000"/>
              </a:lnSpc>
              <a:spcBef>
                <a:spcPct val="20000"/>
              </a:spcBef>
            </a:pPr>
            <a:r>
              <a:rPr lang="en-US" sz="1400" dirty="0" smtClean="0">
                <a:latin typeface="Calibri" pitchFamily="34" charset="0"/>
                <a:sym typeface="Symbol" pitchFamily="18" charset="2"/>
              </a:rPr>
              <a:t>Ballast  Arms	53,7 h</a:t>
            </a:r>
          </a:p>
          <a:p>
            <a:pPr marL="342900" indent="-342900">
              <a:lnSpc>
                <a:spcPct val="130000"/>
              </a:lnSpc>
              <a:spcBef>
                <a:spcPct val="20000"/>
              </a:spcBef>
            </a:pPr>
            <a:r>
              <a:rPr lang="en-US" sz="1400" dirty="0" smtClean="0">
                <a:latin typeface="Calibri" pitchFamily="34" charset="0"/>
                <a:sym typeface="Symbol" pitchFamily="18" charset="2"/>
              </a:rPr>
              <a:t>Alidade		69,0 h</a:t>
            </a:r>
          </a:p>
        </p:txBody>
      </p:sp>
      <p:sp>
        <p:nvSpPr>
          <p:cNvPr id="39" name="Text Box 2"/>
          <p:cNvSpPr txBox="1">
            <a:spLocks noChangeArrowheads="1"/>
          </p:cNvSpPr>
          <p:nvPr/>
        </p:nvSpPr>
        <p:spPr bwMode="auto">
          <a:xfrm>
            <a:off x="611560" y="620688"/>
            <a:ext cx="2736304" cy="461665"/>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Example LMT/GTM</a:t>
            </a:r>
            <a:endParaRPr lang="en-US" dirty="0">
              <a:solidFill>
                <a:schemeClr val="accent2"/>
              </a:solidFill>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88F86A9-132A-4D76-8243-58D34C7EEA8F}" type="datetime1">
              <a:rPr lang="de-DE" smtClean="0"/>
              <a:pPr/>
              <a:t>22.09.2016</a:t>
            </a:fld>
            <a:endParaRPr lang="en-US" dirty="0"/>
          </a:p>
        </p:txBody>
      </p:sp>
      <p:sp>
        <p:nvSpPr>
          <p:cNvPr id="3" name="Fußzeilenplatzhalter 2"/>
          <p:cNvSpPr>
            <a:spLocks noGrp="1"/>
          </p:cNvSpPr>
          <p:nvPr>
            <p:ph type="ftr" sz="quarter" idx="11"/>
          </p:nvPr>
        </p:nvSpPr>
        <p:spPr/>
        <p:txBody>
          <a:bodyPr/>
          <a:lstStyle/>
          <a:p>
            <a:r>
              <a:rPr lang="en-US" smtClean="0"/>
              <a:t>hans.kaercher-extern@mt-mechatronics.de</a:t>
            </a:r>
            <a:endParaRPr lang="en-US" dirty="0"/>
          </a:p>
        </p:txBody>
      </p:sp>
      <p:sp>
        <p:nvSpPr>
          <p:cNvPr id="4" name="Foliennummernplatzhalter 3"/>
          <p:cNvSpPr>
            <a:spLocks noGrp="1"/>
          </p:cNvSpPr>
          <p:nvPr>
            <p:ph type="sldNum" sz="quarter" idx="12"/>
          </p:nvPr>
        </p:nvSpPr>
        <p:spPr/>
        <p:txBody>
          <a:bodyPr/>
          <a:lstStyle/>
          <a:p>
            <a:fld id="{B28462B5-875A-4DB1-87BA-CDA222AED593}" type="slidenum">
              <a:rPr lang="en-US" smtClean="0"/>
              <a:pPr/>
              <a:t>2</a:t>
            </a:fld>
            <a:endParaRPr lang="en-US" dirty="0"/>
          </a:p>
        </p:txBody>
      </p:sp>
      <p:sp>
        <p:nvSpPr>
          <p:cNvPr id="27" name="Text Box 31"/>
          <p:cNvSpPr txBox="1">
            <a:spLocks noChangeArrowheads="1"/>
          </p:cNvSpPr>
          <p:nvPr/>
        </p:nvSpPr>
        <p:spPr bwMode="auto">
          <a:xfrm>
            <a:off x="4355976" y="1772816"/>
            <a:ext cx="3816424" cy="461665"/>
          </a:xfrm>
          <a:prstGeom prst="rect">
            <a:avLst/>
          </a:prstGeom>
          <a:noFill/>
          <a:ln w="9525">
            <a:noFill/>
            <a:miter lim="800000"/>
            <a:headEnd/>
            <a:tailEnd/>
          </a:ln>
          <a:effectLst/>
        </p:spPr>
        <p:txBody>
          <a:bodyPr wrap="square">
            <a:spAutoFit/>
          </a:bodyPr>
          <a:lstStyle/>
          <a:p>
            <a:pPr algn="ctr"/>
            <a:r>
              <a:rPr lang="en-US" dirty="0">
                <a:solidFill>
                  <a:srgbClr val="3333CC"/>
                </a:solidFill>
                <a:latin typeface="Calibri" pitchFamily="34" charset="0"/>
                <a:cs typeface="Times New Roman" pitchFamily="18" charset="0"/>
              </a:rPr>
              <a:t>Mechatronic Point of </a:t>
            </a:r>
            <a:r>
              <a:rPr lang="en-US" dirty="0" smtClean="0">
                <a:solidFill>
                  <a:srgbClr val="3333CC"/>
                </a:solidFill>
                <a:latin typeface="Calibri" pitchFamily="34" charset="0"/>
                <a:cs typeface="Times New Roman" pitchFamily="18" charset="0"/>
              </a:rPr>
              <a:t>View!</a:t>
            </a:r>
            <a:endParaRPr lang="en-US" dirty="0">
              <a:solidFill>
                <a:srgbClr val="3333CC"/>
              </a:solidFill>
              <a:latin typeface="Calibri" pitchFamily="34" charset="0"/>
              <a:cs typeface="Times New Roman" pitchFamily="18" charset="0"/>
            </a:endParaRPr>
          </a:p>
        </p:txBody>
      </p:sp>
      <p:sp>
        <p:nvSpPr>
          <p:cNvPr id="28" name="Text Box 2"/>
          <p:cNvSpPr txBox="1">
            <a:spLocks noChangeArrowheads="1"/>
          </p:cNvSpPr>
          <p:nvPr/>
        </p:nvSpPr>
        <p:spPr bwMode="auto">
          <a:xfrm>
            <a:off x="179512" y="692696"/>
            <a:ext cx="8529672" cy="750975"/>
          </a:xfrm>
          <a:prstGeom prst="rect">
            <a:avLst/>
          </a:prstGeom>
          <a:noFill/>
          <a:ln w="9525">
            <a:noFill/>
            <a:miter lim="800000"/>
            <a:headEnd/>
            <a:tailEnd/>
          </a:ln>
          <a:effectLst/>
        </p:spPr>
        <p:txBody>
          <a:bodyPr wrap="square">
            <a:spAutoFit/>
          </a:bodyPr>
          <a:lstStyle/>
          <a:p>
            <a:pPr algn="ctr">
              <a:lnSpc>
                <a:spcPct val="110000"/>
              </a:lnSpc>
            </a:pPr>
            <a:r>
              <a:rPr lang="en-US" sz="2800" dirty="0" smtClean="0">
                <a:solidFill>
                  <a:srgbClr val="002060"/>
                </a:solidFill>
                <a:latin typeface="Calibri" pitchFamily="34" charset="0"/>
                <a:cs typeface="Arial" pitchFamily="34" charset="0"/>
              </a:rPr>
              <a:t>Flexible Body Control of Large Telescope Structures</a:t>
            </a:r>
          </a:p>
          <a:p>
            <a:pPr algn="ctr"/>
            <a:endParaRPr lang="en-US" sz="1200" dirty="0">
              <a:solidFill>
                <a:srgbClr val="002060"/>
              </a:solidFill>
              <a:latin typeface="Calibri" pitchFamily="34" charset="0"/>
              <a:cs typeface="Arial" pitchFamily="34" charset="0"/>
            </a:endParaRPr>
          </a:p>
        </p:txBody>
      </p:sp>
      <p:sp>
        <p:nvSpPr>
          <p:cNvPr id="29" name="Text Box 31"/>
          <p:cNvSpPr txBox="1">
            <a:spLocks noChangeArrowheads="1"/>
          </p:cNvSpPr>
          <p:nvPr/>
        </p:nvSpPr>
        <p:spPr bwMode="auto">
          <a:xfrm>
            <a:off x="5004048" y="2924944"/>
            <a:ext cx="3888432" cy="1169551"/>
          </a:xfrm>
          <a:prstGeom prst="rect">
            <a:avLst/>
          </a:prstGeom>
          <a:noFill/>
          <a:ln w="9525">
            <a:solidFill>
              <a:schemeClr val="tx1"/>
            </a:solidFill>
            <a:miter lim="800000"/>
            <a:headEnd/>
            <a:tailEnd/>
          </a:ln>
          <a:effectLst/>
        </p:spPr>
        <p:txBody>
          <a:bodyPr wrap="square">
            <a:spAutoFit/>
          </a:bodyPr>
          <a:lstStyle/>
          <a:p>
            <a:pPr>
              <a:lnSpc>
                <a:spcPts val="2800"/>
              </a:lnSpc>
            </a:pPr>
            <a:r>
              <a:rPr lang="en-US" sz="1800" b="0" dirty="0" smtClean="0">
                <a:latin typeface="Calibri" pitchFamily="34" charset="0"/>
                <a:cs typeface="Times New Roman" pitchFamily="18" charset="0"/>
              </a:rPr>
              <a:t>Relying not only on “Metrology alone” </a:t>
            </a:r>
          </a:p>
          <a:p>
            <a:pPr>
              <a:lnSpc>
                <a:spcPts val="2800"/>
              </a:lnSpc>
            </a:pPr>
            <a:r>
              <a:rPr lang="en-US" sz="1800" b="0" dirty="0" smtClean="0">
                <a:latin typeface="Calibri" pitchFamily="34" charset="0"/>
                <a:cs typeface="Times New Roman" pitchFamily="18" charset="0"/>
              </a:rPr>
              <a:t>but adding “Structural Intelligence” </a:t>
            </a:r>
          </a:p>
          <a:p>
            <a:pPr>
              <a:lnSpc>
                <a:spcPts val="2800"/>
              </a:lnSpc>
            </a:pPr>
            <a:r>
              <a:rPr lang="en-US" sz="1800" b="0" dirty="0" smtClean="0">
                <a:latin typeface="Calibri" pitchFamily="34" charset="0"/>
                <a:cs typeface="Times New Roman" pitchFamily="18" charset="0"/>
              </a:rPr>
              <a:t>to the control architecture</a:t>
            </a:r>
            <a:endParaRPr lang="en-US" sz="1800" b="0" dirty="0">
              <a:latin typeface="Calibri" pitchFamily="34" charset="0"/>
              <a:cs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251520" y="1412776"/>
            <a:ext cx="4405380" cy="4320480"/>
          </a:xfrm>
          <a:prstGeom prst="rect">
            <a:avLst/>
          </a:prstGeom>
          <a:noFill/>
          <a:ln w="9525">
            <a:noFill/>
            <a:miter lim="800000"/>
            <a:headEnd/>
            <a:tailEnd/>
          </a:ln>
          <a:effectLst/>
        </p:spPr>
      </p:pic>
      <p:sp>
        <p:nvSpPr>
          <p:cNvPr id="9" name="Textfeld 8"/>
          <p:cNvSpPr txBox="1"/>
          <p:nvPr/>
        </p:nvSpPr>
        <p:spPr>
          <a:xfrm>
            <a:off x="4716016" y="6021288"/>
            <a:ext cx="3816424" cy="400110"/>
          </a:xfrm>
          <a:prstGeom prst="rect">
            <a:avLst/>
          </a:prstGeom>
          <a:noFill/>
        </p:spPr>
        <p:txBody>
          <a:bodyPr wrap="square" rtlCol="0">
            <a:spAutoFit/>
          </a:bodyPr>
          <a:lstStyle/>
          <a:p>
            <a:pPr marL="0" lvl="1"/>
            <a:r>
              <a:rPr lang="en-US" sz="1000" dirty="0" smtClean="0"/>
              <a:t>H. J. Kärcher, “Telescopes as Mechatronic Systems</a:t>
            </a:r>
            <a:r>
              <a:rPr lang="en-US" sz="1000" dirty="0" smtClean="0"/>
              <a:t>”</a:t>
            </a:r>
            <a:r>
              <a:rPr lang="en-US" sz="1000" dirty="0" smtClean="0"/>
              <a:t>,</a:t>
            </a:r>
            <a:endParaRPr lang="en-US" sz="1000" dirty="0" smtClean="0"/>
          </a:p>
          <a:p>
            <a:pPr marL="0" lvl="1"/>
            <a:r>
              <a:rPr lang="en-US" sz="1000" i="1" dirty="0" smtClean="0"/>
              <a:t>IEEE </a:t>
            </a:r>
            <a:r>
              <a:rPr lang="en-US" sz="1000" i="1" dirty="0" smtClean="0"/>
              <a:t>Antennas and Propagation Magazine</a:t>
            </a:r>
            <a:r>
              <a:rPr lang="en-US" sz="1000" dirty="0" smtClean="0"/>
              <a:t>, vol.47, 2005</a:t>
            </a:r>
            <a:endParaRPr lang="en-US"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1"/>
          <p:cNvSpPr>
            <a:spLocks noGrp="1"/>
          </p:cNvSpPr>
          <p:nvPr>
            <p:ph type="dt" sz="half" idx="10"/>
          </p:nvPr>
        </p:nvSpPr>
        <p:spPr/>
        <p:txBody>
          <a:bodyPr/>
          <a:lstStyle/>
          <a:p>
            <a:fld id="{0F2A34C7-71DC-41EA-B0B1-0F865A3D66E3}" type="datetime1">
              <a:rPr lang="de-DE" smtClean="0"/>
              <a:pPr/>
              <a:t>22.09.2016</a:t>
            </a:fld>
            <a:endParaRPr lang="en-US"/>
          </a:p>
        </p:txBody>
      </p:sp>
      <p:sp>
        <p:nvSpPr>
          <p:cNvPr id="10" name="Fußzeilenplatzhalter 2"/>
          <p:cNvSpPr>
            <a:spLocks noGrp="1"/>
          </p:cNvSpPr>
          <p:nvPr>
            <p:ph type="ftr" sz="quarter" idx="11"/>
          </p:nvPr>
        </p:nvSpPr>
        <p:spPr/>
        <p:txBody>
          <a:bodyPr/>
          <a:lstStyle/>
          <a:p>
            <a:r>
              <a:rPr lang="en-US" smtClean="0"/>
              <a:t>hans.kaercher-extern@mt-mechatronics.de</a:t>
            </a:r>
            <a:endParaRPr lang="en-US"/>
          </a:p>
        </p:txBody>
      </p:sp>
      <p:sp>
        <p:nvSpPr>
          <p:cNvPr id="11" name="Foliennummernplatzhalter 3"/>
          <p:cNvSpPr>
            <a:spLocks noGrp="1"/>
          </p:cNvSpPr>
          <p:nvPr>
            <p:ph type="sldNum" sz="quarter" idx="12"/>
          </p:nvPr>
        </p:nvSpPr>
        <p:spPr/>
        <p:txBody>
          <a:bodyPr/>
          <a:lstStyle/>
          <a:p>
            <a:fld id="{D05206E2-FEC1-4FE5-B2D0-C708CBD33E21}" type="slidenum">
              <a:rPr lang="en-US"/>
              <a:pPr/>
              <a:t>20</a:t>
            </a:fld>
            <a:endParaRPr lang="en-US"/>
          </a:p>
        </p:txBody>
      </p:sp>
      <p:sp>
        <p:nvSpPr>
          <p:cNvPr id="214018" name="Text Box 2"/>
          <p:cNvSpPr txBox="1">
            <a:spLocks noChangeArrowheads="1"/>
          </p:cNvSpPr>
          <p:nvPr/>
        </p:nvSpPr>
        <p:spPr bwMode="auto">
          <a:xfrm>
            <a:off x="323528" y="1340768"/>
            <a:ext cx="3672408" cy="457200"/>
          </a:xfrm>
          <a:prstGeom prst="rect">
            <a:avLst/>
          </a:prstGeom>
          <a:noFill/>
          <a:ln w="9525">
            <a:noFill/>
            <a:miter lim="800000"/>
            <a:headEnd/>
            <a:tailEnd/>
          </a:ln>
          <a:effectLst/>
        </p:spPr>
        <p:txBody>
          <a:bodyPr wrap="square">
            <a:spAutoFit/>
          </a:bodyPr>
          <a:lstStyle/>
          <a:p>
            <a:r>
              <a:rPr lang="en-US" dirty="0">
                <a:solidFill>
                  <a:schemeClr val="accent2"/>
                </a:solidFill>
                <a:latin typeface="Calibri" pitchFamily="34" charset="0"/>
                <a:cs typeface="Times New Roman" pitchFamily="18" charset="0"/>
              </a:rPr>
              <a:t>Error </a:t>
            </a:r>
            <a:r>
              <a:rPr lang="en-US" dirty="0" smtClean="0">
                <a:solidFill>
                  <a:schemeClr val="accent2"/>
                </a:solidFill>
                <a:latin typeface="Calibri" pitchFamily="34" charset="0"/>
                <a:cs typeface="Times New Roman" pitchFamily="18" charset="0"/>
              </a:rPr>
              <a:t>Budgets Design Phase</a:t>
            </a:r>
            <a:endParaRPr lang="en-US" dirty="0">
              <a:solidFill>
                <a:schemeClr val="accent2"/>
              </a:solidFill>
              <a:latin typeface="Calibri" pitchFamily="34" charset="0"/>
              <a:cs typeface="Times New Roman" pitchFamily="18" charset="0"/>
            </a:endParaRPr>
          </a:p>
        </p:txBody>
      </p:sp>
      <p:pic>
        <p:nvPicPr>
          <p:cNvPr id="214020" name="Picture 4"/>
          <p:cNvPicPr>
            <a:picLocks noChangeAspect="1" noChangeArrowheads="1"/>
          </p:cNvPicPr>
          <p:nvPr/>
        </p:nvPicPr>
        <p:blipFill>
          <a:blip r:embed="rId3" cstate="print"/>
          <a:srcRect l="368" t="269" r="368" b="673"/>
          <a:stretch>
            <a:fillRect/>
          </a:stretch>
        </p:blipFill>
        <p:spPr bwMode="auto">
          <a:xfrm>
            <a:off x="467544" y="2636912"/>
            <a:ext cx="3349625" cy="3046413"/>
          </a:xfrm>
          <a:prstGeom prst="rect">
            <a:avLst/>
          </a:prstGeom>
          <a:noFill/>
          <a:ln w="9525">
            <a:solidFill>
              <a:schemeClr val="tx1"/>
            </a:solidFill>
            <a:miter lim="800000"/>
            <a:headEnd/>
            <a:tailEnd/>
          </a:ln>
          <a:effectLst/>
        </p:spPr>
      </p:pic>
      <p:pic>
        <p:nvPicPr>
          <p:cNvPr id="214021" name="Picture 5"/>
          <p:cNvPicPr>
            <a:picLocks noChangeAspect="1" noChangeArrowheads="1"/>
          </p:cNvPicPr>
          <p:nvPr/>
        </p:nvPicPr>
        <p:blipFill>
          <a:blip r:embed="rId4" cstate="print"/>
          <a:srcRect l="241" t="287" r="241" b="574"/>
          <a:stretch>
            <a:fillRect/>
          </a:stretch>
        </p:blipFill>
        <p:spPr bwMode="auto">
          <a:xfrm>
            <a:off x="4408934" y="885056"/>
            <a:ext cx="3486150" cy="2906713"/>
          </a:xfrm>
          <a:prstGeom prst="rect">
            <a:avLst/>
          </a:prstGeom>
          <a:noFill/>
          <a:ln w="9525">
            <a:solidFill>
              <a:schemeClr val="tx1"/>
            </a:solidFill>
            <a:miter lim="800000"/>
            <a:headEnd/>
            <a:tailEnd/>
          </a:ln>
          <a:effectLst/>
        </p:spPr>
      </p:pic>
      <p:pic>
        <p:nvPicPr>
          <p:cNvPr id="214022" name="Picture 6"/>
          <p:cNvPicPr>
            <a:picLocks noChangeAspect="1" noChangeArrowheads="1"/>
          </p:cNvPicPr>
          <p:nvPr/>
        </p:nvPicPr>
        <p:blipFill>
          <a:blip r:embed="rId5" cstate="print"/>
          <a:srcRect l="479" t="636" r="719" b="635"/>
          <a:stretch>
            <a:fillRect/>
          </a:stretch>
        </p:blipFill>
        <p:spPr bwMode="auto">
          <a:xfrm>
            <a:off x="4427984" y="3933056"/>
            <a:ext cx="3467100" cy="2611438"/>
          </a:xfrm>
          <a:prstGeom prst="rect">
            <a:avLst/>
          </a:prstGeom>
          <a:noFill/>
          <a:ln w="9525">
            <a:solidFill>
              <a:schemeClr val="tx1"/>
            </a:solidFill>
            <a:miter lim="800000"/>
            <a:headEnd/>
            <a:tailEnd/>
          </a:ln>
          <a:effectLst/>
        </p:spPr>
      </p:pic>
      <p:sp>
        <p:nvSpPr>
          <p:cNvPr id="214024" name="Text Box 8"/>
          <p:cNvSpPr txBox="1">
            <a:spLocks noChangeArrowheads="1"/>
          </p:cNvSpPr>
          <p:nvPr/>
        </p:nvSpPr>
        <p:spPr bwMode="auto">
          <a:xfrm>
            <a:off x="395536" y="2132856"/>
            <a:ext cx="2971800" cy="452432"/>
          </a:xfrm>
          <a:prstGeom prst="rect">
            <a:avLst/>
          </a:prstGeom>
          <a:noFill/>
          <a:ln w="9525">
            <a:noFill/>
            <a:miter lim="800000"/>
            <a:headEnd/>
            <a:tailEnd/>
          </a:ln>
          <a:effectLst/>
        </p:spPr>
        <p:txBody>
          <a:bodyPr>
            <a:spAutoFit/>
          </a:bodyPr>
          <a:lstStyle/>
          <a:p>
            <a:pPr>
              <a:lnSpc>
                <a:spcPct val="90000"/>
              </a:lnSpc>
            </a:pPr>
            <a:r>
              <a:rPr lang="en-US" sz="1400" dirty="0">
                <a:latin typeface="Calibri" pitchFamily="34" charset="0"/>
                <a:cs typeface="Times New Roman" pitchFamily="18" charset="0"/>
              </a:rPr>
              <a:t>Surface </a:t>
            </a:r>
            <a:r>
              <a:rPr lang="en-US" sz="1400" dirty="0" smtClean="0">
                <a:latin typeface="Calibri" pitchFamily="34" charset="0"/>
                <a:cs typeface="Times New Roman" pitchFamily="18" charset="0"/>
              </a:rPr>
              <a:t>Accuracy </a:t>
            </a:r>
          </a:p>
          <a:p>
            <a:pPr>
              <a:lnSpc>
                <a:spcPct val="90000"/>
              </a:lnSpc>
            </a:pPr>
            <a:r>
              <a:rPr lang="en-US" sz="1100" b="0" dirty="0" smtClean="0">
                <a:latin typeface="Calibri" pitchFamily="34" charset="0"/>
                <a:cs typeface="Times New Roman" pitchFamily="18" charset="0"/>
              </a:rPr>
              <a:t>(µm rms)</a:t>
            </a:r>
            <a:endParaRPr lang="en-US" sz="1100" b="0" dirty="0">
              <a:latin typeface="Calibri" pitchFamily="34" charset="0"/>
              <a:cs typeface="Times New Roman" pitchFamily="18" charset="0"/>
            </a:endParaRPr>
          </a:p>
        </p:txBody>
      </p:sp>
      <p:sp>
        <p:nvSpPr>
          <p:cNvPr id="214025" name="Text Box 9"/>
          <p:cNvSpPr txBox="1">
            <a:spLocks noChangeArrowheads="1"/>
          </p:cNvSpPr>
          <p:nvPr/>
        </p:nvSpPr>
        <p:spPr bwMode="auto">
          <a:xfrm>
            <a:off x="4318447" y="446906"/>
            <a:ext cx="2971800" cy="452432"/>
          </a:xfrm>
          <a:prstGeom prst="rect">
            <a:avLst/>
          </a:prstGeom>
          <a:noFill/>
          <a:ln w="9525">
            <a:noFill/>
            <a:miter lim="800000"/>
            <a:headEnd/>
            <a:tailEnd/>
          </a:ln>
          <a:effectLst/>
        </p:spPr>
        <p:txBody>
          <a:bodyPr>
            <a:spAutoFit/>
          </a:bodyPr>
          <a:lstStyle/>
          <a:p>
            <a:pPr>
              <a:lnSpc>
                <a:spcPct val="90000"/>
              </a:lnSpc>
            </a:pPr>
            <a:r>
              <a:rPr lang="en-US" sz="1400" dirty="0">
                <a:latin typeface="Calibri" pitchFamily="34" charset="0"/>
                <a:cs typeface="Times New Roman" pitchFamily="18" charset="0"/>
              </a:rPr>
              <a:t>Pointing </a:t>
            </a:r>
            <a:r>
              <a:rPr lang="en-US" sz="1400" dirty="0" smtClean="0">
                <a:latin typeface="Calibri" pitchFamily="34" charset="0"/>
                <a:cs typeface="Times New Roman" pitchFamily="18" charset="0"/>
              </a:rPr>
              <a:t>Accuracy </a:t>
            </a:r>
          </a:p>
          <a:p>
            <a:pPr>
              <a:lnSpc>
                <a:spcPct val="90000"/>
              </a:lnSpc>
            </a:pPr>
            <a:r>
              <a:rPr lang="en-US" sz="1200" b="0" dirty="0" smtClean="0">
                <a:latin typeface="Calibri" pitchFamily="34" charset="0"/>
                <a:cs typeface="Times New Roman" pitchFamily="18" charset="0"/>
              </a:rPr>
              <a:t>(arcsec rms)</a:t>
            </a:r>
            <a:endParaRPr lang="en-US" sz="1200" b="0" dirty="0">
              <a:latin typeface="Calibri" pitchFamily="34" charset="0"/>
              <a:cs typeface="Times New Roman" pitchFamily="18" charset="0"/>
            </a:endParaRPr>
          </a:p>
        </p:txBody>
      </p:sp>
      <p:sp>
        <p:nvSpPr>
          <p:cNvPr id="12" name="Text Box 2"/>
          <p:cNvSpPr txBox="1">
            <a:spLocks noChangeArrowheads="1"/>
          </p:cNvSpPr>
          <p:nvPr/>
        </p:nvSpPr>
        <p:spPr bwMode="auto">
          <a:xfrm>
            <a:off x="395536" y="764704"/>
            <a:ext cx="3816424" cy="382092"/>
          </a:xfrm>
          <a:prstGeom prst="rect">
            <a:avLst/>
          </a:prstGeom>
          <a:noFill/>
          <a:ln w="9525">
            <a:noFill/>
            <a:miter lim="800000"/>
            <a:headEnd/>
            <a:tailEnd/>
          </a:ln>
          <a:effectLst/>
        </p:spPr>
        <p:txBody>
          <a:bodyPr wrap="square">
            <a:spAutoFit/>
          </a:bodyPr>
          <a:lstStyle/>
          <a:p>
            <a:pPr>
              <a:lnSpc>
                <a:spcPct val="150000"/>
              </a:lnSpc>
            </a:pPr>
            <a:r>
              <a:rPr lang="en-US" sz="1400" b="0" dirty="0" smtClean="0">
                <a:latin typeface="Calibri" pitchFamily="34" charset="0"/>
                <a:cs typeface="Times New Roman" pitchFamily="18" charset="0"/>
              </a:rPr>
              <a:t>Example LMT/GTM</a:t>
            </a:r>
            <a:endParaRPr lang="en-US" sz="1400" b="0" dirty="0">
              <a:latin typeface="Calibri" pitchFamily="34" charset="0"/>
              <a:cs typeface="Times New Roman" pitchFamily="18" charset="0"/>
            </a:endParaRPr>
          </a:p>
        </p:txBody>
      </p:sp>
      <p:sp>
        <p:nvSpPr>
          <p:cNvPr id="13" name="Text Box 8"/>
          <p:cNvSpPr txBox="1">
            <a:spLocks noChangeArrowheads="1"/>
          </p:cNvSpPr>
          <p:nvPr/>
        </p:nvSpPr>
        <p:spPr bwMode="auto">
          <a:xfrm>
            <a:off x="8028384" y="1556792"/>
            <a:ext cx="936104" cy="230832"/>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Look Up Table</a:t>
            </a:r>
            <a:endParaRPr lang="en-US" sz="800" b="0" dirty="0">
              <a:latin typeface="Calibri" pitchFamily="34" charset="0"/>
              <a:cs typeface="Times New Roman" pitchFamily="18" charset="0"/>
            </a:endParaRPr>
          </a:p>
        </p:txBody>
      </p:sp>
      <p:sp>
        <p:nvSpPr>
          <p:cNvPr id="14" name="Text Box 8"/>
          <p:cNvSpPr txBox="1">
            <a:spLocks noChangeArrowheads="1"/>
          </p:cNvSpPr>
          <p:nvPr/>
        </p:nvSpPr>
        <p:spPr bwMode="auto">
          <a:xfrm>
            <a:off x="8025411" y="1882066"/>
            <a:ext cx="936104" cy="369332"/>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Modal Observer</a:t>
            </a:r>
            <a:endParaRPr lang="en-US" sz="800" b="0" dirty="0">
              <a:latin typeface="Calibri" pitchFamily="34" charset="0"/>
              <a:cs typeface="Times New Roman" pitchFamily="18" charset="0"/>
            </a:endParaRPr>
          </a:p>
        </p:txBody>
      </p:sp>
      <p:sp>
        <p:nvSpPr>
          <p:cNvPr id="15" name="Text Box 8"/>
          <p:cNvSpPr txBox="1">
            <a:spLocks noChangeArrowheads="1"/>
          </p:cNvSpPr>
          <p:nvPr/>
        </p:nvSpPr>
        <p:spPr bwMode="auto">
          <a:xfrm>
            <a:off x="8040687" y="2303512"/>
            <a:ext cx="936104" cy="369332"/>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Thermal Model</a:t>
            </a:r>
            <a:endParaRPr lang="en-US" sz="800" b="0" dirty="0">
              <a:latin typeface="Calibri" pitchFamily="34" charset="0"/>
              <a:cs typeface="Times New Roman" pitchFamily="18" charset="0"/>
            </a:endParaRPr>
          </a:p>
        </p:txBody>
      </p:sp>
      <p:sp>
        <p:nvSpPr>
          <p:cNvPr id="16" name="Text Box 8"/>
          <p:cNvSpPr txBox="1">
            <a:spLocks noChangeArrowheads="1"/>
          </p:cNvSpPr>
          <p:nvPr/>
        </p:nvSpPr>
        <p:spPr bwMode="auto">
          <a:xfrm>
            <a:off x="8028384" y="3501008"/>
            <a:ext cx="936104" cy="507831"/>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Astronomical Pointing Model</a:t>
            </a:r>
            <a:endParaRPr lang="en-US" sz="800" b="0" dirty="0">
              <a:latin typeface="Calibri" pitchFamily="34" charset="0"/>
              <a:cs typeface="Times New Roman" pitchFamily="18" charset="0"/>
            </a:endParaRPr>
          </a:p>
        </p:txBody>
      </p:sp>
      <p:sp>
        <p:nvSpPr>
          <p:cNvPr id="17" name="Text Box 8"/>
          <p:cNvSpPr txBox="1">
            <a:spLocks noChangeArrowheads="1"/>
          </p:cNvSpPr>
          <p:nvPr/>
        </p:nvSpPr>
        <p:spPr bwMode="auto">
          <a:xfrm>
            <a:off x="7956376" y="4509120"/>
            <a:ext cx="1187624" cy="230832"/>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Drive Pretension</a:t>
            </a:r>
            <a:endParaRPr lang="en-US" sz="800" b="0" dirty="0">
              <a:latin typeface="Calibri" pitchFamily="34" charset="0"/>
              <a:cs typeface="Times New Roman" pitchFamily="18" charset="0"/>
            </a:endParaRPr>
          </a:p>
        </p:txBody>
      </p:sp>
      <p:sp>
        <p:nvSpPr>
          <p:cNvPr id="18" name="Text Box 8"/>
          <p:cNvSpPr txBox="1">
            <a:spLocks noChangeArrowheads="1"/>
          </p:cNvSpPr>
          <p:nvPr/>
        </p:nvSpPr>
        <p:spPr bwMode="auto">
          <a:xfrm>
            <a:off x="7956376" y="4653136"/>
            <a:ext cx="1187624" cy="369332"/>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Disturbance feed Forward</a:t>
            </a:r>
            <a:endParaRPr lang="en-US" sz="800" b="0" dirty="0">
              <a:latin typeface="Calibri" pitchFamily="34" charset="0"/>
              <a:cs typeface="Times New Roman" pitchFamily="18" charset="0"/>
            </a:endParaRPr>
          </a:p>
        </p:txBody>
      </p:sp>
      <p:sp>
        <p:nvSpPr>
          <p:cNvPr id="19" name="Text Box 8"/>
          <p:cNvSpPr txBox="1">
            <a:spLocks noChangeArrowheads="1"/>
          </p:cNvSpPr>
          <p:nvPr/>
        </p:nvSpPr>
        <p:spPr bwMode="auto">
          <a:xfrm>
            <a:off x="7956376" y="5517232"/>
            <a:ext cx="1187624" cy="369332"/>
          </a:xfrm>
          <a:prstGeom prst="rect">
            <a:avLst/>
          </a:prstGeom>
          <a:noFill/>
          <a:ln w="9525">
            <a:noFill/>
            <a:miter lim="800000"/>
            <a:headEnd/>
            <a:tailEnd/>
          </a:ln>
          <a:effectLst/>
        </p:spPr>
        <p:txBody>
          <a:bodyPr wrap="square">
            <a:spAutoFit/>
          </a:bodyPr>
          <a:lstStyle/>
          <a:p>
            <a:pPr>
              <a:lnSpc>
                <a:spcPct val="90000"/>
              </a:lnSpc>
            </a:pPr>
            <a:r>
              <a:rPr lang="en-US" sz="1000" b="0" dirty="0" smtClean="0">
                <a:latin typeface="Calibri" pitchFamily="34" charset="0"/>
                <a:cs typeface="Times New Roman" pitchFamily="18" charset="0"/>
              </a:rPr>
              <a:t>Dynamic Trajectory Generator</a:t>
            </a:r>
            <a:endParaRPr lang="en-US" sz="800" b="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p:cNvPicPr>
            <a:picLocks noChangeAspect="1" noChangeArrowheads="1"/>
          </p:cNvPicPr>
          <p:nvPr/>
        </p:nvPicPr>
        <p:blipFill>
          <a:blip r:embed="rId3" cstate="print"/>
          <a:srcRect/>
          <a:stretch>
            <a:fillRect/>
          </a:stretch>
        </p:blipFill>
        <p:spPr bwMode="auto">
          <a:xfrm rot="5400000">
            <a:off x="6580674" y="2716470"/>
            <a:ext cx="2247348" cy="2232248"/>
          </a:xfrm>
          <a:prstGeom prst="rect">
            <a:avLst/>
          </a:prstGeom>
          <a:noFill/>
          <a:ln w="9525">
            <a:noFill/>
            <a:miter lim="800000"/>
            <a:headEnd/>
            <a:tailEnd/>
          </a:ln>
          <a:effectLst/>
        </p:spPr>
      </p:pic>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21</a:t>
            </a:fld>
            <a:endParaRPr lang="en-US"/>
          </a:p>
        </p:txBody>
      </p:sp>
      <p:sp>
        <p:nvSpPr>
          <p:cNvPr id="207874" name="Text Box 2"/>
          <p:cNvSpPr txBox="1">
            <a:spLocks noChangeArrowheads="1"/>
          </p:cNvSpPr>
          <p:nvPr/>
        </p:nvSpPr>
        <p:spPr bwMode="auto">
          <a:xfrm>
            <a:off x="611560" y="764704"/>
            <a:ext cx="2736304" cy="461665"/>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Example LMT/GTM</a:t>
            </a:r>
            <a:endParaRPr lang="en-US" dirty="0">
              <a:solidFill>
                <a:schemeClr val="accent2"/>
              </a:solidFill>
              <a:latin typeface="Calibri" pitchFamily="34" charset="0"/>
              <a:cs typeface="Times New Roman" pitchFamily="18" charset="0"/>
            </a:endParaRPr>
          </a:p>
        </p:txBody>
      </p:sp>
      <p:sp>
        <p:nvSpPr>
          <p:cNvPr id="11" name="Text Box 2"/>
          <p:cNvSpPr txBox="1">
            <a:spLocks noChangeArrowheads="1"/>
          </p:cNvSpPr>
          <p:nvPr/>
        </p:nvSpPr>
        <p:spPr bwMode="auto">
          <a:xfrm>
            <a:off x="4283968" y="764704"/>
            <a:ext cx="3888432" cy="461665"/>
          </a:xfrm>
          <a:prstGeom prst="rect">
            <a:avLst/>
          </a:prstGeom>
          <a:noFill/>
          <a:ln w="9525">
            <a:noFill/>
            <a:miter lim="800000"/>
            <a:headEnd/>
            <a:tailEnd/>
          </a:ln>
          <a:effectLst/>
        </p:spPr>
        <p:txBody>
          <a:bodyPr wrap="square">
            <a:spAutoFit/>
          </a:bodyPr>
          <a:lstStyle/>
          <a:p>
            <a:pPr>
              <a:lnSpc>
                <a:spcPct val="150000"/>
              </a:lnSpc>
            </a:pPr>
            <a:r>
              <a:rPr lang="en-US" sz="1600" dirty="0" smtClean="0">
                <a:solidFill>
                  <a:srgbClr val="FF0000"/>
                </a:solidFill>
                <a:latin typeface="Calibri" pitchFamily="34" charset="0"/>
                <a:cs typeface="Times New Roman" pitchFamily="18" charset="0"/>
              </a:rPr>
              <a:t>Verification after Commissioning</a:t>
            </a:r>
            <a:endParaRPr lang="en-US" sz="1600" dirty="0">
              <a:solidFill>
                <a:srgbClr val="FF0000"/>
              </a:solidFill>
              <a:latin typeface="Calibri" pitchFamily="34" charset="0"/>
              <a:cs typeface="Times New Roman" pitchFamily="18" charset="0"/>
            </a:endParaRPr>
          </a:p>
        </p:txBody>
      </p:sp>
      <p:pic>
        <p:nvPicPr>
          <p:cNvPr id="19459" name="Picture 3"/>
          <p:cNvPicPr>
            <a:picLocks noChangeAspect="1" noChangeArrowheads="1"/>
          </p:cNvPicPr>
          <p:nvPr/>
        </p:nvPicPr>
        <p:blipFill>
          <a:blip r:embed="rId4" cstate="print"/>
          <a:srcRect/>
          <a:stretch>
            <a:fillRect/>
          </a:stretch>
        </p:blipFill>
        <p:spPr bwMode="auto">
          <a:xfrm>
            <a:off x="107505" y="2564904"/>
            <a:ext cx="6264696" cy="3539487"/>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611560" y="1412776"/>
            <a:ext cx="5262125" cy="864096"/>
          </a:xfrm>
          <a:prstGeom prst="rect">
            <a:avLst/>
          </a:prstGeom>
          <a:noFill/>
          <a:ln w="9525">
            <a:noFill/>
            <a:miter lim="800000"/>
            <a:headEnd/>
            <a:tailEnd/>
          </a:ln>
        </p:spPr>
      </p:pic>
      <p:sp>
        <p:nvSpPr>
          <p:cNvPr id="17" name="Text Box 9"/>
          <p:cNvSpPr txBox="1">
            <a:spLocks noChangeArrowheads="1"/>
          </p:cNvSpPr>
          <p:nvPr/>
        </p:nvSpPr>
        <p:spPr bwMode="auto">
          <a:xfrm>
            <a:off x="6804248" y="4941168"/>
            <a:ext cx="1872208" cy="553998"/>
          </a:xfrm>
          <a:prstGeom prst="rect">
            <a:avLst/>
          </a:prstGeom>
          <a:noFill/>
          <a:ln w="9525">
            <a:noFill/>
            <a:miter lim="800000"/>
            <a:headEnd/>
            <a:tailEnd/>
          </a:ln>
          <a:effectLst/>
        </p:spPr>
        <p:txBody>
          <a:bodyPr wrap="square">
            <a:spAutoFit/>
          </a:bodyPr>
          <a:lstStyle/>
          <a:p>
            <a:pPr algn="ctr"/>
            <a:r>
              <a:rPr lang="en-US" sz="1000" b="1" dirty="0">
                <a:latin typeface="Calibri" pitchFamily="34" charset="0"/>
                <a:sym typeface="Symbol" pitchFamily="18" charset="2"/>
              </a:rPr>
              <a:t>T = 5° between Alidade</a:t>
            </a:r>
            <a:endParaRPr lang="de-DE" sz="1000" b="1" dirty="0">
              <a:latin typeface="Calibri" pitchFamily="34" charset="0"/>
              <a:sym typeface="Symbol" pitchFamily="18" charset="2"/>
            </a:endParaRPr>
          </a:p>
          <a:p>
            <a:pPr algn="ctr"/>
            <a:r>
              <a:rPr lang="en-US" sz="1000" b="1" dirty="0">
                <a:latin typeface="Calibri" pitchFamily="34" charset="0"/>
                <a:sym typeface="Symbol" pitchFamily="18" charset="2"/>
              </a:rPr>
              <a:t> and</a:t>
            </a:r>
            <a:r>
              <a:rPr lang="de-DE" sz="1000" b="1" dirty="0">
                <a:latin typeface="Calibri" pitchFamily="34" charset="0"/>
                <a:sym typeface="Symbol" pitchFamily="18" charset="2"/>
              </a:rPr>
              <a:t> </a:t>
            </a:r>
            <a:r>
              <a:rPr lang="en-US" sz="1000" b="1" dirty="0">
                <a:latin typeface="Calibri" pitchFamily="34" charset="0"/>
                <a:sym typeface="Symbol" pitchFamily="18" charset="2"/>
              </a:rPr>
              <a:t>Elevation Structure</a:t>
            </a:r>
            <a:endParaRPr lang="en-US" sz="1000" b="1" dirty="0">
              <a:latin typeface="Calibri" pitchFamily="34" charset="0"/>
            </a:endParaRPr>
          </a:p>
          <a:p>
            <a:pPr algn="ctr"/>
            <a:r>
              <a:rPr lang="en-US" sz="1000" b="1" dirty="0">
                <a:latin typeface="Calibri" pitchFamily="34" charset="0"/>
              </a:rPr>
              <a:t>28 µm rms</a:t>
            </a:r>
          </a:p>
        </p:txBody>
      </p:sp>
      <p:sp>
        <p:nvSpPr>
          <p:cNvPr id="19" name="Text Box 9"/>
          <p:cNvSpPr txBox="1">
            <a:spLocks noChangeArrowheads="1"/>
          </p:cNvSpPr>
          <p:nvPr/>
        </p:nvSpPr>
        <p:spPr bwMode="auto">
          <a:xfrm>
            <a:off x="683568" y="1268760"/>
            <a:ext cx="1872208" cy="246221"/>
          </a:xfrm>
          <a:prstGeom prst="rect">
            <a:avLst/>
          </a:prstGeom>
          <a:noFill/>
          <a:ln w="9525">
            <a:noFill/>
            <a:miter lim="800000"/>
            <a:headEnd/>
            <a:tailEnd/>
          </a:ln>
          <a:effectLst/>
        </p:spPr>
        <p:txBody>
          <a:bodyPr wrap="square">
            <a:spAutoFit/>
          </a:bodyPr>
          <a:lstStyle/>
          <a:p>
            <a:r>
              <a:rPr lang="de-DE" sz="1000" b="1" dirty="0" smtClean="0">
                <a:latin typeface="Calibri" pitchFamily="34" charset="0"/>
                <a:sym typeface="Symbol" pitchFamily="18" charset="2"/>
              </a:rPr>
              <a:t>SPIE 9906, 2016</a:t>
            </a:r>
            <a:endParaRPr lang="en-US" sz="1000" b="1" dirty="0">
              <a:latin typeface="Calibri" pitchFamily="34" charset="0"/>
            </a:endParaRPr>
          </a:p>
        </p:txBody>
      </p:sp>
      <p:sp>
        <p:nvSpPr>
          <p:cNvPr id="20" name="Text Box 9"/>
          <p:cNvSpPr txBox="1">
            <a:spLocks noChangeArrowheads="1"/>
          </p:cNvSpPr>
          <p:nvPr/>
        </p:nvSpPr>
        <p:spPr bwMode="auto">
          <a:xfrm>
            <a:off x="6516216" y="2420888"/>
            <a:ext cx="2304256" cy="276999"/>
          </a:xfrm>
          <a:prstGeom prst="rect">
            <a:avLst/>
          </a:prstGeom>
          <a:noFill/>
          <a:ln w="9525">
            <a:noFill/>
            <a:miter lim="800000"/>
            <a:headEnd/>
            <a:tailEnd/>
          </a:ln>
          <a:effectLst/>
        </p:spPr>
        <p:txBody>
          <a:bodyPr wrap="square">
            <a:spAutoFit/>
          </a:bodyPr>
          <a:lstStyle/>
          <a:p>
            <a:r>
              <a:rPr lang="en-US" sz="1200" b="1" smtClean="0">
                <a:latin typeface="Calibri" pitchFamily="34" charset="0"/>
                <a:sym typeface="Symbol" pitchFamily="18" charset="2"/>
              </a:rPr>
              <a:t>From MAN Analysis Report, 2000</a:t>
            </a:r>
            <a:endParaRPr lang="en-US" sz="1200" b="1">
              <a:latin typeface="Calibri"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22</a:t>
            </a:fld>
            <a:endParaRPr lang="en-US"/>
          </a:p>
        </p:txBody>
      </p:sp>
      <p:sp>
        <p:nvSpPr>
          <p:cNvPr id="207874" name="Text Box 2"/>
          <p:cNvSpPr txBox="1">
            <a:spLocks noChangeArrowheads="1"/>
          </p:cNvSpPr>
          <p:nvPr/>
        </p:nvSpPr>
        <p:spPr bwMode="auto">
          <a:xfrm>
            <a:off x="539552" y="908720"/>
            <a:ext cx="2736304" cy="461665"/>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Example SOFIA</a:t>
            </a:r>
            <a:endParaRPr lang="en-US" dirty="0">
              <a:solidFill>
                <a:schemeClr val="accent2"/>
              </a:solidFill>
              <a:latin typeface="Calibri" pitchFamily="34" charset="0"/>
              <a:cs typeface="Times New Roman" pitchFamily="18" charset="0"/>
            </a:endParaRPr>
          </a:p>
        </p:txBody>
      </p:sp>
      <p:sp>
        <p:nvSpPr>
          <p:cNvPr id="10" name="Text Box 2"/>
          <p:cNvSpPr txBox="1">
            <a:spLocks noChangeArrowheads="1"/>
          </p:cNvSpPr>
          <p:nvPr/>
        </p:nvSpPr>
        <p:spPr bwMode="auto">
          <a:xfrm>
            <a:off x="539552" y="2492896"/>
            <a:ext cx="2736304" cy="340734"/>
          </a:xfrm>
          <a:prstGeom prst="rect">
            <a:avLst/>
          </a:prstGeom>
          <a:noFill/>
          <a:ln w="9525">
            <a:noFill/>
            <a:miter lim="800000"/>
            <a:headEnd/>
            <a:tailEnd/>
          </a:ln>
          <a:effectLst/>
        </p:spPr>
        <p:txBody>
          <a:bodyPr wrap="square">
            <a:spAutoFit/>
          </a:bodyPr>
          <a:lstStyle/>
          <a:p>
            <a:pPr>
              <a:lnSpc>
                <a:spcPct val="150000"/>
              </a:lnSpc>
            </a:pPr>
            <a:r>
              <a:rPr lang="en-US" sz="1200" b="0" dirty="0" smtClean="0">
                <a:latin typeface="Calibri" pitchFamily="34" charset="0"/>
                <a:cs typeface="Times New Roman" pitchFamily="18" charset="0"/>
              </a:rPr>
              <a:t>Design  Concept 1987</a:t>
            </a:r>
            <a:endParaRPr lang="en-US" sz="1200" b="0" dirty="0">
              <a:latin typeface="Calibri" pitchFamily="34" charset="0"/>
              <a:cs typeface="Times New Roman" pitchFamily="18" charset="0"/>
            </a:endParaRPr>
          </a:p>
        </p:txBody>
      </p:sp>
      <p:sp>
        <p:nvSpPr>
          <p:cNvPr id="11" name="Text Box 2"/>
          <p:cNvSpPr txBox="1">
            <a:spLocks noChangeArrowheads="1"/>
          </p:cNvSpPr>
          <p:nvPr/>
        </p:nvSpPr>
        <p:spPr bwMode="auto">
          <a:xfrm>
            <a:off x="4283968" y="2636912"/>
            <a:ext cx="2736304" cy="369332"/>
          </a:xfrm>
          <a:prstGeom prst="rect">
            <a:avLst/>
          </a:prstGeom>
          <a:noFill/>
          <a:ln w="9525">
            <a:noFill/>
            <a:miter lim="800000"/>
            <a:headEnd/>
            <a:tailEnd/>
          </a:ln>
          <a:effectLst/>
        </p:spPr>
        <p:txBody>
          <a:bodyPr wrap="square">
            <a:spAutoFit/>
          </a:bodyPr>
          <a:lstStyle/>
          <a:p>
            <a:pPr>
              <a:lnSpc>
                <a:spcPct val="150000"/>
              </a:lnSpc>
            </a:pPr>
            <a:r>
              <a:rPr lang="en-US" sz="1200" b="0" dirty="0" smtClean="0">
                <a:latin typeface="Calibri" pitchFamily="34" charset="0"/>
                <a:cs typeface="Times New Roman" pitchFamily="18" charset="0"/>
              </a:rPr>
              <a:t>After Commissioning</a:t>
            </a:r>
            <a:endParaRPr lang="en-US" sz="1200" b="0" dirty="0">
              <a:latin typeface="Calibri" pitchFamily="34" charset="0"/>
              <a:cs typeface="Times New Roman" pitchFamily="18" charset="0"/>
            </a:endParaRPr>
          </a:p>
        </p:txBody>
      </p:sp>
      <p:sp>
        <p:nvSpPr>
          <p:cNvPr id="13" name="Rechteck 12"/>
          <p:cNvSpPr/>
          <p:nvPr/>
        </p:nvSpPr>
        <p:spPr>
          <a:xfrm>
            <a:off x="395536" y="1340768"/>
            <a:ext cx="2160240" cy="620426"/>
          </a:xfrm>
          <a:prstGeom prst="rect">
            <a:avLst/>
          </a:prstGeom>
        </p:spPr>
        <p:txBody>
          <a:bodyPr wrap="square">
            <a:spAutoFit/>
          </a:bodyPr>
          <a:lstStyle/>
          <a:p>
            <a:pPr algn="ctr">
              <a:lnSpc>
                <a:spcPct val="110000"/>
              </a:lnSpc>
            </a:pPr>
            <a:r>
              <a:rPr lang="en-US" sz="1600" dirty="0" smtClean="0">
                <a:solidFill>
                  <a:srgbClr val="FF0000"/>
                </a:solidFill>
                <a:latin typeface="Calibri" pitchFamily="34" charset="0"/>
                <a:cs typeface="Arial" pitchFamily="34" charset="0"/>
              </a:rPr>
              <a:t>Pointing Requirement </a:t>
            </a:r>
          </a:p>
          <a:p>
            <a:pPr algn="ctr">
              <a:lnSpc>
                <a:spcPct val="110000"/>
              </a:lnSpc>
            </a:pPr>
            <a:r>
              <a:rPr lang="en-US" sz="1600" dirty="0" smtClean="0">
                <a:solidFill>
                  <a:srgbClr val="FF0000"/>
                </a:solidFill>
                <a:latin typeface="Calibri" pitchFamily="34" charset="0"/>
                <a:cs typeface="Arial" pitchFamily="34" charset="0"/>
              </a:rPr>
              <a:t>0.4 arcsec rms</a:t>
            </a:r>
          </a:p>
        </p:txBody>
      </p:sp>
      <p:pic>
        <p:nvPicPr>
          <p:cNvPr id="16" name="Picture 2" descr="D:\SOFIA\SOFIA 2010\2009-12-18 Bilder 1 Open Door Flight\SOFIA Door Open 100% Flight.jpg"/>
          <p:cNvPicPr>
            <a:picLocks noChangeAspect="1" noChangeArrowheads="1"/>
          </p:cNvPicPr>
          <p:nvPr/>
        </p:nvPicPr>
        <p:blipFill>
          <a:blip r:embed="rId3" cstate="print"/>
          <a:srcRect l="8738" t="21846" r="6062" b="29000"/>
          <a:stretch>
            <a:fillRect/>
          </a:stretch>
        </p:blipFill>
        <p:spPr bwMode="auto">
          <a:xfrm>
            <a:off x="4283967" y="476672"/>
            <a:ext cx="4212467" cy="1944216"/>
          </a:xfrm>
          <a:prstGeom prst="rect">
            <a:avLst/>
          </a:prstGeom>
          <a:noFill/>
        </p:spPr>
      </p:pic>
      <p:pic>
        <p:nvPicPr>
          <p:cNvPr id="12" name="Grafik 11" descr="D:\Vorträge\2014 SPIE Montreal\SOFIA\Konzeptskizzen selbst 1987.jpg"/>
          <p:cNvPicPr/>
          <p:nvPr/>
        </p:nvPicPr>
        <p:blipFill>
          <a:blip r:embed="rId4" cstate="print"/>
          <a:srcRect t="24753" r="54930" b="6520"/>
          <a:stretch>
            <a:fillRect/>
          </a:stretch>
        </p:blipFill>
        <p:spPr bwMode="auto">
          <a:xfrm>
            <a:off x="323528" y="2996952"/>
            <a:ext cx="3096344" cy="3024336"/>
          </a:xfrm>
          <a:prstGeom prst="rect">
            <a:avLst/>
          </a:prstGeom>
          <a:noFill/>
        </p:spPr>
      </p:pic>
      <p:pic>
        <p:nvPicPr>
          <p:cNvPr id="14" name="Picture 2" descr="Z:\Hans\Büro\SOFIA\SOFIA 2011\2011-9 Deployment DSI-Bilder\SOFIA_Flughafen_Teleskop\_36D7999.jpg"/>
          <p:cNvPicPr>
            <a:picLocks noChangeAspect="1" noChangeArrowheads="1"/>
          </p:cNvPicPr>
          <p:nvPr/>
        </p:nvPicPr>
        <p:blipFill>
          <a:blip r:embed="rId5" cstate="print"/>
          <a:srcRect l="10070" t="10240" r="15883" b="10613"/>
          <a:stretch>
            <a:fillRect/>
          </a:stretch>
        </p:blipFill>
        <p:spPr bwMode="auto">
          <a:xfrm>
            <a:off x="4283968" y="3068960"/>
            <a:ext cx="4464496" cy="318159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23</a:t>
            </a:fld>
            <a:endParaRPr lang="en-US"/>
          </a:p>
        </p:txBody>
      </p:sp>
      <p:sp>
        <p:nvSpPr>
          <p:cNvPr id="207874" name="Text Box 2"/>
          <p:cNvSpPr txBox="1">
            <a:spLocks noChangeArrowheads="1"/>
          </p:cNvSpPr>
          <p:nvPr/>
        </p:nvSpPr>
        <p:spPr bwMode="auto">
          <a:xfrm>
            <a:off x="611560" y="764704"/>
            <a:ext cx="2736304" cy="830997"/>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FBC </a:t>
            </a:r>
          </a:p>
          <a:p>
            <a:r>
              <a:rPr lang="en-US" dirty="0" smtClean="0">
                <a:solidFill>
                  <a:schemeClr val="accent2"/>
                </a:solidFill>
                <a:latin typeface="Calibri" pitchFamily="34" charset="0"/>
                <a:cs typeface="Times New Roman" pitchFamily="18" charset="0"/>
              </a:rPr>
              <a:t>Example SOFIA</a:t>
            </a:r>
            <a:endParaRPr lang="en-US" dirty="0">
              <a:solidFill>
                <a:schemeClr val="accent2"/>
              </a:solidFill>
              <a:latin typeface="Calibri" pitchFamily="34" charset="0"/>
              <a:cs typeface="Times New Roman" pitchFamily="18" charset="0"/>
            </a:endParaRPr>
          </a:p>
        </p:txBody>
      </p:sp>
      <p:sp>
        <p:nvSpPr>
          <p:cNvPr id="10" name="Text Box 2"/>
          <p:cNvSpPr txBox="1">
            <a:spLocks noChangeArrowheads="1"/>
          </p:cNvSpPr>
          <p:nvPr/>
        </p:nvSpPr>
        <p:spPr bwMode="auto">
          <a:xfrm>
            <a:off x="539552" y="2276872"/>
            <a:ext cx="2736304" cy="340734"/>
          </a:xfrm>
          <a:prstGeom prst="rect">
            <a:avLst/>
          </a:prstGeom>
          <a:noFill/>
          <a:ln w="9525">
            <a:noFill/>
            <a:miter lim="800000"/>
            <a:headEnd/>
            <a:tailEnd/>
          </a:ln>
          <a:effectLst/>
        </p:spPr>
        <p:txBody>
          <a:bodyPr wrap="square">
            <a:spAutoFit/>
          </a:bodyPr>
          <a:lstStyle/>
          <a:p>
            <a:pPr>
              <a:lnSpc>
                <a:spcPct val="150000"/>
              </a:lnSpc>
            </a:pPr>
            <a:r>
              <a:rPr lang="en-US" sz="1200" b="0" dirty="0" smtClean="0">
                <a:latin typeface="Calibri" pitchFamily="34" charset="0"/>
                <a:cs typeface="Times New Roman" pitchFamily="18" charset="0"/>
              </a:rPr>
              <a:t>During Design</a:t>
            </a:r>
            <a:endParaRPr lang="en-US" sz="1200" b="0" dirty="0">
              <a:latin typeface="Calibri" pitchFamily="34" charset="0"/>
              <a:cs typeface="Times New Roman" pitchFamily="18" charset="0"/>
            </a:endParaRPr>
          </a:p>
        </p:txBody>
      </p:sp>
      <p:sp>
        <p:nvSpPr>
          <p:cNvPr id="11" name="Text Box 2"/>
          <p:cNvSpPr txBox="1">
            <a:spLocks noChangeArrowheads="1"/>
          </p:cNvSpPr>
          <p:nvPr/>
        </p:nvSpPr>
        <p:spPr bwMode="auto">
          <a:xfrm>
            <a:off x="5220072" y="2348880"/>
            <a:ext cx="2736304" cy="369332"/>
          </a:xfrm>
          <a:prstGeom prst="rect">
            <a:avLst/>
          </a:prstGeom>
          <a:noFill/>
          <a:ln w="9525">
            <a:noFill/>
            <a:miter lim="800000"/>
            <a:headEnd/>
            <a:tailEnd/>
          </a:ln>
          <a:effectLst/>
        </p:spPr>
        <p:txBody>
          <a:bodyPr wrap="square">
            <a:spAutoFit/>
          </a:bodyPr>
          <a:lstStyle/>
          <a:p>
            <a:pPr>
              <a:lnSpc>
                <a:spcPct val="150000"/>
              </a:lnSpc>
            </a:pPr>
            <a:r>
              <a:rPr lang="en-US" sz="1200" b="0" dirty="0" smtClean="0">
                <a:latin typeface="Calibri" pitchFamily="34" charset="0"/>
                <a:cs typeface="Times New Roman" pitchFamily="18" charset="0"/>
              </a:rPr>
              <a:t>During Commissioning</a:t>
            </a:r>
            <a:endParaRPr lang="en-US" sz="1200" b="0" dirty="0">
              <a:latin typeface="Calibri" pitchFamily="34" charset="0"/>
              <a:cs typeface="Times New Roman" pitchFamily="18" charset="0"/>
            </a:endParaRPr>
          </a:p>
        </p:txBody>
      </p:sp>
      <p:sp>
        <p:nvSpPr>
          <p:cNvPr id="13" name="Rechteck 12"/>
          <p:cNvSpPr/>
          <p:nvPr/>
        </p:nvSpPr>
        <p:spPr>
          <a:xfrm>
            <a:off x="3059832" y="908720"/>
            <a:ext cx="2160240" cy="620426"/>
          </a:xfrm>
          <a:prstGeom prst="rect">
            <a:avLst/>
          </a:prstGeom>
        </p:spPr>
        <p:txBody>
          <a:bodyPr wrap="square">
            <a:spAutoFit/>
          </a:bodyPr>
          <a:lstStyle/>
          <a:p>
            <a:pPr algn="ctr">
              <a:lnSpc>
                <a:spcPct val="110000"/>
              </a:lnSpc>
            </a:pPr>
            <a:r>
              <a:rPr lang="en-US" sz="1600" dirty="0" smtClean="0">
                <a:solidFill>
                  <a:srgbClr val="FF0000"/>
                </a:solidFill>
                <a:latin typeface="Calibri" pitchFamily="34" charset="0"/>
                <a:cs typeface="Arial" pitchFamily="34" charset="0"/>
              </a:rPr>
              <a:t>Pointing Requirement </a:t>
            </a:r>
          </a:p>
          <a:p>
            <a:pPr algn="ctr">
              <a:lnSpc>
                <a:spcPct val="110000"/>
              </a:lnSpc>
            </a:pPr>
            <a:r>
              <a:rPr lang="en-US" sz="1600" dirty="0" smtClean="0">
                <a:solidFill>
                  <a:srgbClr val="FF0000"/>
                </a:solidFill>
                <a:latin typeface="Calibri" pitchFamily="34" charset="0"/>
                <a:cs typeface="Arial" pitchFamily="34" charset="0"/>
              </a:rPr>
              <a:t>0.4 arcsec rms</a:t>
            </a:r>
          </a:p>
        </p:txBody>
      </p:sp>
      <p:pic>
        <p:nvPicPr>
          <p:cNvPr id="20482" name="Picture 2" descr="D:\SOFIA\SOFIA 2013\2013-8-29 Flug\IMG_2165.JPG"/>
          <p:cNvPicPr>
            <a:picLocks noChangeAspect="1" noChangeArrowheads="1"/>
          </p:cNvPicPr>
          <p:nvPr/>
        </p:nvPicPr>
        <p:blipFill>
          <a:blip r:embed="rId3" cstate="print"/>
          <a:srcRect l="7495" r="21307"/>
          <a:stretch>
            <a:fillRect/>
          </a:stretch>
        </p:blipFill>
        <p:spPr bwMode="auto">
          <a:xfrm>
            <a:off x="5220072" y="2996952"/>
            <a:ext cx="3312368" cy="2614737"/>
          </a:xfrm>
          <a:prstGeom prst="rect">
            <a:avLst/>
          </a:prstGeom>
          <a:noFill/>
        </p:spPr>
      </p:pic>
      <p:pic>
        <p:nvPicPr>
          <p:cNvPr id="20483" name="Picture 3"/>
          <p:cNvPicPr>
            <a:picLocks noChangeAspect="1" noChangeArrowheads="1"/>
          </p:cNvPicPr>
          <p:nvPr/>
        </p:nvPicPr>
        <p:blipFill>
          <a:blip r:embed="rId4" cstate="print"/>
          <a:srcRect/>
          <a:stretch>
            <a:fillRect/>
          </a:stretch>
        </p:blipFill>
        <p:spPr bwMode="auto">
          <a:xfrm>
            <a:off x="539552" y="2780928"/>
            <a:ext cx="4032448" cy="2955912"/>
          </a:xfrm>
          <a:prstGeom prst="rect">
            <a:avLst/>
          </a:prstGeom>
          <a:noFill/>
          <a:ln w="9525">
            <a:noFill/>
            <a:miter lim="800000"/>
            <a:headEnd/>
            <a:tailEnd/>
          </a:ln>
          <a:effectLst/>
        </p:spPr>
      </p:pic>
      <p:pic>
        <p:nvPicPr>
          <p:cNvPr id="16" name="Picture 2" descr="D:\SOFIA\SOFIA 2010\2009-12-18 Bilder 1 Open Door Flight\SOFIA Door Open 100% Flight.jpg"/>
          <p:cNvPicPr>
            <a:picLocks noChangeAspect="1" noChangeArrowheads="1"/>
          </p:cNvPicPr>
          <p:nvPr/>
        </p:nvPicPr>
        <p:blipFill>
          <a:blip r:embed="rId5" cstate="print"/>
          <a:srcRect l="8738" t="21846" r="6062" b="29000"/>
          <a:stretch>
            <a:fillRect/>
          </a:stretch>
        </p:blipFill>
        <p:spPr bwMode="auto">
          <a:xfrm>
            <a:off x="5436096" y="404664"/>
            <a:ext cx="3384376" cy="156202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24</a:t>
            </a:fld>
            <a:endParaRPr lang="en-US"/>
          </a:p>
        </p:txBody>
      </p:sp>
      <p:sp>
        <p:nvSpPr>
          <p:cNvPr id="207874" name="Text Box 2"/>
          <p:cNvSpPr txBox="1">
            <a:spLocks noChangeArrowheads="1"/>
          </p:cNvSpPr>
          <p:nvPr/>
        </p:nvSpPr>
        <p:spPr bwMode="auto">
          <a:xfrm>
            <a:off x="611560" y="764704"/>
            <a:ext cx="2736304" cy="461665"/>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SOFIA</a:t>
            </a:r>
            <a:endParaRPr lang="en-US" dirty="0">
              <a:solidFill>
                <a:schemeClr val="accent2"/>
              </a:solidFill>
              <a:latin typeface="Calibri" pitchFamily="34" charset="0"/>
              <a:cs typeface="Times New Roman" pitchFamily="18" charset="0"/>
            </a:endParaRPr>
          </a:p>
        </p:txBody>
      </p:sp>
      <p:pic>
        <p:nvPicPr>
          <p:cNvPr id="13" name="Picture 2" descr="D:\SOFIA\SOFIA 2010\2009-12-18 Bilder 1 Open Door Flight\SOFIA Door Open 100% Flight.jpg"/>
          <p:cNvPicPr>
            <a:picLocks noChangeAspect="1" noChangeArrowheads="1"/>
          </p:cNvPicPr>
          <p:nvPr/>
        </p:nvPicPr>
        <p:blipFill>
          <a:blip r:embed="rId3" cstate="print"/>
          <a:srcRect l="8738" t="21846" r="6062" b="29000"/>
          <a:stretch>
            <a:fillRect/>
          </a:stretch>
        </p:blipFill>
        <p:spPr bwMode="auto">
          <a:xfrm>
            <a:off x="4788024" y="548680"/>
            <a:ext cx="3384376" cy="1562020"/>
          </a:xfrm>
          <a:prstGeom prst="rect">
            <a:avLst/>
          </a:prstGeom>
          <a:noFill/>
        </p:spPr>
      </p:pic>
      <p:sp>
        <p:nvSpPr>
          <p:cNvPr id="14" name="Rechteck 13"/>
          <p:cNvSpPr/>
          <p:nvPr/>
        </p:nvSpPr>
        <p:spPr>
          <a:xfrm>
            <a:off x="1763688" y="764704"/>
            <a:ext cx="2160240" cy="498598"/>
          </a:xfrm>
          <a:prstGeom prst="rect">
            <a:avLst/>
          </a:prstGeom>
        </p:spPr>
        <p:txBody>
          <a:bodyPr wrap="square">
            <a:spAutoFit/>
          </a:bodyPr>
          <a:lstStyle/>
          <a:p>
            <a:pPr algn="ctr">
              <a:lnSpc>
                <a:spcPct val="110000"/>
              </a:lnSpc>
            </a:pPr>
            <a:r>
              <a:rPr lang="en-US" sz="1200" dirty="0" smtClean="0">
                <a:solidFill>
                  <a:srgbClr val="FF0000"/>
                </a:solidFill>
                <a:latin typeface="Calibri" pitchFamily="34" charset="0"/>
                <a:cs typeface="Arial" pitchFamily="34" charset="0"/>
              </a:rPr>
              <a:t>Pointing Requirement </a:t>
            </a:r>
          </a:p>
          <a:p>
            <a:pPr algn="ctr">
              <a:lnSpc>
                <a:spcPct val="110000"/>
              </a:lnSpc>
            </a:pPr>
            <a:r>
              <a:rPr lang="en-US" sz="1200" dirty="0" smtClean="0">
                <a:solidFill>
                  <a:srgbClr val="FF0000"/>
                </a:solidFill>
                <a:latin typeface="Calibri" pitchFamily="34" charset="0"/>
                <a:cs typeface="Arial" pitchFamily="34" charset="0"/>
              </a:rPr>
              <a:t>0.4 arcsec rms</a:t>
            </a:r>
          </a:p>
        </p:txBody>
      </p:sp>
      <p:pic>
        <p:nvPicPr>
          <p:cNvPr id="17" name="Picture 6"/>
          <p:cNvPicPr>
            <a:picLocks noChangeAspect="1" noChangeArrowheads="1"/>
          </p:cNvPicPr>
          <p:nvPr/>
        </p:nvPicPr>
        <p:blipFill>
          <a:blip r:embed="rId4" cstate="print"/>
          <a:srcRect/>
          <a:stretch>
            <a:fillRect/>
          </a:stretch>
        </p:blipFill>
        <p:spPr bwMode="auto">
          <a:xfrm>
            <a:off x="2267744" y="3284984"/>
            <a:ext cx="6444208" cy="3053934"/>
          </a:xfrm>
          <a:prstGeom prst="rect">
            <a:avLst/>
          </a:prstGeom>
          <a:noFill/>
          <a:ln w="9525">
            <a:noFill/>
            <a:miter lim="800000"/>
            <a:headEnd/>
            <a:tailEnd/>
          </a:ln>
          <a:effectLst/>
        </p:spPr>
      </p:pic>
      <p:pic>
        <p:nvPicPr>
          <p:cNvPr id="43010" name="Picture 2"/>
          <p:cNvPicPr>
            <a:picLocks noChangeAspect="1" noChangeArrowheads="1"/>
          </p:cNvPicPr>
          <p:nvPr/>
        </p:nvPicPr>
        <p:blipFill>
          <a:blip r:embed="rId5" cstate="print"/>
          <a:srcRect/>
          <a:stretch>
            <a:fillRect/>
          </a:stretch>
        </p:blipFill>
        <p:spPr bwMode="auto">
          <a:xfrm>
            <a:off x="323528" y="1988840"/>
            <a:ext cx="2995269" cy="2492246"/>
          </a:xfrm>
          <a:prstGeom prst="rect">
            <a:avLst/>
          </a:prstGeom>
          <a:noFill/>
          <a:ln w="9525">
            <a:noFill/>
            <a:miter lim="800000"/>
            <a:headEnd/>
            <a:tailEnd/>
          </a:ln>
          <a:effectLst/>
        </p:spPr>
      </p:pic>
      <p:sp>
        <p:nvSpPr>
          <p:cNvPr id="23" name="Text Box 3"/>
          <p:cNvSpPr txBox="1">
            <a:spLocks noChangeArrowheads="1"/>
          </p:cNvSpPr>
          <p:nvPr/>
        </p:nvSpPr>
        <p:spPr bwMode="auto">
          <a:xfrm>
            <a:off x="3851920" y="2420888"/>
            <a:ext cx="4176464" cy="369332"/>
          </a:xfrm>
          <a:prstGeom prst="rect">
            <a:avLst/>
          </a:prstGeom>
          <a:noFill/>
          <a:ln w="9525">
            <a:noFill/>
            <a:miter lim="800000"/>
            <a:headEnd/>
            <a:tailEnd/>
          </a:ln>
          <a:effectLst/>
        </p:spPr>
        <p:txBody>
          <a:bodyPr wrap="square">
            <a:spAutoFit/>
          </a:bodyPr>
          <a:lstStyle/>
          <a:p>
            <a:r>
              <a:rPr lang="en-US" sz="1800" b="1" smtClean="0">
                <a:solidFill>
                  <a:schemeClr val="accent2"/>
                </a:solidFill>
                <a:latin typeface="Calibri" pitchFamily="34" charset="0"/>
              </a:rPr>
              <a:t>Overview on the Pointing Subsystem</a:t>
            </a:r>
            <a:endParaRPr lang="en-US" sz="1800" b="1">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25</a:t>
            </a:fld>
            <a:endParaRPr lang="en-US"/>
          </a:p>
        </p:txBody>
      </p:sp>
      <p:pic>
        <p:nvPicPr>
          <p:cNvPr id="15" name="Picture 7"/>
          <p:cNvPicPr>
            <a:picLocks noChangeAspect="1" noChangeArrowheads="1"/>
          </p:cNvPicPr>
          <p:nvPr/>
        </p:nvPicPr>
        <p:blipFill>
          <a:blip r:embed="rId3" cstate="print"/>
          <a:srcRect/>
          <a:stretch>
            <a:fillRect/>
          </a:stretch>
        </p:blipFill>
        <p:spPr bwMode="auto">
          <a:xfrm>
            <a:off x="251520" y="2564904"/>
            <a:ext cx="4279900" cy="2417762"/>
          </a:xfrm>
          <a:prstGeom prst="rect">
            <a:avLst/>
          </a:prstGeom>
          <a:noFill/>
          <a:ln w="9525">
            <a:noFill/>
            <a:miter lim="800000"/>
            <a:headEnd/>
            <a:tailEnd/>
          </a:ln>
          <a:effectLst/>
        </p:spPr>
      </p:pic>
      <p:sp>
        <p:nvSpPr>
          <p:cNvPr id="16" name="Text Box 10"/>
          <p:cNvSpPr txBox="1">
            <a:spLocks noChangeArrowheads="1"/>
          </p:cNvSpPr>
          <p:nvPr/>
        </p:nvSpPr>
        <p:spPr bwMode="auto">
          <a:xfrm>
            <a:off x="395536" y="908720"/>
            <a:ext cx="3528392" cy="830997"/>
          </a:xfrm>
          <a:prstGeom prst="rect">
            <a:avLst/>
          </a:prstGeom>
          <a:noFill/>
          <a:ln w="9525">
            <a:noFill/>
            <a:miter lim="800000"/>
            <a:headEnd/>
            <a:tailEnd/>
          </a:ln>
          <a:effectLst/>
        </p:spPr>
        <p:txBody>
          <a:bodyPr wrap="square">
            <a:spAutoFit/>
          </a:bodyPr>
          <a:lstStyle/>
          <a:p>
            <a:r>
              <a:rPr lang="en-US" dirty="0">
                <a:solidFill>
                  <a:schemeClr val="accent2"/>
                </a:solidFill>
                <a:latin typeface="Calibri" pitchFamily="34" charset="0"/>
                <a:cs typeface="Times New Roman" pitchFamily="18" charset="0"/>
              </a:rPr>
              <a:t>Inertial Stabilization System </a:t>
            </a:r>
            <a:r>
              <a:rPr lang="en-US" dirty="0" smtClean="0">
                <a:solidFill>
                  <a:schemeClr val="accent2"/>
                </a:solidFill>
                <a:latin typeface="Calibri" pitchFamily="34" charset="0"/>
                <a:cs typeface="Times New Roman" pitchFamily="18" charset="0"/>
              </a:rPr>
              <a:t>of SOFIA</a:t>
            </a:r>
            <a:endParaRPr lang="en-US" dirty="0">
              <a:solidFill>
                <a:schemeClr val="accent2"/>
              </a:solidFill>
              <a:latin typeface="Calibri" pitchFamily="34" charset="0"/>
              <a:cs typeface="Times New Roman" pitchFamily="18" charset="0"/>
            </a:endParaRPr>
          </a:p>
        </p:txBody>
      </p:sp>
      <p:pic>
        <p:nvPicPr>
          <p:cNvPr id="11" name="Picture 7" descr="FEModell"/>
          <p:cNvPicPr>
            <a:picLocks noChangeAspect="1" noChangeArrowheads="1"/>
          </p:cNvPicPr>
          <p:nvPr/>
        </p:nvPicPr>
        <p:blipFill>
          <a:blip r:embed="rId4" cstate="print"/>
          <a:srcRect l="7104" t="6509"/>
          <a:stretch>
            <a:fillRect/>
          </a:stretch>
        </p:blipFill>
        <p:spPr bwMode="auto">
          <a:xfrm>
            <a:off x="4499992" y="692696"/>
            <a:ext cx="2736304" cy="1819021"/>
          </a:xfrm>
          <a:prstGeom prst="rect">
            <a:avLst/>
          </a:prstGeom>
          <a:noFill/>
        </p:spPr>
      </p:pic>
      <p:pic>
        <p:nvPicPr>
          <p:cNvPr id="12" name="Picture 6"/>
          <p:cNvPicPr>
            <a:picLocks noChangeAspect="1" noChangeArrowheads="1"/>
          </p:cNvPicPr>
          <p:nvPr/>
        </p:nvPicPr>
        <p:blipFill>
          <a:blip r:embed="rId5" cstate="print"/>
          <a:srcRect l="4787" t="5624" r="12364"/>
          <a:stretch>
            <a:fillRect/>
          </a:stretch>
        </p:blipFill>
        <p:spPr bwMode="auto">
          <a:xfrm>
            <a:off x="5076056" y="2996952"/>
            <a:ext cx="3733800" cy="2611438"/>
          </a:xfrm>
          <a:prstGeom prst="rect">
            <a:avLst/>
          </a:prstGeom>
          <a:noFill/>
          <a:ln w="9525">
            <a:noFill/>
            <a:miter lim="800000"/>
            <a:headEnd/>
            <a:tailEnd/>
          </a:ln>
          <a:effectLst/>
        </p:spPr>
      </p:pic>
      <p:sp>
        <p:nvSpPr>
          <p:cNvPr id="18" name="AutoShape 10"/>
          <p:cNvSpPr>
            <a:spLocks noChangeArrowheads="1"/>
          </p:cNvSpPr>
          <p:nvPr/>
        </p:nvSpPr>
        <p:spPr bwMode="auto">
          <a:xfrm rot="9257856">
            <a:off x="7193050" y="2211974"/>
            <a:ext cx="228600" cy="1143000"/>
          </a:xfrm>
          <a:prstGeom prst="upArrow">
            <a:avLst>
              <a:gd name="adj1" fmla="val 33991"/>
              <a:gd name="adj2" fmla="val 138218"/>
            </a:avLst>
          </a:prstGeom>
          <a:solidFill>
            <a:schemeClr val="tx2"/>
          </a:solidFill>
          <a:ln w="9525">
            <a:solidFill>
              <a:schemeClr val="tx1"/>
            </a:solidFill>
            <a:miter lim="800000"/>
            <a:headEnd/>
            <a:tailEnd/>
          </a:ln>
          <a:effectLst/>
        </p:spPr>
        <p:txBody>
          <a:bodyPr wrap="none" anchor="ctr"/>
          <a:lstStyle/>
          <a:p>
            <a:endParaRPr lang="en-US"/>
          </a:p>
        </p:txBody>
      </p:sp>
      <p:sp>
        <p:nvSpPr>
          <p:cNvPr id="19" name="AutoShape 10"/>
          <p:cNvSpPr>
            <a:spLocks noChangeArrowheads="1"/>
          </p:cNvSpPr>
          <p:nvPr/>
        </p:nvSpPr>
        <p:spPr bwMode="auto">
          <a:xfrm rot="3444251">
            <a:off x="4064655" y="1893516"/>
            <a:ext cx="228600" cy="1143000"/>
          </a:xfrm>
          <a:prstGeom prst="upArrow">
            <a:avLst>
              <a:gd name="adj1" fmla="val 33991"/>
              <a:gd name="adj2" fmla="val 138218"/>
            </a:avLst>
          </a:prstGeom>
          <a:solidFill>
            <a:schemeClr val="tx2"/>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1"/>
          <p:cNvSpPr>
            <a:spLocks noGrp="1"/>
          </p:cNvSpPr>
          <p:nvPr>
            <p:ph type="dt" sz="half" idx="10"/>
          </p:nvPr>
        </p:nvSpPr>
        <p:spPr/>
        <p:txBody>
          <a:bodyPr/>
          <a:lstStyle/>
          <a:p>
            <a:fld id="{31059C1D-938B-4C7D-92B6-892C9859F005}" type="datetime1">
              <a:rPr lang="de-DE" smtClean="0"/>
              <a:pPr/>
              <a:t>22.09.2016</a:t>
            </a:fld>
            <a:endParaRPr lang="en-US"/>
          </a:p>
        </p:txBody>
      </p:sp>
      <p:sp>
        <p:nvSpPr>
          <p:cNvPr id="10" name="Fußzeilenplatzhalter 2"/>
          <p:cNvSpPr>
            <a:spLocks noGrp="1"/>
          </p:cNvSpPr>
          <p:nvPr>
            <p:ph type="ftr" sz="quarter" idx="11"/>
          </p:nvPr>
        </p:nvSpPr>
        <p:spPr/>
        <p:txBody>
          <a:bodyPr/>
          <a:lstStyle/>
          <a:p>
            <a:r>
              <a:rPr lang="en-US" smtClean="0"/>
              <a:t>hans.kaercher-extern@mt-mechatronics.de</a:t>
            </a:r>
            <a:endParaRPr lang="en-US"/>
          </a:p>
        </p:txBody>
      </p:sp>
      <p:sp>
        <p:nvSpPr>
          <p:cNvPr id="11" name="Foliennummernplatzhalter 3"/>
          <p:cNvSpPr>
            <a:spLocks noGrp="1"/>
          </p:cNvSpPr>
          <p:nvPr>
            <p:ph type="sldNum" sz="quarter" idx="12"/>
          </p:nvPr>
        </p:nvSpPr>
        <p:spPr/>
        <p:txBody>
          <a:bodyPr/>
          <a:lstStyle/>
          <a:p>
            <a:fld id="{228FB558-636B-424D-87A4-A94F7FCAE92E}" type="slidenum">
              <a:rPr lang="en-US"/>
              <a:pPr/>
              <a:t>26</a:t>
            </a:fld>
            <a:endParaRPr lang="en-US"/>
          </a:p>
        </p:txBody>
      </p:sp>
      <p:sp>
        <p:nvSpPr>
          <p:cNvPr id="8" name="Text Box 2"/>
          <p:cNvSpPr txBox="1">
            <a:spLocks noChangeArrowheads="1"/>
          </p:cNvSpPr>
          <p:nvPr/>
        </p:nvSpPr>
        <p:spPr bwMode="auto">
          <a:xfrm>
            <a:off x="1187624" y="692696"/>
            <a:ext cx="6045052" cy="738664"/>
          </a:xfrm>
          <a:prstGeom prst="rect">
            <a:avLst/>
          </a:prstGeom>
          <a:noFill/>
          <a:ln w="9525">
            <a:noFill/>
            <a:miter lim="800000"/>
            <a:headEnd/>
            <a:tailEnd/>
          </a:ln>
          <a:effectLst/>
        </p:spPr>
        <p:txBody>
          <a:bodyPr wrap="none">
            <a:spAutoFit/>
          </a:bodyPr>
          <a:lstStyle/>
          <a:p>
            <a:pPr algn="ctr"/>
            <a:r>
              <a:rPr lang="de-DE" b="1" dirty="0" smtClean="0">
                <a:solidFill>
                  <a:schemeClr val="accent2"/>
                </a:solidFill>
                <a:latin typeface="Arial" charset="0"/>
              </a:rPr>
              <a:t>SOFIA End-to-end </a:t>
            </a:r>
            <a:r>
              <a:rPr lang="de-DE" b="1" dirty="0">
                <a:solidFill>
                  <a:schemeClr val="accent2"/>
                </a:solidFill>
                <a:latin typeface="Arial" charset="0"/>
              </a:rPr>
              <a:t>Simulations Pointing </a:t>
            </a:r>
          </a:p>
          <a:p>
            <a:pPr algn="ctr"/>
            <a:r>
              <a:rPr lang="de-DE" sz="1800" b="1" dirty="0">
                <a:solidFill>
                  <a:schemeClr val="accent2"/>
                </a:solidFill>
                <a:latin typeface="Arial" charset="0"/>
              </a:rPr>
              <a:t>CDR Status</a:t>
            </a:r>
            <a:endParaRPr lang="en-US" sz="1800" b="1" dirty="0">
              <a:solidFill>
                <a:schemeClr val="accent2"/>
              </a:solidFill>
              <a:latin typeface="Arial" charset="0"/>
            </a:endParaRPr>
          </a:p>
        </p:txBody>
      </p:sp>
      <p:pic>
        <p:nvPicPr>
          <p:cNvPr id="12" name="Picture 3"/>
          <p:cNvPicPr>
            <a:picLocks noChangeAspect="1" noChangeArrowheads="1"/>
          </p:cNvPicPr>
          <p:nvPr/>
        </p:nvPicPr>
        <p:blipFill>
          <a:blip r:embed="rId3" cstate="print"/>
          <a:srcRect l="3424" t="6050" r="2740" b="3699"/>
          <a:stretch>
            <a:fillRect/>
          </a:stretch>
        </p:blipFill>
        <p:spPr bwMode="auto">
          <a:xfrm>
            <a:off x="599728" y="1623864"/>
            <a:ext cx="7772400" cy="5076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1"/>
          <p:cNvSpPr>
            <a:spLocks noGrp="1"/>
          </p:cNvSpPr>
          <p:nvPr>
            <p:ph type="dt" sz="half" idx="10"/>
          </p:nvPr>
        </p:nvSpPr>
        <p:spPr/>
        <p:txBody>
          <a:bodyPr/>
          <a:lstStyle/>
          <a:p>
            <a:fld id="{277A8239-AFD4-4AB2-9E5C-9AFEFE2F7503}" type="datetime1">
              <a:rPr lang="de-DE"/>
              <a:pPr/>
              <a:t>22.09.2016</a:t>
            </a:fld>
            <a:endParaRPr lang="en-US"/>
          </a:p>
        </p:txBody>
      </p:sp>
      <p:sp>
        <p:nvSpPr>
          <p:cNvPr id="8" name="Fußzeilenplatzhalter 2"/>
          <p:cNvSpPr>
            <a:spLocks noGrp="1"/>
          </p:cNvSpPr>
          <p:nvPr>
            <p:ph type="ftr" sz="quarter" idx="11"/>
          </p:nvPr>
        </p:nvSpPr>
        <p:spPr/>
        <p:txBody>
          <a:bodyPr/>
          <a:lstStyle/>
          <a:p>
            <a:r>
              <a:rPr lang="en-US"/>
              <a:t>Hans_Kaercher@mt.man.de</a:t>
            </a:r>
          </a:p>
        </p:txBody>
      </p:sp>
      <p:sp>
        <p:nvSpPr>
          <p:cNvPr id="9" name="Foliennummernplatzhalter 3"/>
          <p:cNvSpPr>
            <a:spLocks noGrp="1"/>
          </p:cNvSpPr>
          <p:nvPr>
            <p:ph type="sldNum" sz="quarter" idx="12"/>
          </p:nvPr>
        </p:nvSpPr>
        <p:spPr/>
        <p:txBody>
          <a:bodyPr/>
          <a:lstStyle/>
          <a:p>
            <a:fld id="{3EF915A6-35CA-4B88-B075-6E8E5B8F25AF}" type="slidenum">
              <a:rPr lang="en-US"/>
              <a:pPr/>
              <a:t>27</a:t>
            </a:fld>
            <a:endParaRPr lang="en-US"/>
          </a:p>
        </p:txBody>
      </p:sp>
      <p:sp>
        <p:nvSpPr>
          <p:cNvPr id="25602" name="Text Box 1026"/>
          <p:cNvSpPr txBox="1">
            <a:spLocks noChangeArrowheads="1"/>
          </p:cNvSpPr>
          <p:nvPr/>
        </p:nvSpPr>
        <p:spPr bwMode="auto">
          <a:xfrm>
            <a:off x="1979712" y="476672"/>
            <a:ext cx="4634667" cy="461665"/>
          </a:xfrm>
          <a:prstGeom prst="rect">
            <a:avLst/>
          </a:prstGeom>
          <a:noFill/>
          <a:ln w="9525">
            <a:noFill/>
            <a:miter lim="800000"/>
            <a:headEnd/>
            <a:tailEnd/>
          </a:ln>
          <a:effectLst/>
        </p:spPr>
        <p:txBody>
          <a:bodyPr wrap="none">
            <a:spAutoFit/>
          </a:bodyPr>
          <a:lstStyle/>
          <a:p>
            <a:r>
              <a:rPr lang="de-DE" b="1" dirty="0" smtClean="0">
                <a:solidFill>
                  <a:schemeClr val="accent2"/>
                </a:solidFill>
                <a:latin typeface="Calibri" pitchFamily="34" charset="0"/>
              </a:rPr>
              <a:t>SOFIA Pointing Budgets CDR Status</a:t>
            </a:r>
            <a:endParaRPr lang="en-US" b="1" dirty="0">
              <a:solidFill>
                <a:schemeClr val="accent2"/>
              </a:solidFill>
              <a:latin typeface="Calibri" pitchFamily="34" charset="0"/>
            </a:endParaRPr>
          </a:p>
        </p:txBody>
      </p:sp>
      <p:pic>
        <p:nvPicPr>
          <p:cNvPr id="25605" name="Picture 1029"/>
          <p:cNvPicPr>
            <a:picLocks noChangeAspect="1" noChangeArrowheads="1"/>
          </p:cNvPicPr>
          <p:nvPr/>
        </p:nvPicPr>
        <p:blipFill>
          <a:blip r:embed="rId3" cstate="print"/>
          <a:srcRect/>
          <a:stretch>
            <a:fillRect/>
          </a:stretch>
        </p:blipFill>
        <p:spPr bwMode="auto">
          <a:xfrm>
            <a:off x="304800" y="1371600"/>
            <a:ext cx="3419475" cy="5049838"/>
          </a:xfrm>
          <a:prstGeom prst="rect">
            <a:avLst/>
          </a:prstGeom>
          <a:noFill/>
          <a:ln w="9525">
            <a:noFill/>
            <a:miter lim="800000"/>
            <a:headEnd/>
            <a:tailEnd/>
          </a:ln>
          <a:effectLst/>
        </p:spPr>
      </p:pic>
      <p:pic>
        <p:nvPicPr>
          <p:cNvPr id="25606" name="Picture 1030"/>
          <p:cNvPicPr>
            <a:picLocks noChangeAspect="1" noChangeArrowheads="1"/>
          </p:cNvPicPr>
          <p:nvPr/>
        </p:nvPicPr>
        <p:blipFill>
          <a:blip r:embed="rId4" cstate="print"/>
          <a:srcRect/>
          <a:stretch>
            <a:fillRect/>
          </a:stretch>
        </p:blipFill>
        <p:spPr bwMode="auto">
          <a:xfrm>
            <a:off x="4648200" y="1371600"/>
            <a:ext cx="4267200" cy="5049838"/>
          </a:xfrm>
          <a:prstGeom prst="rect">
            <a:avLst/>
          </a:prstGeom>
          <a:noFill/>
          <a:ln w="9525">
            <a:noFill/>
            <a:miter lim="800000"/>
            <a:headEnd/>
            <a:tailEnd/>
          </a:ln>
          <a:effectLst/>
        </p:spPr>
      </p:pic>
      <p:sp>
        <p:nvSpPr>
          <p:cNvPr id="25607" name="Text Box 1031"/>
          <p:cNvSpPr txBox="1">
            <a:spLocks noChangeArrowheads="1"/>
          </p:cNvSpPr>
          <p:nvPr/>
        </p:nvSpPr>
        <p:spPr bwMode="auto">
          <a:xfrm>
            <a:off x="762000" y="989013"/>
            <a:ext cx="2562753" cy="369332"/>
          </a:xfrm>
          <a:prstGeom prst="rect">
            <a:avLst/>
          </a:prstGeom>
          <a:noFill/>
          <a:ln w="9525">
            <a:noFill/>
            <a:miter lim="800000"/>
            <a:headEnd/>
            <a:tailEnd/>
          </a:ln>
          <a:effectLst/>
        </p:spPr>
        <p:txBody>
          <a:bodyPr wrap="none">
            <a:spAutoFit/>
          </a:bodyPr>
          <a:lstStyle/>
          <a:p>
            <a:r>
              <a:rPr lang="de-DE" sz="1800" b="1">
                <a:solidFill>
                  <a:srgbClr val="FF0000"/>
                </a:solidFill>
                <a:latin typeface="Calibri" pitchFamily="34" charset="0"/>
              </a:rPr>
              <a:t>Subsystem Contributions</a:t>
            </a:r>
            <a:endParaRPr lang="en-US" sz="1800" b="1">
              <a:solidFill>
                <a:srgbClr val="FF0000"/>
              </a:solidFill>
              <a:latin typeface="Calibri" pitchFamily="34" charset="0"/>
            </a:endParaRPr>
          </a:p>
        </p:txBody>
      </p:sp>
      <p:sp>
        <p:nvSpPr>
          <p:cNvPr id="25608" name="Text Box 1032"/>
          <p:cNvSpPr txBox="1">
            <a:spLocks noChangeArrowheads="1"/>
          </p:cNvSpPr>
          <p:nvPr/>
        </p:nvSpPr>
        <p:spPr bwMode="auto">
          <a:xfrm>
            <a:off x="5410200" y="912813"/>
            <a:ext cx="2611164" cy="369332"/>
          </a:xfrm>
          <a:prstGeom prst="rect">
            <a:avLst/>
          </a:prstGeom>
          <a:noFill/>
          <a:ln w="9525">
            <a:noFill/>
            <a:miter lim="800000"/>
            <a:headEnd/>
            <a:tailEnd/>
          </a:ln>
          <a:effectLst/>
        </p:spPr>
        <p:txBody>
          <a:bodyPr wrap="none">
            <a:spAutoFit/>
          </a:bodyPr>
          <a:lstStyle/>
          <a:p>
            <a:r>
              <a:rPr lang="de-DE" sz="1800" b="1">
                <a:solidFill>
                  <a:srgbClr val="FF0000"/>
                </a:solidFill>
                <a:latin typeface="Calibri" pitchFamily="34" charset="0"/>
              </a:rPr>
              <a:t>Environmental Influences</a:t>
            </a:r>
            <a:endParaRPr lang="en-US" sz="1800" b="1">
              <a:solidFill>
                <a:srgbClr val="FF0000"/>
              </a:solidFill>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F03518-BAA3-4056-92F9-4AF9F63A1CD8}" type="datetime1">
              <a:rPr lang="de-DE" smtClean="0"/>
              <a:pPr/>
              <a:t>22.09.2016</a:t>
            </a:fld>
            <a:endParaRPr lang="en-US" dirty="0"/>
          </a:p>
        </p:txBody>
      </p:sp>
      <p:sp>
        <p:nvSpPr>
          <p:cNvPr id="3" name="Fußzeilenplatzhalter 2"/>
          <p:cNvSpPr>
            <a:spLocks noGrp="1"/>
          </p:cNvSpPr>
          <p:nvPr>
            <p:ph type="ftr" sz="quarter" idx="11"/>
          </p:nvPr>
        </p:nvSpPr>
        <p:spPr/>
        <p:txBody>
          <a:bodyPr/>
          <a:lstStyle/>
          <a:p>
            <a:r>
              <a:rPr lang="en-US" smtClean="0"/>
              <a:t>hans.kaercher@mt-mechatronics.de</a:t>
            </a:r>
            <a:endParaRPr lang="en-US" dirty="0"/>
          </a:p>
        </p:txBody>
      </p:sp>
      <p:sp>
        <p:nvSpPr>
          <p:cNvPr id="4" name="Foliennummernplatzhalter 3"/>
          <p:cNvSpPr>
            <a:spLocks noGrp="1"/>
          </p:cNvSpPr>
          <p:nvPr>
            <p:ph type="sldNum" sz="quarter" idx="12"/>
          </p:nvPr>
        </p:nvSpPr>
        <p:spPr/>
        <p:txBody>
          <a:bodyPr/>
          <a:lstStyle/>
          <a:p>
            <a:fld id="{B28462B5-875A-4DB1-87BA-CDA222AED593}" type="slidenum">
              <a:rPr lang="en-US" smtClean="0"/>
              <a:pPr/>
              <a:t>28</a:t>
            </a:fld>
            <a:endParaRPr lang="en-US" dirty="0"/>
          </a:p>
        </p:txBody>
      </p:sp>
      <p:sp>
        <p:nvSpPr>
          <p:cNvPr id="10" name="Rechteck 9"/>
          <p:cNvSpPr/>
          <p:nvPr/>
        </p:nvSpPr>
        <p:spPr>
          <a:xfrm>
            <a:off x="395536" y="764704"/>
            <a:ext cx="8208912" cy="707886"/>
          </a:xfrm>
          <a:prstGeom prst="rect">
            <a:avLst/>
          </a:prstGeom>
        </p:spPr>
        <p:txBody>
          <a:bodyPr wrap="square">
            <a:spAutoFit/>
          </a:bodyPr>
          <a:lstStyle/>
          <a:p>
            <a:r>
              <a:rPr lang="en-US" sz="2000" dirty="0" smtClean="0">
                <a:solidFill>
                  <a:srgbClr val="002060"/>
                </a:solidFill>
                <a:latin typeface="Calibri" pitchFamily="34" charset="0"/>
                <a:cs typeface="Arial" pitchFamily="34" charset="0"/>
              </a:rPr>
              <a:t>Manufacture, preassembly, pre-shipment tests 1999-2001 in Augsburg</a:t>
            </a:r>
          </a:p>
          <a:p>
            <a:r>
              <a:rPr lang="en-US" sz="2000" dirty="0" smtClean="0">
                <a:solidFill>
                  <a:srgbClr val="002060"/>
                </a:solidFill>
                <a:latin typeface="Calibri" pitchFamily="34" charset="0"/>
                <a:cs typeface="Arial" pitchFamily="34" charset="0"/>
              </a:rPr>
              <a:t>Integration into aircraft 2002-2003 in Waco</a:t>
            </a:r>
          </a:p>
        </p:txBody>
      </p:sp>
      <p:pic>
        <p:nvPicPr>
          <p:cNvPr id="12" name="Picture 2" descr="C:\Eigene Dateien\SOFIA\Bilder\May 22 Schubbach\P5220104.JPG"/>
          <p:cNvPicPr>
            <a:picLocks noChangeAspect="1" noChangeArrowheads="1"/>
          </p:cNvPicPr>
          <p:nvPr/>
        </p:nvPicPr>
        <p:blipFill>
          <a:blip r:embed="rId2" cstate="print"/>
          <a:srcRect t="9375" b="4688"/>
          <a:stretch>
            <a:fillRect/>
          </a:stretch>
        </p:blipFill>
        <p:spPr bwMode="auto">
          <a:xfrm>
            <a:off x="251520" y="1844824"/>
            <a:ext cx="3319404" cy="3806552"/>
          </a:xfrm>
          <a:prstGeom prst="rect">
            <a:avLst/>
          </a:prstGeom>
          <a:noFill/>
        </p:spPr>
      </p:pic>
      <p:pic>
        <p:nvPicPr>
          <p:cNvPr id="13" name="Picture 6"/>
          <p:cNvPicPr>
            <a:picLocks noChangeAspect="1" noChangeArrowheads="1"/>
          </p:cNvPicPr>
          <p:nvPr/>
        </p:nvPicPr>
        <p:blipFill>
          <a:blip r:embed="rId3" cstate="print"/>
          <a:srcRect/>
          <a:stretch>
            <a:fillRect/>
          </a:stretch>
        </p:blipFill>
        <p:spPr bwMode="auto">
          <a:xfrm>
            <a:off x="3851920" y="1844824"/>
            <a:ext cx="5088565" cy="38164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F03518-BAA3-4056-92F9-4AF9F63A1CD8}" type="datetime1">
              <a:rPr lang="de-DE" smtClean="0"/>
              <a:pPr/>
              <a:t>22.09.2016</a:t>
            </a:fld>
            <a:endParaRPr lang="en-US" dirty="0"/>
          </a:p>
        </p:txBody>
      </p:sp>
      <p:sp>
        <p:nvSpPr>
          <p:cNvPr id="3" name="Fußzeilenplatzhalter 2"/>
          <p:cNvSpPr>
            <a:spLocks noGrp="1"/>
          </p:cNvSpPr>
          <p:nvPr>
            <p:ph type="ftr" sz="quarter" idx="11"/>
          </p:nvPr>
        </p:nvSpPr>
        <p:spPr/>
        <p:txBody>
          <a:bodyPr/>
          <a:lstStyle/>
          <a:p>
            <a:r>
              <a:rPr lang="en-US" smtClean="0"/>
              <a:t>hans.kaercher@mt-mechatronics.de</a:t>
            </a:r>
            <a:endParaRPr lang="en-US" dirty="0"/>
          </a:p>
        </p:txBody>
      </p:sp>
      <p:sp>
        <p:nvSpPr>
          <p:cNvPr id="4" name="Foliennummernplatzhalter 3"/>
          <p:cNvSpPr>
            <a:spLocks noGrp="1"/>
          </p:cNvSpPr>
          <p:nvPr>
            <p:ph type="sldNum" sz="quarter" idx="12"/>
          </p:nvPr>
        </p:nvSpPr>
        <p:spPr/>
        <p:txBody>
          <a:bodyPr/>
          <a:lstStyle/>
          <a:p>
            <a:fld id="{B28462B5-875A-4DB1-87BA-CDA222AED593}" type="slidenum">
              <a:rPr lang="en-US" smtClean="0"/>
              <a:pPr/>
              <a:t>29</a:t>
            </a:fld>
            <a:endParaRPr lang="en-US" dirty="0"/>
          </a:p>
        </p:txBody>
      </p:sp>
      <p:pic>
        <p:nvPicPr>
          <p:cNvPr id="5" name="Grafik 4"/>
          <p:cNvPicPr/>
          <p:nvPr/>
        </p:nvPicPr>
        <p:blipFill>
          <a:blip r:embed="rId2" cstate="print"/>
          <a:srcRect t="5747"/>
          <a:stretch>
            <a:fillRect/>
          </a:stretch>
        </p:blipFill>
        <p:spPr bwMode="auto">
          <a:xfrm>
            <a:off x="755576" y="2492896"/>
            <a:ext cx="6624736" cy="3528392"/>
          </a:xfrm>
          <a:prstGeom prst="rect">
            <a:avLst/>
          </a:prstGeom>
          <a:noFill/>
          <a:ln w="9525">
            <a:noFill/>
            <a:miter lim="800000"/>
            <a:headEnd/>
            <a:tailEnd/>
          </a:ln>
          <a:effectLst/>
        </p:spPr>
      </p:pic>
      <p:sp>
        <p:nvSpPr>
          <p:cNvPr id="6" name="Rechteck 5"/>
          <p:cNvSpPr/>
          <p:nvPr/>
        </p:nvSpPr>
        <p:spPr>
          <a:xfrm>
            <a:off x="827584" y="620688"/>
            <a:ext cx="4299254" cy="523220"/>
          </a:xfrm>
          <a:prstGeom prst="rect">
            <a:avLst/>
          </a:prstGeom>
        </p:spPr>
        <p:txBody>
          <a:bodyPr wrap="none">
            <a:spAutoFit/>
          </a:bodyPr>
          <a:lstStyle/>
          <a:p>
            <a:r>
              <a:rPr lang="en-US" sz="2800" dirty="0" smtClean="0">
                <a:solidFill>
                  <a:srgbClr val="002060"/>
                </a:solidFill>
                <a:latin typeface="Calibri" pitchFamily="34" charset="0"/>
                <a:cs typeface="Arial" pitchFamily="34" charset="0"/>
              </a:rPr>
              <a:t>SPIT Activities 1999 to 2002</a:t>
            </a:r>
          </a:p>
        </p:txBody>
      </p:sp>
      <p:sp>
        <p:nvSpPr>
          <p:cNvPr id="7" name="Rechteck 6"/>
          <p:cNvSpPr/>
          <p:nvPr/>
        </p:nvSpPr>
        <p:spPr>
          <a:xfrm>
            <a:off x="1043608" y="1916832"/>
            <a:ext cx="4572000" cy="348300"/>
          </a:xfrm>
          <a:prstGeom prst="rect">
            <a:avLst/>
          </a:prstGeom>
        </p:spPr>
        <p:txBody>
          <a:bodyPr>
            <a:spAutoFit/>
          </a:bodyPr>
          <a:lstStyle/>
          <a:p>
            <a:pPr>
              <a:lnSpc>
                <a:spcPct val="110000"/>
              </a:lnSpc>
            </a:pPr>
            <a:r>
              <a:rPr lang="en-US" sz="1600" b="0" dirty="0" smtClean="0">
                <a:solidFill>
                  <a:srgbClr val="002060"/>
                </a:solidFill>
                <a:latin typeface="Calibri" pitchFamily="34" charset="0"/>
                <a:cs typeface="Arial" pitchFamily="34" charset="0"/>
              </a:rPr>
              <a:t>Pointing improvement predictions SPIT October 2001</a:t>
            </a:r>
          </a:p>
        </p:txBody>
      </p:sp>
      <p:sp>
        <p:nvSpPr>
          <p:cNvPr id="8" name="Rechteck 7"/>
          <p:cNvSpPr/>
          <p:nvPr/>
        </p:nvSpPr>
        <p:spPr>
          <a:xfrm>
            <a:off x="899592" y="1196752"/>
            <a:ext cx="5904656" cy="646331"/>
          </a:xfrm>
          <a:prstGeom prst="rect">
            <a:avLst/>
          </a:prstGeom>
        </p:spPr>
        <p:txBody>
          <a:bodyPr wrap="square">
            <a:spAutoFit/>
          </a:bodyPr>
          <a:lstStyle/>
          <a:p>
            <a:pPr marL="182563" lvl="0" indent="-182563">
              <a:buFont typeface="Arial" pitchFamily="34" charset="0"/>
              <a:buChar char="•"/>
            </a:pPr>
            <a:r>
              <a:rPr lang="en-US" sz="1200" b="0" dirty="0" smtClean="0">
                <a:latin typeface="Calibri" pitchFamily="34" charset="0"/>
              </a:rPr>
              <a:t>“SOFIA  Pointing Improvement Team”, co-chaired by Hans Kärcher and Nans Kunz</a:t>
            </a:r>
          </a:p>
          <a:p>
            <a:pPr marL="182563" lvl="0" indent="-182563">
              <a:buFont typeface="Arial" pitchFamily="34" charset="0"/>
              <a:buChar char="•"/>
            </a:pPr>
            <a:r>
              <a:rPr lang="en-US" sz="1200" b="0" dirty="0" smtClean="0">
                <a:latin typeface="Calibri" pitchFamily="34" charset="0"/>
              </a:rPr>
              <a:t>SPIT Workshop 2000 on mechanical improvements in Mainz</a:t>
            </a:r>
          </a:p>
          <a:p>
            <a:pPr marL="182563" lvl="0" indent="-182563">
              <a:buFont typeface="Arial" pitchFamily="34" charset="0"/>
              <a:buChar char="•"/>
            </a:pPr>
            <a:r>
              <a:rPr lang="en-US" sz="1200" b="0" dirty="0" smtClean="0">
                <a:latin typeface="Calibri" pitchFamily="34" charset="0"/>
              </a:rPr>
              <a:t>SPIT Workshop 2001 on “Image Motion Compensation” in Berkeley</a:t>
            </a:r>
            <a:endParaRPr lang="en-US" sz="1200" b="0"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1"/>
          <p:cNvSpPr>
            <a:spLocks noGrp="1"/>
          </p:cNvSpPr>
          <p:nvPr>
            <p:ph type="dt" sz="half" idx="10"/>
          </p:nvPr>
        </p:nvSpPr>
        <p:spPr/>
        <p:txBody>
          <a:bodyPr/>
          <a:lstStyle/>
          <a:p>
            <a:fld id="{7A2BE1E4-BD2E-44CD-A625-A1392C224B61}" type="datetime1">
              <a:rPr lang="de-DE" smtClean="0"/>
              <a:pPr/>
              <a:t>22.09.2016</a:t>
            </a:fld>
            <a:endParaRPr lang="en-US"/>
          </a:p>
        </p:txBody>
      </p:sp>
      <p:sp>
        <p:nvSpPr>
          <p:cNvPr id="7" name="Fußzeilenplatzhalter 2"/>
          <p:cNvSpPr>
            <a:spLocks noGrp="1"/>
          </p:cNvSpPr>
          <p:nvPr>
            <p:ph type="ftr" sz="quarter" idx="11"/>
          </p:nvPr>
        </p:nvSpPr>
        <p:spPr/>
        <p:txBody>
          <a:bodyPr/>
          <a:lstStyle/>
          <a:p>
            <a:r>
              <a:rPr lang="en-US" smtClean="0"/>
              <a:t>hans.kaercher-extern@mt-mechatronics.de</a:t>
            </a:r>
            <a:endParaRPr lang="en-US"/>
          </a:p>
        </p:txBody>
      </p:sp>
      <p:sp>
        <p:nvSpPr>
          <p:cNvPr id="8" name="Foliennummernplatzhalter 3"/>
          <p:cNvSpPr>
            <a:spLocks noGrp="1"/>
          </p:cNvSpPr>
          <p:nvPr>
            <p:ph type="sldNum" sz="quarter" idx="12"/>
          </p:nvPr>
        </p:nvSpPr>
        <p:spPr/>
        <p:txBody>
          <a:bodyPr/>
          <a:lstStyle/>
          <a:p>
            <a:fld id="{46119A73-0D8C-45D4-B755-953945093A39}" type="slidenum">
              <a:rPr lang="en-US"/>
              <a:pPr/>
              <a:t>3</a:t>
            </a:fld>
            <a:endParaRPr lang="en-US"/>
          </a:p>
        </p:txBody>
      </p:sp>
      <p:sp>
        <p:nvSpPr>
          <p:cNvPr id="205826" name="Text Box 2"/>
          <p:cNvSpPr txBox="1">
            <a:spLocks noChangeArrowheads="1"/>
          </p:cNvSpPr>
          <p:nvPr/>
        </p:nvSpPr>
        <p:spPr bwMode="auto">
          <a:xfrm>
            <a:off x="2051720" y="620688"/>
            <a:ext cx="6121350" cy="461665"/>
          </a:xfrm>
          <a:prstGeom prst="rect">
            <a:avLst/>
          </a:prstGeom>
          <a:noFill/>
          <a:ln w="9525">
            <a:noFill/>
            <a:miter lim="800000"/>
            <a:headEnd/>
            <a:tailEnd/>
          </a:ln>
          <a:effectLst/>
        </p:spPr>
        <p:txBody>
          <a:bodyPr wrap="square">
            <a:spAutoFit/>
          </a:bodyPr>
          <a:lstStyle/>
          <a:p>
            <a:r>
              <a:rPr lang="en-US" dirty="0">
                <a:solidFill>
                  <a:schemeClr val="accent2"/>
                </a:solidFill>
                <a:latin typeface="Calibri" pitchFamily="34" charset="0"/>
                <a:cs typeface="Times New Roman" pitchFamily="18" charset="0"/>
              </a:rPr>
              <a:t>Position Control </a:t>
            </a:r>
            <a:r>
              <a:rPr lang="en-US" dirty="0" smtClean="0">
                <a:solidFill>
                  <a:schemeClr val="accent2"/>
                </a:solidFill>
                <a:latin typeface="Calibri" pitchFamily="34" charset="0"/>
                <a:cs typeface="Times New Roman" pitchFamily="18" charset="0"/>
              </a:rPr>
              <a:t>vs. </a:t>
            </a:r>
            <a:r>
              <a:rPr lang="en-US" dirty="0">
                <a:solidFill>
                  <a:schemeClr val="accent2"/>
                </a:solidFill>
                <a:latin typeface="Calibri" pitchFamily="34" charset="0"/>
                <a:cs typeface="Times New Roman" pitchFamily="18" charset="0"/>
              </a:rPr>
              <a:t>Flexible Body Control</a:t>
            </a:r>
          </a:p>
        </p:txBody>
      </p:sp>
      <p:pic>
        <p:nvPicPr>
          <p:cNvPr id="205828" name="Picture 4"/>
          <p:cNvPicPr>
            <a:picLocks noChangeAspect="1" noChangeArrowheads="1"/>
          </p:cNvPicPr>
          <p:nvPr/>
        </p:nvPicPr>
        <p:blipFill>
          <a:blip r:embed="rId3" cstate="print"/>
          <a:srcRect t="681" r="3171"/>
          <a:stretch>
            <a:fillRect/>
          </a:stretch>
        </p:blipFill>
        <p:spPr bwMode="auto">
          <a:xfrm>
            <a:off x="683568" y="1916832"/>
            <a:ext cx="3384376" cy="4045822"/>
          </a:xfrm>
          <a:prstGeom prst="rect">
            <a:avLst/>
          </a:prstGeom>
          <a:noFill/>
          <a:ln w="9525">
            <a:noFill/>
            <a:miter lim="800000"/>
            <a:headEnd/>
            <a:tailEnd/>
          </a:ln>
          <a:effectLst/>
        </p:spPr>
      </p:pic>
      <p:pic>
        <p:nvPicPr>
          <p:cNvPr id="205829" name="Picture 5"/>
          <p:cNvPicPr>
            <a:picLocks noChangeAspect="1" noChangeArrowheads="1"/>
          </p:cNvPicPr>
          <p:nvPr/>
        </p:nvPicPr>
        <p:blipFill>
          <a:blip r:embed="rId4" cstate="print"/>
          <a:srcRect/>
          <a:stretch>
            <a:fillRect/>
          </a:stretch>
        </p:blipFill>
        <p:spPr bwMode="auto">
          <a:xfrm>
            <a:off x="4716016" y="1772816"/>
            <a:ext cx="3816424" cy="1576228"/>
          </a:xfrm>
          <a:prstGeom prst="rect">
            <a:avLst/>
          </a:prstGeom>
          <a:noFill/>
          <a:ln w="9525">
            <a:noFill/>
            <a:miter lim="800000"/>
            <a:headEnd/>
            <a:tailEnd/>
          </a:ln>
          <a:effectLst/>
        </p:spPr>
      </p:pic>
      <p:sp>
        <p:nvSpPr>
          <p:cNvPr id="205830" name="Line 6"/>
          <p:cNvSpPr>
            <a:spLocks noChangeShapeType="1"/>
          </p:cNvSpPr>
          <p:nvPr/>
        </p:nvSpPr>
        <p:spPr bwMode="auto">
          <a:xfrm>
            <a:off x="4413250" y="1454150"/>
            <a:ext cx="0" cy="4648200"/>
          </a:xfrm>
          <a:prstGeom prst="line">
            <a:avLst/>
          </a:prstGeom>
          <a:noFill/>
          <a:ln w="9525">
            <a:solidFill>
              <a:schemeClr val="tx1"/>
            </a:solidFill>
            <a:round/>
            <a:headEnd/>
            <a:tailEnd/>
          </a:ln>
          <a:effectLst/>
        </p:spPr>
        <p:txBody>
          <a:bodyPr/>
          <a:lstStyle/>
          <a:p>
            <a:endParaRPr lang="en-US">
              <a:latin typeface="Calibri" pitchFamily="34" charset="0"/>
            </a:endParaRPr>
          </a:p>
        </p:txBody>
      </p:sp>
      <p:sp>
        <p:nvSpPr>
          <p:cNvPr id="9" name="Text Box 31"/>
          <p:cNvSpPr txBox="1">
            <a:spLocks noChangeArrowheads="1"/>
          </p:cNvSpPr>
          <p:nvPr/>
        </p:nvSpPr>
        <p:spPr bwMode="auto">
          <a:xfrm>
            <a:off x="539552" y="1268760"/>
            <a:ext cx="3384550" cy="523220"/>
          </a:xfrm>
          <a:prstGeom prst="rect">
            <a:avLst/>
          </a:prstGeom>
          <a:noFill/>
          <a:ln w="9525">
            <a:noFill/>
            <a:miter lim="800000"/>
            <a:headEnd/>
            <a:tailEnd/>
          </a:ln>
          <a:effectLst/>
        </p:spPr>
        <p:txBody>
          <a:bodyPr>
            <a:spAutoFit/>
          </a:bodyPr>
          <a:lstStyle/>
          <a:p>
            <a:pPr algn="ctr"/>
            <a:r>
              <a:rPr lang="en-US" sz="1400" dirty="0" smtClean="0">
                <a:latin typeface="Calibri" pitchFamily="34" charset="0"/>
                <a:cs typeface="Times New Roman" pitchFamily="18" charset="0"/>
              </a:rPr>
              <a:t>Standard cascaded main axes </a:t>
            </a:r>
          </a:p>
          <a:p>
            <a:pPr algn="ctr"/>
            <a:r>
              <a:rPr lang="en-US" sz="1400" dirty="0" smtClean="0">
                <a:latin typeface="Calibri" pitchFamily="34" charset="0"/>
                <a:cs typeface="Times New Roman" pitchFamily="18" charset="0"/>
              </a:rPr>
              <a:t>control architecture</a:t>
            </a:r>
            <a:endParaRPr lang="en-US" sz="1400" dirty="0">
              <a:latin typeface="Calibri" pitchFamily="34" charset="0"/>
              <a:cs typeface="Times New Roman" pitchFamily="18" charset="0"/>
            </a:endParaRPr>
          </a:p>
        </p:txBody>
      </p:sp>
      <p:sp>
        <p:nvSpPr>
          <p:cNvPr id="10" name="Text Box 31"/>
          <p:cNvSpPr txBox="1">
            <a:spLocks noChangeArrowheads="1"/>
          </p:cNvSpPr>
          <p:nvPr/>
        </p:nvSpPr>
        <p:spPr bwMode="auto">
          <a:xfrm>
            <a:off x="5004048" y="1340768"/>
            <a:ext cx="3384550" cy="307777"/>
          </a:xfrm>
          <a:prstGeom prst="rect">
            <a:avLst/>
          </a:prstGeom>
          <a:noFill/>
          <a:ln w="9525">
            <a:noFill/>
            <a:miter lim="800000"/>
            <a:headEnd/>
            <a:tailEnd/>
          </a:ln>
          <a:effectLst/>
        </p:spPr>
        <p:txBody>
          <a:bodyPr>
            <a:spAutoFit/>
          </a:bodyPr>
          <a:lstStyle/>
          <a:p>
            <a:pPr algn="ctr"/>
            <a:r>
              <a:rPr lang="en-US" sz="1400" dirty="0" smtClean="0">
                <a:latin typeface="Calibri" pitchFamily="34" charset="0"/>
                <a:cs typeface="Times New Roman" pitchFamily="18" charset="0"/>
              </a:rPr>
              <a:t>Basic FBC control architecture</a:t>
            </a:r>
            <a:endParaRPr lang="en-US" sz="1400" dirty="0">
              <a:latin typeface="Calibri" pitchFamily="34" charset="0"/>
              <a:cs typeface="Times New Roman" pitchFamily="18" charset="0"/>
            </a:endParaRPr>
          </a:p>
        </p:txBody>
      </p:sp>
      <p:sp>
        <p:nvSpPr>
          <p:cNvPr id="11" name="Text Box 31"/>
          <p:cNvSpPr txBox="1">
            <a:spLocks noChangeArrowheads="1"/>
          </p:cNvSpPr>
          <p:nvPr/>
        </p:nvSpPr>
        <p:spPr bwMode="auto">
          <a:xfrm>
            <a:off x="5076056" y="4005064"/>
            <a:ext cx="2880320" cy="307777"/>
          </a:xfrm>
          <a:prstGeom prst="rect">
            <a:avLst/>
          </a:prstGeom>
          <a:noFill/>
          <a:ln w="9525">
            <a:noFill/>
            <a:miter lim="800000"/>
            <a:headEnd/>
            <a:tailEnd/>
          </a:ln>
          <a:effectLst/>
        </p:spPr>
        <p:txBody>
          <a:bodyPr wrap="square">
            <a:spAutoFit/>
          </a:bodyPr>
          <a:lstStyle/>
          <a:p>
            <a:pPr algn="ctr"/>
            <a:r>
              <a:rPr lang="en-US" sz="1400" dirty="0" smtClean="0">
                <a:latin typeface="Calibri" pitchFamily="34" charset="0"/>
                <a:cs typeface="Times New Roman" pitchFamily="18" charset="0"/>
              </a:rPr>
              <a:t>FBC sensing alternatives:</a:t>
            </a:r>
            <a:endParaRPr lang="en-US" sz="1400" dirty="0">
              <a:latin typeface="Calibri" pitchFamily="34" charset="0"/>
              <a:cs typeface="Times New Roman" pitchFamily="18" charset="0"/>
            </a:endParaRPr>
          </a:p>
        </p:txBody>
      </p:sp>
      <p:sp>
        <p:nvSpPr>
          <p:cNvPr id="12" name="Text Box 31"/>
          <p:cNvSpPr txBox="1">
            <a:spLocks noChangeArrowheads="1"/>
          </p:cNvSpPr>
          <p:nvPr/>
        </p:nvSpPr>
        <p:spPr bwMode="auto">
          <a:xfrm>
            <a:off x="5004048" y="4365104"/>
            <a:ext cx="3240360" cy="1246495"/>
          </a:xfrm>
          <a:prstGeom prst="rect">
            <a:avLst/>
          </a:prstGeom>
          <a:noFill/>
          <a:ln w="9525">
            <a:solidFill>
              <a:schemeClr val="tx1"/>
            </a:solidFill>
            <a:miter lim="800000"/>
            <a:headEnd/>
            <a:tailEnd/>
          </a:ln>
          <a:effectLst/>
        </p:spPr>
        <p:txBody>
          <a:bodyPr wrap="square">
            <a:spAutoFit/>
          </a:bodyPr>
          <a:lstStyle/>
          <a:p>
            <a:pPr marL="400050" indent="-400050">
              <a:lnSpc>
                <a:spcPts val="1800"/>
              </a:lnSpc>
              <a:buFont typeface="+mj-lt"/>
              <a:buAutoNum type="romanUcPeriod"/>
            </a:pPr>
            <a:r>
              <a:rPr lang="en-US" sz="1400" b="0" dirty="0" smtClean="0">
                <a:latin typeface="Calibri" pitchFamily="34" charset="0"/>
                <a:cs typeface="Times New Roman" pitchFamily="18" charset="0"/>
              </a:rPr>
              <a:t>Existing information of the classical main axes  control system</a:t>
            </a:r>
          </a:p>
          <a:p>
            <a:pPr marL="400050" indent="-400050">
              <a:lnSpc>
                <a:spcPts val="1800"/>
              </a:lnSpc>
              <a:buFont typeface="+mj-lt"/>
              <a:buAutoNum type="romanUcPeriod"/>
            </a:pPr>
            <a:r>
              <a:rPr lang="en-US" sz="1400" b="0" dirty="0" smtClean="0">
                <a:latin typeface="Calibri" pitchFamily="34" charset="0"/>
                <a:cs typeface="Times New Roman" pitchFamily="18" charset="0"/>
              </a:rPr>
              <a:t>External metrology </a:t>
            </a:r>
          </a:p>
          <a:p>
            <a:pPr marL="400050" indent="-400050">
              <a:lnSpc>
                <a:spcPts val="1800"/>
              </a:lnSpc>
              <a:buFont typeface="+mj-lt"/>
              <a:buAutoNum type="romanUcPeriod"/>
            </a:pPr>
            <a:r>
              <a:rPr lang="en-US" sz="1400" b="0" dirty="0" smtClean="0">
                <a:latin typeface="Calibri" pitchFamily="34" charset="0"/>
                <a:cs typeface="Times New Roman" pitchFamily="18" charset="0"/>
              </a:rPr>
              <a:t>State sensors on the structure </a:t>
            </a:r>
          </a:p>
          <a:p>
            <a:pPr marL="400050" indent="-400050">
              <a:lnSpc>
                <a:spcPts val="1800"/>
              </a:lnSpc>
              <a:buFont typeface="+mj-lt"/>
              <a:buAutoNum type="romanUcPeriod"/>
            </a:pPr>
            <a:r>
              <a:rPr lang="en-US" sz="1400" b="0" dirty="0" smtClean="0">
                <a:latin typeface="Calibri" pitchFamily="34" charset="0"/>
                <a:cs typeface="Times New Roman" pitchFamily="18" charset="0"/>
              </a:rPr>
              <a:t>Imaging sensors in the focal plane</a:t>
            </a:r>
            <a:endParaRPr lang="en-US" sz="1400" b="0" dirty="0">
              <a:latin typeface="Calibri" pitchFamily="34" charset="0"/>
              <a:cs typeface="Times New Roman" pitchFamily="18" charset="0"/>
            </a:endParaRPr>
          </a:p>
        </p:txBody>
      </p:sp>
      <p:sp>
        <p:nvSpPr>
          <p:cNvPr id="13" name="Line 6"/>
          <p:cNvSpPr>
            <a:spLocks noChangeShapeType="1"/>
          </p:cNvSpPr>
          <p:nvPr/>
        </p:nvSpPr>
        <p:spPr bwMode="auto">
          <a:xfrm>
            <a:off x="4788024" y="3717032"/>
            <a:ext cx="3456384" cy="0"/>
          </a:xfrm>
          <a:prstGeom prst="line">
            <a:avLst/>
          </a:prstGeom>
          <a:noFill/>
          <a:ln w="9525">
            <a:solidFill>
              <a:schemeClr val="tx1"/>
            </a:solidFill>
            <a:round/>
            <a:headEnd/>
            <a:tailEnd/>
          </a:ln>
          <a:effectLst/>
        </p:spPr>
        <p:txBody>
          <a:bodyPr/>
          <a:lstStyle/>
          <a:p>
            <a:endParaRPr lang="en-US">
              <a:latin typeface="Calibri" pitchFamily="34" charset="0"/>
            </a:endParaRPr>
          </a:p>
        </p:txBody>
      </p:sp>
      <p:sp>
        <p:nvSpPr>
          <p:cNvPr id="14" name="Textfeld 13"/>
          <p:cNvSpPr txBox="1"/>
          <p:nvPr/>
        </p:nvSpPr>
        <p:spPr>
          <a:xfrm>
            <a:off x="4860032" y="6165304"/>
            <a:ext cx="3816424" cy="400110"/>
          </a:xfrm>
          <a:prstGeom prst="rect">
            <a:avLst/>
          </a:prstGeom>
          <a:noFill/>
        </p:spPr>
        <p:txBody>
          <a:bodyPr wrap="square" rtlCol="0">
            <a:spAutoFit/>
          </a:bodyPr>
          <a:lstStyle/>
          <a:p>
            <a:pPr marL="0" lvl="1"/>
            <a:r>
              <a:rPr lang="en-US" sz="1000" dirty="0" smtClean="0"/>
              <a:t>H. J. Kärcher, “Telescopes as Mechatronic Systems</a:t>
            </a:r>
            <a:r>
              <a:rPr lang="en-US" sz="1000" dirty="0" smtClean="0"/>
              <a:t>”, </a:t>
            </a:r>
          </a:p>
          <a:p>
            <a:pPr marL="0" lvl="1"/>
            <a:r>
              <a:rPr lang="en-US" sz="1000" i="1" dirty="0" smtClean="0"/>
              <a:t>IEEE </a:t>
            </a:r>
            <a:r>
              <a:rPr lang="en-US" sz="1000" i="1" dirty="0" smtClean="0"/>
              <a:t>Antennas and Propagation Magazine</a:t>
            </a:r>
            <a:r>
              <a:rPr lang="en-US" sz="1000" dirty="0" smtClean="0"/>
              <a:t>, vol.47, 2005</a:t>
            </a:r>
            <a:endParaRPr lang="en-US" sz="10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1"/>
          <p:cNvSpPr>
            <a:spLocks noGrp="1"/>
          </p:cNvSpPr>
          <p:nvPr>
            <p:ph type="dt" sz="half" idx="10"/>
          </p:nvPr>
        </p:nvSpPr>
        <p:spPr/>
        <p:txBody>
          <a:bodyPr/>
          <a:lstStyle/>
          <a:p>
            <a:fld id="{277A8239-AFD4-4AB2-9E5C-9AFEFE2F7503}" type="datetime1">
              <a:rPr lang="de-DE"/>
              <a:pPr/>
              <a:t>22.09.2016</a:t>
            </a:fld>
            <a:endParaRPr lang="en-US"/>
          </a:p>
        </p:txBody>
      </p:sp>
      <p:sp>
        <p:nvSpPr>
          <p:cNvPr id="8" name="Fußzeilenplatzhalter 2"/>
          <p:cNvSpPr>
            <a:spLocks noGrp="1"/>
          </p:cNvSpPr>
          <p:nvPr>
            <p:ph type="ftr" sz="quarter" idx="11"/>
          </p:nvPr>
        </p:nvSpPr>
        <p:spPr/>
        <p:txBody>
          <a:bodyPr/>
          <a:lstStyle/>
          <a:p>
            <a:r>
              <a:rPr lang="en-US"/>
              <a:t>Hans_Kaercher@mt.man.de</a:t>
            </a:r>
          </a:p>
        </p:txBody>
      </p:sp>
      <p:sp>
        <p:nvSpPr>
          <p:cNvPr id="9" name="Foliennummernplatzhalter 3"/>
          <p:cNvSpPr>
            <a:spLocks noGrp="1"/>
          </p:cNvSpPr>
          <p:nvPr>
            <p:ph type="sldNum" sz="quarter" idx="12"/>
          </p:nvPr>
        </p:nvSpPr>
        <p:spPr/>
        <p:txBody>
          <a:bodyPr/>
          <a:lstStyle/>
          <a:p>
            <a:fld id="{3EF915A6-35CA-4B88-B075-6E8E5B8F25AF}" type="slidenum">
              <a:rPr lang="en-US"/>
              <a:pPr/>
              <a:t>30</a:t>
            </a:fld>
            <a:endParaRPr lang="en-US"/>
          </a:p>
        </p:txBody>
      </p:sp>
      <p:sp>
        <p:nvSpPr>
          <p:cNvPr id="10" name="Text Box 2"/>
          <p:cNvSpPr txBox="1">
            <a:spLocks noChangeArrowheads="1"/>
          </p:cNvSpPr>
          <p:nvPr/>
        </p:nvSpPr>
        <p:spPr bwMode="auto">
          <a:xfrm>
            <a:off x="611560" y="764704"/>
            <a:ext cx="2736304" cy="830997"/>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FBC </a:t>
            </a:r>
          </a:p>
          <a:p>
            <a:r>
              <a:rPr lang="en-US" dirty="0" smtClean="0">
                <a:solidFill>
                  <a:schemeClr val="accent2"/>
                </a:solidFill>
                <a:latin typeface="Calibri" pitchFamily="34" charset="0"/>
                <a:cs typeface="Times New Roman" pitchFamily="18" charset="0"/>
              </a:rPr>
              <a:t>Example SOFIA</a:t>
            </a:r>
            <a:endParaRPr lang="en-US" dirty="0">
              <a:solidFill>
                <a:schemeClr val="accent2"/>
              </a:solidFill>
              <a:latin typeface="Calibri" pitchFamily="34" charset="0"/>
              <a:cs typeface="Times New Roman" pitchFamily="18" charset="0"/>
            </a:endParaRPr>
          </a:p>
        </p:txBody>
      </p:sp>
      <p:sp>
        <p:nvSpPr>
          <p:cNvPr id="11" name="Text Box 2"/>
          <p:cNvSpPr txBox="1">
            <a:spLocks noChangeArrowheads="1"/>
          </p:cNvSpPr>
          <p:nvPr/>
        </p:nvSpPr>
        <p:spPr bwMode="auto">
          <a:xfrm>
            <a:off x="3131840" y="1052736"/>
            <a:ext cx="4824536" cy="507831"/>
          </a:xfrm>
          <a:prstGeom prst="rect">
            <a:avLst/>
          </a:prstGeom>
          <a:noFill/>
          <a:ln w="9525">
            <a:noFill/>
            <a:miter lim="800000"/>
            <a:headEnd/>
            <a:tailEnd/>
          </a:ln>
          <a:effectLst/>
        </p:spPr>
        <p:txBody>
          <a:bodyPr wrap="square">
            <a:spAutoFit/>
          </a:bodyPr>
          <a:lstStyle/>
          <a:p>
            <a:pPr>
              <a:lnSpc>
                <a:spcPct val="150000"/>
              </a:lnSpc>
            </a:pPr>
            <a:r>
              <a:rPr lang="en-US" sz="1800" dirty="0" smtClean="0">
                <a:solidFill>
                  <a:srgbClr val="FF0000"/>
                </a:solidFill>
                <a:latin typeface="Calibri" pitchFamily="34" charset="0"/>
                <a:cs typeface="Times New Roman" pitchFamily="18" charset="0"/>
              </a:rPr>
              <a:t>In-flight improvement after commissioning</a:t>
            </a:r>
            <a:endParaRPr lang="en-US" sz="1800" dirty="0">
              <a:solidFill>
                <a:srgbClr val="FF0000"/>
              </a:solidFill>
              <a:latin typeface="Calibri" pitchFamily="34" charset="0"/>
              <a:cs typeface="Times New Roman" pitchFamily="18" charset="0"/>
            </a:endParaRPr>
          </a:p>
        </p:txBody>
      </p:sp>
      <p:pic>
        <p:nvPicPr>
          <p:cNvPr id="12" name="Grafik 11"/>
          <p:cNvPicPr>
            <a:picLocks noChangeAspect="1"/>
          </p:cNvPicPr>
          <p:nvPr/>
        </p:nvPicPr>
        <p:blipFill rotWithShape="1">
          <a:blip r:embed="rId3" cstate="email">
            <a:extLst>
              <a:ext uri="{28A0092B-C50C-407E-A947-70E740481C1C}">
                <a14:useLocalDpi xmlns="" xmlns:a14="http://schemas.microsoft.com/office/drawing/2010/main"/>
              </a:ext>
            </a:extLst>
          </a:blip>
          <a:srcRect l="11364" t="5444" b="14716"/>
          <a:stretch/>
        </p:blipFill>
        <p:spPr>
          <a:xfrm>
            <a:off x="5508104" y="2564904"/>
            <a:ext cx="2808312" cy="3168352"/>
          </a:xfrm>
          <a:prstGeom prst="rect">
            <a:avLst/>
          </a:prstGeom>
        </p:spPr>
      </p:pic>
      <p:pic>
        <p:nvPicPr>
          <p:cNvPr id="13" name="Grafik 12"/>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395536" y="2564904"/>
            <a:ext cx="4591815" cy="3168352"/>
          </a:xfrm>
          <a:prstGeom prst="rect">
            <a:avLst/>
          </a:prstGeom>
        </p:spPr>
      </p:pic>
      <p:sp>
        <p:nvSpPr>
          <p:cNvPr id="14" name="Text Box 2"/>
          <p:cNvSpPr txBox="1">
            <a:spLocks noChangeArrowheads="1"/>
          </p:cNvSpPr>
          <p:nvPr/>
        </p:nvSpPr>
        <p:spPr bwMode="auto">
          <a:xfrm>
            <a:off x="611560" y="1772816"/>
            <a:ext cx="5832648" cy="415498"/>
          </a:xfrm>
          <a:prstGeom prst="rect">
            <a:avLst/>
          </a:prstGeom>
          <a:noFill/>
          <a:ln w="9525">
            <a:noFill/>
            <a:miter lim="800000"/>
            <a:headEnd/>
            <a:tailEnd/>
          </a:ln>
          <a:effectLst/>
        </p:spPr>
        <p:txBody>
          <a:bodyPr wrap="square">
            <a:spAutoFit/>
          </a:bodyPr>
          <a:lstStyle/>
          <a:p>
            <a:pPr>
              <a:lnSpc>
                <a:spcPct val="150000"/>
              </a:lnSpc>
            </a:pPr>
            <a:r>
              <a:rPr lang="en-US" sz="1400" dirty="0" smtClean="0">
                <a:latin typeface="Calibri" pitchFamily="34" charset="0"/>
                <a:cs typeface="Times New Roman" pitchFamily="18" charset="0"/>
              </a:rPr>
              <a:t>See separate presentation by Friederike Graf SPIE 9906, 2016  </a:t>
            </a:r>
            <a:endParaRPr lang="en-US" sz="1400" dirty="0">
              <a:latin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82DAC60B-EF30-4E99-96D5-BE73DA96664D}"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31</a:t>
            </a:fld>
            <a:endParaRPr lang="en-US"/>
          </a:p>
        </p:txBody>
      </p:sp>
      <p:sp>
        <p:nvSpPr>
          <p:cNvPr id="207874" name="Text Box 2"/>
          <p:cNvSpPr txBox="1">
            <a:spLocks noChangeArrowheads="1"/>
          </p:cNvSpPr>
          <p:nvPr/>
        </p:nvSpPr>
        <p:spPr bwMode="auto">
          <a:xfrm>
            <a:off x="611560" y="764704"/>
            <a:ext cx="2736304" cy="830997"/>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FBC </a:t>
            </a:r>
          </a:p>
          <a:p>
            <a:r>
              <a:rPr lang="en-US" dirty="0" smtClean="0">
                <a:solidFill>
                  <a:schemeClr val="accent2"/>
                </a:solidFill>
                <a:latin typeface="Calibri" pitchFamily="34" charset="0"/>
                <a:cs typeface="Times New Roman" pitchFamily="18" charset="0"/>
              </a:rPr>
              <a:t>Example DKIST</a:t>
            </a:r>
            <a:endParaRPr lang="en-US" dirty="0">
              <a:solidFill>
                <a:schemeClr val="accent2"/>
              </a:solidFill>
              <a:latin typeface="Calibri" pitchFamily="34" charset="0"/>
              <a:cs typeface="Times New Roman" pitchFamily="18" charset="0"/>
            </a:endParaRPr>
          </a:p>
        </p:txBody>
      </p:sp>
      <p:sp>
        <p:nvSpPr>
          <p:cNvPr id="10" name="Text Box 2"/>
          <p:cNvSpPr txBox="1">
            <a:spLocks noChangeArrowheads="1"/>
          </p:cNvSpPr>
          <p:nvPr/>
        </p:nvSpPr>
        <p:spPr bwMode="auto">
          <a:xfrm>
            <a:off x="467544" y="2348880"/>
            <a:ext cx="2736304" cy="340734"/>
          </a:xfrm>
          <a:prstGeom prst="rect">
            <a:avLst/>
          </a:prstGeom>
          <a:noFill/>
          <a:ln w="9525">
            <a:noFill/>
            <a:miter lim="800000"/>
            <a:headEnd/>
            <a:tailEnd/>
          </a:ln>
          <a:effectLst/>
        </p:spPr>
        <p:txBody>
          <a:bodyPr wrap="square">
            <a:spAutoFit/>
          </a:bodyPr>
          <a:lstStyle/>
          <a:p>
            <a:pPr>
              <a:lnSpc>
                <a:spcPct val="150000"/>
              </a:lnSpc>
            </a:pPr>
            <a:r>
              <a:rPr lang="en-US" sz="1200" dirty="0" smtClean="0">
                <a:latin typeface="Calibri" pitchFamily="34" charset="0"/>
                <a:cs typeface="Times New Roman" pitchFamily="18" charset="0"/>
              </a:rPr>
              <a:t>Jitter tests on IMT Gantry  machine</a:t>
            </a:r>
            <a:endParaRPr lang="en-US" sz="1200" dirty="0">
              <a:latin typeface="Calibri" pitchFamily="34" charset="0"/>
              <a:cs typeface="Times New Roman" pitchFamily="18" charset="0"/>
            </a:endParaRPr>
          </a:p>
        </p:txBody>
      </p:sp>
      <p:sp>
        <p:nvSpPr>
          <p:cNvPr id="11" name="Text Box 2"/>
          <p:cNvSpPr txBox="1">
            <a:spLocks noChangeArrowheads="1"/>
          </p:cNvSpPr>
          <p:nvPr/>
        </p:nvSpPr>
        <p:spPr bwMode="auto">
          <a:xfrm>
            <a:off x="5292080" y="1916832"/>
            <a:ext cx="2736304" cy="340734"/>
          </a:xfrm>
          <a:prstGeom prst="rect">
            <a:avLst/>
          </a:prstGeom>
          <a:noFill/>
          <a:ln w="9525">
            <a:noFill/>
            <a:miter lim="800000"/>
            <a:headEnd/>
            <a:tailEnd/>
          </a:ln>
          <a:effectLst/>
        </p:spPr>
        <p:txBody>
          <a:bodyPr wrap="square">
            <a:spAutoFit/>
          </a:bodyPr>
          <a:lstStyle/>
          <a:p>
            <a:pPr>
              <a:lnSpc>
                <a:spcPct val="150000"/>
              </a:lnSpc>
            </a:pPr>
            <a:r>
              <a:rPr lang="en-US" sz="1200" dirty="0" smtClean="0">
                <a:latin typeface="Calibri" pitchFamily="34" charset="0"/>
                <a:cs typeface="Times New Roman" pitchFamily="18" charset="0"/>
              </a:rPr>
              <a:t>Factory Acceptance Tests</a:t>
            </a:r>
            <a:endParaRPr lang="en-US" sz="1200" dirty="0">
              <a:latin typeface="Calibri" pitchFamily="34" charset="0"/>
              <a:cs typeface="Times New Roman" pitchFamily="18" charset="0"/>
            </a:endParaRPr>
          </a:p>
        </p:txBody>
      </p:sp>
      <p:sp>
        <p:nvSpPr>
          <p:cNvPr id="13" name="Rechteck 12"/>
          <p:cNvSpPr/>
          <p:nvPr/>
        </p:nvSpPr>
        <p:spPr>
          <a:xfrm>
            <a:off x="3131840" y="908720"/>
            <a:ext cx="3960440" cy="634020"/>
          </a:xfrm>
          <a:prstGeom prst="rect">
            <a:avLst/>
          </a:prstGeom>
        </p:spPr>
        <p:txBody>
          <a:bodyPr wrap="square">
            <a:spAutoFit/>
          </a:bodyPr>
          <a:lstStyle/>
          <a:p>
            <a:pPr algn="ctr">
              <a:lnSpc>
                <a:spcPct val="110000"/>
              </a:lnSpc>
            </a:pPr>
            <a:r>
              <a:rPr lang="en-US" sz="1600" dirty="0" smtClean="0">
                <a:solidFill>
                  <a:srgbClr val="FF0000"/>
                </a:solidFill>
                <a:latin typeface="Calibri" pitchFamily="34" charset="0"/>
                <a:cs typeface="Arial" pitchFamily="34" charset="0"/>
              </a:rPr>
              <a:t>Wind induced Pointing Error &lt; 0.1 arcsec rms</a:t>
            </a:r>
          </a:p>
          <a:p>
            <a:pPr algn="ctr">
              <a:lnSpc>
                <a:spcPct val="110000"/>
              </a:lnSpc>
            </a:pPr>
            <a:r>
              <a:rPr lang="en-US" sz="1600" dirty="0" smtClean="0">
                <a:solidFill>
                  <a:srgbClr val="FF0000"/>
                </a:solidFill>
                <a:latin typeface="Calibri" pitchFamily="34" charset="0"/>
                <a:cs typeface="Arial" pitchFamily="34" charset="0"/>
              </a:rPr>
              <a:t>“Jitter” &lt; 0.075 arcsec</a:t>
            </a:r>
          </a:p>
        </p:txBody>
      </p:sp>
      <p:pic>
        <p:nvPicPr>
          <p:cNvPr id="21506" name="Picture 2"/>
          <p:cNvPicPr>
            <a:picLocks noChangeAspect="1" noChangeArrowheads="1"/>
          </p:cNvPicPr>
          <p:nvPr/>
        </p:nvPicPr>
        <p:blipFill>
          <a:blip r:embed="rId3" cstate="print"/>
          <a:srcRect/>
          <a:stretch>
            <a:fillRect/>
          </a:stretch>
        </p:blipFill>
        <p:spPr bwMode="auto">
          <a:xfrm>
            <a:off x="539552" y="2852936"/>
            <a:ext cx="3850754" cy="2730763"/>
          </a:xfrm>
          <a:prstGeom prst="rect">
            <a:avLst/>
          </a:prstGeom>
          <a:noFill/>
          <a:ln w="9525">
            <a:noFill/>
            <a:miter lim="800000"/>
            <a:headEnd/>
            <a:tailEnd/>
          </a:ln>
          <a:effectLst/>
        </p:spPr>
      </p:pic>
      <p:pic>
        <p:nvPicPr>
          <p:cNvPr id="14" name="Picture 2" descr="D:\Projekte\2015 ATST Auftrag\2015-3-19 Bilder Werkstatt IMT\IMG_5230.JPG"/>
          <p:cNvPicPr>
            <a:picLocks noChangeAspect="1" noChangeArrowheads="1"/>
          </p:cNvPicPr>
          <p:nvPr/>
        </p:nvPicPr>
        <p:blipFill>
          <a:blip r:embed="rId4" cstate="print"/>
          <a:srcRect l="13848" r="20376" b="7682"/>
          <a:stretch>
            <a:fillRect/>
          </a:stretch>
        </p:blipFill>
        <p:spPr bwMode="auto">
          <a:xfrm>
            <a:off x="5292080" y="2420887"/>
            <a:ext cx="3240360" cy="341090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1"/>
          <p:cNvSpPr>
            <a:spLocks noGrp="1"/>
          </p:cNvSpPr>
          <p:nvPr>
            <p:ph type="dt" sz="half" idx="10"/>
          </p:nvPr>
        </p:nvSpPr>
        <p:spPr/>
        <p:txBody>
          <a:bodyPr/>
          <a:lstStyle/>
          <a:p>
            <a:fld id="{D7CB0AFD-0FBB-46BF-96B0-D63C270D8A95}" type="datetime1">
              <a:rPr lang="de-DE" smtClean="0"/>
              <a:pPr/>
              <a:t>22.09.2016</a:t>
            </a:fld>
            <a:endParaRPr lang="en-US"/>
          </a:p>
        </p:txBody>
      </p:sp>
      <p:sp>
        <p:nvSpPr>
          <p:cNvPr id="9" name="Fußzeilenplatzhalter 2"/>
          <p:cNvSpPr>
            <a:spLocks noGrp="1"/>
          </p:cNvSpPr>
          <p:nvPr>
            <p:ph type="ftr" sz="quarter" idx="11"/>
          </p:nvPr>
        </p:nvSpPr>
        <p:spPr/>
        <p:txBody>
          <a:bodyPr/>
          <a:lstStyle/>
          <a:p>
            <a:r>
              <a:rPr lang="en-US" smtClean="0"/>
              <a:t>hans.kaercher-extern@mt-mechatronics.de</a:t>
            </a:r>
            <a:endParaRPr lang="en-US"/>
          </a:p>
        </p:txBody>
      </p:sp>
      <p:sp>
        <p:nvSpPr>
          <p:cNvPr id="10" name="Foliennummernplatzhalter 3"/>
          <p:cNvSpPr>
            <a:spLocks noGrp="1"/>
          </p:cNvSpPr>
          <p:nvPr>
            <p:ph type="sldNum" sz="quarter" idx="12"/>
          </p:nvPr>
        </p:nvSpPr>
        <p:spPr/>
        <p:txBody>
          <a:bodyPr/>
          <a:lstStyle/>
          <a:p>
            <a:fld id="{35B45BB3-89D4-4168-AE09-9B111023EF0B}" type="slidenum">
              <a:rPr lang="en-US"/>
              <a:pPr/>
              <a:t>4</a:t>
            </a:fld>
            <a:endParaRPr lang="en-US"/>
          </a:p>
        </p:txBody>
      </p:sp>
      <p:sp>
        <p:nvSpPr>
          <p:cNvPr id="206850" name="Text Box 2"/>
          <p:cNvSpPr txBox="1">
            <a:spLocks noChangeArrowheads="1"/>
          </p:cNvSpPr>
          <p:nvPr/>
        </p:nvSpPr>
        <p:spPr bwMode="auto">
          <a:xfrm>
            <a:off x="1043608" y="908720"/>
            <a:ext cx="6324600" cy="457200"/>
          </a:xfrm>
          <a:prstGeom prst="rect">
            <a:avLst/>
          </a:prstGeom>
          <a:noFill/>
          <a:ln w="9525">
            <a:noFill/>
            <a:miter lim="800000"/>
            <a:headEnd/>
            <a:tailEnd/>
          </a:ln>
          <a:effectLst/>
        </p:spPr>
        <p:txBody>
          <a:bodyPr>
            <a:spAutoFit/>
          </a:bodyPr>
          <a:lstStyle/>
          <a:p>
            <a:pPr algn="ctr"/>
            <a:r>
              <a:rPr lang="en-US" dirty="0">
                <a:solidFill>
                  <a:schemeClr val="accent2"/>
                </a:solidFill>
                <a:latin typeface="Calibri" pitchFamily="34" charset="0"/>
                <a:cs typeface="Times New Roman" pitchFamily="18" charset="0"/>
              </a:rPr>
              <a:t>Flexible Body Control </a:t>
            </a:r>
            <a:r>
              <a:rPr lang="en-US" dirty="0" smtClean="0">
                <a:solidFill>
                  <a:schemeClr val="accent2"/>
                </a:solidFill>
                <a:latin typeface="Calibri" pitchFamily="34" charset="0"/>
                <a:cs typeface="Times New Roman" pitchFamily="18" charset="0"/>
              </a:rPr>
              <a:t>vs. </a:t>
            </a:r>
            <a:r>
              <a:rPr lang="en-US" dirty="0">
                <a:solidFill>
                  <a:schemeClr val="accent2"/>
                </a:solidFill>
                <a:latin typeface="Calibri" pitchFamily="34" charset="0"/>
                <a:cs typeface="Times New Roman" pitchFamily="18" charset="0"/>
              </a:rPr>
              <a:t>Adaptive Optics</a:t>
            </a:r>
          </a:p>
        </p:txBody>
      </p:sp>
      <p:pic>
        <p:nvPicPr>
          <p:cNvPr id="206853" name="Picture 5"/>
          <p:cNvPicPr>
            <a:picLocks noChangeAspect="1" noChangeArrowheads="1"/>
          </p:cNvPicPr>
          <p:nvPr/>
        </p:nvPicPr>
        <p:blipFill>
          <a:blip r:embed="rId3" cstate="print"/>
          <a:srcRect/>
          <a:stretch>
            <a:fillRect/>
          </a:stretch>
        </p:blipFill>
        <p:spPr bwMode="auto">
          <a:xfrm>
            <a:off x="139824" y="2785120"/>
            <a:ext cx="3886200" cy="2490788"/>
          </a:xfrm>
          <a:prstGeom prst="rect">
            <a:avLst/>
          </a:prstGeom>
          <a:noFill/>
          <a:ln w="9525">
            <a:noFill/>
            <a:miter lim="800000"/>
            <a:headEnd/>
            <a:tailEnd/>
          </a:ln>
          <a:effectLst/>
        </p:spPr>
      </p:pic>
      <p:sp>
        <p:nvSpPr>
          <p:cNvPr id="206854" name="Line 6"/>
          <p:cNvSpPr>
            <a:spLocks noChangeShapeType="1"/>
          </p:cNvSpPr>
          <p:nvPr/>
        </p:nvSpPr>
        <p:spPr bwMode="auto">
          <a:xfrm>
            <a:off x="4254624" y="2404120"/>
            <a:ext cx="0" cy="3276600"/>
          </a:xfrm>
          <a:prstGeom prst="line">
            <a:avLst/>
          </a:prstGeom>
          <a:noFill/>
          <a:ln w="9525">
            <a:solidFill>
              <a:schemeClr val="tx1"/>
            </a:solidFill>
            <a:round/>
            <a:headEnd/>
            <a:tailEnd/>
          </a:ln>
          <a:effectLst/>
        </p:spPr>
        <p:txBody>
          <a:bodyPr/>
          <a:lstStyle/>
          <a:p>
            <a:endParaRPr lang="en-US"/>
          </a:p>
        </p:txBody>
      </p:sp>
      <p:pic>
        <p:nvPicPr>
          <p:cNvPr id="206855" name="Picture 7"/>
          <p:cNvPicPr>
            <a:picLocks noChangeAspect="1" noChangeArrowheads="1"/>
          </p:cNvPicPr>
          <p:nvPr/>
        </p:nvPicPr>
        <p:blipFill>
          <a:blip r:embed="rId4" cstate="print"/>
          <a:srcRect/>
          <a:stretch>
            <a:fillRect/>
          </a:stretch>
        </p:blipFill>
        <p:spPr bwMode="auto">
          <a:xfrm>
            <a:off x="4788024" y="2708920"/>
            <a:ext cx="4191000" cy="2520950"/>
          </a:xfrm>
          <a:prstGeom prst="rect">
            <a:avLst/>
          </a:prstGeom>
          <a:noFill/>
          <a:ln w="9525">
            <a:noFill/>
            <a:miter lim="800000"/>
            <a:headEnd/>
            <a:tailEnd/>
          </a:ln>
          <a:effectLst/>
        </p:spPr>
      </p:pic>
      <p:sp>
        <p:nvSpPr>
          <p:cNvPr id="206856" name="Text Box 8"/>
          <p:cNvSpPr txBox="1">
            <a:spLocks noChangeArrowheads="1"/>
          </p:cNvSpPr>
          <p:nvPr/>
        </p:nvSpPr>
        <p:spPr bwMode="auto">
          <a:xfrm>
            <a:off x="899592" y="1772816"/>
            <a:ext cx="2514600" cy="304800"/>
          </a:xfrm>
          <a:prstGeom prst="rect">
            <a:avLst/>
          </a:prstGeom>
          <a:noFill/>
          <a:ln w="9525">
            <a:noFill/>
            <a:miter lim="800000"/>
            <a:headEnd/>
            <a:tailEnd/>
          </a:ln>
          <a:effectLst/>
        </p:spPr>
        <p:txBody>
          <a:bodyPr>
            <a:spAutoFit/>
          </a:bodyPr>
          <a:lstStyle/>
          <a:p>
            <a:pPr algn="ctr"/>
            <a:r>
              <a:rPr lang="en-US" sz="1400">
                <a:latin typeface="Calibri" pitchFamily="34" charset="0"/>
                <a:cs typeface="Times New Roman" pitchFamily="18" charset="0"/>
              </a:rPr>
              <a:t>Flexible Body Control (FBC)</a:t>
            </a:r>
          </a:p>
        </p:txBody>
      </p:sp>
      <p:sp>
        <p:nvSpPr>
          <p:cNvPr id="206857" name="Text Box 9"/>
          <p:cNvSpPr txBox="1">
            <a:spLocks noChangeArrowheads="1"/>
          </p:cNvSpPr>
          <p:nvPr/>
        </p:nvSpPr>
        <p:spPr bwMode="auto">
          <a:xfrm>
            <a:off x="5580112" y="1844824"/>
            <a:ext cx="1981200" cy="304800"/>
          </a:xfrm>
          <a:prstGeom prst="rect">
            <a:avLst/>
          </a:prstGeom>
          <a:noFill/>
          <a:ln w="9525">
            <a:noFill/>
            <a:miter lim="800000"/>
            <a:headEnd/>
            <a:tailEnd/>
          </a:ln>
          <a:effectLst/>
        </p:spPr>
        <p:txBody>
          <a:bodyPr>
            <a:spAutoFit/>
          </a:bodyPr>
          <a:lstStyle/>
          <a:p>
            <a:pPr algn="ctr"/>
            <a:r>
              <a:rPr lang="en-US" sz="1400" dirty="0">
                <a:latin typeface="Calibri" pitchFamily="34" charset="0"/>
                <a:cs typeface="Times New Roman" pitchFamily="18" charset="0"/>
              </a:rPr>
              <a:t>Adaptive Optics (AO)</a:t>
            </a:r>
          </a:p>
        </p:txBody>
      </p:sp>
      <p:sp>
        <p:nvSpPr>
          <p:cNvPr id="11" name="Textfeld 10"/>
          <p:cNvSpPr txBox="1"/>
          <p:nvPr/>
        </p:nvSpPr>
        <p:spPr>
          <a:xfrm>
            <a:off x="2627784" y="6021288"/>
            <a:ext cx="3816424" cy="400110"/>
          </a:xfrm>
          <a:prstGeom prst="rect">
            <a:avLst/>
          </a:prstGeom>
          <a:noFill/>
        </p:spPr>
        <p:txBody>
          <a:bodyPr wrap="square" rtlCol="0">
            <a:spAutoFit/>
          </a:bodyPr>
          <a:lstStyle/>
          <a:p>
            <a:pPr marL="0" lvl="1"/>
            <a:r>
              <a:rPr lang="en-US" sz="1000" dirty="0" smtClean="0"/>
              <a:t>H. J. Kärcher, “Telescopes as Mechatronic Systems” </a:t>
            </a:r>
            <a:endParaRPr lang="en-US" sz="1000" dirty="0" smtClean="0"/>
          </a:p>
          <a:p>
            <a:pPr marL="0" lvl="1"/>
            <a:r>
              <a:rPr lang="en-US" sz="1000" i="1" dirty="0" smtClean="0"/>
              <a:t>IEEE </a:t>
            </a:r>
            <a:r>
              <a:rPr lang="en-US" sz="1000" i="1" dirty="0" smtClean="0"/>
              <a:t>Antennas and Propagation Magazine</a:t>
            </a:r>
            <a:r>
              <a:rPr lang="en-US" sz="1000" dirty="0" smtClean="0"/>
              <a:t>, vol.47, 2005</a:t>
            </a:r>
            <a:endParaRPr lang="en-US"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1"/>
          <p:cNvSpPr>
            <a:spLocks noGrp="1"/>
          </p:cNvSpPr>
          <p:nvPr>
            <p:ph type="dt" sz="half" idx="10"/>
          </p:nvPr>
        </p:nvSpPr>
        <p:spPr/>
        <p:txBody>
          <a:bodyPr/>
          <a:lstStyle/>
          <a:p>
            <a:fld id="{80E5FD5E-A8B3-48BC-8AC5-49F2F9F6248F}" type="datetime1">
              <a:rPr lang="de-DE" smtClean="0"/>
              <a:pPr/>
              <a:t>22.09.2016</a:t>
            </a:fld>
            <a:endParaRPr lang="en-US"/>
          </a:p>
        </p:txBody>
      </p:sp>
      <p:sp>
        <p:nvSpPr>
          <p:cNvPr id="9" name="Fußzeilenplatzhalter 2"/>
          <p:cNvSpPr>
            <a:spLocks noGrp="1"/>
          </p:cNvSpPr>
          <p:nvPr>
            <p:ph type="ftr" sz="quarter" idx="11"/>
          </p:nvPr>
        </p:nvSpPr>
        <p:spPr/>
        <p:txBody>
          <a:bodyPr/>
          <a:lstStyle/>
          <a:p>
            <a:r>
              <a:rPr lang="en-US" smtClean="0"/>
              <a:t>hans.kaercher-extern@mt-mechatronics.de</a:t>
            </a:r>
            <a:endParaRPr lang="en-US"/>
          </a:p>
        </p:txBody>
      </p:sp>
      <p:sp>
        <p:nvSpPr>
          <p:cNvPr id="10" name="Foliennummernplatzhalter 3"/>
          <p:cNvSpPr>
            <a:spLocks noGrp="1"/>
          </p:cNvSpPr>
          <p:nvPr>
            <p:ph type="sldNum" sz="quarter" idx="12"/>
          </p:nvPr>
        </p:nvSpPr>
        <p:spPr/>
        <p:txBody>
          <a:bodyPr/>
          <a:lstStyle/>
          <a:p>
            <a:fld id="{625D9C25-8DBB-4BD3-9120-47C04C09D28A}" type="slidenum">
              <a:rPr lang="en-US"/>
              <a:pPr/>
              <a:t>5</a:t>
            </a:fld>
            <a:endParaRPr lang="en-US"/>
          </a:p>
        </p:txBody>
      </p:sp>
      <p:pic>
        <p:nvPicPr>
          <p:cNvPr id="209924" name="Picture 4"/>
          <p:cNvPicPr>
            <a:picLocks noChangeAspect="1" noChangeArrowheads="1"/>
          </p:cNvPicPr>
          <p:nvPr/>
        </p:nvPicPr>
        <p:blipFill>
          <a:blip r:embed="rId3" cstate="print"/>
          <a:srcRect/>
          <a:stretch>
            <a:fillRect/>
          </a:stretch>
        </p:blipFill>
        <p:spPr bwMode="auto">
          <a:xfrm>
            <a:off x="467544" y="2276872"/>
            <a:ext cx="3947586" cy="2592288"/>
          </a:xfrm>
          <a:prstGeom prst="rect">
            <a:avLst/>
          </a:prstGeom>
          <a:noFill/>
          <a:ln w="9525">
            <a:noFill/>
            <a:miter lim="800000"/>
            <a:headEnd/>
            <a:tailEnd/>
          </a:ln>
          <a:effectLst/>
        </p:spPr>
      </p:pic>
      <p:sp>
        <p:nvSpPr>
          <p:cNvPr id="209927" name="Text Box 7"/>
          <p:cNvSpPr txBox="1">
            <a:spLocks noChangeArrowheads="1"/>
          </p:cNvSpPr>
          <p:nvPr/>
        </p:nvSpPr>
        <p:spPr bwMode="auto">
          <a:xfrm>
            <a:off x="827584" y="1772816"/>
            <a:ext cx="2971800" cy="304800"/>
          </a:xfrm>
          <a:prstGeom prst="rect">
            <a:avLst/>
          </a:prstGeom>
          <a:noFill/>
          <a:ln w="9525">
            <a:noFill/>
            <a:miter lim="800000"/>
            <a:headEnd/>
            <a:tailEnd/>
          </a:ln>
          <a:effectLst/>
        </p:spPr>
        <p:txBody>
          <a:bodyPr>
            <a:spAutoFit/>
          </a:bodyPr>
          <a:lstStyle/>
          <a:p>
            <a:pPr algn="ctr"/>
            <a:r>
              <a:rPr lang="en-US" sz="1400" dirty="0">
                <a:latin typeface="Calibri" pitchFamily="34" charset="0"/>
                <a:cs typeface="Times New Roman" pitchFamily="18" charset="0"/>
              </a:rPr>
              <a:t>Astronomical Pointing Model</a:t>
            </a:r>
          </a:p>
        </p:txBody>
      </p:sp>
      <p:sp>
        <p:nvSpPr>
          <p:cNvPr id="12" name="Line 6"/>
          <p:cNvSpPr>
            <a:spLocks noChangeShapeType="1"/>
          </p:cNvSpPr>
          <p:nvPr/>
        </p:nvSpPr>
        <p:spPr bwMode="auto">
          <a:xfrm>
            <a:off x="4716016" y="1484784"/>
            <a:ext cx="0" cy="4248472"/>
          </a:xfrm>
          <a:prstGeom prst="line">
            <a:avLst/>
          </a:prstGeom>
          <a:noFill/>
          <a:ln w="9525">
            <a:solidFill>
              <a:schemeClr val="tx1"/>
            </a:solidFill>
            <a:round/>
            <a:headEnd/>
            <a:tailEnd/>
          </a:ln>
          <a:effectLst/>
        </p:spPr>
        <p:txBody>
          <a:bodyPr/>
          <a:lstStyle/>
          <a:p>
            <a:endParaRPr lang="en-US">
              <a:latin typeface="Calibri" pitchFamily="34" charset="0"/>
            </a:endParaRPr>
          </a:p>
        </p:txBody>
      </p:sp>
      <p:pic>
        <p:nvPicPr>
          <p:cNvPr id="13" name="Picture 5"/>
          <p:cNvPicPr>
            <a:picLocks noChangeAspect="1" noChangeArrowheads="1"/>
          </p:cNvPicPr>
          <p:nvPr/>
        </p:nvPicPr>
        <p:blipFill>
          <a:blip r:embed="rId4" cstate="print"/>
          <a:srcRect/>
          <a:stretch>
            <a:fillRect/>
          </a:stretch>
        </p:blipFill>
        <p:spPr bwMode="auto">
          <a:xfrm>
            <a:off x="4860032" y="2060848"/>
            <a:ext cx="3082759" cy="3672408"/>
          </a:xfrm>
          <a:prstGeom prst="rect">
            <a:avLst/>
          </a:prstGeom>
          <a:noFill/>
          <a:ln w="9525">
            <a:noFill/>
            <a:miter lim="800000"/>
            <a:headEnd/>
            <a:tailEnd/>
          </a:ln>
          <a:effectLst/>
        </p:spPr>
      </p:pic>
      <p:pic>
        <p:nvPicPr>
          <p:cNvPr id="14" name="Picture 6"/>
          <p:cNvPicPr>
            <a:picLocks noChangeAspect="1" noChangeArrowheads="1"/>
          </p:cNvPicPr>
          <p:nvPr/>
        </p:nvPicPr>
        <p:blipFill>
          <a:blip r:embed="rId5" cstate="print"/>
          <a:srcRect/>
          <a:stretch>
            <a:fillRect/>
          </a:stretch>
        </p:blipFill>
        <p:spPr bwMode="auto">
          <a:xfrm>
            <a:off x="7236296" y="1988840"/>
            <a:ext cx="1634877" cy="639551"/>
          </a:xfrm>
          <a:prstGeom prst="rect">
            <a:avLst/>
          </a:prstGeom>
          <a:noFill/>
          <a:ln w="9525">
            <a:noFill/>
            <a:miter lim="800000"/>
            <a:headEnd/>
            <a:tailEnd/>
          </a:ln>
          <a:effectLst/>
        </p:spPr>
      </p:pic>
      <p:sp>
        <p:nvSpPr>
          <p:cNvPr id="15" name="Text Box 8"/>
          <p:cNvSpPr txBox="1">
            <a:spLocks noChangeArrowheads="1"/>
          </p:cNvSpPr>
          <p:nvPr/>
        </p:nvSpPr>
        <p:spPr bwMode="auto">
          <a:xfrm>
            <a:off x="5220072" y="1124744"/>
            <a:ext cx="2971800" cy="304800"/>
          </a:xfrm>
          <a:prstGeom prst="rect">
            <a:avLst/>
          </a:prstGeom>
          <a:noFill/>
          <a:ln w="9525">
            <a:noFill/>
            <a:miter lim="800000"/>
            <a:headEnd/>
            <a:tailEnd/>
          </a:ln>
          <a:effectLst/>
        </p:spPr>
        <p:txBody>
          <a:bodyPr>
            <a:spAutoFit/>
          </a:bodyPr>
          <a:lstStyle/>
          <a:p>
            <a:pPr algn="ctr"/>
            <a:r>
              <a:rPr lang="en-US" sz="1400" dirty="0">
                <a:latin typeface="Calibri" pitchFamily="34" charset="0"/>
                <a:cs typeface="Times New Roman" pitchFamily="18" charset="0"/>
              </a:rPr>
              <a:t>Best-fitting </a:t>
            </a:r>
            <a:r>
              <a:rPr lang="en-US" sz="1400" dirty="0" smtClean="0">
                <a:latin typeface="Calibri" pitchFamily="34" charset="0"/>
                <a:cs typeface="Times New Roman" pitchFamily="18" charset="0"/>
              </a:rPr>
              <a:t>Algorithm – Ray Tracing</a:t>
            </a:r>
            <a:endParaRPr lang="en-US" sz="1400" dirty="0">
              <a:latin typeface="Calibri" pitchFamily="34" charset="0"/>
              <a:cs typeface="Times New Roman" pitchFamily="18" charset="0"/>
            </a:endParaRPr>
          </a:p>
        </p:txBody>
      </p:sp>
      <p:sp>
        <p:nvSpPr>
          <p:cNvPr id="16" name="Rechteck 15"/>
          <p:cNvSpPr/>
          <p:nvPr/>
        </p:nvSpPr>
        <p:spPr>
          <a:xfrm>
            <a:off x="467544" y="620688"/>
            <a:ext cx="4572000" cy="830997"/>
          </a:xfrm>
          <a:prstGeom prst="rect">
            <a:avLst/>
          </a:prstGeom>
          <a:noFill/>
          <a:ln w="9525">
            <a:noFill/>
            <a:miter lim="800000"/>
            <a:headEnd/>
            <a:tailEnd/>
          </a:ln>
          <a:effectLst/>
        </p:spPr>
        <p:txBody>
          <a:bodyPr wrap="square">
            <a:spAutoFit/>
          </a:bodyPr>
          <a:lstStyle/>
          <a:p>
            <a:r>
              <a:rPr lang="en-US" dirty="0" smtClean="0">
                <a:solidFill>
                  <a:schemeClr val="accent2"/>
                </a:solidFill>
                <a:latin typeface="Calibri" pitchFamily="34" charset="0"/>
                <a:cs typeface="Times New Roman" pitchFamily="18" charset="0"/>
              </a:rPr>
              <a:t>Astronomical Pointing Calibration &amp; Related Optics</a:t>
            </a:r>
          </a:p>
        </p:txBody>
      </p:sp>
      <p:sp>
        <p:nvSpPr>
          <p:cNvPr id="17" name="Textfeld 16"/>
          <p:cNvSpPr txBox="1"/>
          <p:nvPr/>
        </p:nvSpPr>
        <p:spPr>
          <a:xfrm>
            <a:off x="2195736" y="6165304"/>
            <a:ext cx="3816424" cy="400110"/>
          </a:xfrm>
          <a:prstGeom prst="rect">
            <a:avLst/>
          </a:prstGeom>
          <a:noFill/>
        </p:spPr>
        <p:txBody>
          <a:bodyPr wrap="square" rtlCol="0">
            <a:spAutoFit/>
          </a:bodyPr>
          <a:lstStyle/>
          <a:p>
            <a:pPr marL="0" lvl="1"/>
            <a:r>
              <a:rPr lang="en-US" sz="1000" dirty="0" smtClean="0"/>
              <a:t>H. J. Kärcher, “Telescopes as Mechatronic Systems” </a:t>
            </a:r>
            <a:endParaRPr lang="en-US" sz="1000" dirty="0" smtClean="0"/>
          </a:p>
          <a:p>
            <a:pPr marL="0" lvl="1"/>
            <a:r>
              <a:rPr lang="en-US" sz="1000" i="1" dirty="0" smtClean="0"/>
              <a:t>IEEE </a:t>
            </a:r>
            <a:r>
              <a:rPr lang="en-US" sz="1000" i="1" dirty="0" smtClean="0"/>
              <a:t>Antennas and Propagation Magazine</a:t>
            </a:r>
            <a:r>
              <a:rPr lang="en-US" sz="1000" dirty="0" smtClean="0"/>
              <a:t>, vol.47, 2005</a:t>
            </a:r>
            <a:endParaRPr 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1"/>
          <p:cNvSpPr>
            <a:spLocks noGrp="1"/>
          </p:cNvSpPr>
          <p:nvPr>
            <p:ph type="dt" sz="half" idx="10"/>
          </p:nvPr>
        </p:nvSpPr>
        <p:spPr/>
        <p:txBody>
          <a:bodyPr/>
          <a:lstStyle/>
          <a:p>
            <a:fld id="{9E8EDE2C-76E3-469D-B2F6-0AEF376F1123}" type="datetime1">
              <a:rPr lang="de-DE" smtClean="0"/>
              <a:pPr/>
              <a:t>22.09.2016</a:t>
            </a:fld>
            <a:endParaRPr lang="en-US"/>
          </a:p>
        </p:txBody>
      </p:sp>
      <p:sp>
        <p:nvSpPr>
          <p:cNvPr id="5" name="Fußzeilenplatzhalter 2"/>
          <p:cNvSpPr>
            <a:spLocks noGrp="1"/>
          </p:cNvSpPr>
          <p:nvPr>
            <p:ph type="ftr" sz="quarter" idx="11"/>
          </p:nvPr>
        </p:nvSpPr>
        <p:spPr/>
        <p:txBody>
          <a:bodyPr/>
          <a:lstStyle/>
          <a:p>
            <a:r>
              <a:rPr lang="en-US" smtClean="0"/>
              <a:t>hans.kaercher-extern@mt-mechatronics.de</a:t>
            </a:r>
            <a:endParaRPr lang="en-US"/>
          </a:p>
        </p:txBody>
      </p:sp>
      <p:sp>
        <p:nvSpPr>
          <p:cNvPr id="6" name="Foliennummernplatzhalter 3"/>
          <p:cNvSpPr>
            <a:spLocks noGrp="1"/>
          </p:cNvSpPr>
          <p:nvPr>
            <p:ph type="sldNum" sz="quarter" idx="12"/>
          </p:nvPr>
        </p:nvSpPr>
        <p:spPr/>
        <p:txBody>
          <a:bodyPr/>
          <a:lstStyle/>
          <a:p>
            <a:fld id="{CAB73BA8-431C-4BF8-89E5-BE729DED98B1}" type="slidenum">
              <a:rPr lang="en-US"/>
              <a:pPr/>
              <a:t>6</a:t>
            </a:fld>
            <a:endParaRPr lang="en-US"/>
          </a:p>
        </p:txBody>
      </p:sp>
      <p:sp>
        <p:nvSpPr>
          <p:cNvPr id="207874" name="Text Box 2"/>
          <p:cNvSpPr txBox="1">
            <a:spLocks noChangeArrowheads="1"/>
          </p:cNvSpPr>
          <p:nvPr/>
        </p:nvSpPr>
        <p:spPr bwMode="auto">
          <a:xfrm>
            <a:off x="251520" y="1268760"/>
            <a:ext cx="2592288" cy="1754326"/>
          </a:xfrm>
          <a:prstGeom prst="rect">
            <a:avLst/>
          </a:prstGeom>
          <a:noFill/>
          <a:ln w="9525">
            <a:noFill/>
            <a:miter lim="800000"/>
            <a:headEnd/>
            <a:tailEnd/>
          </a:ln>
          <a:effectLst/>
        </p:spPr>
        <p:txBody>
          <a:bodyPr wrap="square">
            <a:spAutoFit/>
          </a:bodyPr>
          <a:lstStyle/>
          <a:p>
            <a:pPr>
              <a:lnSpc>
                <a:spcPct val="150000"/>
              </a:lnSpc>
            </a:pPr>
            <a:r>
              <a:rPr lang="en-US" dirty="0" smtClean="0">
                <a:solidFill>
                  <a:schemeClr val="accent2"/>
                </a:solidFill>
                <a:latin typeface="Calibri" pitchFamily="34" charset="0"/>
                <a:cs typeface="Times New Roman" pitchFamily="18" charset="0"/>
              </a:rPr>
              <a:t>Deformation Sensing</a:t>
            </a:r>
          </a:p>
          <a:p>
            <a:pPr>
              <a:lnSpc>
                <a:spcPct val="150000"/>
              </a:lnSpc>
            </a:pPr>
            <a:r>
              <a:rPr lang="en-US" dirty="0" smtClean="0">
                <a:solidFill>
                  <a:schemeClr val="accent2"/>
                </a:solidFill>
                <a:latin typeface="Calibri" pitchFamily="34" charset="0"/>
                <a:cs typeface="Times New Roman" pitchFamily="18" charset="0"/>
              </a:rPr>
              <a:t>Overview</a:t>
            </a:r>
            <a:endParaRPr lang="en-US" dirty="0">
              <a:solidFill>
                <a:schemeClr val="accent2"/>
              </a:solidFill>
              <a:latin typeface="Calibri" pitchFamily="34" charset="0"/>
              <a:cs typeface="Times New Roman" pitchFamily="18" charset="0"/>
            </a:endParaRPr>
          </a:p>
        </p:txBody>
      </p:sp>
      <p:pic>
        <p:nvPicPr>
          <p:cNvPr id="207900" name="Picture 28"/>
          <p:cNvPicPr>
            <a:picLocks noChangeAspect="1" noChangeArrowheads="1"/>
          </p:cNvPicPr>
          <p:nvPr/>
        </p:nvPicPr>
        <p:blipFill>
          <a:blip r:embed="rId3" cstate="print"/>
          <a:srcRect r="38680" b="3185"/>
          <a:stretch>
            <a:fillRect/>
          </a:stretch>
        </p:blipFill>
        <p:spPr bwMode="auto">
          <a:xfrm>
            <a:off x="2555776" y="908720"/>
            <a:ext cx="5632450" cy="5213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umsplatzhalter 1"/>
          <p:cNvSpPr>
            <a:spLocks noGrp="1"/>
          </p:cNvSpPr>
          <p:nvPr>
            <p:ph type="dt" sz="half" idx="10"/>
          </p:nvPr>
        </p:nvSpPr>
        <p:spPr/>
        <p:txBody>
          <a:bodyPr/>
          <a:lstStyle/>
          <a:p>
            <a:fld id="{8A8E11CB-0C07-4155-8A48-1331E81E3383}" type="datetime1">
              <a:rPr lang="de-DE" smtClean="0"/>
              <a:pPr/>
              <a:t>22.09.2016</a:t>
            </a:fld>
            <a:endParaRPr lang="en-US"/>
          </a:p>
        </p:txBody>
      </p:sp>
      <p:sp>
        <p:nvSpPr>
          <p:cNvPr id="16" name="Fußzeilenplatzhalter 2"/>
          <p:cNvSpPr>
            <a:spLocks noGrp="1"/>
          </p:cNvSpPr>
          <p:nvPr>
            <p:ph type="ftr" sz="quarter" idx="11"/>
          </p:nvPr>
        </p:nvSpPr>
        <p:spPr/>
        <p:txBody>
          <a:bodyPr/>
          <a:lstStyle/>
          <a:p>
            <a:r>
              <a:rPr lang="en-US" smtClean="0"/>
              <a:t>hans.kaercher-extern@mt-mechatronics.de</a:t>
            </a:r>
            <a:endParaRPr lang="en-US"/>
          </a:p>
        </p:txBody>
      </p:sp>
      <p:sp>
        <p:nvSpPr>
          <p:cNvPr id="17" name="Foliennummernplatzhalter 3"/>
          <p:cNvSpPr>
            <a:spLocks noGrp="1"/>
          </p:cNvSpPr>
          <p:nvPr>
            <p:ph type="sldNum" sz="quarter" idx="12"/>
          </p:nvPr>
        </p:nvSpPr>
        <p:spPr/>
        <p:txBody>
          <a:bodyPr/>
          <a:lstStyle/>
          <a:p>
            <a:fld id="{A5AA5321-5B6F-44B6-848B-8E2584C87C2E}" type="slidenum">
              <a:rPr lang="en-US"/>
              <a:pPr/>
              <a:t>7</a:t>
            </a:fld>
            <a:endParaRPr lang="en-US"/>
          </a:p>
        </p:txBody>
      </p:sp>
      <p:pic>
        <p:nvPicPr>
          <p:cNvPr id="270341" name="Picture 5"/>
          <p:cNvPicPr>
            <a:picLocks noChangeAspect="1" noChangeArrowheads="1"/>
          </p:cNvPicPr>
          <p:nvPr/>
        </p:nvPicPr>
        <p:blipFill>
          <a:blip r:embed="rId3" cstate="print"/>
          <a:srcRect/>
          <a:stretch>
            <a:fillRect/>
          </a:stretch>
        </p:blipFill>
        <p:spPr bwMode="auto">
          <a:xfrm>
            <a:off x="5940152" y="4581128"/>
            <a:ext cx="2146300" cy="954088"/>
          </a:xfrm>
          <a:prstGeom prst="rect">
            <a:avLst/>
          </a:prstGeom>
          <a:noFill/>
          <a:ln w="9525">
            <a:noFill/>
            <a:miter lim="800000"/>
            <a:headEnd/>
            <a:tailEnd/>
          </a:ln>
          <a:effectLst/>
        </p:spPr>
      </p:pic>
      <p:pic>
        <p:nvPicPr>
          <p:cNvPr id="270342" name="Picture 6"/>
          <p:cNvPicPr>
            <a:picLocks noChangeAspect="1" noChangeArrowheads="1"/>
          </p:cNvPicPr>
          <p:nvPr/>
        </p:nvPicPr>
        <p:blipFill>
          <a:blip r:embed="rId4" cstate="print"/>
          <a:srcRect/>
          <a:stretch>
            <a:fillRect/>
          </a:stretch>
        </p:blipFill>
        <p:spPr bwMode="auto">
          <a:xfrm>
            <a:off x="6011863" y="1557338"/>
            <a:ext cx="2528887" cy="2390775"/>
          </a:xfrm>
          <a:prstGeom prst="rect">
            <a:avLst/>
          </a:prstGeom>
          <a:noFill/>
          <a:ln w="9525">
            <a:noFill/>
            <a:miter lim="800000"/>
            <a:headEnd/>
            <a:tailEnd/>
          </a:ln>
          <a:effectLst/>
        </p:spPr>
      </p:pic>
      <p:sp>
        <p:nvSpPr>
          <p:cNvPr id="270343" name="Text Box 7"/>
          <p:cNvSpPr txBox="1">
            <a:spLocks noChangeArrowheads="1"/>
          </p:cNvSpPr>
          <p:nvPr/>
        </p:nvSpPr>
        <p:spPr bwMode="auto">
          <a:xfrm>
            <a:off x="755576" y="1268760"/>
            <a:ext cx="1676400" cy="304800"/>
          </a:xfrm>
          <a:prstGeom prst="rect">
            <a:avLst/>
          </a:prstGeom>
          <a:noFill/>
          <a:ln w="9525">
            <a:noFill/>
            <a:miter lim="800000"/>
            <a:headEnd/>
            <a:tailEnd/>
          </a:ln>
          <a:effectLst/>
        </p:spPr>
        <p:txBody>
          <a:bodyPr>
            <a:spAutoFit/>
          </a:bodyPr>
          <a:lstStyle/>
          <a:p>
            <a:pPr algn="ctr"/>
            <a:r>
              <a:rPr lang="en-US" sz="1400" dirty="0">
                <a:solidFill>
                  <a:srgbClr val="3333CC"/>
                </a:solidFill>
                <a:latin typeface="Calibri" pitchFamily="34" charset="0"/>
                <a:cs typeface="Times New Roman" pitchFamily="18" charset="0"/>
              </a:rPr>
              <a:t>Angular Encoders</a:t>
            </a:r>
          </a:p>
        </p:txBody>
      </p:sp>
      <p:sp>
        <p:nvSpPr>
          <p:cNvPr id="270344" name="Text Box 8"/>
          <p:cNvSpPr txBox="1">
            <a:spLocks noChangeArrowheads="1"/>
          </p:cNvSpPr>
          <p:nvPr/>
        </p:nvSpPr>
        <p:spPr bwMode="auto">
          <a:xfrm>
            <a:off x="6372225" y="1341438"/>
            <a:ext cx="1905000" cy="304800"/>
          </a:xfrm>
          <a:prstGeom prst="rect">
            <a:avLst/>
          </a:prstGeom>
          <a:noFill/>
          <a:ln w="9525">
            <a:noFill/>
            <a:miter lim="800000"/>
            <a:headEnd/>
            <a:tailEnd/>
          </a:ln>
          <a:effectLst/>
        </p:spPr>
        <p:txBody>
          <a:bodyPr>
            <a:spAutoFit/>
          </a:bodyPr>
          <a:lstStyle/>
          <a:p>
            <a:pPr algn="ctr"/>
            <a:r>
              <a:rPr lang="en-US" sz="1400">
                <a:solidFill>
                  <a:srgbClr val="3333CC"/>
                </a:solidFill>
                <a:latin typeface="Calibri" pitchFamily="34" charset="0"/>
                <a:cs typeface="Times New Roman" pitchFamily="18" charset="0"/>
              </a:rPr>
              <a:t>Inclinometers</a:t>
            </a:r>
          </a:p>
        </p:txBody>
      </p:sp>
      <p:sp>
        <p:nvSpPr>
          <p:cNvPr id="270345" name="Text Box 9"/>
          <p:cNvSpPr txBox="1">
            <a:spLocks noChangeArrowheads="1"/>
          </p:cNvSpPr>
          <p:nvPr/>
        </p:nvSpPr>
        <p:spPr bwMode="auto">
          <a:xfrm>
            <a:off x="4571727" y="4222353"/>
            <a:ext cx="2089150" cy="523220"/>
          </a:xfrm>
          <a:prstGeom prst="rect">
            <a:avLst/>
          </a:prstGeom>
          <a:noFill/>
          <a:ln w="9525">
            <a:noFill/>
            <a:miter lim="800000"/>
            <a:headEnd/>
            <a:tailEnd/>
          </a:ln>
          <a:effectLst/>
        </p:spPr>
        <p:txBody>
          <a:bodyPr>
            <a:spAutoFit/>
          </a:bodyPr>
          <a:lstStyle/>
          <a:p>
            <a:pPr algn="ctr"/>
            <a:r>
              <a:rPr lang="en-US" sz="1400">
                <a:solidFill>
                  <a:srgbClr val="3333CC"/>
                </a:solidFill>
                <a:latin typeface="Calibri" pitchFamily="34" charset="0"/>
                <a:cs typeface="Times New Roman" pitchFamily="18" charset="0"/>
              </a:rPr>
              <a:t>Temperature </a:t>
            </a:r>
          </a:p>
          <a:p>
            <a:pPr algn="ctr"/>
            <a:r>
              <a:rPr lang="en-US" sz="1400">
                <a:solidFill>
                  <a:srgbClr val="3333CC"/>
                </a:solidFill>
                <a:latin typeface="Calibri" pitchFamily="34" charset="0"/>
                <a:cs typeface="Times New Roman" pitchFamily="18" charset="0"/>
              </a:rPr>
              <a:t>Sensors</a:t>
            </a:r>
          </a:p>
        </p:txBody>
      </p:sp>
      <p:sp>
        <p:nvSpPr>
          <p:cNvPr id="270349" name="Text Box 13"/>
          <p:cNvSpPr txBox="1">
            <a:spLocks noChangeArrowheads="1"/>
          </p:cNvSpPr>
          <p:nvPr/>
        </p:nvSpPr>
        <p:spPr bwMode="auto">
          <a:xfrm>
            <a:off x="2915816" y="548680"/>
            <a:ext cx="3313112" cy="420687"/>
          </a:xfrm>
          <a:prstGeom prst="rect">
            <a:avLst/>
          </a:prstGeom>
          <a:noFill/>
          <a:ln w="9525">
            <a:noFill/>
            <a:miter lim="800000"/>
            <a:headEnd/>
            <a:tailEnd/>
          </a:ln>
          <a:effectLst/>
        </p:spPr>
        <p:txBody>
          <a:bodyPr>
            <a:spAutoFit/>
          </a:bodyPr>
          <a:lstStyle/>
          <a:p>
            <a:pPr>
              <a:lnSpc>
                <a:spcPct val="90000"/>
              </a:lnSpc>
            </a:pPr>
            <a:r>
              <a:rPr lang="en-US" dirty="0">
                <a:solidFill>
                  <a:schemeClr val="accent2"/>
                </a:solidFill>
                <a:latin typeface="Calibri" pitchFamily="34" charset="0"/>
                <a:cs typeface="Times New Roman" pitchFamily="18" charset="0"/>
              </a:rPr>
              <a:t>Deformation </a:t>
            </a:r>
            <a:r>
              <a:rPr lang="en-US" dirty="0" smtClean="0">
                <a:solidFill>
                  <a:schemeClr val="accent2"/>
                </a:solidFill>
                <a:latin typeface="Calibri" pitchFamily="34" charset="0"/>
                <a:cs typeface="Times New Roman" pitchFamily="18" charset="0"/>
              </a:rPr>
              <a:t>Sensing II</a:t>
            </a:r>
            <a:endParaRPr lang="en-US" dirty="0">
              <a:solidFill>
                <a:schemeClr val="accent2"/>
              </a:solidFill>
              <a:latin typeface="Calibri" pitchFamily="34" charset="0"/>
              <a:cs typeface="Times New Roman" pitchFamily="18" charset="0"/>
            </a:endParaRPr>
          </a:p>
        </p:txBody>
      </p:sp>
      <p:pic>
        <p:nvPicPr>
          <p:cNvPr id="270354" name="Picture 18"/>
          <p:cNvPicPr>
            <a:picLocks noChangeAspect="1" noChangeArrowheads="1"/>
          </p:cNvPicPr>
          <p:nvPr/>
        </p:nvPicPr>
        <p:blipFill>
          <a:blip r:embed="rId5" cstate="print"/>
          <a:srcRect r="2689" b="2205"/>
          <a:stretch>
            <a:fillRect/>
          </a:stretch>
        </p:blipFill>
        <p:spPr bwMode="auto">
          <a:xfrm>
            <a:off x="539552" y="1844824"/>
            <a:ext cx="1154112" cy="1295400"/>
          </a:xfrm>
          <a:prstGeom prst="rect">
            <a:avLst/>
          </a:prstGeom>
          <a:noFill/>
        </p:spPr>
      </p:pic>
      <p:pic>
        <p:nvPicPr>
          <p:cNvPr id="270355" name="Picture 19"/>
          <p:cNvPicPr>
            <a:picLocks noChangeAspect="1" noChangeArrowheads="1"/>
          </p:cNvPicPr>
          <p:nvPr/>
        </p:nvPicPr>
        <p:blipFill>
          <a:blip r:embed="rId6" cstate="print"/>
          <a:srcRect r="1689" b="1797"/>
          <a:stretch>
            <a:fillRect/>
          </a:stretch>
        </p:blipFill>
        <p:spPr bwMode="auto">
          <a:xfrm>
            <a:off x="395089" y="3716486"/>
            <a:ext cx="1800225" cy="952500"/>
          </a:xfrm>
          <a:prstGeom prst="rect">
            <a:avLst/>
          </a:prstGeom>
          <a:noFill/>
        </p:spPr>
      </p:pic>
      <p:pic>
        <p:nvPicPr>
          <p:cNvPr id="270356" name="Picture 20"/>
          <p:cNvPicPr>
            <a:picLocks noChangeAspect="1" noChangeArrowheads="1"/>
          </p:cNvPicPr>
          <p:nvPr/>
        </p:nvPicPr>
        <p:blipFill>
          <a:blip r:embed="rId7" cstate="print"/>
          <a:srcRect r="1443" b="1862"/>
          <a:stretch>
            <a:fillRect/>
          </a:stretch>
        </p:blipFill>
        <p:spPr bwMode="auto">
          <a:xfrm>
            <a:off x="466527" y="5156349"/>
            <a:ext cx="1584325" cy="1114425"/>
          </a:xfrm>
          <a:prstGeom prst="rect">
            <a:avLst/>
          </a:prstGeom>
          <a:noFill/>
        </p:spPr>
      </p:pic>
      <p:sp>
        <p:nvSpPr>
          <p:cNvPr id="270351" name="Text Box 15"/>
          <p:cNvSpPr txBox="1">
            <a:spLocks noChangeArrowheads="1"/>
          </p:cNvSpPr>
          <p:nvPr/>
        </p:nvSpPr>
        <p:spPr bwMode="auto">
          <a:xfrm>
            <a:off x="1763514" y="2203599"/>
            <a:ext cx="1512888" cy="504825"/>
          </a:xfrm>
          <a:prstGeom prst="rect">
            <a:avLst/>
          </a:prstGeom>
          <a:noFill/>
          <a:ln w="9525">
            <a:noFill/>
            <a:miter lim="800000"/>
            <a:headEnd/>
            <a:tailEnd/>
          </a:ln>
        </p:spPr>
        <p:txBody>
          <a:bodyPr/>
          <a:lstStyle/>
          <a:p>
            <a:r>
              <a:rPr lang="en-US" sz="1200">
                <a:latin typeface="Calibri" pitchFamily="34" charset="0"/>
              </a:rPr>
              <a:t>Separate housing,</a:t>
            </a:r>
          </a:p>
          <a:p>
            <a:r>
              <a:rPr lang="en-US" sz="1200">
                <a:latin typeface="Calibri" pitchFamily="34" charset="0"/>
              </a:rPr>
              <a:t>no through hole</a:t>
            </a:r>
          </a:p>
        </p:txBody>
      </p:sp>
      <p:sp>
        <p:nvSpPr>
          <p:cNvPr id="270352" name="Text Box 16"/>
          <p:cNvSpPr txBox="1">
            <a:spLocks noChangeArrowheads="1"/>
          </p:cNvSpPr>
          <p:nvPr/>
        </p:nvSpPr>
        <p:spPr bwMode="auto">
          <a:xfrm>
            <a:off x="2050852" y="3645049"/>
            <a:ext cx="1584325" cy="419100"/>
          </a:xfrm>
          <a:prstGeom prst="rect">
            <a:avLst/>
          </a:prstGeom>
          <a:noFill/>
          <a:ln w="9525">
            <a:noFill/>
            <a:miter lim="800000"/>
            <a:headEnd/>
            <a:tailEnd/>
          </a:ln>
        </p:spPr>
        <p:txBody>
          <a:bodyPr/>
          <a:lstStyle/>
          <a:p>
            <a:r>
              <a:rPr lang="en-US" sz="1200">
                <a:latin typeface="Calibri" pitchFamily="34" charset="0"/>
              </a:rPr>
              <a:t>Direct attached, </a:t>
            </a:r>
          </a:p>
          <a:p>
            <a:r>
              <a:rPr lang="en-US" sz="1200">
                <a:latin typeface="Calibri" pitchFamily="34" charset="0"/>
              </a:rPr>
              <a:t>small through hole</a:t>
            </a:r>
          </a:p>
        </p:txBody>
      </p:sp>
      <p:sp>
        <p:nvSpPr>
          <p:cNvPr id="270353" name="Text Box 17"/>
          <p:cNvSpPr txBox="1">
            <a:spLocks noChangeArrowheads="1"/>
          </p:cNvSpPr>
          <p:nvPr/>
        </p:nvSpPr>
        <p:spPr bwMode="auto">
          <a:xfrm>
            <a:off x="1520627" y="5216674"/>
            <a:ext cx="2057400" cy="419100"/>
          </a:xfrm>
          <a:prstGeom prst="rect">
            <a:avLst/>
          </a:prstGeom>
          <a:noFill/>
          <a:ln w="9525">
            <a:noFill/>
            <a:miter lim="800000"/>
            <a:headEnd/>
            <a:tailEnd/>
          </a:ln>
        </p:spPr>
        <p:txBody>
          <a:bodyPr/>
          <a:lstStyle/>
          <a:p>
            <a:r>
              <a:rPr lang="en-US" sz="1200">
                <a:latin typeface="Calibri" pitchFamily="34" charset="0"/>
              </a:rPr>
              <a:t>Direct attached, </a:t>
            </a:r>
          </a:p>
          <a:p>
            <a:r>
              <a:rPr lang="en-US" sz="1200">
                <a:latin typeface="Calibri" pitchFamily="34" charset="0"/>
              </a:rPr>
              <a:t>large through hole</a:t>
            </a:r>
          </a:p>
        </p:txBody>
      </p:sp>
      <p:sp>
        <p:nvSpPr>
          <p:cNvPr id="270357" name="Text Box 21"/>
          <p:cNvSpPr txBox="1">
            <a:spLocks noChangeArrowheads="1"/>
          </p:cNvSpPr>
          <p:nvPr/>
        </p:nvSpPr>
        <p:spPr bwMode="auto">
          <a:xfrm>
            <a:off x="3419872" y="1052736"/>
            <a:ext cx="1944688" cy="304800"/>
          </a:xfrm>
          <a:prstGeom prst="rect">
            <a:avLst/>
          </a:prstGeom>
          <a:noFill/>
          <a:ln w="9525">
            <a:noFill/>
            <a:miter lim="800000"/>
            <a:headEnd/>
            <a:tailEnd/>
          </a:ln>
          <a:effectLst/>
        </p:spPr>
        <p:txBody>
          <a:bodyPr>
            <a:spAutoFit/>
          </a:bodyPr>
          <a:lstStyle/>
          <a:p>
            <a:pPr algn="ctr"/>
            <a:r>
              <a:rPr lang="en-US" sz="1400" dirty="0">
                <a:latin typeface="Calibri" pitchFamily="34" charset="0"/>
                <a:cs typeface="Times New Roman" pitchFamily="18" charset="0"/>
              </a:rPr>
              <a:t>Examples of Sensors</a:t>
            </a:r>
          </a:p>
        </p:txBody>
      </p:sp>
      <p:sp>
        <p:nvSpPr>
          <p:cNvPr id="18" name="Textfeld 17"/>
          <p:cNvSpPr txBox="1"/>
          <p:nvPr/>
        </p:nvSpPr>
        <p:spPr>
          <a:xfrm>
            <a:off x="4788024" y="6021288"/>
            <a:ext cx="3816424" cy="400110"/>
          </a:xfrm>
          <a:prstGeom prst="rect">
            <a:avLst/>
          </a:prstGeom>
          <a:noFill/>
        </p:spPr>
        <p:txBody>
          <a:bodyPr wrap="square" rtlCol="0">
            <a:spAutoFit/>
          </a:bodyPr>
          <a:lstStyle/>
          <a:p>
            <a:pPr marL="0" lvl="1"/>
            <a:r>
              <a:rPr lang="en-US" sz="1000" dirty="0" smtClean="0"/>
              <a:t>H. J. Kärcher, “Telescopes as Mechatronic Systems</a:t>
            </a:r>
            <a:r>
              <a:rPr lang="en-US" sz="1000" dirty="0" smtClean="0"/>
              <a:t>”, </a:t>
            </a:r>
          </a:p>
          <a:p>
            <a:pPr marL="0" lvl="1"/>
            <a:r>
              <a:rPr lang="en-US" sz="1000" i="1" dirty="0" smtClean="0"/>
              <a:t>IEEE </a:t>
            </a:r>
            <a:r>
              <a:rPr lang="en-US" sz="1000" i="1" dirty="0" smtClean="0"/>
              <a:t>Antennas and Propagation Magazine</a:t>
            </a:r>
            <a:r>
              <a:rPr lang="en-US" sz="1000" dirty="0" smtClean="0"/>
              <a:t>, vol.47, 2005</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AC3AF97-F68F-4293-9471-7E13DB57010B}" type="datetime1">
              <a:rPr lang="de-DE" smtClean="0"/>
              <a:pPr/>
              <a:t>22.09.2016</a:t>
            </a:fld>
            <a:endParaRPr lang="en-US" dirty="0"/>
          </a:p>
        </p:txBody>
      </p:sp>
      <p:sp>
        <p:nvSpPr>
          <p:cNvPr id="3" name="Fußzeilenplatzhalter 2"/>
          <p:cNvSpPr>
            <a:spLocks noGrp="1"/>
          </p:cNvSpPr>
          <p:nvPr>
            <p:ph type="ftr" sz="quarter" idx="11"/>
          </p:nvPr>
        </p:nvSpPr>
        <p:spPr/>
        <p:txBody>
          <a:bodyPr/>
          <a:lstStyle/>
          <a:p>
            <a:r>
              <a:rPr lang="en-US" smtClean="0"/>
              <a:t>Kärcher</a:t>
            </a:r>
            <a:endParaRPr lang="en-US"/>
          </a:p>
        </p:txBody>
      </p:sp>
      <p:sp>
        <p:nvSpPr>
          <p:cNvPr id="4" name="Foliennummernplatzhalter 3"/>
          <p:cNvSpPr>
            <a:spLocks noGrp="1"/>
          </p:cNvSpPr>
          <p:nvPr>
            <p:ph type="sldNum" sz="quarter" idx="12"/>
          </p:nvPr>
        </p:nvSpPr>
        <p:spPr/>
        <p:txBody>
          <a:bodyPr/>
          <a:lstStyle/>
          <a:p>
            <a:fld id="{12B7CFD3-CC36-4E17-B84E-30410351C7BD}" type="slidenum">
              <a:rPr lang="en-US" smtClean="0"/>
              <a:pPr/>
              <a:t>8</a:t>
            </a:fld>
            <a:endParaRPr lang="en-US"/>
          </a:p>
        </p:txBody>
      </p:sp>
      <p:sp>
        <p:nvSpPr>
          <p:cNvPr id="5" name="Rechteck 4"/>
          <p:cNvSpPr/>
          <p:nvPr/>
        </p:nvSpPr>
        <p:spPr bwMode="auto">
          <a:xfrm>
            <a:off x="467544" y="836712"/>
            <a:ext cx="8126617" cy="5503469"/>
          </a:xfrm>
          <a:prstGeom prst="rect">
            <a:avLst/>
          </a:prstGeom>
          <a:solidFill>
            <a:schemeClr val="bg1"/>
          </a:solidFill>
          <a:ln w="19050" cap="flat" cmpd="sng" algn="ctr">
            <a:noFill/>
            <a:prstDash val="solid"/>
            <a:round/>
            <a:headEnd type="none" w="med" len="med"/>
            <a:tailEnd type="triangle" w="med" len="med"/>
          </a:ln>
          <a:effectLst/>
        </p:spPr>
        <p:txBody>
          <a:bodyPr vert="horz" wrap="square" lIns="65306" tIns="32653" rIns="65306" bIns="32653" numCol="1" rtlCol="0" anchor="t" anchorCtr="0" compatLnSpc="1">
            <a:prstTxWarp prst="textNoShape">
              <a:avLst/>
            </a:prstTxWarp>
          </a:bodyPr>
          <a:lstStyle/>
          <a:p>
            <a:pPr defTabSz="653064" fontAlgn="base">
              <a:spcBef>
                <a:spcPct val="0"/>
              </a:spcBef>
              <a:spcAft>
                <a:spcPct val="0"/>
              </a:spcAft>
            </a:pPr>
            <a:endParaRPr lang="en-US" sz="1700" dirty="0">
              <a:latin typeface="Calibri" pitchFamily="34" charset="0"/>
            </a:endParaRPr>
          </a:p>
        </p:txBody>
      </p:sp>
      <p:pic>
        <p:nvPicPr>
          <p:cNvPr id="6" name="Picture 5"/>
          <p:cNvPicPr>
            <a:picLocks noChangeAspect="1" noChangeArrowheads="1"/>
          </p:cNvPicPr>
          <p:nvPr/>
        </p:nvPicPr>
        <p:blipFill>
          <a:blip r:embed="rId3" cstate="print"/>
          <a:srcRect/>
          <a:stretch>
            <a:fillRect/>
          </a:stretch>
        </p:blipFill>
        <p:spPr bwMode="auto">
          <a:xfrm>
            <a:off x="570412" y="2116969"/>
            <a:ext cx="2232025" cy="2081212"/>
          </a:xfrm>
          <a:prstGeom prst="rect">
            <a:avLst/>
          </a:prstGeom>
          <a:noFill/>
          <a:ln>
            <a:miter lim="800000"/>
            <a:headEnd/>
            <a:tailEnd/>
          </a:ln>
        </p:spPr>
      </p:pic>
      <p:pic>
        <p:nvPicPr>
          <p:cNvPr id="7" name="Picture 11"/>
          <p:cNvPicPr>
            <a:picLocks noChangeAspect="1" noChangeArrowheads="1"/>
          </p:cNvPicPr>
          <p:nvPr/>
        </p:nvPicPr>
        <p:blipFill>
          <a:blip r:embed="rId4" cstate="print"/>
          <a:srcRect/>
          <a:stretch>
            <a:fillRect/>
          </a:stretch>
        </p:blipFill>
        <p:spPr bwMode="auto">
          <a:xfrm>
            <a:off x="5353801" y="2014100"/>
            <a:ext cx="3168650" cy="2063750"/>
          </a:xfrm>
          <a:prstGeom prst="rect">
            <a:avLst/>
          </a:prstGeom>
          <a:noFill/>
          <a:ln w="9525">
            <a:noFill/>
            <a:miter lim="800000"/>
            <a:headEnd/>
            <a:tailEnd/>
          </a:ln>
          <a:effectLst/>
        </p:spPr>
      </p:pic>
      <p:sp>
        <p:nvSpPr>
          <p:cNvPr id="8" name="Text Box 15"/>
          <p:cNvSpPr txBox="1">
            <a:spLocks noChangeArrowheads="1"/>
          </p:cNvSpPr>
          <p:nvPr/>
        </p:nvSpPr>
        <p:spPr bwMode="auto">
          <a:xfrm>
            <a:off x="827584" y="1448323"/>
            <a:ext cx="1251026" cy="338544"/>
          </a:xfrm>
          <a:prstGeom prst="rect">
            <a:avLst/>
          </a:prstGeom>
          <a:noFill/>
          <a:ln w="9525">
            <a:solidFill>
              <a:schemeClr val="tx1"/>
            </a:solidFill>
            <a:miter lim="800000"/>
            <a:headEnd/>
            <a:tailEnd/>
          </a:ln>
          <a:effectLst/>
        </p:spPr>
        <p:txBody>
          <a:bodyPr wrap="none" lIns="91429" tIns="45715" rIns="91429" bIns="45715">
            <a:spAutoFit/>
          </a:bodyPr>
          <a:lstStyle/>
          <a:p>
            <a:r>
              <a:rPr lang="de-DE" sz="1600" b="1" dirty="0">
                <a:latin typeface="Calibri" pitchFamily="34" charset="0"/>
              </a:rPr>
              <a:t>Total Station</a:t>
            </a:r>
          </a:p>
        </p:txBody>
      </p:sp>
      <p:sp>
        <p:nvSpPr>
          <p:cNvPr id="9" name="Text Box 16"/>
          <p:cNvSpPr txBox="1">
            <a:spLocks noChangeArrowheads="1"/>
          </p:cNvSpPr>
          <p:nvPr/>
        </p:nvSpPr>
        <p:spPr bwMode="auto">
          <a:xfrm>
            <a:off x="3297024" y="1416892"/>
            <a:ext cx="1292511" cy="338544"/>
          </a:xfrm>
          <a:prstGeom prst="rect">
            <a:avLst/>
          </a:prstGeom>
          <a:noFill/>
          <a:ln w="9525">
            <a:solidFill>
              <a:schemeClr val="tx1"/>
            </a:solidFill>
            <a:miter lim="800000"/>
            <a:headEnd/>
            <a:tailEnd/>
          </a:ln>
          <a:effectLst/>
        </p:spPr>
        <p:txBody>
          <a:bodyPr wrap="none" lIns="91429" tIns="45715" rIns="91429" bIns="45715">
            <a:spAutoFit/>
          </a:bodyPr>
          <a:lstStyle/>
          <a:p>
            <a:r>
              <a:rPr lang="en-US" sz="1600" b="1" dirty="0">
                <a:latin typeface="Calibri" pitchFamily="34" charset="0"/>
              </a:rPr>
              <a:t>Laser Tracker</a:t>
            </a:r>
          </a:p>
        </p:txBody>
      </p:sp>
      <p:sp>
        <p:nvSpPr>
          <p:cNvPr id="10" name="Text Box 17"/>
          <p:cNvSpPr txBox="1">
            <a:spLocks noChangeArrowheads="1"/>
          </p:cNvSpPr>
          <p:nvPr/>
        </p:nvSpPr>
        <p:spPr bwMode="auto">
          <a:xfrm>
            <a:off x="6176750" y="1345454"/>
            <a:ext cx="1639594" cy="338544"/>
          </a:xfrm>
          <a:prstGeom prst="rect">
            <a:avLst/>
          </a:prstGeom>
          <a:noFill/>
          <a:ln w="9525">
            <a:solidFill>
              <a:schemeClr val="tx1"/>
            </a:solidFill>
            <a:miter lim="800000"/>
            <a:headEnd/>
            <a:tailEnd/>
          </a:ln>
          <a:effectLst/>
        </p:spPr>
        <p:txBody>
          <a:bodyPr wrap="none" lIns="91429" tIns="45715" rIns="91429" bIns="45715">
            <a:spAutoFit/>
          </a:bodyPr>
          <a:lstStyle/>
          <a:p>
            <a:r>
              <a:rPr lang="en-US" sz="1600" b="1" dirty="0">
                <a:latin typeface="Calibri" pitchFamily="34" charset="0"/>
              </a:rPr>
              <a:t>Photogrammetry</a:t>
            </a:r>
          </a:p>
        </p:txBody>
      </p:sp>
      <p:sp>
        <p:nvSpPr>
          <p:cNvPr id="11" name="Text Box 18"/>
          <p:cNvSpPr txBox="1">
            <a:spLocks noChangeArrowheads="1"/>
          </p:cNvSpPr>
          <p:nvPr/>
        </p:nvSpPr>
        <p:spPr bwMode="auto">
          <a:xfrm>
            <a:off x="1907704" y="620688"/>
            <a:ext cx="4026978" cy="461655"/>
          </a:xfrm>
          <a:prstGeom prst="rect">
            <a:avLst/>
          </a:prstGeom>
          <a:noFill/>
        </p:spPr>
        <p:txBody>
          <a:bodyPr wrap="none" lIns="91429" tIns="45715" rIns="91429" bIns="45715" rtlCol="0">
            <a:spAutoFit/>
          </a:bodyPr>
          <a:lstStyle/>
          <a:p>
            <a:pPr fontAlgn="base">
              <a:spcBef>
                <a:spcPct val="0"/>
              </a:spcBef>
              <a:spcAft>
                <a:spcPct val="0"/>
              </a:spcAft>
            </a:pPr>
            <a:r>
              <a:rPr lang="en-US" b="1" dirty="0" smtClean="0">
                <a:solidFill>
                  <a:srgbClr val="3333CC"/>
                </a:solidFill>
                <a:latin typeface="Calibri" pitchFamily="34" charset="0"/>
              </a:rPr>
              <a:t>Metrology Methods Overview</a:t>
            </a:r>
            <a:endParaRPr lang="en-US" b="1" dirty="0">
              <a:solidFill>
                <a:srgbClr val="3333CC"/>
              </a:solidFill>
              <a:latin typeface="Calibri" pitchFamily="34" charset="0"/>
            </a:endParaRPr>
          </a:p>
        </p:txBody>
      </p:sp>
      <p:sp>
        <p:nvSpPr>
          <p:cNvPr id="12" name="Line 19"/>
          <p:cNvSpPr>
            <a:spLocks noChangeShapeType="1"/>
          </p:cNvSpPr>
          <p:nvPr/>
        </p:nvSpPr>
        <p:spPr bwMode="auto">
          <a:xfrm>
            <a:off x="2833521" y="1294020"/>
            <a:ext cx="0" cy="5040560"/>
          </a:xfrm>
          <a:prstGeom prst="line">
            <a:avLst/>
          </a:prstGeom>
          <a:noFill/>
          <a:ln w="9525">
            <a:solidFill>
              <a:schemeClr val="tx1"/>
            </a:solidFill>
            <a:round/>
            <a:headEnd/>
            <a:tailEnd/>
          </a:ln>
          <a:effectLst/>
        </p:spPr>
        <p:txBody>
          <a:bodyPr lIns="91429" tIns="45715" rIns="91429" bIns="45715"/>
          <a:lstStyle/>
          <a:p>
            <a:endParaRPr lang="en-US" dirty="0">
              <a:latin typeface="Calibri" pitchFamily="34" charset="0"/>
            </a:endParaRPr>
          </a:p>
        </p:txBody>
      </p:sp>
      <p:sp>
        <p:nvSpPr>
          <p:cNvPr id="13" name="Line 20"/>
          <p:cNvSpPr>
            <a:spLocks noChangeShapeType="1"/>
          </p:cNvSpPr>
          <p:nvPr/>
        </p:nvSpPr>
        <p:spPr bwMode="auto">
          <a:xfrm>
            <a:off x="5199498" y="1345454"/>
            <a:ext cx="0" cy="4989126"/>
          </a:xfrm>
          <a:prstGeom prst="line">
            <a:avLst/>
          </a:prstGeom>
          <a:noFill/>
          <a:ln w="9525">
            <a:solidFill>
              <a:schemeClr val="tx1"/>
            </a:solidFill>
            <a:round/>
            <a:headEnd/>
            <a:tailEnd/>
          </a:ln>
          <a:effectLst/>
        </p:spPr>
        <p:txBody>
          <a:bodyPr lIns="91429" tIns="45715" rIns="91429" bIns="45715"/>
          <a:lstStyle/>
          <a:p>
            <a:endParaRPr lang="en-US" dirty="0">
              <a:latin typeface="Calibri" pitchFamily="34" charset="0"/>
            </a:endParaRPr>
          </a:p>
        </p:txBody>
      </p:sp>
      <p:sp>
        <p:nvSpPr>
          <p:cNvPr id="14" name="Text Box 21"/>
          <p:cNvSpPr txBox="1">
            <a:spLocks noChangeArrowheads="1"/>
          </p:cNvSpPr>
          <p:nvPr/>
        </p:nvSpPr>
        <p:spPr bwMode="auto">
          <a:xfrm>
            <a:off x="621846" y="4482945"/>
            <a:ext cx="947994" cy="338544"/>
          </a:xfrm>
          <a:prstGeom prst="rect">
            <a:avLst/>
          </a:prstGeom>
          <a:noFill/>
          <a:ln w="9525">
            <a:noFill/>
            <a:miter lim="800000"/>
            <a:headEnd/>
            <a:tailEnd/>
          </a:ln>
          <a:effectLst/>
        </p:spPr>
        <p:txBody>
          <a:bodyPr wrap="none" lIns="91429" tIns="45715" rIns="91429" bIns="45715">
            <a:spAutoFit/>
          </a:bodyPr>
          <a:lstStyle/>
          <a:p>
            <a:r>
              <a:rPr lang="en-US" sz="1600" b="1" dirty="0">
                <a:latin typeface="Calibri" pitchFamily="34" charset="0"/>
              </a:rPr>
              <a:t>Accuracy</a:t>
            </a:r>
          </a:p>
        </p:txBody>
      </p:sp>
      <p:sp>
        <p:nvSpPr>
          <p:cNvPr id="15" name="Text Box 22"/>
          <p:cNvSpPr txBox="1">
            <a:spLocks noChangeArrowheads="1"/>
          </p:cNvSpPr>
          <p:nvPr/>
        </p:nvSpPr>
        <p:spPr bwMode="auto">
          <a:xfrm>
            <a:off x="3193561" y="4482945"/>
            <a:ext cx="947994" cy="338544"/>
          </a:xfrm>
          <a:prstGeom prst="rect">
            <a:avLst/>
          </a:prstGeom>
          <a:noFill/>
          <a:ln w="9525">
            <a:noFill/>
            <a:miter lim="800000"/>
            <a:headEnd/>
            <a:tailEnd/>
          </a:ln>
          <a:effectLst/>
        </p:spPr>
        <p:txBody>
          <a:bodyPr wrap="none" lIns="91429" tIns="45715" rIns="91429" bIns="45715">
            <a:spAutoFit/>
          </a:bodyPr>
          <a:lstStyle/>
          <a:p>
            <a:r>
              <a:rPr lang="en-US" sz="1600" b="1" dirty="0">
                <a:latin typeface="Calibri" pitchFamily="34" charset="0"/>
              </a:rPr>
              <a:t>Accuracy</a:t>
            </a:r>
          </a:p>
        </p:txBody>
      </p:sp>
      <p:sp>
        <p:nvSpPr>
          <p:cNvPr id="16" name="Text Box 23"/>
          <p:cNvSpPr txBox="1">
            <a:spLocks noChangeArrowheads="1"/>
          </p:cNvSpPr>
          <p:nvPr/>
        </p:nvSpPr>
        <p:spPr bwMode="auto">
          <a:xfrm>
            <a:off x="5949819" y="4453102"/>
            <a:ext cx="947994" cy="338544"/>
          </a:xfrm>
          <a:prstGeom prst="rect">
            <a:avLst/>
          </a:prstGeom>
          <a:noFill/>
          <a:ln w="9525">
            <a:noFill/>
            <a:miter lim="800000"/>
            <a:headEnd/>
            <a:tailEnd/>
          </a:ln>
          <a:effectLst/>
        </p:spPr>
        <p:txBody>
          <a:bodyPr wrap="none" lIns="91429" tIns="45715" rIns="91429" bIns="45715">
            <a:spAutoFit/>
          </a:bodyPr>
          <a:lstStyle/>
          <a:p>
            <a:r>
              <a:rPr lang="en-US" sz="1600" b="1" dirty="0">
                <a:latin typeface="Calibri" pitchFamily="34" charset="0"/>
              </a:rPr>
              <a:t>Accuracy</a:t>
            </a:r>
          </a:p>
        </p:txBody>
      </p:sp>
      <p:sp>
        <p:nvSpPr>
          <p:cNvPr id="17" name="Text Box 24"/>
          <p:cNvSpPr txBox="1">
            <a:spLocks noChangeArrowheads="1"/>
          </p:cNvSpPr>
          <p:nvPr/>
        </p:nvSpPr>
        <p:spPr bwMode="auto">
          <a:xfrm>
            <a:off x="396031" y="4761390"/>
            <a:ext cx="1913130" cy="535521"/>
          </a:xfrm>
          <a:prstGeom prst="rect">
            <a:avLst/>
          </a:prstGeom>
          <a:noFill/>
          <a:ln w="9525">
            <a:noFill/>
            <a:miter lim="800000"/>
            <a:headEnd/>
            <a:tailEnd/>
          </a:ln>
          <a:effectLst/>
        </p:spPr>
        <p:txBody>
          <a:bodyPr wrap="none" lIns="91429" tIns="45715" rIns="91429" bIns="45715">
            <a:spAutoFit/>
          </a:bodyPr>
          <a:lstStyle/>
          <a:p>
            <a:pPr marL="180953" indent="-180953">
              <a:lnSpc>
                <a:spcPct val="120000"/>
              </a:lnSpc>
              <a:buFontTx/>
              <a:buChar char="•"/>
            </a:pPr>
            <a:r>
              <a:rPr lang="en-US" sz="1200" b="1" dirty="0">
                <a:latin typeface="Calibri" pitchFamily="34" charset="0"/>
              </a:rPr>
              <a:t>Angular 0.5’’</a:t>
            </a:r>
          </a:p>
          <a:p>
            <a:pPr marL="180953" indent="-180953">
              <a:lnSpc>
                <a:spcPct val="120000"/>
              </a:lnSpc>
              <a:buFontTx/>
              <a:buChar char="•"/>
            </a:pPr>
            <a:r>
              <a:rPr lang="en-US" sz="1200" b="1" dirty="0">
                <a:latin typeface="Calibri" pitchFamily="34" charset="0"/>
              </a:rPr>
              <a:t>Length 200µm + 2µm/m</a:t>
            </a:r>
          </a:p>
        </p:txBody>
      </p:sp>
      <p:sp>
        <p:nvSpPr>
          <p:cNvPr id="18" name="Text Box 25"/>
          <p:cNvSpPr txBox="1">
            <a:spLocks noChangeArrowheads="1"/>
          </p:cNvSpPr>
          <p:nvPr/>
        </p:nvSpPr>
        <p:spPr bwMode="auto">
          <a:xfrm>
            <a:off x="3204319" y="4791552"/>
            <a:ext cx="1834583" cy="535521"/>
          </a:xfrm>
          <a:prstGeom prst="rect">
            <a:avLst/>
          </a:prstGeom>
          <a:noFill/>
          <a:ln w="9525">
            <a:noFill/>
            <a:miter lim="800000"/>
            <a:headEnd/>
            <a:tailEnd/>
          </a:ln>
          <a:effectLst/>
        </p:spPr>
        <p:txBody>
          <a:bodyPr wrap="none" lIns="91429" tIns="45715" rIns="91429" bIns="45715">
            <a:spAutoFit/>
          </a:bodyPr>
          <a:lstStyle/>
          <a:p>
            <a:pPr marL="180953" indent="-180953">
              <a:lnSpc>
                <a:spcPct val="120000"/>
              </a:lnSpc>
              <a:buFontTx/>
              <a:buChar char="•"/>
            </a:pPr>
            <a:r>
              <a:rPr lang="en-US" sz="1200" b="1" dirty="0">
                <a:latin typeface="Calibri" pitchFamily="34" charset="0"/>
              </a:rPr>
              <a:t>Angular 1’’</a:t>
            </a:r>
          </a:p>
          <a:p>
            <a:pPr marL="180953" indent="-180953">
              <a:lnSpc>
                <a:spcPct val="120000"/>
              </a:lnSpc>
              <a:buFontTx/>
              <a:buChar char="•"/>
            </a:pPr>
            <a:r>
              <a:rPr lang="en-US" sz="1200" b="1" dirty="0">
                <a:latin typeface="Calibri" pitchFamily="34" charset="0"/>
              </a:rPr>
              <a:t>Length 10µm + 5µm/m</a:t>
            </a:r>
          </a:p>
        </p:txBody>
      </p:sp>
      <p:sp>
        <p:nvSpPr>
          <p:cNvPr id="19" name="Text Box 26"/>
          <p:cNvSpPr txBox="1">
            <a:spLocks noChangeArrowheads="1"/>
          </p:cNvSpPr>
          <p:nvPr/>
        </p:nvSpPr>
        <p:spPr bwMode="auto">
          <a:xfrm>
            <a:off x="5868144" y="4791551"/>
            <a:ext cx="2239565" cy="313922"/>
          </a:xfrm>
          <a:prstGeom prst="rect">
            <a:avLst/>
          </a:prstGeom>
          <a:noFill/>
          <a:ln w="9525">
            <a:noFill/>
            <a:miter lim="800000"/>
            <a:headEnd/>
            <a:tailEnd/>
          </a:ln>
          <a:effectLst/>
        </p:spPr>
        <p:txBody>
          <a:bodyPr wrap="none" lIns="91429" tIns="45715" rIns="91429" bIns="45715">
            <a:spAutoFit/>
          </a:bodyPr>
          <a:lstStyle/>
          <a:p>
            <a:pPr marL="180953" indent="-180953">
              <a:lnSpc>
                <a:spcPct val="120000"/>
              </a:lnSpc>
              <a:buFontTx/>
              <a:buChar char="•"/>
            </a:pPr>
            <a:r>
              <a:rPr lang="en-US" sz="1200" b="1" dirty="0">
                <a:latin typeface="Calibri" pitchFamily="34" charset="0"/>
              </a:rPr>
              <a:t>5µm + 5µm/m (all directions)</a:t>
            </a:r>
          </a:p>
        </p:txBody>
      </p:sp>
      <p:sp>
        <p:nvSpPr>
          <p:cNvPr id="20" name="Line 27"/>
          <p:cNvSpPr>
            <a:spLocks noChangeShapeType="1"/>
          </p:cNvSpPr>
          <p:nvPr/>
        </p:nvSpPr>
        <p:spPr bwMode="auto">
          <a:xfrm>
            <a:off x="467543" y="4482945"/>
            <a:ext cx="8075183" cy="0"/>
          </a:xfrm>
          <a:prstGeom prst="line">
            <a:avLst/>
          </a:prstGeom>
          <a:noFill/>
          <a:ln w="9525">
            <a:solidFill>
              <a:schemeClr val="tx1"/>
            </a:solidFill>
            <a:round/>
            <a:headEnd/>
            <a:tailEnd/>
          </a:ln>
          <a:effectLst/>
        </p:spPr>
        <p:txBody>
          <a:bodyPr lIns="91429" tIns="45715" rIns="91429" bIns="45715"/>
          <a:lstStyle/>
          <a:p>
            <a:endParaRPr lang="en-US" dirty="0">
              <a:latin typeface="Calibri" pitchFamily="34" charset="0"/>
            </a:endParaRPr>
          </a:p>
        </p:txBody>
      </p:sp>
      <p:sp>
        <p:nvSpPr>
          <p:cNvPr id="21" name="Line 28"/>
          <p:cNvSpPr>
            <a:spLocks noChangeShapeType="1"/>
          </p:cNvSpPr>
          <p:nvPr/>
        </p:nvSpPr>
        <p:spPr bwMode="auto">
          <a:xfrm>
            <a:off x="467544" y="5460197"/>
            <a:ext cx="8126617" cy="0"/>
          </a:xfrm>
          <a:prstGeom prst="line">
            <a:avLst/>
          </a:prstGeom>
          <a:noFill/>
          <a:ln w="9525">
            <a:solidFill>
              <a:schemeClr val="tx1"/>
            </a:solidFill>
            <a:round/>
            <a:headEnd/>
            <a:tailEnd/>
          </a:ln>
          <a:effectLst/>
        </p:spPr>
        <p:txBody>
          <a:bodyPr lIns="91429" tIns="45715" rIns="91429" bIns="45715"/>
          <a:lstStyle/>
          <a:p>
            <a:endParaRPr lang="en-US" dirty="0">
              <a:latin typeface="Calibri" pitchFamily="34" charset="0"/>
            </a:endParaRPr>
          </a:p>
        </p:txBody>
      </p:sp>
      <p:sp>
        <p:nvSpPr>
          <p:cNvPr id="22" name="Text Box 29"/>
          <p:cNvSpPr txBox="1">
            <a:spLocks noChangeArrowheads="1"/>
          </p:cNvSpPr>
          <p:nvPr/>
        </p:nvSpPr>
        <p:spPr bwMode="auto">
          <a:xfrm>
            <a:off x="692887" y="5541475"/>
            <a:ext cx="791477" cy="338544"/>
          </a:xfrm>
          <a:prstGeom prst="rect">
            <a:avLst/>
          </a:prstGeom>
          <a:noFill/>
          <a:ln w="9525">
            <a:noFill/>
            <a:miter lim="800000"/>
            <a:headEnd/>
            <a:tailEnd/>
          </a:ln>
          <a:effectLst/>
        </p:spPr>
        <p:txBody>
          <a:bodyPr wrap="none" lIns="91429" tIns="45715" rIns="91429" bIns="45715">
            <a:spAutoFit/>
          </a:bodyPr>
          <a:lstStyle/>
          <a:p>
            <a:r>
              <a:rPr lang="en-US" sz="1600" b="1" dirty="0">
                <a:latin typeface="Calibri" pitchFamily="34" charset="0"/>
              </a:rPr>
              <a:t>Targets</a:t>
            </a:r>
          </a:p>
        </p:txBody>
      </p:sp>
      <p:sp>
        <p:nvSpPr>
          <p:cNvPr id="23" name="Text Box 30"/>
          <p:cNvSpPr txBox="1">
            <a:spLocks noChangeArrowheads="1"/>
          </p:cNvSpPr>
          <p:nvPr/>
        </p:nvSpPr>
        <p:spPr bwMode="auto">
          <a:xfrm>
            <a:off x="3214159" y="5563065"/>
            <a:ext cx="791477" cy="338544"/>
          </a:xfrm>
          <a:prstGeom prst="rect">
            <a:avLst/>
          </a:prstGeom>
          <a:noFill/>
          <a:ln w="9525">
            <a:noFill/>
            <a:miter lim="800000"/>
            <a:headEnd/>
            <a:tailEnd/>
          </a:ln>
          <a:effectLst/>
        </p:spPr>
        <p:txBody>
          <a:bodyPr wrap="none" lIns="91429" tIns="45715" rIns="91429" bIns="45715">
            <a:spAutoFit/>
          </a:bodyPr>
          <a:lstStyle/>
          <a:p>
            <a:r>
              <a:rPr lang="en-US" sz="1600" b="1" dirty="0">
                <a:latin typeface="Calibri" pitchFamily="34" charset="0"/>
              </a:rPr>
              <a:t>Targets</a:t>
            </a:r>
          </a:p>
        </p:txBody>
      </p:sp>
      <p:sp>
        <p:nvSpPr>
          <p:cNvPr id="24" name="Text Box 31"/>
          <p:cNvSpPr txBox="1">
            <a:spLocks noChangeArrowheads="1"/>
          </p:cNvSpPr>
          <p:nvPr/>
        </p:nvSpPr>
        <p:spPr bwMode="auto">
          <a:xfrm>
            <a:off x="6022447" y="5563065"/>
            <a:ext cx="791477" cy="338544"/>
          </a:xfrm>
          <a:prstGeom prst="rect">
            <a:avLst/>
          </a:prstGeom>
          <a:noFill/>
          <a:ln w="9525">
            <a:noFill/>
            <a:miter lim="800000"/>
            <a:headEnd/>
            <a:tailEnd/>
          </a:ln>
          <a:effectLst/>
        </p:spPr>
        <p:txBody>
          <a:bodyPr wrap="none" lIns="91429" tIns="45715" rIns="91429" bIns="45715">
            <a:spAutoFit/>
          </a:bodyPr>
          <a:lstStyle/>
          <a:p>
            <a:r>
              <a:rPr lang="en-US" sz="1600" b="1" dirty="0">
                <a:latin typeface="Calibri" pitchFamily="34" charset="0"/>
              </a:rPr>
              <a:t>Targets</a:t>
            </a:r>
          </a:p>
        </p:txBody>
      </p:sp>
      <p:sp>
        <p:nvSpPr>
          <p:cNvPr id="25" name="Text Box 32"/>
          <p:cNvSpPr txBox="1">
            <a:spLocks noChangeArrowheads="1"/>
          </p:cNvSpPr>
          <p:nvPr/>
        </p:nvSpPr>
        <p:spPr bwMode="auto">
          <a:xfrm>
            <a:off x="477308" y="5851990"/>
            <a:ext cx="1998282" cy="313922"/>
          </a:xfrm>
          <a:prstGeom prst="rect">
            <a:avLst/>
          </a:prstGeom>
          <a:noFill/>
          <a:ln w="9525">
            <a:noFill/>
            <a:miter lim="800000"/>
            <a:headEnd/>
            <a:tailEnd/>
          </a:ln>
          <a:effectLst/>
        </p:spPr>
        <p:txBody>
          <a:bodyPr wrap="none" lIns="91429" tIns="45715" rIns="91429" bIns="45715">
            <a:spAutoFit/>
          </a:bodyPr>
          <a:lstStyle/>
          <a:p>
            <a:pPr marL="180953" indent="-180953">
              <a:lnSpc>
                <a:spcPct val="120000"/>
              </a:lnSpc>
              <a:buFontTx/>
              <a:buChar char="•"/>
            </a:pPr>
            <a:r>
              <a:rPr lang="en-US" sz="1200" b="1" dirty="0">
                <a:latin typeface="Calibri" pitchFamily="34" charset="0"/>
              </a:rPr>
              <a:t>Coded permanent targets</a:t>
            </a:r>
          </a:p>
        </p:txBody>
      </p:sp>
      <p:sp>
        <p:nvSpPr>
          <p:cNvPr id="26" name="Text Box 33"/>
          <p:cNvSpPr txBox="1">
            <a:spLocks noChangeArrowheads="1"/>
          </p:cNvSpPr>
          <p:nvPr/>
        </p:nvSpPr>
        <p:spPr bwMode="auto">
          <a:xfrm>
            <a:off x="3214159" y="5851990"/>
            <a:ext cx="1767449" cy="313922"/>
          </a:xfrm>
          <a:prstGeom prst="rect">
            <a:avLst/>
          </a:prstGeom>
          <a:noFill/>
          <a:ln w="9525">
            <a:noFill/>
            <a:miter lim="800000"/>
            <a:headEnd/>
            <a:tailEnd/>
          </a:ln>
          <a:effectLst/>
        </p:spPr>
        <p:txBody>
          <a:bodyPr wrap="none" lIns="91429" tIns="45715" rIns="91429" bIns="45715">
            <a:spAutoFit/>
          </a:bodyPr>
          <a:lstStyle/>
          <a:p>
            <a:pPr marL="180953" indent="-180953">
              <a:lnSpc>
                <a:spcPct val="120000"/>
              </a:lnSpc>
              <a:buFontTx/>
              <a:buChar char="•"/>
            </a:pPr>
            <a:r>
              <a:rPr lang="en-US" sz="1200" b="1" dirty="0">
                <a:latin typeface="Calibri" pitchFamily="34" charset="0"/>
              </a:rPr>
              <a:t>Mobile retro-reflector</a:t>
            </a:r>
          </a:p>
        </p:txBody>
      </p:sp>
      <p:sp>
        <p:nvSpPr>
          <p:cNvPr id="27" name="Text Box 34"/>
          <p:cNvSpPr txBox="1">
            <a:spLocks noChangeArrowheads="1"/>
          </p:cNvSpPr>
          <p:nvPr/>
        </p:nvSpPr>
        <p:spPr bwMode="auto">
          <a:xfrm>
            <a:off x="6022446" y="5851990"/>
            <a:ext cx="1998282" cy="313922"/>
          </a:xfrm>
          <a:prstGeom prst="rect">
            <a:avLst/>
          </a:prstGeom>
          <a:noFill/>
          <a:ln w="9525">
            <a:noFill/>
            <a:miter lim="800000"/>
            <a:headEnd/>
            <a:tailEnd/>
          </a:ln>
          <a:effectLst/>
        </p:spPr>
        <p:txBody>
          <a:bodyPr wrap="none" lIns="91429" tIns="45715" rIns="91429" bIns="45715">
            <a:spAutoFit/>
          </a:bodyPr>
          <a:lstStyle/>
          <a:p>
            <a:pPr marL="180953" indent="-180953">
              <a:lnSpc>
                <a:spcPct val="120000"/>
              </a:lnSpc>
              <a:buFontTx/>
              <a:buChar char="•"/>
            </a:pPr>
            <a:r>
              <a:rPr lang="en-US" sz="1200" b="1" dirty="0">
                <a:latin typeface="Calibri" pitchFamily="34" charset="0"/>
              </a:rPr>
              <a:t>Coded permanent targets</a:t>
            </a:r>
          </a:p>
        </p:txBody>
      </p:sp>
      <p:pic>
        <p:nvPicPr>
          <p:cNvPr id="28" name="Picture 6" descr="LTD800 small 01"/>
          <p:cNvPicPr>
            <a:picLocks noChangeAspect="1" noChangeArrowheads="1"/>
          </p:cNvPicPr>
          <p:nvPr/>
        </p:nvPicPr>
        <p:blipFill>
          <a:blip r:embed="rId5" cstate="print"/>
          <a:srcRect/>
          <a:stretch>
            <a:fillRect/>
          </a:stretch>
        </p:blipFill>
        <p:spPr bwMode="auto">
          <a:xfrm>
            <a:off x="3522791" y="1994073"/>
            <a:ext cx="993775" cy="24479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1"/>
          <p:cNvSpPr>
            <a:spLocks noGrp="1"/>
          </p:cNvSpPr>
          <p:nvPr>
            <p:ph type="dt" sz="half" idx="10"/>
          </p:nvPr>
        </p:nvSpPr>
        <p:spPr/>
        <p:txBody>
          <a:bodyPr/>
          <a:lstStyle/>
          <a:p>
            <a:fld id="{E42E8CF6-DA25-4A63-B8E8-5DD910734A70}" type="datetime1">
              <a:rPr lang="de-DE" smtClean="0"/>
              <a:pPr/>
              <a:t>22.09.2016</a:t>
            </a:fld>
            <a:endParaRPr lang="en-US"/>
          </a:p>
        </p:txBody>
      </p:sp>
      <p:sp>
        <p:nvSpPr>
          <p:cNvPr id="11" name="Fußzeilenplatzhalter 2"/>
          <p:cNvSpPr>
            <a:spLocks noGrp="1"/>
          </p:cNvSpPr>
          <p:nvPr>
            <p:ph type="ftr" sz="quarter" idx="11"/>
          </p:nvPr>
        </p:nvSpPr>
        <p:spPr/>
        <p:txBody>
          <a:bodyPr/>
          <a:lstStyle/>
          <a:p>
            <a:r>
              <a:rPr lang="en-US" smtClean="0"/>
              <a:t>hans.kaercher-extern@mt-mechatronics.de</a:t>
            </a:r>
            <a:endParaRPr lang="en-US"/>
          </a:p>
        </p:txBody>
      </p:sp>
      <p:sp>
        <p:nvSpPr>
          <p:cNvPr id="12" name="Foliennummernplatzhalter 3"/>
          <p:cNvSpPr>
            <a:spLocks noGrp="1"/>
          </p:cNvSpPr>
          <p:nvPr>
            <p:ph type="sldNum" sz="quarter" idx="12"/>
          </p:nvPr>
        </p:nvSpPr>
        <p:spPr/>
        <p:txBody>
          <a:bodyPr/>
          <a:lstStyle/>
          <a:p>
            <a:fld id="{27D63EBE-1D92-45E5-95FE-EDBE89106F3D}" type="slidenum">
              <a:rPr lang="en-US"/>
              <a:pPr/>
              <a:t>9</a:t>
            </a:fld>
            <a:endParaRPr lang="en-US"/>
          </a:p>
        </p:txBody>
      </p:sp>
      <p:sp>
        <p:nvSpPr>
          <p:cNvPr id="218114" name="Text Box 2"/>
          <p:cNvSpPr txBox="1">
            <a:spLocks noChangeArrowheads="1"/>
          </p:cNvSpPr>
          <p:nvPr/>
        </p:nvSpPr>
        <p:spPr bwMode="auto">
          <a:xfrm>
            <a:off x="3203848" y="836712"/>
            <a:ext cx="3384550" cy="457200"/>
          </a:xfrm>
          <a:prstGeom prst="rect">
            <a:avLst/>
          </a:prstGeom>
          <a:noFill/>
          <a:ln w="9525">
            <a:noFill/>
            <a:miter lim="800000"/>
            <a:headEnd/>
            <a:tailEnd/>
          </a:ln>
          <a:effectLst/>
        </p:spPr>
        <p:txBody>
          <a:bodyPr>
            <a:spAutoFit/>
          </a:bodyPr>
          <a:lstStyle/>
          <a:p>
            <a:r>
              <a:rPr lang="en-US" dirty="0">
                <a:solidFill>
                  <a:schemeClr val="accent2"/>
                </a:solidFill>
                <a:latin typeface="Calibri" pitchFamily="34" charset="0"/>
                <a:cs typeface="Times New Roman" pitchFamily="18" charset="0"/>
              </a:rPr>
              <a:t>Deformation Sensing III</a:t>
            </a:r>
          </a:p>
        </p:txBody>
      </p:sp>
      <p:pic>
        <p:nvPicPr>
          <p:cNvPr id="218119" name="Picture 7"/>
          <p:cNvPicPr>
            <a:picLocks noChangeAspect="1" noChangeArrowheads="1"/>
          </p:cNvPicPr>
          <p:nvPr/>
        </p:nvPicPr>
        <p:blipFill>
          <a:blip r:embed="rId4" cstate="print"/>
          <a:srcRect/>
          <a:stretch>
            <a:fillRect/>
          </a:stretch>
        </p:blipFill>
        <p:spPr bwMode="auto">
          <a:xfrm>
            <a:off x="395288" y="3068638"/>
            <a:ext cx="4279900" cy="2417762"/>
          </a:xfrm>
          <a:prstGeom prst="rect">
            <a:avLst/>
          </a:prstGeom>
          <a:noFill/>
          <a:ln w="9525">
            <a:noFill/>
            <a:miter lim="800000"/>
            <a:headEnd/>
            <a:tailEnd/>
          </a:ln>
          <a:effectLst/>
        </p:spPr>
      </p:pic>
      <p:pic>
        <p:nvPicPr>
          <p:cNvPr id="218121" name="Picture 9"/>
          <p:cNvPicPr>
            <a:picLocks noChangeAspect="1" noChangeArrowheads="1"/>
          </p:cNvPicPr>
          <p:nvPr/>
        </p:nvPicPr>
        <p:blipFill>
          <a:blip r:embed="rId5" cstate="print"/>
          <a:srcRect/>
          <a:stretch>
            <a:fillRect/>
          </a:stretch>
        </p:blipFill>
        <p:spPr bwMode="auto">
          <a:xfrm>
            <a:off x="5715000" y="2209800"/>
            <a:ext cx="3014663" cy="3429000"/>
          </a:xfrm>
          <a:prstGeom prst="rect">
            <a:avLst/>
          </a:prstGeom>
          <a:noFill/>
          <a:ln w="9525">
            <a:noFill/>
            <a:miter lim="800000"/>
            <a:headEnd/>
            <a:tailEnd/>
          </a:ln>
          <a:effectLst/>
        </p:spPr>
      </p:pic>
      <p:sp>
        <p:nvSpPr>
          <p:cNvPr id="218122" name="Text Box 10"/>
          <p:cNvSpPr txBox="1">
            <a:spLocks noChangeArrowheads="1"/>
          </p:cNvSpPr>
          <p:nvPr/>
        </p:nvSpPr>
        <p:spPr bwMode="auto">
          <a:xfrm>
            <a:off x="1309688" y="5888038"/>
            <a:ext cx="1981200" cy="457200"/>
          </a:xfrm>
          <a:prstGeom prst="rect">
            <a:avLst/>
          </a:prstGeom>
          <a:noFill/>
          <a:ln w="9525">
            <a:noFill/>
            <a:miter lim="800000"/>
            <a:headEnd/>
            <a:tailEnd/>
          </a:ln>
          <a:effectLst/>
        </p:spPr>
        <p:txBody>
          <a:bodyPr>
            <a:spAutoFit/>
          </a:bodyPr>
          <a:lstStyle/>
          <a:p>
            <a:pPr algn="ctr"/>
            <a:r>
              <a:rPr lang="en-US" sz="1200" dirty="0">
                <a:latin typeface="Calibri" pitchFamily="34" charset="0"/>
                <a:cs typeface="Times New Roman" pitchFamily="18" charset="0"/>
              </a:rPr>
              <a:t>Inertial Stabilization System SOFIA</a:t>
            </a:r>
          </a:p>
        </p:txBody>
      </p:sp>
      <p:sp>
        <p:nvSpPr>
          <p:cNvPr id="218123" name="Text Box 11"/>
          <p:cNvSpPr txBox="1">
            <a:spLocks noChangeArrowheads="1"/>
          </p:cNvSpPr>
          <p:nvPr/>
        </p:nvSpPr>
        <p:spPr bwMode="auto">
          <a:xfrm>
            <a:off x="6084168" y="1772816"/>
            <a:ext cx="1981200" cy="304800"/>
          </a:xfrm>
          <a:prstGeom prst="rect">
            <a:avLst/>
          </a:prstGeom>
          <a:noFill/>
          <a:ln w="9525">
            <a:noFill/>
            <a:miter lim="800000"/>
            <a:headEnd/>
            <a:tailEnd/>
          </a:ln>
          <a:effectLst/>
        </p:spPr>
        <p:txBody>
          <a:bodyPr>
            <a:spAutoFit/>
          </a:bodyPr>
          <a:lstStyle/>
          <a:p>
            <a:pPr algn="ctr"/>
            <a:r>
              <a:rPr lang="en-US" sz="1400">
                <a:latin typeface="Calibri" pitchFamily="34" charset="0"/>
                <a:cs typeface="Times New Roman" pitchFamily="18" charset="0"/>
              </a:rPr>
              <a:t>Fiber-optical Gyros</a:t>
            </a:r>
          </a:p>
        </p:txBody>
      </p:sp>
      <p:sp>
        <p:nvSpPr>
          <p:cNvPr id="218124" name="Text Box 12"/>
          <p:cNvSpPr txBox="1">
            <a:spLocks noChangeArrowheads="1"/>
          </p:cNvSpPr>
          <p:nvPr/>
        </p:nvSpPr>
        <p:spPr bwMode="auto">
          <a:xfrm>
            <a:off x="3491880" y="1268760"/>
            <a:ext cx="1944687" cy="304800"/>
          </a:xfrm>
          <a:prstGeom prst="rect">
            <a:avLst/>
          </a:prstGeom>
          <a:noFill/>
          <a:ln w="9525">
            <a:noFill/>
            <a:miter lim="800000"/>
            <a:headEnd/>
            <a:tailEnd/>
          </a:ln>
          <a:effectLst/>
        </p:spPr>
        <p:txBody>
          <a:bodyPr>
            <a:spAutoFit/>
          </a:bodyPr>
          <a:lstStyle/>
          <a:p>
            <a:pPr algn="ctr"/>
            <a:r>
              <a:rPr lang="en-US" sz="1400" dirty="0">
                <a:latin typeface="Calibri" pitchFamily="34" charset="0"/>
                <a:cs typeface="Times New Roman" pitchFamily="18" charset="0"/>
              </a:rPr>
              <a:t>Example of Sensors</a:t>
            </a:r>
          </a:p>
        </p:txBody>
      </p:sp>
      <p:graphicFrame>
        <p:nvGraphicFramePr>
          <p:cNvPr id="218125" name="Object 13"/>
          <p:cNvGraphicFramePr>
            <a:graphicFrameLocks noChangeAspect="1"/>
          </p:cNvGraphicFramePr>
          <p:nvPr/>
        </p:nvGraphicFramePr>
        <p:xfrm>
          <a:off x="323850" y="981075"/>
          <a:ext cx="2303463" cy="1536700"/>
        </p:xfrm>
        <a:graphic>
          <a:graphicData uri="http://schemas.openxmlformats.org/presentationml/2006/ole">
            <p:oleObj spid="_x0000_s2050" name="Bitmap" r:id="rId6" imgW="7314286" imgH="4877481" progId="PBrush">
              <p:embed/>
            </p:oleObj>
          </a:graphicData>
        </a:graphic>
      </p:graphicFrame>
      <p:sp>
        <p:nvSpPr>
          <p:cNvPr id="218126" name="Line 14"/>
          <p:cNvSpPr>
            <a:spLocks noChangeShapeType="1"/>
          </p:cNvSpPr>
          <p:nvPr/>
        </p:nvSpPr>
        <p:spPr bwMode="auto">
          <a:xfrm flipH="1" flipV="1">
            <a:off x="1692275" y="1700213"/>
            <a:ext cx="719138" cy="1296987"/>
          </a:xfrm>
          <a:prstGeom prst="line">
            <a:avLst/>
          </a:prstGeom>
          <a:noFill/>
          <a:ln w="9525">
            <a:solidFill>
              <a:srgbClr val="FF0000"/>
            </a:solidFill>
            <a:round/>
            <a:headEnd/>
            <a:tailEnd type="triangle" w="med" len="med"/>
          </a:ln>
          <a:effectLst/>
        </p:spPr>
        <p:txBody>
          <a:bodyPr/>
          <a:lstStyle/>
          <a:p>
            <a:endParaRPr lang="en-US"/>
          </a:p>
        </p:txBody>
      </p:sp>
      <p:sp>
        <p:nvSpPr>
          <p:cNvPr id="13" name="Textfeld 12"/>
          <p:cNvSpPr txBox="1"/>
          <p:nvPr/>
        </p:nvSpPr>
        <p:spPr>
          <a:xfrm>
            <a:off x="4716016" y="6021288"/>
            <a:ext cx="3816424" cy="400110"/>
          </a:xfrm>
          <a:prstGeom prst="rect">
            <a:avLst/>
          </a:prstGeom>
          <a:noFill/>
        </p:spPr>
        <p:txBody>
          <a:bodyPr wrap="square" rtlCol="0">
            <a:spAutoFit/>
          </a:bodyPr>
          <a:lstStyle/>
          <a:p>
            <a:pPr marL="0" lvl="1"/>
            <a:r>
              <a:rPr lang="en-US" sz="1000" dirty="0" smtClean="0"/>
              <a:t>H. J. Kärcher, “Telescopes as Mechatronic Systems</a:t>
            </a:r>
            <a:r>
              <a:rPr lang="en-US" sz="1000" dirty="0" smtClean="0"/>
              <a:t>”, </a:t>
            </a:r>
          </a:p>
          <a:p>
            <a:pPr marL="0" lvl="1"/>
            <a:r>
              <a:rPr lang="en-US" sz="1000" i="1" dirty="0" smtClean="0"/>
              <a:t>IEEE </a:t>
            </a:r>
            <a:r>
              <a:rPr lang="en-US" sz="1000" i="1" dirty="0" smtClean="0"/>
              <a:t>Antennas and Propagation Magazine</a:t>
            </a:r>
            <a:r>
              <a:rPr lang="en-US" sz="1000" dirty="0" smtClean="0"/>
              <a:t>, vol.47, 2005</a:t>
            </a:r>
            <a:endParaRPr lang="en-US" sz="1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6093</Words>
  <Application>Microsoft Office PowerPoint</Application>
  <PresentationFormat>Bildschirmpräsentation (4:3)</PresentationFormat>
  <Paragraphs>490</Paragraphs>
  <Slides>31</Slides>
  <Notes>29</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31</vt:i4>
      </vt:variant>
    </vt:vector>
  </HeadingPairs>
  <TitlesOfParts>
    <vt:vector size="33" baseType="lpstr">
      <vt:lpstr>Standarddesign</vt:lpstr>
      <vt:lpstr>Bitmap</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vector>
  </TitlesOfParts>
  <Company>MAN Technologie AG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Kein Folientitel</dc:title>
  <dc:creator>Kaercher</dc:creator>
  <cp:lastModifiedBy>kaehan01</cp:lastModifiedBy>
  <cp:revision>700</cp:revision>
  <cp:lastPrinted>2000-03-24T16:30:19Z</cp:lastPrinted>
  <dcterms:created xsi:type="dcterms:W3CDTF">2000-03-24T15:26:56Z</dcterms:created>
  <dcterms:modified xsi:type="dcterms:W3CDTF">2016-09-22T09:45:33Z</dcterms:modified>
</cp:coreProperties>
</file>