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60" r:id="rId4"/>
    <p:sldId id="262" r:id="rId5"/>
    <p:sldId id="261" r:id="rId6"/>
    <p:sldId id="269" r:id="rId7"/>
    <p:sldId id="259" r:id="rId8"/>
    <p:sldId id="263" r:id="rId9"/>
    <p:sldId id="264" r:id="rId10"/>
    <p:sldId id="274" r:id="rId11"/>
    <p:sldId id="265" r:id="rId12"/>
    <p:sldId id="266" r:id="rId13"/>
    <p:sldId id="275" r:id="rId14"/>
    <p:sldId id="277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7E4-1BF3-489D-8762-BB3F5C1AC6C9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1FF7-B16E-4D45-BA13-9A2F95371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9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7E4-1BF3-489D-8762-BB3F5C1AC6C9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1FF7-B16E-4D45-BA13-9A2F95371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7E4-1BF3-489D-8762-BB3F5C1AC6C9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1FF7-B16E-4D45-BA13-9A2F95371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7E4-1BF3-489D-8762-BB3F5C1AC6C9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1FF7-B16E-4D45-BA13-9A2F95371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7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7E4-1BF3-489D-8762-BB3F5C1AC6C9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1FF7-B16E-4D45-BA13-9A2F95371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3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7E4-1BF3-489D-8762-BB3F5C1AC6C9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1FF7-B16E-4D45-BA13-9A2F95371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3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7E4-1BF3-489D-8762-BB3F5C1AC6C9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1FF7-B16E-4D45-BA13-9A2F95371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5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7E4-1BF3-489D-8762-BB3F5C1AC6C9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1FF7-B16E-4D45-BA13-9A2F95371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2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7E4-1BF3-489D-8762-BB3F5C1AC6C9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1FF7-B16E-4D45-BA13-9A2F95371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1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7E4-1BF3-489D-8762-BB3F5C1AC6C9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1FF7-B16E-4D45-BA13-9A2F95371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3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7E4-1BF3-489D-8762-BB3F5C1AC6C9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1FF7-B16E-4D45-BA13-9A2F95371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9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B7E4-1BF3-489D-8762-BB3F5C1AC6C9}" type="datetimeFigureOut">
              <a:rPr lang="en-US" smtClean="0"/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1FF7-B16E-4D45-BA13-9A2F95371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9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211" y="273253"/>
            <a:ext cx="11658600" cy="776595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solidFill>
                  <a:schemeClr val="tx2"/>
                </a:solidFill>
                <a:latin typeface="+mn-lt"/>
              </a:rPr>
              <a:t>Green Bank Telescope Sub-reflector Stabilization (Wind) </a:t>
            </a:r>
            <a:endParaRPr lang="en-US" sz="3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1518" y="2671120"/>
            <a:ext cx="5137727" cy="286520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Fa Wang</a:t>
            </a:r>
          </a:p>
          <a:p>
            <a:pPr algn="l"/>
            <a:r>
              <a:rPr lang="en-US" dirty="0" smtClean="0"/>
              <a:t>Advisor (GBT):  Richard </a:t>
            </a:r>
            <a:r>
              <a:rPr lang="en-US" dirty="0" err="1" smtClean="0"/>
              <a:t>Prestage</a:t>
            </a:r>
            <a:endParaRPr lang="en-US" dirty="0" smtClean="0"/>
          </a:p>
          <a:p>
            <a:pPr algn="l"/>
            <a:r>
              <a:rPr lang="en-US" dirty="0"/>
              <a:t>Randy McCullough</a:t>
            </a:r>
            <a:endParaRPr lang="en-US" dirty="0" smtClean="0"/>
          </a:p>
          <a:p>
            <a:pPr algn="l"/>
            <a:r>
              <a:rPr lang="en-US" dirty="0" smtClean="0"/>
              <a:t>Advisor (CWRU): Mario Garcia-</a:t>
            </a:r>
            <a:r>
              <a:rPr lang="en-US" dirty="0" err="1" smtClean="0"/>
              <a:t>Sanz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1532327"/>
            <a:ext cx="6718299" cy="532567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101032" y="5830023"/>
            <a:ext cx="4838700" cy="946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NRAO 2016 Summer Program</a:t>
            </a:r>
          </a:p>
          <a:p>
            <a:pPr algn="r"/>
            <a:r>
              <a:rPr lang="en-US" dirty="0" smtClean="0"/>
              <a:t>05/31/2016~08/19/2016</a:t>
            </a:r>
          </a:p>
          <a:p>
            <a:pPr algn="l"/>
            <a:endParaRPr lang="en-US" dirty="0"/>
          </a:p>
        </p:txBody>
      </p:sp>
      <p:pic>
        <p:nvPicPr>
          <p:cNvPr id="1026" name="Picture 2" descr="https://mail.google.com/mail/u/1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-428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ail.google.com/mail/u/1/images/cleard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-682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430652" y="1127760"/>
            <a:ext cx="11304148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8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004560" cy="7010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800" b="1" dirty="0">
                <a:solidFill>
                  <a:schemeClr val="tx2"/>
                </a:solidFill>
                <a:latin typeface="+mn-lt"/>
              </a:rPr>
              <a:t>Proposal #2 Inclinometer</a:t>
            </a:r>
          </a:p>
        </p:txBody>
      </p:sp>
      <p:pic>
        <p:nvPicPr>
          <p:cNvPr id="4" name="Content Placeholder 3" descr="RS EL Inlinometer set-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523" y="1251681"/>
            <a:ext cx="4750514" cy="358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1"/>
          <p:cNvSpPr>
            <a:spLocks/>
          </p:cNvSpPr>
          <p:nvPr/>
        </p:nvSpPr>
        <p:spPr bwMode="auto">
          <a:xfrm>
            <a:off x="1715365" y="957263"/>
            <a:ext cx="1691106" cy="399279"/>
          </a:xfrm>
          <a:prstGeom prst="borderCallout2">
            <a:avLst>
              <a:gd name="adj1" fmla="val 49432"/>
              <a:gd name="adj2" fmla="val 104813"/>
              <a:gd name="adj3" fmla="val 144887"/>
              <a:gd name="adj4" fmla="val 124435"/>
              <a:gd name="adj5" fmla="val 278125"/>
              <a:gd name="adj6" fmla="val 118904"/>
            </a:avLst>
          </a:prstGeom>
          <a:solidFill>
            <a:srgbClr val="33CCCC"/>
          </a:solidFill>
          <a:ln w="38100" algn="ctr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  <p:txBody>
          <a:bodyPr anchor="ctr"/>
          <a:lstStyle/>
          <a:p>
            <a:r>
              <a:rPr lang="en-US" sz="1400" b="1" dirty="0"/>
              <a:t>Elevation Bearing Casting</a:t>
            </a:r>
          </a:p>
        </p:txBody>
      </p:sp>
      <p:sp>
        <p:nvSpPr>
          <p:cNvPr id="7" name="AutoShape 20"/>
          <p:cNvSpPr>
            <a:spLocks/>
          </p:cNvSpPr>
          <p:nvPr/>
        </p:nvSpPr>
        <p:spPr bwMode="auto">
          <a:xfrm>
            <a:off x="616840" y="4100834"/>
            <a:ext cx="1396575" cy="399279"/>
          </a:xfrm>
          <a:prstGeom prst="borderCallout2">
            <a:avLst>
              <a:gd name="adj1" fmla="val 18750"/>
              <a:gd name="adj2" fmla="val 104880"/>
              <a:gd name="adj3" fmla="val -25138"/>
              <a:gd name="adj4" fmla="val 105141"/>
              <a:gd name="adj5" fmla="val -337903"/>
              <a:gd name="adj6" fmla="val 83693"/>
            </a:avLst>
          </a:prstGeom>
          <a:solidFill>
            <a:srgbClr val="33CCCC"/>
          </a:solidFill>
          <a:ln w="38100" algn="ctr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  <p:txBody>
          <a:bodyPr anchor="ctr"/>
          <a:lstStyle/>
          <a:p>
            <a:r>
              <a:rPr lang="en-US" sz="1400" b="1" dirty="0"/>
              <a:t>Y Inclinometer</a:t>
            </a:r>
          </a:p>
        </p:txBody>
      </p:sp>
      <p:sp>
        <p:nvSpPr>
          <p:cNvPr id="8" name="AutoShape 19"/>
          <p:cNvSpPr>
            <a:spLocks/>
          </p:cNvSpPr>
          <p:nvPr/>
        </p:nvSpPr>
        <p:spPr bwMode="auto">
          <a:xfrm>
            <a:off x="3406471" y="4300473"/>
            <a:ext cx="1265696" cy="399279"/>
          </a:xfrm>
          <a:prstGeom prst="borderCallout2">
            <a:avLst>
              <a:gd name="adj1" fmla="val 18750"/>
              <a:gd name="adj2" fmla="val -4880"/>
              <a:gd name="adj3" fmla="val -117614"/>
              <a:gd name="adj4" fmla="val -3085"/>
              <a:gd name="adj5" fmla="val -325868"/>
              <a:gd name="adj6" fmla="val -9256"/>
            </a:avLst>
          </a:prstGeom>
          <a:solidFill>
            <a:srgbClr val="33CCCC"/>
          </a:solidFill>
          <a:ln w="38100" algn="ctr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  <p:txBody>
          <a:bodyPr anchor="ctr"/>
          <a:lstStyle/>
          <a:p>
            <a:r>
              <a:rPr lang="en-US" sz="1400" b="1" dirty="0"/>
              <a:t>X Inclinometer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18790" y="5563170"/>
                <a:ext cx="5383557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0.1” Short term Accuracy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0.01” Resolution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degree Range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90" y="5563170"/>
                <a:ext cx="5383557" cy="2031325"/>
              </a:xfrm>
              <a:prstGeom prst="rect">
                <a:avLst/>
              </a:prstGeom>
              <a:blipFill rotWithShape="0">
                <a:blip r:embed="rId3"/>
                <a:stretch>
                  <a:fillRect l="-680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15" y="1392207"/>
            <a:ext cx="6768024" cy="51010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82180" y="1044224"/>
            <a:ext cx="53835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Inclinometer Data in One Hour. Sample rate: 0.03 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857" y="685530"/>
            <a:ext cx="5743503" cy="1551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1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253" y="4411126"/>
            <a:ext cx="2597483" cy="22594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965440" cy="633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800" b="1" dirty="0">
                <a:solidFill>
                  <a:schemeClr val="tx2"/>
                </a:solidFill>
                <a:latin typeface="+mn-lt"/>
              </a:rPr>
              <a:t>Proposal 1&amp;2 Mathematic Calculation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90"/>
            <a:ext cx="6078334" cy="457260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4652" y="5158895"/>
                <a:ext cx="538355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 is the Length of the feed arm, 60 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Lookup table for the Deflection.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52" y="5158895"/>
                <a:ext cx="5383557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680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502" y="231056"/>
            <a:ext cx="4028398" cy="30212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736" y="3647209"/>
            <a:ext cx="4031164" cy="302337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5787736" y="978646"/>
            <a:ext cx="1724891" cy="575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123987">
            <a:off x="5832332" y="4129598"/>
            <a:ext cx="1724891" cy="575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7857" y="633190"/>
            <a:ext cx="768387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3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832272" cy="63319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800" b="1" dirty="0">
                <a:solidFill>
                  <a:schemeClr val="tx2"/>
                </a:solidFill>
                <a:latin typeface="+mn-lt"/>
              </a:rPr>
              <a:t>Proposal </a:t>
            </a:r>
            <a:r>
              <a:rPr lang="en-US" sz="3800" b="1" dirty="0" smtClean="0">
                <a:solidFill>
                  <a:schemeClr val="tx2"/>
                </a:solidFill>
                <a:latin typeface="+mn-lt"/>
              </a:rPr>
              <a:t>#</a:t>
            </a:r>
            <a:r>
              <a:rPr lang="en-US" sz="3800" b="1" dirty="0">
                <a:solidFill>
                  <a:schemeClr val="tx2"/>
                </a:solidFill>
                <a:latin typeface="+mn-lt"/>
              </a:rPr>
              <a:t>3 Laser </a:t>
            </a:r>
            <a:r>
              <a:rPr lang="en-US" sz="3800" b="1" dirty="0" smtClean="0">
                <a:solidFill>
                  <a:schemeClr val="tx2"/>
                </a:solidFill>
                <a:latin typeface="+mn-lt"/>
              </a:rPr>
              <a:t>Ranger</a:t>
            </a:r>
            <a:endParaRPr lang="en-US" sz="3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22" y="52340"/>
            <a:ext cx="749300" cy="976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22" y="-68178"/>
            <a:ext cx="1236578" cy="12365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4463" y="872837"/>
            <a:ext cx="2296391" cy="22236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06262" y="740063"/>
            <a:ext cx="156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Sub-reflector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472909" y="1839191"/>
            <a:ext cx="127291" cy="135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6641" y="2428008"/>
            <a:ext cx="127291" cy="135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30892" y="2428008"/>
            <a:ext cx="127291" cy="135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85678" y="1477986"/>
            <a:ext cx="156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spot #1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81338" y="2031243"/>
            <a:ext cx="156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</a:t>
            </a:r>
            <a:r>
              <a:rPr lang="en-US" dirty="0"/>
              <a:t>spot </a:t>
            </a:r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9156" y="2580700"/>
            <a:ext cx="156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</a:t>
            </a:r>
            <a:r>
              <a:rPr lang="en-US" dirty="0"/>
              <a:t> spot</a:t>
            </a:r>
            <a:r>
              <a:rPr lang="en-US" dirty="0" smtClean="0"/>
              <a:t> #2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519780" y="740063"/>
            <a:ext cx="2524991" cy="2414157"/>
            <a:chOff x="3709555" y="1368134"/>
            <a:chExt cx="2524991" cy="2414157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709555" y="1371600"/>
              <a:ext cx="2524990" cy="24106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3709555" y="1368134"/>
              <a:ext cx="2524991" cy="2389909"/>
            </a:xfrm>
            <a:custGeom>
              <a:avLst/>
              <a:gdLst>
                <a:gd name="connsiteX0" fmla="*/ 0 w 2524991"/>
                <a:gd name="connsiteY0" fmla="*/ 2389909 h 2389909"/>
                <a:gd name="connsiteX1" fmla="*/ 405246 w 2524991"/>
                <a:gd name="connsiteY1" fmla="*/ 1413164 h 2389909"/>
                <a:gd name="connsiteX2" fmla="*/ 758537 w 2524991"/>
                <a:gd name="connsiteY2" fmla="*/ 955964 h 2389909"/>
                <a:gd name="connsiteX3" fmla="*/ 1236519 w 2524991"/>
                <a:gd name="connsiteY3" fmla="*/ 446809 h 2389909"/>
                <a:gd name="connsiteX4" fmla="*/ 1839191 w 2524991"/>
                <a:gd name="connsiteY4" fmla="*/ 176645 h 2389909"/>
                <a:gd name="connsiteX5" fmla="*/ 2213264 w 2524991"/>
                <a:gd name="connsiteY5" fmla="*/ 72736 h 2389909"/>
                <a:gd name="connsiteX6" fmla="*/ 2524991 w 2524991"/>
                <a:gd name="connsiteY6" fmla="*/ 0 h 238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4991" h="2389909">
                  <a:moveTo>
                    <a:pt x="0" y="2389909"/>
                  </a:moveTo>
                  <a:cubicBezTo>
                    <a:pt x="139411" y="2021032"/>
                    <a:pt x="278823" y="1652155"/>
                    <a:pt x="405246" y="1413164"/>
                  </a:cubicBezTo>
                  <a:cubicBezTo>
                    <a:pt x="531669" y="1174173"/>
                    <a:pt x="619992" y="1117023"/>
                    <a:pt x="758537" y="955964"/>
                  </a:cubicBezTo>
                  <a:cubicBezTo>
                    <a:pt x="897083" y="794905"/>
                    <a:pt x="1056410" y="576695"/>
                    <a:pt x="1236519" y="446809"/>
                  </a:cubicBezTo>
                  <a:cubicBezTo>
                    <a:pt x="1416628" y="316923"/>
                    <a:pt x="1676400" y="238990"/>
                    <a:pt x="1839191" y="176645"/>
                  </a:cubicBezTo>
                  <a:cubicBezTo>
                    <a:pt x="2001982" y="114300"/>
                    <a:pt x="2098964" y="102177"/>
                    <a:pt x="2213264" y="72736"/>
                  </a:cubicBezTo>
                  <a:cubicBezTo>
                    <a:pt x="2327564" y="43295"/>
                    <a:pt x="2460914" y="13854"/>
                    <a:pt x="2524991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492486" y="6151418"/>
            <a:ext cx="218209" cy="3325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4601591" y="1334654"/>
            <a:ext cx="1" cy="4816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75093" y="3558370"/>
            <a:ext cx="156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10695" y="6205681"/>
            <a:ext cx="156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#1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842476" y="6141543"/>
            <a:ext cx="218209" cy="3325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988331" y="5951040"/>
            <a:ext cx="218209" cy="3325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31" idx="0"/>
          </p:cNvCxnSpPr>
          <p:nvPr/>
        </p:nvCxnSpPr>
        <p:spPr>
          <a:xfrm flipH="1" flipV="1">
            <a:off x="4097435" y="1906731"/>
            <a:ext cx="1" cy="4044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0"/>
            <a:endCxn id="23" idx="1"/>
          </p:cNvCxnSpPr>
          <p:nvPr/>
        </p:nvCxnSpPr>
        <p:spPr>
          <a:xfrm flipH="1" flipV="1">
            <a:off x="3925026" y="2153227"/>
            <a:ext cx="26555" cy="3988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32563" y="6474052"/>
            <a:ext cx="156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#2&amp;#3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604" y="4076183"/>
                <a:ext cx="4512091" cy="945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 smtClean="0"/>
                  <a:t>Ellipsoid :</a:t>
                </a:r>
              </a:p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10417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10417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8846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04" y="4076183"/>
                <a:ext cx="4512091" cy="945900"/>
              </a:xfrm>
              <a:prstGeom prst="rect">
                <a:avLst/>
              </a:prstGeom>
              <a:blipFill rotWithShape="0">
                <a:blip r:embed="rId4"/>
                <a:stretch>
                  <a:fillRect l="-4189" t="-10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034131" y="4129066"/>
            <a:ext cx="156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422026" y="3367867"/>
            <a:ext cx="156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568708" y="2309724"/>
            <a:ext cx="664536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D1, </a:t>
            </a:r>
            <a:r>
              <a:rPr lang="en-US" sz="2400" dirty="0"/>
              <a:t>D2 and D3 is the distance measured by Laser </a:t>
            </a:r>
            <a:r>
              <a:rPr lang="en-US" sz="2400" dirty="0" smtClean="0"/>
              <a:t>Ranger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Laser reflector: Sub-reflector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Sub-reflector: 0.1 mm RMS surface error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Each Elevation, D1 should have a unique value.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D2 and D3 is using to tell the sub reflector movement direction.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388825" y="1109395"/>
            <a:ext cx="5383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 smtClean="0">
                <a:solidFill>
                  <a:srgbClr val="FF0000"/>
                </a:solidFill>
              </a:rPr>
              <a:t>Assume the wind cause sub-reflector translation ONLY. Laser Accuracy: 0.1mm (Good Case)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7857" y="633190"/>
            <a:ext cx="768387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4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82" y="906290"/>
            <a:ext cx="4072980" cy="3054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3" y="3682135"/>
            <a:ext cx="4072127" cy="305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22" y="52340"/>
            <a:ext cx="749300" cy="976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22" y="-68178"/>
            <a:ext cx="1236578" cy="12365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4463" y="1238607"/>
            <a:ext cx="2296391" cy="22236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06262" y="1105833"/>
            <a:ext cx="156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Sub-reflector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472909" y="2204961"/>
            <a:ext cx="127291" cy="135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6641" y="2793778"/>
            <a:ext cx="127291" cy="135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30892" y="2793778"/>
            <a:ext cx="127291" cy="135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85678" y="1843756"/>
            <a:ext cx="156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spot #1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81338" y="2397013"/>
            <a:ext cx="156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</a:t>
            </a:r>
            <a:r>
              <a:rPr lang="en-US" dirty="0"/>
              <a:t>spot </a:t>
            </a:r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9156" y="2946470"/>
            <a:ext cx="156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</a:t>
            </a:r>
            <a:r>
              <a:rPr lang="en-US" dirty="0"/>
              <a:t> spot</a:t>
            </a:r>
            <a:r>
              <a:rPr lang="en-US" dirty="0" smtClean="0"/>
              <a:t> #2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29467" y="1816907"/>
            <a:ext cx="3553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D2: Increase D3: Decrease =&gt;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D2: Decrease D3: Increase =&gt;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D1 Increase =&gt;Backward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D1 Decrease=&gt;Forward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547803" y="1423166"/>
            <a:ext cx="355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Sub-reflector Moving Direction:</a:t>
            </a:r>
            <a:endParaRPr lang="en-US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4096051" y="4180899"/>
            <a:ext cx="6794781" cy="2102503"/>
            <a:chOff x="4645610" y="3498197"/>
            <a:chExt cx="6794781" cy="2102503"/>
          </a:xfrm>
        </p:grpSpPr>
        <p:sp>
          <p:nvSpPr>
            <p:cNvPr id="47" name="Rectangle 46"/>
            <p:cNvSpPr/>
            <p:nvPr/>
          </p:nvSpPr>
          <p:spPr>
            <a:xfrm>
              <a:off x="5237018" y="4509654"/>
              <a:ext cx="893618" cy="44194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D1(EL)</a:t>
              </a:r>
              <a:endParaRPr lang="en-US" dirty="0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4645610" y="4733386"/>
              <a:ext cx="5914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708829" y="4361293"/>
              <a:ext cx="394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EL</a:t>
              </a:r>
            </a:p>
          </p:txBody>
        </p:sp>
        <p:cxnSp>
          <p:nvCxnSpPr>
            <p:cNvPr id="53" name="Straight Arrow Connector 52"/>
            <p:cNvCxnSpPr>
              <a:stCxn id="47" idx="3"/>
            </p:cNvCxnSpPr>
            <p:nvPr/>
          </p:nvCxnSpPr>
          <p:spPr>
            <a:xfrm>
              <a:off x="6130636" y="4730625"/>
              <a:ext cx="4963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6626942" y="4509654"/>
              <a:ext cx="397312" cy="4056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26860" y="436129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03627" y="4951596"/>
              <a:ext cx="2551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cxnSp>
          <p:nvCxnSpPr>
            <p:cNvPr id="58" name="Straight Arrow Connector 57"/>
            <p:cNvCxnSpPr>
              <a:stCxn id="54" idx="6"/>
            </p:cNvCxnSpPr>
            <p:nvPr/>
          </p:nvCxnSpPr>
          <p:spPr>
            <a:xfrm flipV="1">
              <a:off x="7024254" y="4712472"/>
              <a:ext cx="30133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7298081" y="4509654"/>
              <a:ext cx="635100" cy="44676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PID</a:t>
              </a: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941127" y="3738273"/>
              <a:ext cx="1122218" cy="44676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Direction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744586" y="3498197"/>
              <a:ext cx="4443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D1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744586" y="3745079"/>
              <a:ext cx="4443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D2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744586" y="3991961"/>
              <a:ext cx="4443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D3</a:t>
              </a:r>
              <a:endParaRPr lang="en-US" dirty="0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6130636" y="3682863"/>
              <a:ext cx="810491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60" idx="1"/>
            </p:cNvCxnSpPr>
            <p:nvPr/>
          </p:nvCxnSpPr>
          <p:spPr>
            <a:xfrm>
              <a:off x="6159787" y="3937505"/>
              <a:ext cx="781340" cy="241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6130636" y="4088499"/>
              <a:ext cx="810491" cy="965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59" idx="3"/>
            </p:cNvCxnSpPr>
            <p:nvPr/>
          </p:nvCxnSpPr>
          <p:spPr>
            <a:xfrm>
              <a:off x="7933181" y="4733035"/>
              <a:ext cx="535410" cy="54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>
              <a:stCxn id="60" idx="3"/>
            </p:cNvCxnSpPr>
            <p:nvPr/>
          </p:nvCxnSpPr>
          <p:spPr>
            <a:xfrm>
              <a:off x="8063345" y="3961654"/>
              <a:ext cx="405246" cy="39963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8468591" y="4185035"/>
              <a:ext cx="1091045" cy="95122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Sub-reflector</a:t>
              </a:r>
            </a:p>
            <a:p>
              <a:pPr algn="ctr"/>
              <a:r>
                <a:rPr lang="en-US" dirty="0" smtClean="0"/>
                <a:t>Actuator</a:t>
              </a:r>
              <a:endParaRPr lang="en-US" dirty="0"/>
            </a:p>
          </p:txBody>
        </p:sp>
        <p:cxnSp>
          <p:nvCxnSpPr>
            <p:cNvPr id="83" name="Straight Arrow Connector 82"/>
            <p:cNvCxnSpPr>
              <a:stCxn id="80" idx="3"/>
            </p:cNvCxnSpPr>
            <p:nvPr/>
          </p:nvCxnSpPr>
          <p:spPr>
            <a:xfrm flipV="1">
              <a:off x="9559636" y="4660648"/>
              <a:ext cx="40524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9956949" y="4392728"/>
              <a:ext cx="706582" cy="5539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Laser #1</a:t>
              </a:r>
              <a:endParaRPr lang="en-US" dirty="0"/>
            </a:p>
          </p:txBody>
        </p:sp>
        <p:cxnSp>
          <p:nvCxnSpPr>
            <p:cNvPr id="86" name="Straight Arrow Connector 85"/>
            <p:cNvCxnSpPr>
              <a:stCxn id="84" idx="3"/>
            </p:cNvCxnSpPr>
            <p:nvPr/>
          </p:nvCxnSpPr>
          <p:spPr>
            <a:xfrm flipV="1">
              <a:off x="10663531" y="4660648"/>
              <a:ext cx="776860" cy="90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10863514" y="4251616"/>
              <a:ext cx="4443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D1</a:t>
              </a:r>
              <a:endParaRPr lang="en-US" dirty="0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11085690" y="4669727"/>
              <a:ext cx="0" cy="9023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6825598" y="5600700"/>
              <a:ext cx="42600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endCxn id="54" idx="4"/>
            </p:cNvCxnSpPr>
            <p:nvPr/>
          </p:nvCxnSpPr>
          <p:spPr>
            <a:xfrm flipV="1">
              <a:off x="6825598" y="4915291"/>
              <a:ext cx="0" cy="6568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8646679" y="4243879"/>
                <a:ext cx="13436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|</a:t>
                </a:r>
                <a:r>
                  <a:rPr lang="en-US" dirty="0" smtClean="0"/>
                  <a:t>D3-D2| &lt;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679" y="4243879"/>
                <a:ext cx="1343638" cy="369332"/>
              </a:xfrm>
              <a:prstGeom prst="rect">
                <a:avLst/>
              </a:prstGeom>
              <a:blipFill>
                <a:blip r:embed="rId6"/>
                <a:stretch>
                  <a:fillRect l="-362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itle 1"/>
          <p:cNvSpPr txBox="1">
            <a:spLocks/>
          </p:cNvSpPr>
          <p:nvPr/>
        </p:nvSpPr>
        <p:spPr>
          <a:xfrm>
            <a:off x="1" y="0"/>
            <a:ext cx="7884160" cy="6331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>
                <a:solidFill>
                  <a:schemeClr val="tx2"/>
                </a:solidFill>
                <a:latin typeface="+mn-lt"/>
              </a:rPr>
              <a:t>Proposal #3 Laser Ranger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57857" y="633190"/>
            <a:ext cx="768387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8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435" y="167376"/>
            <a:ext cx="8324731" cy="633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800" b="1" dirty="0">
                <a:solidFill>
                  <a:schemeClr val="tx2"/>
                </a:solidFill>
                <a:latin typeface="+mn-lt"/>
              </a:rPr>
              <a:t>Summary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22" y="52340"/>
            <a:ext cx="749300" cy="976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22" y="-68178"/>
            <a:ext cx="1236578" cy="1236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8763" y="1652036"/>
            <a:ext cx="8271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Three Ideas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OPT: Mount on the top of the GBT 900001 and 900002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Inclinometer: Mount in the receiver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Laser Ranger: Measure the distance to Sub-reflector surface.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498763" y="3659878"/>
            <a:ext cx="87491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Future Work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OPT: </a:t>
            </a:r>
            <a:r>
              <a:rPr lang="en-US" sz="2400" dirty="0" smtClean="0"/>
              <a:t>Device is ready. Under testing in </a:t>
            </a:r>
            <a:r>
              <a:rPr lang="en-US" sz="2400" dirty="0" err="1" smtClean="0"/>
              <a:t>Jansky</a:t>
            </a:r>
            <a:r>
              <a:rPr lang="en-US" sz="2400" dirty="0" smtClean="0"/>
              <a:t> Lab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Inclinometer: </a:t>
            </a:r>
            <a:r>
              <a:rPr lang="en-US" sz="2400" dirty="0" smtClean="0"/>
              <a:t>Need to </a:t>
            </a:r>
            <a:r>
              <a:rPr lang="en-US" sz="2400" dirty="0"/>
              <a:t>o</a:t>
            </a:r>
            <a:r>
              <a:rPr lang="en-US" sz="2400" dirty="0" smtClean="0"/>
              <a:t>rder </a:t>
            </a:r>
            <a:r>
              <a:rPr lang="en-US" sz="2400" dirty="0"/>
              <a:t>o</a:t>
            </a:r>
            <a:r>
              <a:rPr lang="en-US" sz="2400" dirty="0" smtClean="0"/>
              <a:t>ne more pair.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Laser Ranger</a:t>
            </a:r>
            <a:r>
              <a:rPr lang="en-US" sz="2400" dirty="0" smtClean="0"/>
              <a:t>: More detail research to prove it works.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389566" y="834316"/>
            <a:ext cx="82296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522" y="183638"/>
            <a:ext cx="8911687" cy="633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800" b="1" dirty="0">
                <a:solidFill>
                  <a:schemeClr val="tx2"/>
                </a:solidFill>
                <a:latin typeface="+mn-lt"/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61" y="1168400"/>
            <a:ext cx="8915400" cy="4653922"/>
          </a:xfrm>
        </p:spPr>
        <p:txBody>
          <a:bodyPr/>
          <a:lstStyle/>
          <a:p>
            <a:pPr marL="0" indent="0">
              <a:buNone/>
            </a:pPr>
            <a:r>
              <a:rPr lang="en-US" sz="3200" b="1" i="1" dirty="0" smtClean="0"/>
              <a:t>Special Thank You to:</a:t>
            </a:r>
          </a:p>
          <a:p>
            <a:r>
              <a:rPr lang="en-US" dirty="0" smtClean="0"/>
              <a:t>Advisor</a:t>
            </a:r>
            <a:r>
              <a:rPr lang="en-US" dirty="0"/>
              <a:t>: Richard </a:t>
            </a:r>
            <a:r>
              <a:rPr lang="en-US" dirty="0" err="1"/>
              <a:t>Prestage</a:t>
            </a:r>
            <a:r>
              <a:rPr lang="en-US" dirty="0"/>
              <a:t> and Randy </a:t>
            </a:r>
            <a:r>
              <a:rPr lang="en-US" dirty="0" smtClean="0"/>
              <a:t>McCullough</a:t>
            </a:r>
          </a:p>
          <a:p>
            <a:r>
              <a:rPr lang="en-US" dirty="0" smtClean="0"/>
              <a:t>Everyone in the </a:t>
            </a:r>
            <a:r>
              <a:rPr lang="en-US" dirty="0"/>
              <a:t>f</a:t>
            </a:r>
            <a:r>
              <a:rPr lang="en-US" dirty="0" smtClean="0"/>
              <a:t>irst floor laboratory.</a:t>
            </a:r>
          </a:p>
          <a:p>
            <a:r>
              <a:rPr lang="en-US" dirty="0" smtClean="0"/>
              <a:t>All of the staff, scientists and engineers.</a:t>
            </a:r>
          </a:p>
          <a:p>
            <a:r>
              <a:rPr lang="en-US" dirty="0" smtClean="0"/>
              <a:t>All Summer Students.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22" y="52340"/>
            <a:ext cx="749300" cy="976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22" y="-68178"/>
            <a:ext cx="1236578" cy="123657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389566" y="834316"/>
            <a:ext cx="82296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7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037" y="2141490"/>
            <a:ext cx="4313483" cy="100811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+mn-lt"/>
              </a:rPr>
              <a:t>Thank </a:t>
            </a:r>
            <a:r>
              <a:rPr lang="en-US" sz="5400" b="1" dirty="0" smtClean="0">
                <a:solidFill>
                  <a:schemeClr val="tx2"/>
                </a:solidFill>
                <a:latin typeface="+mn-lt"/>
              </a:rPr>
              <a:t>You!</a:t>
            </a:r>
            <a:endParaRPr lang="en-US" sz="5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312" y="3362960"/>
            <a:ext cx="2300288" cy="10033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5400" b="1" dirty="0">
                <a:solidFill>
                  <a:schemeClr val="tx2"/>
                </a:solidFill>
                <a:ea typeface="+mj-ea"/>
                <a:cs typeface="+mj-cs"/>
              </a:rPr>
              <a:t>Q &amp; 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22" y="52340"/>
            <a:ext cx="749300" cy="976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22" y="-68178"/>
            <a:ext cx="1236578" cy="123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2" y="242888"/>
            <a:ext cx="10515600" cy="6635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800" b="1" dirty="0">
                <a:solidFill>
                  <a:schemeClr val="tx2"/>
                </a:solidFill>
                <a:latin typeface="+mn-lt"/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446" y="1349058"/>
            <a:ext cx="9215120" cy="42707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GBT Geometry </a:t>
            </a:r>
            <a:r>
              <a:rPr lang="en-US" sz="3200" dirty="0"/>
              <a:t>and </a:t>
            </a:r>
            <a:r>
              <a:rPr lang="en-US" sz="3200" dirty="0" smtClean="0"/>
              <a:t>Coordinate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 smtClean="0"/>
              <a:t>Sub-reflector Pointing Accuracy Requirement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Sub-reflector </a:t>
            </a:r>
            <a:r>
              <a:rPr lang="en-US" sz="3200" dirty="0" smtClean="0"/>
              <a:t>Platform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 smtClean="0"/>
              <a:t>Proposed Idea and Solution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dirty="0" smtClean="0"/>
              <a:t>Future Work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22" y="52340"/>
            <a:ext cx="749300" cy="976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22" y="-68178"/>
            <a:ext cx="1236578" cy="123657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30652" y="1097280"/>
            <a:ext cx="11304148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9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6"/>
          <a:stretch/>
        </p:blipFill>
        <p:spPr>
          <a:xfrm>
            <a:off x="545373" y="1097280"/>
            <a:ext cx="4788628" cy="5649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435" y="243110"/>
            <a:ext cx="8911687" cy="633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800" b="1" dirty="0">
                <a:solidFill>
                  <a:schemeClr val="tx2"/>
                </a:solidFill>
                <a:latin typeface="+mn-lt"/>
              </a:rPr>
              <a:t>GBT Geometry and Coordinate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22" y="52340"/>
            <a:ext cx="749300" cy="976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22" y="-68178"/>
            <a:ext cx="1236578" cy="1236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598" y="1028700"/>
            <a:ext cx="4402222" cy="566597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430652" y="1097280"/>
            <a:ext cx="11304148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1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1"/>
            <a:ext cx="8115300" cy="6796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4265" y="61781"/>
            <a:ext cx="6787697" cy="633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800" b="1" dirty="0">
                <a:solidFill>
                  <a:schemeClr val="tx2"/>
                </a:solidFill>
                <a:latin typeface="+mn-lt"/>
              </a:rPr>
              <a:t>GBT Geometry and Coordinate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22" y="52340"/>
            <a:ext cx="749300" cy="976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22" y="-68178"/>
            <a:ext cx="1236578" cy="12365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47911" y="1232608"/>
            <a:ext cx="38440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i="0" u="sng" strike="noStrike" baseline="0" dirty="0" smtClean="0"/>
              <a:t>Frame #1</a:t>
            </a:r>
          </a:p>
          <a:p>
            <a:r>
              <a:rPr lang="en-US" b="0" i="0" u="none" strike="noStrike" baseline="0" dirty="0" smtClean="0"/>
              <a:t>The Base Frame.</a:t>
            </a:r>
          </a:p>
          <a:p>
            <a:r>
              <a:rPr lang="en-US" b="0" i="0" u="none" strike="noStrike" baseline="0" dirty="0" smtClean="0"/>
              <a:t>Unit Frame Vectors: X, Y, Z</a:t>
            </a:r>
          </a:p>
          <a:p>
            <a:endParaRPr lang="en-US" b="0" i="0" u="none" strike="noStrike" baseline="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/>
              <a:t>Frame #2</a:t>
            </a:r>
          </a:p>
          <a:p>
            <a:r>
              <a:rPr lang="en-US" dirty="0"/>
              <a:t>The Alidade Frame.</a:t>
            </a:r>
          </a:p>
          <a:p>
            <a:r>
              <a:rPr lang="en-US" dirty="0"/>
              <a:t>Origin Point-Ad</a:t>
            </a:r>
          </a:p>
          <a:p>
            <a:r>
              <a:rPr lang="en-US" dirty="0"/>
              <a:t>Unit Frame Vectors: </a:t>
            </a:r>
            <a:r>
              <a:rPr lang="en-US" dirty="0" err="1"/>
              <a:t>Xad</a:t>
            </a:r>
            <a:r>
              <a:rPr lang="en-US" dirty="0"/>
              <a:t>, </a:t>
            </a:r>
            <a:r>
              <a:rPr lang="en-US" dirty="0" err="1"/>
              <a:t>Yad</a:t>
            </a:r>
            <a:r>
              <a:rPr lang="en-US" dirty="0"/>
              <a:t>, </a:t>
            </a:r>
            <a:r>
              <a:rPr lang="en-US" dirty="0" err="1" smtClean="0"/>
              <a:t>Zad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/>
              <a:t>Frame #3</a:t>
            </a:r>
          </a:p>
          <a:p>
            <a:r>
              <a:rPr lang="en-US" dirty="0"/>
              <a:t>The Elevation Frame.</a:t>
            </a:r>
          </a:p>
          <a:p>
            <a:r>
              <a:rPr lang="en-US" dirty="0"/>
              <a:t>Origin Point-Ed</a:t>
            </a:r>
          </a:p>
          <a:p>
            <a:r>
              <a:rPr lang="en-US" dirty="0"/>
              <a:t>Unit Frame Vectors: </a:t>
            </a:r>
            <a:r>
              <a:rPr lang="en-US" dirty="0" err="1"/>
              <a:t>Xed</a:t>
            </a:r>
            <a:r>
              <a:rPr lang="en-US" dirty="0"/>
              <a:t> , </a:t>
            </a:r>
            <a:r>
              <a:rPr lang="en-US" dirty="0" err="1"/>
              <a:t>Yed</a:t>
            </a:r>
            <a:r>
              <a:rPr lang="en-US" dirty="0"/>
              <a:t> , </a:t>
            </a:r>
            <a:r>
              <a:rPr lang="en-US" dirty="0" smtClean="0"/>
              <a:t>Zed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/>
              <a:t>Frame #4</a:t>
            </a:r>
          </a:p>
          <a:p>
            <a:r>
              <a:rPr lang="en-US" dirty="0"/>
              <a:t>The Reflector Frame.</a:t>
            </a:r>
          </a:p>
          <a:p>
            <a:r>
              <a:rPr lang="en-US" dirty="0"/>
              <a:t>Origin Point-Rd</a:t>
            </a:r>
          </a:p>
          <a:p>
            <a:r>
              <a:rPr lang="en-US" dirty="0"/>
              <a:t>Unit Frame Vectors: </a:t>
            </a:r>
            <a:r>
              <a:rPr lang="en-US" dirty="0" err="1"/>
              <a:t>Xrd</a:t>
            </a:r>
            <a:r>
              <a:rPr lang="en-US" dirty="0"/>
              <a:t>, </a:t>
            </a:r>
            <a:r>
              <a:rPr lang="en-US" dirty="0" err="1"/>
              <a:t>Yrd</a:t>
            </a:r>
            <a:r>
              <a:rPr lang="en-US" dirty="0"/>
              <a:t>, </a:t>
            </a:r>
            <a:r>
              <a:rPr lang="en-US" dirty="0" err="1"/>
              <a:t>Zrd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415044" y="694971"/>
            <a:ext cx="64008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0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21"/>
            <a:ext cx="4775200" cy="6742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22" y="52340"/>
            <a:ext cx="749300" cy="976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22" y="-68178"/>
            <a:ext cx="1236578" cy="1236578"/>
          </a:xfrm>
          <a:prstGeom prst="rect">
            <a:avLst/>
          </a:prstGeom>
        </p:spPr>
      </p:pic>
      <p:pic>
        <p:nvPicPr>
          <p:cNvPr id="10" name="Content Placeholder 8" descr="telescopes-176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75" y="1149218"/>
            <a:ext cx="4027988" cy="567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43336" y="1501501"/>
            <a:ext cx="35583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/>
              <a:t>Frame #5</a:t>
            </a:r>
          </a:p>
          <a:p>
            <a:r>
              <a:rPr lang="en-US" dirty="0"/>
              <a:t>The Prime Focus Frame.</a:t>
            </a:r>
          </a:p>
          <a:p>
            <a:r>
              <a:rPr lang="en-US" dirty="0"/>
              <a:t>Origin Point-</a:t>
            </a:r>
            <a:r>
              <a:rPr lang="en-US" dirty="0" err="1"/>
              <a:t>Pd</a:t>
            </a:r>
            <a:endParaRPr lang="en-US" dirty="0"/>
          </a:p>
          <a:p>
            <a:r>
              <a:rPr lang="en-US" dirty="0"/>
              <a:t>Unit Frame Vectors: </a:t>
            </a:r>
            <a:r>
              <a:rPr lang="en-US" dirty="0" err="1"/>
              <a:t>Xpd</a:t>
            </a:r>
            <a:r>
              <a:rPr lang="en-US" dirty="0"/>
              <a:t>, </a:t>
            </a:r>
            <a:r>
              <a:rPr lang="en-US" dirty="0" err="1"/>
              <a:t>Ypd</a:t>
            </a:r>
            <a:r>
              <a:rPr lang="en-US" dirty="0"/>
              <a:t> ,</a:t>
            </a:r>
            <a:r>
              <a:rPr lang="en-US" dirty="0" err="1" smtClean="0"/>
              <a:t>Zpd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/>
              <a:t>Frame #6</a:t>
            </a:r>
          </a:p>
          <a:p>
            <a:r>
              <a:rPr lang="en-US" dirty="0"/>
              <a:t>The Sub-reflector Frame.</a:t>
            </a:r>
          </a:p>
          <a:p>
            <a:r>
              <a:rPr lang="en-US" dirty="0"/>
              <a:t>Origin Point-</a:t>
            </a:r>
            <a:r>
              <a:rPr lang="en-US" dirty="0" err="1"/>
              <a:t>Sd</a:t>
            </a:r>
            <a:endParaRPr lang="en-US" dirty="0"/>
          </a:p>
          <a:p>
            <a:r>
              <a:rPr lang="en-US" dirty="0"/>
              <a:t>Unit Frame Vectors: </a:t>
            </a:r>
            <a:r>
              <a:rPr lang="en-US" dirty="0" err="1"/>
              <a:t>Xsd</a:t>
            </a:r>
            <a:r>
              <a:rPr lang="en-US" dirty="0"/>
              <a:t> , </a:t>
            </a:r>
            <a:r>
              <a:rPr lang="en-US" dirty="0" err="1"/>
              <a:t>Ysd</a:t>
            </a:r>
            <a:r>
              <a:rPr lang="en-US" dirty="0"/>
              <a:t> ,</a:t>
            </a:r>
            <a:r>
              <a:rPr lang="en-US" dirty="0" err="1" smtClean="0"/>
              <a:t>Zsd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/>
              <a:t>Frame #9</a:t>
            </a:r>
          </a:p>
          <a:p>
            <a:r>
              <a:rPr lang="en-US" dirty="0"/>
              <a:t>The Receiver House Frame.</a:t>
            </a:r>
          </a:p>
          <a:p>
            <a:r>
              <a:rPr lang="en-US" dirty="0"/>
              <a:t>Origin Point-</a:t>
            </a:r>
            <a:r>
              <a:rPr lang="en-US" dirty="0" err="1"/>
              <a:t>Hd</a:t>
            </a:r>
            <a:endParaRPr lang="en-US" dirty="0"/>
          </a:p>
          <a:p>
            <a:r>
              <a:rPr lang="en-US" dirty="0"/>
              <a:t>Unit Frame Vectors: </a:t>
            </a:r>
            <a:r>
              <a:rPr lang="en-US" dirty="0" err="1"/>
              <a:t>Xhd</a:t>
            </a:r>
            <a:r>
              <a:rPr lang="en-US" dirty="0"/>
              <a:t>, </a:t>
            </a:r>
            <a:r>
              <a:rPr lang="en-US" dirty="0" err="1"/>
              <a:t>Yhd</a:t>
            </a:r>
            <a:r>
              <a:rPr lang="en-US" dirty="0"/>
              <a:t> ,</a:t>
            </a:r>
            <a:r>
              <a:rPr lang="en-US" dirty="0" err="1"/>
              <a:t>Zhd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154265" y="61781"/>
            <a:ext cx="6787697" cy="6331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 smtClean="0">
                <a:solidFill>
                  <a:schemeClr val="tx2"/>
                </a:solidFill>
                <a:latin typeface="+mn-lt"/>
              </a:rPr>
              <a:t>GBT Geometry and Coordinate</a:t>
            </a:r>
            <a:endParaRPr lang="en-US" sz="3800" b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415044" y="694971"/>
            <a:ext cx="64008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2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840" y="31944"/>
            <a:ext cx="6635847" cy="633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800" b="1" dirty="0">
                <a:solidFill>
                  <a:schemeClr val="tx2"/>
                </a:solidFill>
                <a:latin typeface="+mn-lt"/>
              </a:rPr>
              <a:t>Final Goal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22" y="52340"/>
            <a:ext cx="749300" cy="976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22" y="-68178"/>
            <a:ext cx="1236578" cy="123657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032289" y="1202098"/>
            <a:ext cx="3580693" cy="63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u="sng" dirty="0" smtClean="0">
                <a:latin typeface="+mn-lt"/>
              </a:rPr>
              <a:t>Table.1. Acceptable pointing error. </a:t>
            </a:r>
            <a:endParaRPr lang="en-US" sz="1800" b="1" u="sng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198716"/>
              </p:ext>
            </p:extLst>
          </p:nvPr>
        </p:nvGraphicFramePr>
        <p:xfrm>
          <a:off x="1240627" y="1835288"/>
          <a:ext cx="9164016" cy="2123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27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9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5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GBT Point 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5’’ (Useful)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1.83”(Good)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1”(Better)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0.23”(Best)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0.1”(Ultimate)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Xs</a:t>
                      </a:r>
                      <a:r>
                        <a:rPr lang="en-US" dirty="0" smtClean="0"/>
                        <a:t> in 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1.3566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0.4965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0.2731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0.0624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0.0298 mm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Zs</a:t>
                      </a:r>
                      <a:r>
                        <a:rPr lang="en-US" baseline="0" dirty="0" smtClean="0"/>
                        <a:t> in Cross 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1.2941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0.4736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0.2588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0.0595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0.0259 mm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Zt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28.8615”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10.5633”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5.7723”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1.3276”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0.5772”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35.1643”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12.8701”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7.0329”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1.6176”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0.7033”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175515" y="4337918"/>
            <a:ext cx="53835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Frame # 6; Table data are in Sub-reflector frame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Line is the Error of the GBT Point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level Requirement from “Useful” to “Ultimate”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Unit is mm and arc 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29524" y="694971"/>
            <a:ext cx="64008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8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8" y="52340"/>
            <a:ext cx="7296247" cy="633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800" b="1" dirty="0">
                <a:solidFill>
                  <a:schemeClr val="tx2"/>
                </a:solidFill>
                <a:latin typeface="+mn-lt"/>
              </a:rPr>
              <a:t>Sub-Reflector Platform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22" y="52340"/>
            <a:ext cx="749300" cy="976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22" y="-68178"/>
            <a:ext cx="1236578" cy="1236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0" y="878761"/>
            <a:ext cx="6499095" cy="584389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36525" y="926292"/>
            <a:ext cx="4849091" cy="58438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6 Linear Actuator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3 In Ys Axis Direction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2 in </a:t>
            </a:r>
            <a:r>
              <a:rPr lang="en-US" dirty="0" err="1" smtClean="0"/>
              <a:t>Xs</a:t>
            </a:r>
            <a:r>
              <a:rPr lang="en-US" dirty="0" smtClean="0"/>
              <a:t> Axis Direction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1 in </a:t>
            </a:r>
            <a:r>
              <a:rPr lang="en-US" dirty="0" err="1" smtClean="0"/>
              <a:t>Zs</a:t>
            </a:r>
            <a:r>
              <a:rPr lang="en-US" dirty="0" smtClean="0"/>
              <a:t> Axis Direction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714354"/>
              </p:ext>
            </p:extLst>
          </p:nvPr>
        </p:nvGraphicFramePr>
        <p:xfrm>
          <a:off x="6858409" y="3152828"/>
          <a:ext cx="4106555" cy="35698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91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7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Travel Range (mm)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2540 ~ 3454.4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2489.2 ~ 3403.6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2489.2 ~ 3403.6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2819.4 ~ 4013.2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2819.4 ~ 4013.2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1473.2 ~ 1955.8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2429524" y="694971"/>
            <a:ext cx="64008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9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40"/>
            <a:ext cx="8287457" cy="633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800" b="1" dirty="0">
                <a:solidFill>
                  <a:schemeClr val="tx2"/>
                </a:solidFill>
                <a:latin typeface="+mn-lt"/>
              </a:rPr>
              <a:t>Proposal #1 Optical Pointing Telescope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22" y="52340"/>
            <a:ext cx="749300" cy="976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22" y="-68178"/>
            <a:ext cx="1236578" cy="123657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3887" y="858093"/>
            <a:ext cx="7605922" cy="253617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231984" y="1092750"/>
            <a:ext cx="3755981" cy="3223922"/>
            <a:chOff x="7473951" y="1092921"/>
            <a:chExt cx="4099760" cy="363868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5616" y="1092921"/>
              <a:ext cx="3638095" cy="311428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10800000">
              <a:off x="7473951" y="2031893"/>
              <a:ext cx="461665" cy="121244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1200 Pixel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9621406" y="3894555"/>
              <a:ext cx="461665" cy="121244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1600 Pixel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15047" y="5617092"/>
                <a:ext cx="4268156" cy="569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𝐴𝑟𝑐𝑆𝑒𝑐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𝑃𝑖𝑥𝑒𝑙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4500 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7.4 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∗206.3=0.34"/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𝑃𝑖𝑥𝑒𝑙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047" y="5617092"/>
                <a:ext cx="4268156" cy="5693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5047" y="3876893"/>
            <a:ext cx="904762" cy="980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6200000">
                <a:off x="8992984" y="3086970"/>
                <a:ext cx="1292662" cy="341795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dirty="0" smtClean="0"/>
                  <a:t>QSI 620ws</a:t>
                </a:r>
              </a:p>
              <a:p>
                <a:r>
                  <a:rPr lang="en-US" dirty="0" smtClean="0"/>
                  <a:t>Imaging Area: 11.84 mm *8.88 mm</a:t>
                </a:r>
              </a:p>
              <a:p>
                <a:r>
                  <a:rPr lang="en-US" dirty="0" smtClean="0"/>
                  <a:t>Pixel Size: 7.4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*</a:t>
                </a:r>
                <a:r>
                  <a:rPr lang="en-US" dirty="0"/>
                  <a:t>7.4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992984" y="3086970"/>
                <a:ext cx="1292662" cy="3417951"/>
              </a:xfrm>
              <a:prstGeom prst="rect">
                <a:avLst/>
              </a:prstGeom>
              <a:blipFill rotWithShape="0">
                <a:blip r:embed="rId8"/>
                <a:stretch>
                  <a:fillRect l="-2852" r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144" y="3394267"/>
            <a:ext cx="5676712" cy="336071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57857" y="685530"/>
            <a:ext cx="82296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4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22" y="52340"/>
            <a:ext cx="749300" cy="976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422" y="-68178"/>
            <a:ext cx="1236578" cy="1236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3" y="1161589"/>
            <a:ext cx="6083821" cy="4073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486" y="2015250"/>
            <a:ext cx="6006514" cy="47775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6367" y="5281172"/>
            <a:ext cx="53835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GBT FE Model: Deflection on Gravity at EL =50 degree. (Unit: Inch)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75227" y="1170445"/>
            <a:ext cx="4145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900001 &amp; 900002 node: OPT Mounting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52340"/>
            <a:ext cx="8287457" cy="6331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 smtClean="0">
                <a:solidFill>
                  <a:schemeClr val="tx2"/>
                </a:solidFill>
                <a:latin typeface="+mn-lt"/>
              </a:rPr>
              <a:t>Proposal #1 Optical Pointing Telescope</a:t>
            </a:r>
            <a:endParaRPr lang="en-US" sz="3800" b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7857" y="685530"/>
            <a:ext cx="82296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Words>738</Words>
  <Application>Microsoft Office PowerPoint</Application>
  <PresentationFormat>Widescreen</PresentationFormat>
  <Paragraphs>194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Cambria Math</vt:lpstr>
      <vt:lpstr>Wingdings</vt:lpstr>
      <vt:lpstr>Office Theme</vt:lpstr>
      <vt:lpstr>Green Bank Telescope Sub-reflector Stabilization (Wind) </vt:lpstr>
      <vt:lpstr>Contents</vt:lpstr>
      <vt:lpstr>GBT Geometry and Coordinate</vt:lpstr>
      <vt:lpstr>GBT Geometry and Coordinate</vt:lpstr>
      <vt:lpstr>PowerPoint Presentation</vt:lpstr>
      <vt:lpstr>Final Goal</vt:lpstr>
      <vt:lpstr>Sub-Reflector Platform</vt:lpstr>
      <vt:lpstr>Proposal #1 Optical Pointing Telescope</vt:lpstr>
      <vt:lpstr>PowerPoint Presentation</vt:lpstr>
      <vt:lpstr>Proposal #2 Inclinometer</vt:lpstr>
      <vt:lpstr>Proposal 1&amp;2 Mathematic Calculation</vt:lpstr>
      <vt:lpstr>Proposal #3 Laser Ranger</vt:lpstr>
      <vt:lpstr>PowerPoint Presentation</vt:lpstr>
      <vt:lpstr>Summary</vt:lpstr>
      <vt:lpstr>Acknowledgements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GBT Sub-reflector Stabilization</dc:title>
  <dc:creator>Fa Wang</dc:creator>
  <cp:lastModifiedBy>Richard Prestage</cp:lastModifiedBy>
  <cp:revision>62</cp:revision>
  <dcterms:created xsi:type="dcterms:W3CDTF">2016-07-29T13:47:33Z</dcterms:created>
  <dcterms:modified xsi:type="dcterms:W3CDTF">2016-10-01T18:23:25Z</dcterms:modified>
</cp:coreProperties>
</file>