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9"/>
  </p:notesMasterIdLst>
  <p:handoutMasterIdLst>
    <p:handoutMasterId r:id="rId40"/>
  </p:handoutMasterIdLst>
  <p:sldIdLst>
    <p:sldId id="256" r:id="rId2"/>
    <p:sldId id="257" r:id="rId3"/>
    <p:sldId id="258" r:id="rId4"/>
    <p:sldId id="259" r:id="rId5"/>
    <p:sldId id="260" r:id="rId6"/>
    <p:sldId id="283" r:id="rId7"/>
    <p:sldId id="290" r:id="rId8"/>
    <p:sldId id="308" r:id="rId9"/>
    <p:sldId id="310" r:id="rId10"/>
    <p:sldId id="263" r:id="rId11"/>
    <p:sldId id="278" r:id="rId12"/>
    <p:sldId id="264" r:id="rId13"/>
    <p:sldId id="265" r:id="rId14"/>
    <p:sldId id="285" r:id="rId15"/>
    <p:sldId id="280" r:id="rId16"/>
    <p:sldId id="271" r:id="rId17"/>
    <p:sldId id="291" r:id="rId18"/>
    <p:sldId id="294" r:id="rId19"/>
    <p:sldId id="286" r:id="rId20"/>
    <p:sldId id="293" r:id="rId21"/>
    <p:sldId id="296" r:id="rId22"/>
    <p:sldId id="287" r:id="rId23"/>
    <p:sldId id="303" r:id="rId24"/>
    <p:sldId id="297" r:id="rId25"/>
    <p:sldId id="298" r:id="rId26"/>
    <p:sldId id="301" r:id="rId27"/>
    <p:sldId id="299" r:id="rId28"/>
    <p:sldId id="305" r:id="rId29"/>
    <p:sldId id="302" r:id="rId30"/>
    <p:sldId id="272" r:id="rId31"/>
    <p:sldId id="288" r:id="rId32"/>
    <p:sldId id="289" r:id="rId33"/>
    <p:sldId id="306" r:id="rId34"/>
    <p:sldId id="276" r:id="rId35"/>
    <p:sldId id="307" r:id="rId36"/>
    <p:sldId id="277" r:id="rId37"/>
    <p:sldId id="309" r:id="rId38"/>
  </p:sldIdLst>
  <p:sldSz cx="9144000" cy="6858000" type="screen4x3"/>
  <p:notesSz cx="7099300" cy="10234613"/>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既定のセクション" id="{2814EB41-1DDA-4442-AD0F-9BE0F6E441A0}">
          <p14:sldIdLst>
            <p14:sldId id="256"/>
            <p14:sldId id="423"/>
            <p14:sldId id="460"/>
            <p14:sldId id="378"/>
            <p14:sldId id="379"/>
            <p14:sldId id="375"/>
            <p14:sldId id="287"/>
            <p14:sldId id="426"/>
            <p14:sldId id="380"/>
            <p14:sldId id="393"/>
            <p14:sldId id="386"/>
            <p14:sldId id="422"/>
            <p14:sldId id="448"/>
            <p14:sldId id="390"/>
            <p14:sldId id="389"/>
            <p14:sldId id="391"/>
            <p14:sldId id="436"/>
            <p14:sldId id="458"/>
            <p14:sldId id="434"/>
            <p14:sldId id="453"/>
            <p14:sldId id="456"/>
            <p14:sldId id="455"/>
            <p14:sldId id="454"/>
            <p14:sldId id="437"/>
            <p14:sldId id="392"/>
            <p14:sldId id="447"/>
            <p14:sldId id="438"/>
            <p14:sldId id="394"/>
            <p14:sldId id="396"/>
            <p14:sldId id="439"/>
            <p14:sldId id="446"/>
            <p14:sldId id="444"/>
            <p14:sldId id="445"/>
            <p14:sldId id="450"/>
            <p14:sldId id="443"/>
            <p14:sldId id="442"/>
            <p14:sldId id="457"/>
            <p14:sldId id="409"/>
            <p14:sldId id="459"/>
            <p14:sldId id="418"/>
            <p14:sldId id="416"/>
            <p14:sldId id="417"/>
            <p14:sldId id="419"/>
            <p14:sldId id="431"/>
            <p14:sldId id="432"/>
            <p14:sldId id="433"/>
            <p14:sldId id="428"/>
            <p14:sldId id="429"/>
            <p14:sldId id="430"/>
            <p14:sldId id="440"/>
            <p14:sldId id="44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53" autoAdjust="0"/>
    <p:restoredTop sz="94660"/>
  </p:normalViewPr>
  <p:slideViewPr>
    <p:cSldViewPr snapToGrid="0" snapToObjects="1">
      <p:cViewPr varScale="1">
        <p:scale>
          <a:sx n="56" d="100"/>
          <a:sy n="56" d="100"/>
        </p:scale>
        <p:origin x="-486"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BD475BAA-30D7-CC4C-918B-1DB43ADB474F}" type="datetimeFigureOut">
              <a:rPr kumimoji="1" lang="ja-JP" altLang="en-US" smtClean="0"/>
              <a:pPr/>
              <a:t>2016/9/23</a:t>
            </a:fld>
            <a:endParaRPr kumimoji="1" lang="ja-JP" altLang="en-US"/>
          </a:p>
        </p:txBody>
      </p:sp>
      <p:sp>
        <p:nvSpPr>
          <p:cNvPr id="4" name="フッター プレースホルダー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5" name="スライド番号プレースホルダー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1A5D2397-D0EF-D34D-A16B-59D0D60D75A2}" type="slidenum">
              <a:rPr kumimoji="1" lang="ja-JP" altLang="en-US" smtClean="0"/>
              <a:pPr/>
              <a:t>&lt;#&gt;</a:t>
            </a:fld>
            <a:endParaRPr kumimoji="1" lang="ja-JP" altLang="en-US"/>
          </a:p>
        </p:txBody>
      </p:sp>
    </p:spTree>
    <p:extLst>
      <p:ext uri="{BB962C8B-B14F-4D97-AF65-F5344CB8AC3E}">
        <p14:creationId xmlns="" xmlns:p14="http://schemas.microsoft.com/office/powerpoint/2010/main" val="1915822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24A63EDB-ACD2-9940-8E74-A7EA70FD1FAA}" type="datetimeFigureOut">
              <a:rPr kumimoji="1" lang="ja-JP" altLang="en-US" smtClean="0"/>
              <a:pPr/>
              <a:t>2016/9/23</a:t>
            </a:fld>
            <a:endParaRPr kumimoji="1" lang="ja-JP" altLang="en-US"/>
          </a:p>
        </p:txBody>
      </p:sp>
      <p:sp>
        <p:nvSpPr>
          <p:cNvPr id="4" name="スライド イメージ プレースホルダー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D05962ED-3E66-D94A-8948-99613793531B}" type="slidenum">
              <a:rPr kumimoji="1" lang="ja-JP" altLang="en-US" smtClean="0"/>
              <a:pPr/>
              <a:t>&lt;#&gt;</a:t>
            </a:fld>
            <a:endParaRPr kumimoji="1" lang="ja-JP" altLang="en-US"/>
          </a:p>
        </p:txBody>
      </p:sp>
    </p:spTree>
    <p:extLst>
      <p:ext uri="{BB962C8B-B14F-4D97-AF65-F5344CB8AC3E}">
        <p14:creationId xmlns="" xmlns:p14="http://schemas.microsoft.com/office/powerpoint/2010/main" val="40147241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a:t>
            </a:fld>
            <a:endParaRPr kumimoji="1" lang="ja-JP" altLang="en-US"/>
          </a:p>
        </p:txBody>
      </p:sp>
    </p:spTree>
    <p:extLst>
      <p:ext uri="{BB962C8B-B14F-4D97-AF65-F5344CB8AC3E}">
        <p14:creationId xmlns="" xmlns:p14="http://schemas.microsoft.com/office/powerpoint/2010/main" val="1521931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Surface</a:t>
            </a:r>
            <a:r>
              <a:rPr kumimoji="1" lang="en-US" altLang="ja-JP" baseline="0" dirty="0" smtClean="0"/>
              <a:t> adjustment:  </a:t>
            </a:r>
            <a:r>
              <a:rPr kumimoji="1" lang="en-US" altLang="ja-JP" baseline="0" dirty="0" smtClean="0">
                <a:sym typeface="Wingdings"/>
              </a:rPr>
              <a:t> 40% improve (1.4)</a:t>
            </a:r>
            <a:endParaRPr kumimoji="1" lang="en-US" altLang="ja-JP" baseline="0" dirty="0" smtClean="0"/>
          </a:p>
          <a:p>
            <a:r>
              <a:rPr kumimoji="1" lang="en-US" altLang="ja-JP" baseline="0" dirty="0" smtClean="0"/>
              <a:t>Optics: 10K / 200K </a:t>
            </a:r>
            <a:r>
              <a:rPr kumimoji="1" lang="en-US" altLang="ja-JP" baseline="0" dirty="0" smtClean="0">
                <a:sym typeface="Wingdings"/>
              </a:rPr>
              <a:t> 10% improve (1.1)</a:t>
            </a:r>
          </a:p>
          <a:p>
            <a:endParaRPr kumimoji="1" lang="ja-JP" altLang="en-US" dirty="0"/>
          </a:p>
        </p:txBody>
      </p:sp>
      <p:sp>
        <p:nvSpPr>
          <p:cNvPr id="4" name="スライド番号プレースホルダー 3"/>
          <p:cNvSpPr>
            <a:spLocks noGrp="1"/>
          </p:cNvSpPr>
          <p:nvPr>
            <p:ph type="sldNum" sz="quarter" idx="10"/>
          </p:nvPr>
        </p:nvSpPr>
        <p:spPr/>
        <p:txBody>
          <a:bodyPr/>
          <a:lstStyle/>
          <a:p>
            <a:fld id="{E3D91A88-71A6-8D46-95A0-B5252CC60A4E}" type="slidenum">
              <a:rPr kumimoji="1" lang="ja-JP" altLang="en-US" smtClean="0"/>
              <a:pPr/>
              <a:t>12</a:t>
            </a:fld>
            <a:endParaRPr kumimoji="1" lang="ja-JP" altLang="en-US"/>
          </a:p>
        </p:txBody>
      </p:sp>
    </p:spTree>
    <p:extLst>
      <p:ext uri="{BB962C8B-B14F-4D97-AF65-F5344CB8AC3E}">
        <p14:creationId xmlns="" xmlns:p14="http://schemas.microsoft.com/office/powerpoint/2010/main" val="2723418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“FOREST” come</a:t>
            </a:r>
            <a:r>
              <a:rPr kumimoji="1" lang="en-US" altLang="ja-JP" baseline="0" dirty="0" smtClean="0"/>
              <a:t>s from</a:t>
            </a:r>
          </a:p>
          <a:p>
            <a:r>
              <a:rPr kumimoji="1" lang="en-US" altLang="ja-JP" baseline="0" dirty="0" smtClean="0"/>
              <a:t>It is 4-beam, 2-pol., 2-sideband receiver.</a:t>
            </a:r>
          </a:p>
          <a:p>
            <a:r>
              <a:rPr kumimoji="1" lang="en-US" altLang="ja-JP" baseline="0" dirty="0" smtClean="0"/>
              <a:t>Separation between beams is 50” at sky</a:t>
            </a:r>
          </a:p>
          <a:p>
            <a:r>
              <a:rPr kumimoji="1" lang="en-US" altLang="ja-JP" baseline="0" dirty="0" smtClean="0"/>
              <a:t>Beam size is 15” @ 115GHz</a:t>
            </a:r>
          </a:p>
          <a:p>
            <a:r>
              <a:rPr kumimoji="1" lang="en-US" altLang="ja-JP" baseline="0" dirty="0" smtClean="0"/>
              <a:t>IF frequency is 4-12GHz realizing simultaneous 12CO, 13CO, C18O observations</a:t>
            </a:r>
          </a:p>
          <a:p>
            <a:r>
              <a:rPr kumimoji="1" lang="en-US" altLang="ja-JP" baseline="0" dirty="0" smtClean="0"/>
              <a:t>Dewar rotation system is implemented in order to track same sky position.</a:t>
            </a:r>
          </a:p>
        </p:txBody>
      </p:sp>
      <p:sp>
        <p:nvSpPr>
          <p:cNvPr id="4" name="スライド番号プレースホルダー 3"/>
          <p:cNvSpPr>
            <a:spLocks noGrp="1"/>
          </p:cNvSpPr>
          <p:nvPr>
            <p:ph type="sldNum" sz="quarter" idx="10"/>
          </p:nvPr>
        </p:nvSpPr>
        <p:spPr/>
        <p:txBody>
          <a:bodyPr/>
          <a:lstStyle/>
          <a:p>
            <a:fld id="{E3D91A88-71A6-8D46-95A0-B5252CC60A4E}" type="slidenum">
              <a:rPr kumimoji="1" lang="ja-JP" altLang="en-US" smtClean="0"/>
              <a:pPr/>
              <a:t>13</a:t>
            </a:fld>
            <a:endParaRPr kumimoji="1" lang="ja-JP" altLang="en-US"/>
          </a:p>
        </p:txBody>
      </p:sp>
    </p:spTree>
    <p:extLst>
      <p:ext uri="{BB962C8B-B14F-4D97-AF65-F5344CB8AC3E}">
        <p14:creationId xmlns="" xmlns:p14="http://schemas.microsoft.com/office/powerpoint/2010/main" val="127043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14</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Rot="1" noChangeAspect="1" noChangeArrowheads="1"/>
          </p:cNvSpPr>
          <p:nvPr>
            <p:ph type="sldImg"/>
          </p:nvPr>
        </p:nvSpPr>
        <p:spPr bwMode="auto">
          <a:xfrm>
            <a:off x="992188" y="768350"/>
            <a:ext cx="5114925" cy="3836988"/>
          </a:xfrm>
          <a:prstGeom prst="rect">
            <a:avLst/>
          </a:prstGeom>
          <a:solidFill>
            <a:srgbClr val="FFFFFF"/>
          </a:solidFill>
          <a:ln>
            <a:solidFill>
              <a:srgbClr val="000000"/>
            </a:solidFill>
            <a:miter lim="800000"/>
            <a:headEnd/>
            <a:tailEnd/>
          </a:ln>
        </p:spPr>
      </p:sp>
      <p:sp>
        <p:nvSpPr>
          <p:cNvPr id="13314" name="Rectangle 2"/>
          <p:cNvSpPr>
            <a:spLocks noGrp="1" noChangeArrowheads="1"/>
          </p:cNvSpPr>
          <p:nvPr>
            <p:ph type="body" idx="1"/>
          </p:nvPr>
        </p:nvSpPr>
        <p:spPr bwMode="auto">
          <a:xfrm>
            <a:off x="709930" y="4861441"/>
            <a:ext cx="5679440" cy="4605576"/>
          </a:xfrm>
          <a:prstGeom prst="rect">
            <a:avLst/>
          </a:prstGeom>
          <a:noFill/>
          <a:ln>
            <a:miter lim="800000"/>
            <a:headEnd/>
            <a:tailEnd/>
          </a:ln>
        </p:spPr>
        <p:txBody>
          <a:bodyPr/>
          <a:lstStyle/>
          <a:p>
            <a:r>
              <a:rPr lang="ja-JP" altLang="en-US" sz="3200" dirty="0">
                <a:latin typeface="Lucida Grande" charset="0"/>
                <a:sym typeface="Lucida Grande" charset="0"/>
              </a:rPr>
              <a:t>これがこれまで電波写真　視力</a:t>
            </a:r>
            <a:r>
              <a:rPr lang="en-US" altLang="ja-JP" sz="3200" dirty="0">
                <a:latin typeface="Lucida Grande" charset="0"/>
                <a:sym typeface="Lucida Grande" charset="0"/>
              </a:rPr>
              <a:t>0.1</a:t>
            </a:r>
          </a:p>
          <a:p>
            <a:r>
              <a:rPr lang="ja-JP" altLang="en-US" sz="3200" dirty="0">
                <a:solidFill>
                  <a:srgbClr val="D90B00"/>
                </a:solidFill>
                <a:latin typeface="Lucida Grande" charset="0"/>
                <a:sym typeface="Lucida Grande" charset="0"/>
              </a:rPr>
              <a:t>（マダムの裸眼の視力？）</a:t>
            </a:r>
          </a:p>
          <a:p>
            <a:endParaRPr lang="ja-JP" altLang="en-US" sz="3200" dirty="0">
              <a:latin typeface="Lucida Grande" charset="0"/>
              <a:sym typeface="Lucida Grande" charset="0"/>
            </a:endParaRPr>
          </a:p>
          <a:p>
            <a:r>
              <a:rPr lang="ja-JP" altLang="en-US" sz="3200" dirty="0">
                <a:latin typeface="Lucida Grande" charset="0"/>
                <a:sym typeface="Lucida Grande" charset="0"/>
              </a:rPr>
              <a:t>それでは、昨シーズンの試験的科学観測の結果の一部を「特別に」紹介します。</a:t>
            </a:r>
          </a:p>
          <a:p>
            <a:r>
              <a:rPr lang="ja-JP" altLang="en-US" sz="3200" dirty="0">
                <a:latin typeface="Lucida Grande" charset="0"/>
                <a:sym typeface="Lucida Grande" charset="0"/>
              </a:rPr>
              <a:t>プロには見せてありますが一般の方には今夜が初めてなんですよ</a:t>
            </a:r>
          </a:p>
          <a:p>
            <a:endParaRPr lang="ja-JP" altLang="en-US" sz="3200" dirty="0">
              <a:latin typeface="Lucida Grande" charset="0"/>
              <a:sym typeface="Lucida Grande" charset="0"/>
            </a:endParaRPr>
          </a:p>
          <a:p>
            <a:r>
              <a:rPr lang="ja-JP" altLang="en-US" sz="3200" dirty="0">
                <a:latin typeface="Lucida Grande" charset="0"/>
                <a:sym typeface="Lucida Grande" charset="0"/>
              </a:rPr>
              <a:t>これが一酸化炭素分子の３種類の電波に色をわけたカラーの電波強度図です！</a:t>
            </a:r>
          </a:p>
          <a:p>
            <a:r>
              <a:rPr lang="ja-JP" altLang="en-US" sz="3200" dirty="0">
                <a:latin typeface="ヒラギノ角ゴ Pro W3" charset="0"/>
                <a:sym typeface="ヒラギノ角ゴ Pro W3" charset="0"/>
              </a:rPr>
              <a:t>お断りしておきますが本当の色ではありませんので。</a:t>
            </a:r>
          </a:p>
          <a:p>
            <a:r>
              <a:rPr lang="ja-JP" altLang="en-US" sz="3200" dirty="0">
                <a:solidFill>
                  <a:srgbClr val="D90B00"/>
                </a:solidFill>
                <a:latin typeface="Lucida Grande" charset="0"/>
                <a:sym typeface="Lucida Grande" charset="0"/>
              </a:rPr>
              <a:t>おお、すごい、まさに写真！</a:t>
            </a:r>
          </a:p>
          <a:p>
            <a:endParaRPr lang="ja-JP" altLang="en-US" sz="3200" dirty="0">
              <a:latin typeface="Lucida Grande" charset="0"/>
              <a:sym typeface="Lucida Grande" charset="0"/>
            </a:endParaRPr>
          </a:p>
          <a:p>
            <a:r>
              <a:rPr lang="ja-JP" altLang="en-US" sz="3200" dirty="0">
                <a:latin typeface="Lucida Grande" charset="0"/>
                <a:sym typeface="Lucida Grande" charset="0"/>
              </a:rPr>
              <a:t>これまでに取得した</a:t>
            </a:r>
            <a:r>
              <a:rPr lang="en-US" altLang="ja-JP" sz="3200" dirty="0">
                <a:latin typeface="Lucida Grande" charset="0"/>
                <a:sym typeface="Lucida Grande" charset="0"/>
              </a:rPr>
              <a:t>48</a:t>
            </a:r>
            <a:r>
              <a:rPr lang="ja-JP" altLang="en-US" sz="3200" dirty="0">
                <a:latin typeface="Lucida Grande" charset="0"/>
                <a:sym typeface="Lucida Grande" charset="0"/>
              </a:rPr>
              <a:t>平方度（満月</a:t>
            </a:r>
            <a:r>
              <a:rPr lang="en-US" altLang="ja-JP" sz="3200" dirty="0">
                <a:latin typeface="Lucida Grande" charset="0"/>
                <a:sym typeface="Lucida Grande" charset="0"/>
              </a:rPr>
              <a:t>192</a:t>
            </a:r>
            <a:r>
              <a:rPr lang="ja-JP" altLang="en-US" sz="3200" dirty="0">
                <a:latin typeface="Lucida Grande" charset="0"/>
                <a:sym typeface="Lucida Grande" charset="0"/>
              </a:rPr>
              <a:t>個分）にわたる観測データから、複雑に絡み合った多数の“</a:t>
            </a:r>
            <a:r>
              <a:rPr lang="ja-JP" altLang="en-US" sz="3200" dirty="0" err="1">
                <a:latin typeface="Lucida Grande" charset="0"/>
                <a:sym typeface="Lucida Grande" charset="0"/>
              </a:rPr>
              <a:t>ひも</a:t>
            </a:r>
            <a:r>
              <a:rPr lang="ja-JP" altLang="en-US" sz="3200" dirty="0">
                <a:latin typeface="Lucida Grande" charset="0"/>
                <a:sym typeface="Lucida Grande" charset="0"/>
              </a:rPr>
              <a:t>状構造”が新たに発見されるなど、天の川銀河の中で星の材料がどのような形でどのように分布しているのか、鮮明に描き出されました。</a:t>
            </a:r>
          </a:p>
          <a:p>
            <a:r>
              <a:rPr lang="ja-JP" altLang="en-US" sz="3200" dirty="0">
                <a:solidFill>
                  <a:srgbClr val="D90B00"/>
                </a:solidFill>
                <a:latin typeface="Lucida Grande" charset="0"/>
                <a:sym typeface="Lucida Grande" charset="0"/>
              </a:rPr>
              <a:t>これはまさしく高解像度観測のおかげですね。</a:t>
            </a:r>
          </a:p>
          <a:p>
            <a:r>
              <a:rPr lang="ja-JP" altLang="en-US" sz="3200" dirty="0">
                <a:solidFill>
                  <a:srgbClr val="D90B00"/>
                </a:solidFill>
                <a:latin typeface="Lucida Grande" charset="0"/>
                <a:sym typeface="Lucida Grande" charset="0"/>
              </a:rPr>
              <a:t>ところで、アルマはどれくらいの広さを観測しているの？</a:t>
            </a:r>
          </a:p>
          <a:p>
            <a:r>
              <a:rPr lang="ja-JP" altLang="en-US" sz="3200" dirty="0">
                <a:latin typeface="Lucida Grande" charset="0"/>
                <a:sym typeface="Lucida Grande" charset="0"/>
              </a:rPr>
              <a:t>確かにアルマは凄い成果が出ていますね。でも</a:t>
            </a:r>
            <a:r>
              <a:rPr lang="en-US" altLang="ja-JP" sz="3200" dirty="0">
                <a:latin typeface="Lucida Grande" charset="0"/>
                <a:sym typeface="Lucida Grande" charset="0"/>
              </a:rPr>
              <a:t>ALMA</a:t>
            </a:r>
            <a:r>
              <a:rPr lang="ja-JP" altLang="en-US" sz="3200" dirty="0">
                <a:latin typeface="Lucida Grande" charset="0"/>
                <a:sym typeface="Lucida Grande" charset="0"/>
              </a:rPr>
              <a:t>はこのほんの数ピクセル</a:t>
            </a:r>
          </a:p>
          <a:p>
            <a:r>
              <a:rPr lang="en-US" altLang="ja-JP" sz="3200" dirty="0">
                <a:latin typeface="Lucida Grande" charset="0"/>
                <a:sym typeface="Lucida Grande" charset="0"/>
              </a:rPr>
              <a:t>45m</a:t>
            </a:r>
            <a:r>
              <a:rPr lang="ja-JP" altLang="en-US" sz="3200" dirty="0">
                <a:latin typeface="Lucida Grande" charset="0"/>
                <a:sym typeface="Lucida Grande" charset="0"/>
              </a:rPr>
              <a:t>もすごい！満月４個分。空をみあげて自分の目でわかる！</a:t>
            </a:r>
          </a:p>
          <a:p>
            <a:r>
              <a:rPr lang="ja-JP" altLang="en-US" sz="3200" dirty="0">
                <a:solidFill>
                  <a:srgbClr val="FF2712"/>
                </a:solidFill>
                <a:latin typeface="Lucida Grande" charset="0"/>
                <a:sym typeface="Lucida Grande" charset="0"/>
              </a:rPr>
              <a:t>わかる！！</a:t>
            </a:r>
          </a:p>
          <a:p>
            <a:endParaRPr lang="ja-JP" altLang="en-US" sz="3200" dirty="0">
              <a:solidFill>
                <a:srgbClr val="FF2712"/>
              </a:solidFill>
              <a:latin typeface="Lucida Grande" charset="0"/>
              <a:sym typeface="Lucida Grande" charset="0"/>
            </a:endParaRPr>
          </a:p>
          <a:p>
            <a:r>
              <a:rPr lang="ja-JP" altLang="en-US" sz="3200" dirty="0">
                <a:latin typeface="Lucida Grande" charset="0"/>
                <a:sym typeface="Lucida Grande" charset="0"/>
              </a:rPr>
              <a:t>今後２年間をかけて、最終的には</a:t>
            </a:r>
            <a:r>
              <a:rPr lang="en-US" altLang="ja-JP" sz="3200" dirty="0">
                <a:latin typeface="Lucida Grande" charset="0"/>
                <a:sym typeface="Lucida Grande" charset="0"/>
              </a:rPr>
              <a:t>156</a:t>
            </a:r>
            <a:r>
              <a:rPr lang="ja-JP" altLang="en-US" sz="3200" dirty="0">
                <a:latin typeface="Lucida Grande" charset="0"/>
                <a:sym typeface="Lucida Grande" charset="0"/>
              </a:rPr>
              <a:t>平方度、満月６２４個</a:t>
            </a:r>
            <a:r>
              <a:rPr lang="ja-JP" altLang="en-US" sz="3200" dirty="0" err="1">
                <a:latin typeface="Lucida Grande" charset="0"/>
                <a:sym typeface="Lucida Grande" charset="0"/>
              </a:rPr>
              <a:t>ぶん、</a:t>
            </a:r>
            <a:r>
              <a:rPr lang="ja-JP" altLang="en-US" sz="3200" dirty="0">
                <a:latin typeface="Lucida Grande" charset="0"/>
                <a:sym typeface="Lucida Grande" charset="0"/>
              </a:rPr>
              <a:t>総点数３０メガピクセルの世界最大の電波写真を完成させます。</a:t>
            </a:r>
          </a:p>
          <a:p>
            <a:r>
              <a:rPr lang="ja-JP" altLang="en-US" sz="3200" dirty="0">
                <a:latin typeface="Lucida Grande" charset="0"/>
                <a:sym typeface="Lucida Grande" charset="0"/>
              </a:rPr>
              <a:t>今後の成果に乞うご期待。</a:t>
            </a:r>
          </a:p>
          <a:p>
            <a:endParaRPr lang="ja-JP" altLang="en-US" sz="3200" dirty="0">
              <a:solidFill>
                <a:srgbClr val="FF2712"/>
              </a:solidFill>
              <a:latin typeface="Lucida Grande" charset="0"/>
              <a:sym typeface="Lucida Grande" charset="0"/>
            </a:endParaRPr>
          </a:p>
          <a:p>
            <a:endParaRPr lang="en-US" altLang="ja-JP" sz="3200" dirty="0">
              <a:solidFill>
                <a:srgbClr val="FF2712"/>
              </a:solidFill>
              <a:latin typeface="Lucida Grande" charset="0"/>
              <a:sym typeface="Lucida Grande"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19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20</a:t>
            </a:fld>
            <a:endParaRPr kumimoji="1" lang="ja-JP"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33DE9CA-8275-4DB5-A637-A2BFF69902B9}" type="slidenum">
              <a:rPr kumimoji="1" lang="ja-JP" altLang="en-US" smtClean="0"/>
              <a:pPr/>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33DE9CA-8275-4DB5-A637-A2BFF69902B9}" type="slidenum">
              <a:rPr kumimoji="1" lang="ja-JP" altLang="en-US" smtClean="0"/>
              <a:pPr/>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33DE9CA-8275-4DB5-A637-A2BFF69902B9}" type="slidenum">
              <a:rPr kumimoji="1" lang="ja-JP" altLang="en-US" smtClean="0"/>
              <a:pPr/>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33DE9CA-8275-4DB5-A637-A2BFF69902B9}" type="slidenum">
              <a:rPr kumimoji="1" lang="ja-JP" altLang="en-US" smtClean="0"/>
              <a:pPr/>
              <a:t>27</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33DE9CA-8275-4DB5-A637-A2BFF69902B9}" type="slidenum">
              <a:rPr kumimoji="1" lang="ja-JP" altLang="en-US" smtClean="0"/>
              <a:pPr/>
              <a:t>28</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30</a:t>
            </a:fld>
            <a:endParaRPr kumimoji="1"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31</a:t>
            </a:fld>
            <a:endParaRPr kumimoji="1" lang="ja-JP"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32</a:t>
            </a:fld>
            <a:endParaRPr kumimoji="1"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33</a:t>
            </a:fld>
            <a:endParaRPr kumimoji="1" lang="ja-JP"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34</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35</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36</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37</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baseline="0" dirty="0" smtClean="0"/>
          </a:p>
        </p:txBody>
      </p:sp>
      <p:sp>
        <p:nvSpPr>
          <p:cNvPr id="4" name="スライド番号プレースホルダー 3"/>
          <p:cNvSpPr>
            <a:spLocks noGrp="1"/>
          </p:cNvSpPr>
          <p:nvPr>
            <p:ph type="sldNum" sz="quarter" idx="10"/>
          </p:nvPr>
        </p:nvSpPr>
        <p:spPr/>
        <p:txBody>
          <a:bodyPr/>
          <a:lstStyle/>
          <a:p>
            <a:fld id="{E3D91A88-71A6-8D46-95A0-B5252CC60A4E}" type="slidenum">
              <a:rPr kumimoji="1" lang="ja-JP" altLang="en-US" smtClean="0"/>
              <a:pPr/>
              <a:t>5</a:t>
            </a:fld>
            <a:endParaRPr kumimoji="1" lang="ja-JP" altLang="en-US"/>
          </a:p>
        </p:txBody>
      </p:sp>
    </p:spTree>
    <p:extLst>
      <p:ext uri="{BB962C8B-B14F-4D97-AF65-F5344CB8AC3E}">
        <p14:creationId xmlns="" xmlns:p14="http://schemas.microsoft.com/office/powerpoint/2010/main" val="66295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962ED-3E66-D94A-8948-99613793531B}" type="slidenum">
              <a:rPr kumimoji="1" lang="ja-JP" altLang="en-US" smtClean="0"/>
              <a:pPr/>
              <a:t>7</a:t>
            </a:fld>
            <a:endParaRPr kumimoji="1" lang="ja-JP" altLang="en-US"/>
          </a:p>
        </p:txBody>
      </p:sp>
    </p:spTree>
    <p:extLst>
      <p:ext uri="{BB962C8B-B14F-4D97-AF65-F5344CB8AC3E}">
        <p14:creationId xmlns:p14="http://schemas.microsoft.com/office/powerpoint/2010/main" xmlns="" val="838910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05962ED-3E66-D94A-8948-99613793531B}"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3D91A88-71A6-8D46-95A0-B5252CC60A4E}"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198008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174172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21417679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日付プレースホルダ 5"/>
          <p:cNvSpPr>
            <a:spLocks noGrp="1"/>
          </p:cNvSpPr>
          <p:nvPr>
            <p:ph type="dt" sz="half" idx="10"/>
          </p:nvPr>
        </p:nvSpPr>
        <p:spPr>
          <a:xfrm>
            <a:off x="457200" y="6245225"/>
            <a:ext cx="2133600" cy="476250"/>
          </a:xfrm>
        </p:spPr>
        <p:txBody>
          <a:bodyPr/>
          <a:lstStyle>
            <a:lvl1pPr>
              <a:defRPr/>
            </a:lvl1pPr>
          </a:lstStyle>
          <a:p>
            <a:r>
              <a:rPr lang="en-US" altLang="ja-JP" smtClean="0"/>
              <a:t>Sep. 19-24, 2016</a:t>
            </a:r>
            <a:endParaRPr lang="en-US" altLang="ja-JP"/>
          </a:p>
        </p:txBody>
      </p:sp>
      <p:sp>
        <p:nvSpPr>
          <p:cNvPr id="7" name="フッター プレースホルダ 6"/>
          <p:cNvSpPr>
            <a:spLocks noGrp="1"/>
          </p:cNvSpPr>
          <p:nvPr>
            <p:ph type="ftr" sz="quarter" idx="11"/>
          </p:nvPr>
        </p:nvSpPr>
        <p:spPr>
          <a:xfrm>
            <a:off x="3124200" y="6245225"/>
            <a:ext cx="2895600" cy="476250"/>
          </a:xfrm>
        </p:spPr>
        <p:txBody>
          <a:bodyPr/>
          <a:lstStyle>
            <a:lvl1pPr>
              <a:defRPr/>
            </a:lvl1pPr>
          </a:lstStyle>
          <a:p>
            <a:r>
              <a:rPr lang="en-US" altLang="ja-JP" smtClean="0"/>
              <a:t>Metrology and Control of Large Telescopes</a:t>
            </a:r>
            <a:endParaRPr lang="en-US" altLang="ja-JP"/>
          </a:p>
        </p:txBody>
      </p:sp>
      <p:sp>
        <p:nvSpPr>
          <p:cNvPr id="8" name="スライド番号プレースホルダ 7"/>
          <p:cNvSpPr>
            <a:spLocks noGrp="1"/>
          </p:cNvSpPr>
          <p:nvPr>
            <p:ph type="sldNum" sz="quarter" idx="12"/>
          </p:nvPr>
        </p:nvSpPr>
        <p:spPr>
          <a:xfrm>
            <a:off x="6553200" y="6245225"/>
            <a:ext cx="2133600" cy="476250"/>
          </a:xfrm>
        </p:spPr>
        <p:txBody>
          <a:bodyPr/>
          <a:lstStyle>
            <a:lvl1pPr>
              <a:defRPr/>
            </a:lvl1pPr>
          </a:lstStyle>
          <a:p>
            <a:fld id="{64BC728B-0F92-444A-A717-CE92B34B07B2}" type="slidenum">
              <a:rPr lang="en-US" altLang="ja-JP"/>
              <a:pPr/>
              <a:t>&lt;#&gt;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457200" y="274638"/>
            <a:ext cx="82296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3" name="日付プレースホルダ 2"/>
          <p:cNvSpPr>
            <a:spLocks noGrp="1"/>
          </p:cNvSpPr>
          <p:nvPr>
            <p:ph type="dt" sz="half" idx="10"/>
          </p:nvPr>
        </p:nvSpPr>
        <p:spPr>
          <a:xfrm>
            <a:off x="457200" y="6245225"/>
            <a:ext cx="2133600" cy="476250"/>
          </a:xfrm>
        </p:spPr>
        <p:txBody>
          <a:bodyPr/>
          <a:lstStyle>
            <a:lvl1pPr>
              <a:defRPr/>
            </a:lvl1pPr>
          </a:lstStyle>
          <a:p>
            <a:r>
              <a:rPr lang="en-US" altLang="ja-JP" smtClean="0"/>
              <a:t>Sep. 19-24, 2016</a:t>
            </a:r>
            <a:endParaRPr lang="en-US" altLang="ja-JP"/>
          </a:p>
        </p:txBody>
      </p:sp>
      <p:sp>
        <p:nvSpPr>
          <p:cNvPr id="4" name="フッター プレースホルダ 3"/>
          <p:cNvSpPr>
            <a:spLocks noGrp="1"/>
          </p:cNvSpPr>
          <p:nvPr>
            <p:ph type="ftr" sz="quarter" idx="11"/>
          </p:nvPr>
        </p:nvSpPr>
        <p:spPr>
          <a:xfrm>
            <a:off x="3124200" y="6245225"/>
            <a:ext cx="2895600" cy="476250"/>
          </a:xfrm>
        </p:spPr>
        <p:txBody>
          <a:bodyPr/>
          <a:lstStyle>
            <a:lvl1pPr>
              <a:defRPr/>
            </a:lvl1pPr>
          </a:lstStyle>
          <a:p>
            <a:r>
              <a:rPr lang="en-US" altLang="ja-JP" smtClean="0"/>
              <a:t>Metrology and Control of Large Telescopes</a:t>
            </a:r>
            <a:endParaRPr lang="en-US" altLang="ja-JP"/>
          </a:p>
        </p:txBody>
      </p:sp>
      <p:sp>
        <p:nvSpPr>
          <p:cNvPr id="5" name="スライド番号プレースホルダ 4"/>
          <p:cNvSpPr>
            <a:spLocks noGrp="1"/>
          </p:cNvSpPr>
          <p:nvPr>
            <p:ph type="sldNum" sz="quarter" idx="12"/>
          </p:nvPr>
        </p:nvSpPr>
        <p:spPr>
          <a:xfrm>
            <a:off x="6553200" y="6245225"/>
            <a:ext cx="2133600" cy="476250"/>
          </a:xfrm>
        </p:spPr>
        <p:txBody>
          <a:bodyPr/>
          <a:lstStyle>
            <a:lvl1pPr>
              <a:defRPr/>
            </a:lvl1pPr>
          </a:lstStyle>
          <a:p>
            <a:fld id="{3F672EF1-33FC-447A-A4AD-D510906C2ACC}" type="slidenum">
              <a:rPr lang="en-US" altLang="ja-JP"/>
              <a:pPr/>
              <a:t>&lt;#&gt;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300242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4162685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kumimoji="1" lang="en-US" altLang="ja-JP" smtClean="0"/>
              <a:t>Sep. 19-24, 2016</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7" name="スライド番号プレースホルダー 6"/>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1486156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kumimoji="1" lang="en-US" altLang="ja-JP" smtClean="0"/>
              <a:t>Sep. 19-24, 2016</a:t>
            </a:r>
            <a:endParaRPr kumimoji="1" lang="ja-JP" altLang="en-US"/>
          </a:p>
        </p:txBody>
      </p:sp>
      <p:sp>
        <p:nvSpPr>
          <p:cNvPr id="8" name="フッター プレースホルダー 7"/>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9" name="スライド番号プレースホルダー 8"/>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161032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kumimoji="1" lang="en-US" altLang="ja-JP" smtClean="0"/>
              <a:t>Sep. 19-24, 2016</a:t>
            </a:r>
            <a:endParaRPr kumimoji="1" lang="ja-JP" altLang="en-US"/>
          </a:p>
        </p:txBody>
      </p:sp>
      <p:sp>
        <p:nvSpPr>
          <p:cNvPr id="4" name="フッター プレースホルダー 3"/>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5" name="スライド番号プレースホルダー 4"/>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5635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kumimoji="1" lang="en-US" altLang="ja-JP" smtClean="0"/>
              <a:t>Sep. 19-24, 2016</a:t>
            </a:r>
            <a:endParaRPr kumimoji="1" lang="ja-JP" altLang="en-US"/>
          </a:p>
        </p:txBody>
      </p:sp>
      <p:sp>
        <p:nvSpPr>
          <p:cNvPr id="3" name="フッター プレースホルダー 2"/>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4" name="スライド番号プレースホルダー 3"/>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326540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Sep. 19-24, 2016</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7" name="スライド番号プレースホルダー 6"/>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8418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kumimoji="1" lang="en-US" altLang="ja-JP" smtClean="0"/>
              <a:t>Sep. 19-24, 2016</a:t>
            </a:r>
            <a:endParaRPr kumimoji="1" lang="ja-JP" altLang="en-US"/>
          </a:p>
        </p:txBody>
      </p:sp>
      <p:sp>
        <p:nvSpPr>
          <p:cNvPr id="6" name="フッター プレースホルダー 5"/>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7" name="スライド番号プレースホルダー 6"/>
          <p:cNvSpPr>
            <a:spLocks noGrp="1"/>
          </p:cNvSpPr>
          <p:nvPr>
            <p:ph type="sldNum" sz="quarter" idx="12"/>
          </p:nvPr>
        </p:nvSpPr>
        <p:spPr/>
        <p:txBody>
          <a:body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3346002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smtClean="0"/>
              <a:t>Sep. 19-24, 2016</a:t>
            </a:r>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62ABE-8E59-0244-9DDC-FB3F9BF0D626}" type="slidenum">
              <a:rPr kumimoji="1" lang="ja-JP" altLang="en-US" smtClean="0"/>
              <a:pPr/>
              <a:t>&lt;#&gt;</a:t>
            </a:fld>
            <a:endParaRPr kumimoji="1" lang="ja-JP" altLang="en-US"/>
          </a:p>
        </p:txBody>
      </p:sp>
    </p:spTree>
    <p:extLst>
      <p:ext uri="{BB962C8B-B14F-4D97-AF65-F5344CB8AC3E}">
        <p14:creationId xmlns="" xmlns:p14="http://schemas.microsoft.com/office/powerpoint/2010/main" val="35152772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2.emf"/></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076438"/>
            <a:ext cx="9143999" cy="1536133"/>
          </a:xfrm>
        </p:spPr>
        <p:txBody>
          <a:bodyPr>
            <a:normAutofit/>
          </a:bodyPr>
          <a:lstStyle/>
          <a:p>
            <a:pPr algn="l"/>
            <a:r>
              <a:rPr lang="en-US" altLang="ja-JP" sz="4000" dirty="0" smtClean="0"/>
              <a:t>Nobeyama 45-m Telescope</a:t>
            </a:r>
            <a:endParaRPr kumimoji="1" lang="ja-JP" altLang="en-US" sz="4000" dirty="0"/>
          </a:p>
        </p:txBody>
      </p:sp>
      <p:sp>
        <p:nvSpPr>
          <p:cNvPr id="5" name="サブタイトル 2"/>
          <p:cNvSpPr txBox="1">
            <a:spLocks/>
          </p:cNvSpPr>
          <p:nvPr/>
        </p:nvSpPr>
        <p:spPr>
          <a:xfrm>
            <a:off x="321734" y="2842192"/>
            <a:ext cx="7014754" cy="1752600"/>
          </a:xfrm>
          <a:prstGeom prst="rect">
            <a:avLst/>
          </a:prstGeom>
        </p:spPr>
        <p:txBody>
          <a:bodyPr vert="horz" lIns="91440" tIns="45720" rIns="91440" bIns="45720" rtlCol="0">
            <a:normAutofit/>
          </a:bodyPr>
          <a:lstStyle/>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1" lang="en-US" altLang="ja-JP" sz="2400" b="0" i="0" u="none" strike="noStrike" kern="1200" cap="none" spc="0" normalizeH="0" baseline="0" noProof="0" dirty="0" smtClean="0">
                <a:ln>
                  <a:noFill/>
                </a:ln>
                <a:solidFill>
                  <a:srgbClr val="7030A0"/>
                </a:solidFill>
                <a:effectLst/>
                <a:uLnTx/>
                <a:uFillTx/>
                <a:latin typeface="+mn-lt"/>
                <a:ea typeface="+mn-ea"/>
                <a:cs typeface="+mn-cs"/>
              </a:rPr>
              <a:t>Masao </a:t>
            </a:r>
            <a:r>
              <a:rPr kumimoji="1" lang="en-US" altLang="ja-JP" sz="2400" b="0" i="0" u="none" strike="noStrike" kern="1200" cap="none" spc="0" normalizeH="0" baseline="0" noProof="0" dirty="0" smtClean="0">
                <a:ln>
                  <a:noFill/>
                </a:ln>
                <a:solidFill>
                  <a:srgbClr val="7030A0"/>
                </a:solidFill>
                <a:effectLst/>
                <a:uLnTx/>
                <a:uFillTx/>
                <a:latin typeface="+mn-lt"/>
                <a:ea typeface="+mn-ea"/>
                <a:cs typeface="+mn-cs"/>
              </a:rPr>
              <a:t>Saito*</a:t>
            </a:r>
            <a:endParaRPr lang="en-US" altLang="ja-JP" sz="2400" dirty="0" smtClean="0">
              <a:solidFill>
                <a:srgbClr val="7030A0"/>
              </a:solidFill>
            </a:endParaRPr>
          </a:p>
          <a:p>
            <a:pPr marL="0" marR="0" lvl="0" indent="0" defTabSz="457200" rtl="0" eaLnBrk="1" fontAlgn="auto" latinLnBrk="0" hangingPunct="1">
              <a:lnSpc>
                <a:spcPct val="100000"/>
              </a:lnSpc>
              <a:spcBef>
                <a:spcPct val="20000"/>
              </a:spcBef>
              <a:spcAft>
                <a:spcPts val="0"/>
              </a:spcAft>
              <a:buClrTx/>
              <a:buSzTx/>
              <a:buFont typeface="Arial"/>
              <a:buNone/>
              <a:tabLst/>
              <a:defRPr/>
            </a:pPr>
            <a:r>
              <a:rPr kumimoji="1" lang="en-US" altLang="ja-JP" sz="2400" b="0" i="0" u="none" strike="noStrike" kern="1200" cap="none" spc="0" normalizeH="0" baseline="0" noProof="0" dirty="0" smtClean="0">
                <a:ln>
                  <a:noFill/>
                </a:ln>
                <a:solidFill>
                  <a:srgbClr val="7030A0"/>
                </a:solidFill>
                <a:effectLst/>
                <a:uLnTx/>
                <a:uFillTx/>
                <a:latin typeface="+mn-lt"/>
                <a:ea typeface="+mn-ea"/>
                <a:cs typeface="+mn-cs"/>
              </a:rPr>
              <a:t>Nobeyama Radio Observatory</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altLang="ja-JP" sz="2400" dirty="0" smtClean="0">
                <a:solidFill>
                  <a:srgbClr val="7030A0"/>
                </a:solidFill>
              </a:rPr>
              <a:t>*with </a:t>
            </a:r>
            <a:r>
              <a:rPr lang="en-US" altLang="ja-JP" sz="2400" dirty="0" smtClean="0">
                <a:solidFill>
                  <a:srgbClr val="7030A0"/>
                </a:solidFill>
              </a:rPr>
              <a:t>support from Miyamoto and Wada</a:t>
            </a:r>
            <a:endParaRPr kumimoji="1" lang="en-US" altLang="ja-JP" sz="2400" b="0" i="0" u="none" strike="noStrike" kern="1200" cap="none" spc="0" normalizeH="0" baseline="0" noProof="0" dirty="0" smtClean="0">
              <a:ln>
                <a:noFill/>
              </a:ln>
              <a:solidFill>
                <a:srgbClr val="7030A0"/>
              </a:solidFill>
              <a:effectLst/>
              <a:uLnTx/>
              <a:uFillTx/>
              <a:latin typeface="+mn-lt"/>
              <a:ea typeface="+mn-ea"/>
              <a:cs typeface="+mn-cs"/>
            </a:endParaRPr>
          </a:p>
        </p:txBody>
      </p:sp>
    </p:spTree>
    <p:extLst>
      <p:ext uri="{BB962C8B-B14F-4D97-AF65-F5344CB8AC3E}">
        <p14:creationId xmlns="" xmlns:p14="http://schemas.microsoft.com/office/powerpoint/2010/main" val="3062516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97010"/>
          </a:xfrm>
        </p:spPr>
        <p:txBody>
          <a:bodyPr>
            <a:normAutofit fontScale="90000"/>
          </a:bodyPr>
          <a:lstStyle/>
          <a:p>
            <a:r>
              <a:rPr kumimoji="1" lang="en-US" altLang="ja-JP" dirty="0" smtClean="0"/>
              <a:t>Surface Adjustment</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10</a:t>
            </a:fld>
            <a:endParaRPr kumimoji="1" lang="ja-JP" altLang="en-US"/>
          </a:p>
        </p:txBody>
      </p:sp>
      <p:grpSp>
        <p:nvGrpSpPr>
          <p:cNvPr id="10" name="図形グループ 12"/>
          <p:cNvGrpSpPr/>
          <p:nvPr/>
        </p:nvGrpSpPr>
        <p:grpSpPr>
          <a:xfrm>
            <a:off x="196667" y="1233389"/>
            <a:ext cx="8727341" cy="4215874"/>
            <a:chOff x="134412" y="1499645"/>
            <a:chExt cx="8727341" cy="4215874"/>
          </a:xfrm>
        </p:grpSpPr>
        <p:pic>
          <p:nvPicPr>
            <p:cNvPr id="7" name="図 6" descr="before.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34412" y="1640922"/>
              <a:ext cx="4439982" cy="4074597"/>
            </a:xfrm>
            <a:prstGeom prst="rect">
              <a:avLst/>
            </a:prstGeom>
          </p:spPr>
        </p:pic>
        <p:pic>
          <p:nvPicPr>
            <p:cNvPr id="8" name="図 7" descr="Pmap 2015-10-05 8.57 after のコピー.pn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595973" y="1640923"/>
              <a:ext cx="4265780" cy="4074596"/>
            </a:xfrm>
            <a:prstGeom prst="rect">
              <a:avLst/>
            </a:prstGeom>
          </p:spPr>
        </p:pic>
        <p:sp>
          <p:nvSpPr>
            <p:cNvPr id="9" name="テキスト ボックス 8"/>
            <p:cNvSpPr txBox="1"/>
            <p:nvPr/>
          </p:nvSpPr>
          <p:spPr>
            <a:xfrm>
              <a:off x="898462" y="1499645"/>
              <a:ext cx="2697790" cy="461665"/>
            </a:xfrm>
            <a:prstGeom prst="rect">
              <a:avLst/>
            </a:prstGeom>
            <a:solidFill>
              <a:schemeClr val="bg1"/>
            </a:solidFill>
          </p:spPr>
          <p:txBody>
            <a:bodyPr wrap="none" rtlCol="0">
              <a:spAutoFit/>
            </a:bodyPr>
            <a:lstStyle/>
            <a:p>
              <a:r>
                <a:rPr kumimoji="1" lang="en-US" altLang="ja-JP" sz="2400" dirty="0" smtClean="0"/>
                <a:t>Before (2015-06-08)</a:t>
              </a:r>
              <a:endParaRPr kumimoji="1" lang="ja-JP" altLang="en-US" sz="2400" dirty="0"/>
            </a:p>
          </p:txBody>
        </p:sp>
        <p:sp>
          <p:nvSpPr>
            <p:cNvPr id="12" name="テキスト ボックス 11"/>
            <p:cNvSpPr txBox="1"/>
            <p:nvPr/>
          </p:nvSpPr>
          <p:spPr>
            <a:xfrm>
              <a:off x="5198913" y="1499645"/>
              <a:ext cx="2505686" cy="461665"/>
            </a:xfrm>
            <a:prstGeom prst="rect">
              <a:avLst/>
            </a:prstGeom>
            <a:solidFill>
              <a:schemeClr val="bg1"/>
            </a:solidFill>
          </p:spPr>
          <p:txBody>
            <a:bodyPr wrap="none" rtlCol="0">
              <a:spAutoFit/>
            </a:bodyPr>
            <a:lstStyle/>
            <a:p>
              <a:r>
                <a:rPr lang="en-US" altLang="ja-JP" sz="2400" dirty="0" smtClean="0"/>
                <a:t>After</a:t>
              </a:r>
              <a:r>
                <a:rPr kumimoji="1" lang="en-US" altLang="ja-JP" sz="2400" dirty="0" smtClean="0"/>
                <a:t> (2015-10-05)</a:t>
              </a:r>
              <a:endParaRPr kumimoji="1" lang="ja-JP" altLang="en-US" sz="2400" dirty="0"/>
            </a:p>
          </p:txBody>
        </p:sp>
      </p:grpSp>
      <p:sp>
        <p:nvSpPr>
          <p:cNvPr id="3" name="コンテンツ プレースホルダー 2"/>
          <p:cNvSpPr>
            <a:spLocks noGrp="1"/>
          </p:cNvSpPr>
          <p:nvPr>
            <p:ph idx="1"/>
          </p:nvPr>
        </p:nvSpPr>
        <p:spPr>
          <a:xfrm>
            <a:off x="457200" y="5097585"/>
            <a:ext cx="8229600" cy="1258765"/>
          </a:xfrm>
          <a:solidFill>
            <a:srgbClr val="FFFFFF"/>
          </a:solidFill>
        </p:spPr>
        <p:txBody>
          <a:bodyPr>
            <a:normAutofit fontScale="62500" lnSpcReduction="20000"/>
          </a:bodyPr>
          <a:lstStyle/>
          <a:p>
            <a:pPr algn="ctr"/>
            <a:r>
              <a:rPr kumimoji="1" lang="en-US" altLang="ja-JP" dirty="0" smtClean="0"/>
              <a:t>K band Rx at 19.45 GHz using satellite beacon </a:t>
            </a:r>
          </a:p>
          <a:p>
            <a:pPr algn="ctr"/>
            <a:r>
              <a:rPr lang="en-US" altLang="ja-JP" dirty="0" smtClean="0"/>
              <a:t>Include M1, M2, and beam waveguide optics</a:t>
            </a:r>
            <a:endParaRPr kumimoji="1" lang="en-US" altLang="ja-JP" dirty="0" smtClean="0"/>
          </a:p>
          <a:p>
            <a:pPr algn="ctr"/>
            <a:r>
              <a:rPr kumimoji="1" lang="en-US" altLang="ja-JP" dirty="0" smtClean="0"/>
              <a:t>180 </a:t>
            </a:r>
            <a:r>
              <a:rPr kumimoji="1" lang="en-US" altLang="ja-JP" dirty="0" smtClean="0">
                <a:latin typeface="Symbol" pitchFamily="18" charset="2"/>
              </a:rPr>
              <a:t>m</a:t>
            </a:r>
            <a:r>
              <a:rPr kumimoji="1" lang="en-US" altLang="ja-JP" dirty="0" smtClean="0"/>
              <a:t>m </a:t>
            </a:r>
            <a:r>
              <a:rPr kumimoji="1" lang="en-US" altLang="ja-JP" dirty="0" err="1" smtClean="0"/>
              <a:t>rms</a:t>
            </a:r>
            <a:r>
              <a:rPr kumimoji="1" lang="en-US" altLang="ja-JP" dirty="0" smtClean="0"/>
              <a:t> </a:t>
            </a:r>
            <a:r>
              <a:rPr kumimoji="1" lang="en-US" altLang="ja-JP" dirty="0" smtClean="0">
                <a:sym typeface="Wingdings"/>
              </a:rPr>
              <a:t> 100 </a:t>
            </a:r>
            <a:r>
              <a:rPr kumimoji="1" lang="en-US" altLang="ja-JP" dirty="0" smtClean="0">
                <a:latin typeface="Symbol" pitchFamily="18" charset="2"/>
                <a:sym typeface="Wingdings"/>
              </a:rPr>
              <a:t>m</a:t>
            </a:r>
            <a:r>
              <a:rPr kumimoji="1" lang="en-US" altLang="ja-JP" dirty="0" smtClean="0">
                <a:sym typeface="Wingdings"/>
              </a:rPr>
              <a:t>m </a:t>
            </a:r>
            <a:r>
              <a:rPr kumimoji="1" lang="en-US" altLang="ja-JP" dirty="0" err="1" smtClean="0">
                <a:sym typeface="Wingdings"/>
              </a:rPr>
              <a:t>rms</a:t>
            </a:r>
            <a:r>
              <a:rPr kumimoji="1" lang="en-US" altLang="ja-JP" dirty="0" smtClean="0">
                <a:sym typeface="Wingdings"/>
              </a:rPr>
              <a:t> (nominal)</a:t>
            </a:r>
          </a:p>
          <a:p>
            <a:pPr algn="ctr"/>
            <a:r>
              <a:rPr lang="en-US" altLang="ja-JP" dirty="0" err="1" smtClean="0">
                <a:latin typeface="Symbol" pitchFamily="18" charset="2"/>
              </a:rPr>
              <a:t>h</a:t>
            </a:r>
            <a:r>
              <a:rPr lang="en-US" altLang="ja-JP" baseline="-25000" dirty="0" err="1" smtClean="0"/>
              <a:t>A</a:t>
            </a:r>
            <a:r>
              <a:rPr lang="en-US" altLang="ja-JP" dirty="0" smtClean="0"/>
              <a:t> :0.25 -&gt; 0.35 at 110 GHz</a:t>
            </a:r>
            <a:endParaRPr kumimoji="1" lang="en-US" altLang="ja-JP" dirty="0" smtClean="0">
              <a:sym typeface="Wingdings"/>
            </a:endParaRPr>
          </a:p>
          <a:p>
            <a:pPr algn="ctr"/>
            <a:endParaRPr kumimoji="1" lang="en-US" altLang="ja-JP" dirty="0" smtClean="0"/>
          </a:p>
        </p:txBody>
      </p:sp>
    </p:spTree>
    <p:extLst>
      <p:ext uri="{BB962C8B-B14F-4D97-AF65-F5344CB8AC3E}">
        <p14:creationId xmlns="" xmlns:p14="http://schemas.microsoft.com/office/powerpoint/2010/main" val="30662277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11</a:t>
            </a:fld>
            <a:endParaRPr kumimoji="1" lang="ja-JP" altLang="en-US"/>
          </a:p>
        </p:txBody>
      </p:sp>
      <p:pic>
        <p:nvPicPr>
          <p:cNvPr id="2050" name="Picture 2" descr="http://www.nro.nao.ac.jp/astronomer/images/45picM2M3.jpg"/>
          <p:cNvPicPr>
            <a:picLocks noChangeAspect="1" noChangeArrowheads="1"/>
          </p:cNvPicPr>
          <p:nvPr/>
        </p:nvPicPr>
        <p:blipFill>
          <a:blip r:embed="rId3"/>
          <a:srcRect/>
          <a:stretch>
            <a:fillRect/>
          </a:stretch>
        </p:blipFill>
        <p:spPr bwMode="auto">
          <a:xfrm>
            <a:off x="457200" y="274638"/>
            <a:ext cx="5562600" cy="6026150"/>
          </a:xfrm>
          <a:prstGeom prst="rect">
            <a:avLst/>
          </a:prstGeom>
          <a:noFill/>
        </p:spPr>
      </p:pic>
      <p:cxnSp>
        <p:nvCxnSpPr>
          <p:cNvPr id="9" name="直線矢印コネクタ 8"/>
          <p:cNvCxnSpPr/>
          <p:nvPr/>
        </p:nvCxnSpPr>
        <p:spPr>
          <a:xfrm flipH="1">
            <a:off x="4663440" y="3474720"/>
            <a:ext cx="1889760" cy="130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直線矢印コネクタ 10"/>
          <p:cNvCxnSpPr/>
          <p:nvPr/>
        </p:nvCxnSpPr>
        <p:spPr>
          <a:xfrm flipH="1">
            <a:off x="4663440" y="3827417"/>
            <a:ext cx="1889760" cy="14630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6553200" y="3181086"/>
            <a:ext cx="2590800" cy="830997"/>
          </a:xfrm>
          <a:prstGeom prst="rect">
            <a:avLst/>
          </a:prstGeom>
          <a:noFill/>
        </p:spPr>
        <p:txBody>
          <a:bodyPr wrap="square" rtlCol="0">
            <a:spAutoFit/>
          </a:bodyPr>
          <a:lstStyle/>
          <a:p>
            <a:r>
              <a:rPr kumimoji="1" lang="en-US" altLang="ja-JP" sz="2400" dirty="0" smtClean="0"/>
              <a:t>These two mirrors were degraded.</a:t>
            </a:r>
            <a:endParaRPr kumimoji="1" lang="ja-JP" altLang="en-US"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59346"/>
            <a:ext cx="8229600" cy="569416"/>
          </a:xfrm>
        </p:spPr>
        <p:txBody>
          <a:bodyPr>
            <a:normAutofit fontScale="90000"/>
          </a:bodyPr>
          <a:lstStyle/>
          <a:p>
            <a:r>
              <a:rPr lang="en-US" altLang="ja-JP" dirty="0"/>
              <a:t>Put (Stick) metal foils to M2 and M3 </a:t>
            </a:r>
            <a:endParaRPr kumimoji="1" lang="ja-JP" altLang="en-US" dirty="0"/>
          </a:p>
        </p:txBody>
      </p:sp>
      <p:sp>
        <p:nvSpPr>
          <p:cNvPr id="3" name="コンテンツ プレースホルダー 2"/>
          <p:cNvSpPr>
            <a:spLocks noGrp="1"/>
          </p:cNvSpPr>
          <p:nvPr>
            <p:ph idx="1"/>
          </p:nvPr>
        </p:nvSpPr>
        <p:spPr>
          <a:xfrm>
            <a:off x="457200" y="5412089"/>
            <a:ext cx="8229600" cy="1046483"/>
          </a:xfrm>
        </p:spPr>
        <p:txBody>
          <a:bodyPr>
            <a:normAutofit fontScale="92500" lnSpcReduction="10000"/>
          </a:bodyPr>
          <a:lstStyle/>
          <a:p>
            <a:r>
              <a:rPr lang="en-US" altLang="ja-JP" dirty="0" smtClean="0">
                <a:solidFill>
                  <a:srgbClr val="0000FF"/>
                </a:solidFill>
              </a:rPr>
              <a:t>Put (Stick) metal foils to M2 and M3  (3 um thick)</a:t>
            </a:r>
          </a:p>
          <a:p>
            <a:r>
              <a:rPr kumimoji="1" lang="en-US" altLang="ja-JP" dirty="0" err="1" smtClean="0"/>
              <a:t>Tsys</a:t>
            </a:r>
            <a:r>
              <a:rPr kumimoji="1" lang="en-US" altLang="ja-JP" dirty="0" smtClean="0"/>
              <a:t> is reduced by ~ 11K @ 3mm</a:t>
            </a:r>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12</a:t>
            </a:fld>
            <a:endParaRPr kumimoji="1" lang="ja-JP" altLang="en-US"/>
          </a:p>
        </p:txBody>
      </p:sp>
      <p:pic>
        <p:nvPicPr>
          <p:cNvPr id="7" name="図 6" descr="DSCN5075.JPG"/>
          <p:cNvPicPr>
            <a:picLocks noChangeAspect="1"/>
          </p:cNvPicPr>
          <p:nvPr/>
        </p:nvPicPr>
        <p:blipFill rotWithShape="1">
          <a:blip r:embed="rId3">
            <a:extLst>
              <a:ext uri="{28A0092B-C50C-407E-A947-70E740481C1C}">
                <a14:useLocalDpi xmlns="" xmlns:a14="http://schemas.microsoft.com/office/drawing/2010/main" val="0"/>
              </a:ext>
            </a:extLst>
          </a:blip>
          <a:srcRect r="14718"/>
          <a:stretch/>
        </p:blipFill>
        <p:spPr>
          <a:xfrm rot="5400000">
            <a:off x="202376" y="1439867"/>
            <a:ext cx="4227046" cy="3717398"/>
          </a:xfrm>
          <a:prstGeom prst="rect">
            <a:avLst/>
          </a:prstGeom>
        </p:spPr>
      </p:pic>
      <p:pic>
        <p:nvPicPr>
          <p:cNvPr id="9" name="図 8" descr="DSCN0071.JPG"/>
          <p:cNvPicPr>
            <a:picLocks noChangeAspect="1"/>
          </p:cNvPicPr>
          <p:nvPr/>
        </p:nvPicPr>
        <p:blipFill rotWithShape="1">
          <a:blip r:embed="rId4">
            <a:extLst>
              <a:ext uri="{28A0092B-C50C-407E-A947-70E740481C1C}">
                <a14:useLocalDpi xmlns="" xmlns:a14="http://schemas.microsoft.com/office/drawing/2010/main" val="0"/>
              </a:ext>
            </a:extLst>
          </a:blip>
          <a:srcRect l="4268" r="10395" b="2250"/>
          <a:stretch/>
        </p:blipFill>
        <p:spPr>
          <a:xfrm rot="5400000">
            <a:off x="4501199" y="1474157"/>
            <a:ext cx="4104000" cy="3525773"/>
          </a:xfrm>
          <a:prstGeom prst="rect">
            <a:avLst/>
          </a:prstGeom>
        </p:spPr>
      </p:pic>
    </p:spTree>
    <p:extLst>
      <p:ext uri="{BB962C8B-B14F-4D97-AF65-F5344CB8AC3E}">
        <p14:creationId xmlns="" xmlns:p14="http://schemas.microsoft.com/office/powerpoint/2010/main" val="966106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a:t>
            </a:r>
            <a:r>
              <a:rPr lang="en-US" altLang="ja-JP" dirty="0" smtClean="0">
                <a:solidFill>
                  <a:srgbClr val="FF0000"/>
                </a:solidFill>
              </a:rPr>
              <a:t>FOREST</a:t>
            </a:r>
            <a:r>
              <a:rPr lang="en-US" altLang="ja-JP" dirty="0" smtClean="0"/>
              <a:t>”</a:t>
            </a:r>
            <a:br>
              <a:rPr lang="en-US" altLang="ja-JP" dirty="0" smtClean="0"/>
            </a:br>
            <a:r>
              <a:rPr lang="en-US" altLang="ja-JP" sz="3100" dirty="0" err="1" smtClean="0">
                <a:solidFill>
                  <a:srgbClr val="FF0000"/>
                </a:solidFill>
              </a:rPr>
              <a:t>FO</a:t>
            </a:r>
            <a:r>
              <a:rPr lang="en-US" altLang="ja-JP" sz="3100" dirty="0" err="1" smtClean="0"/>
              <a:t>ur</a:t>
            </a:r>
            <a:r>
              <a:rPr lang="en-US" altLang="ja-JP" sz="3100" dirty="0" smtClean="0"/>
              <a:t> beam </a:t>
            </a:r>
            <a:r>
              <a:rPr lang="en-US" altLang="ja-JP" sz="3100" dirty="0" err="1" smtClean="0">
                <a:solidFill>
                  <a:srgbClr val="FF0000"/>
                </a:solidFill>
              </a:rPr>
              <a:t>RE</a:t>
            </a:r>
            <a:r>
              <a:rPr lang="en-US" altLang="ja-JP" sz="3100" dirty="0" err="1" smtClean="0"/>
              <a:t>ceiver</a:t>
            </a:r>
            <a:r>
              <a:rPr lang="en-US" altLang="ja-JP" sz="3100" dirty="0" smtClean="0"/>
              <a:t> </a:t>
            </a:r>
            <a:r>
              <a:rPr lang="en-US" altLang="ja-JP" sz="3100" dirty="0" smtClean="0">
                <a:solidFill>
                  <a:srgbClr val="FF0000"/>
                </a:solidFill>
              </a:rPr>
              <a:t>S</a:t>
            </a:r>
            <a:r>
              <a:rPr lang="en-US" altLang="ja-JP" sz="3100" dirty="0" smtClean="0"/>
              <a:t>ystem on 45-m </a:t>
            </a:r>
            <a:r>
              <a:rPr lang="en-US" altLang="ja-JP" sz="3100" dirty="0" smtClean="0">
                <a:solidFill>
                  <a:srgbClr val="FF0000"/>
                </a:solidFill>
              </a:rPr>
              <a:t>T</a:t>
            </a:r>
            <a:r>
              <a:rPr lang="en-US" altLang="ja-JP" sz="3100" dirty="0" smtClean="0"/>
              <a:t>elescope</a:t>
            </a:r>
            <a:endParaRPr kumimoji="1" lang="ja-JP" altLang="en-US" sz="3100" dirty="0"/>
          </a:p>
        </p:txBody>
      </p:sp>
      <p:sp>
        <p:nvSpPr>
          <p:cNvPr id="3" name="コンテンツ プレースホルダー 2"/>
          <p:cNvSpPr>
            <a:spLocks noGrp="1"/>
          </p:cNvSpPr>
          <p:nvPr>
            <p:ph idx="1"/>
          </p:nvPr>
        </p:nvSpPr>
        <p:spPr>
          <a:xfrm>
            <a:off x="4012956" y="4793486"/>
            <a:ext cx="5131043" cy="1927989"/>
          </a:xfrm>
        </p:spPr>
        <p:txBody>
          <a:bodyPr>
            <a:normAutofit fontScale="55000" lnSpcReduction="20000"/>
          </a:bodyPr>
          <a:lstStyle/>
          <a:p>
            <a:r>
              <a:rPr kumimoji="1" lang="en-US" altLang="ja-JP" dirty="0" smtClean="0"/>
              <a:t>4-beam x 2-pol.(H/V) x 2-sideband = 16 IFs</a:t>
            </a:r>
          </a:p>
          <a:p>
            <a:r>
              <a:rPr lang="en-US" altLang="ja-JP" dirty="0" smtClean="0"/>
              <a:t>Beam separation ~ 50”</a:t>
            </a:r>
          </a:p>
          <a:p>
            <a:r>
              <a:rPr lang="en-US" altLang="ja-JP" dirty="0" smtClean="0"/>
              <a:t>Beam size ~ 14” @ 115GHz</a:t>
            </a:r>
          </a:p>
          <a:p>
            <a:r>
              <a:rPr kumimoji="1" lang="en-US" altLang="ja-JP" dirty="0" smtClean="0"/>
              <a:t>IF: 4-12 (4-11) GHz </a:t>
            </a:r>
            <a:r>
              <a:rPr kumimoji="1" lang="en-US" altLang="ja-JP" dirty="0" smtClean="0">
                <a:sym typeface="Wingdings"/>
              </a:rPr>
              <a:t> simultaneous </a:t>
            </a:r>
            <a:r>
              <a:rPr kumimoji="1" lang="en-US" altLang="ja-JP" baseline="30000" dirty="0" smtClean="0">
                <a:sym typeface="Wingdings"/>
              </a:rPr>
              <a:t>12</a:t>
            </a:r>
            <a:r>
              <a:rPr kumimoji="1" lang="en-US" altLang="ja-JP" dirty="0" smtClean="0">
                <a:sym typeface="Wingdings"/>
              </a:rPr>
              <a:t>CO, </a:t>
            </a:r>
            <a:r>
              <a:rPr kumimoji="1" lang="en-US" altLang="ja-JP" baseline="30000" dirty="0" smtClean="0">
                <a:sym typeface="Wingdings"/>
              </a:rPr>
              <a:t>13</a:t>
            </a:r>
            <a:r>
              <a:rPr kumimoji="1" lang="en-US" altLang="ja-JP" dirty="0" smtClean="0">
                <a:sym typeface="Wingdings"/>
              </a:rPr>
              <a:t>CO, C</a:t>
            </a:r>
            <a:r>
              <a:rPr kumimoji="1" lang="en-US" altLang="ja-JP" baseline="30000" dirty="0" smtClean="0">
                <a:sym typeface="Wingdings"/>
              </a:rPr>
              <a:t>18</a:t>
            </a:r>
            <a:r>
              <a:rPr kumimoji="1" lang="en-US" altLang="ja-JP" dirty="0" smtClean="0">
                <a:sym typeface="Wingdings"/>
              </a:rPr>
              <a:t>O observation</a:t>
            </a:r>
            <a:endParaRPr kumimoji="1" lang="en-US" altLang="ja-JP" dirty="0" smtClean="0"/>
          </a:p>
          <a:p>
            <a:r>
              <a:rPr lang="en-US" altLang="ja-JP" dirty="0" smtClean="0"/>
              <a:t>Dewar rotation system to track same sky position</a:t>
            </a:r>
            <a:endParaRPr kumimoji="1" lang="en-US" altLang="ja-JP" dirty="0" smtClean="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dirty="0"/>
          </a:p>
        </p:txBody>
      </p:sp>
      <p:sp>
        <p:nvSpPr>
          <p:cNvPr id="7" name="テキスト ボックス 6"/>
          <p:cNvSpPr txBox="1"/>
          <p:nvPr/>
        </p:nvSpPr>
        <p:spPr>
          <a:xfrm>
            <a:off x="1091998" y="2006061"/>
            <a:ext cx="184666" cy="369332"/>
          </a:xfrm>
          <a:prstGeom prst="rect">
            <a:avLst/>
          </a:prstGeom>
          <a:noFill/>
        </p:spPr>
        <p:txBody>
          <a:bodyPr wrap="none" rtlCol="0">
            <a:spAutoFit/>
          </a:bodyPr>
          <a:lstStyle/>
          <a:p>
            <a:endParaRPr kumimoji="1" lang="ja-JP" altLang="en-US" dirty="0"/>
          </a:p>
        </p:txBody>
      </p:sp>
      <p:pic>
        <p:nvPicPr>
          <p:cNvPr id="8" name="図 7"/>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248840" y="1447711"/>
            <a:ext cx="3642511" cy="4857045"/>
          </a:xfrm>
          <a:prstGeom prst="rect">
            <a:avLst/>
          </a:prstGeom>
        </p:spPr>
      </p:pic>
      <p:pic>
        <p:nvPicPr>
          <p:cNvPr id="10" name="コンテンツ プレースホルダー 6" descr="DSC02379.JPG"/>
          <p:cNvPicPr>
            <a:picLocks noChangeAspect="1"/>
          </p:cNvPicPr>
          <p:nvPr/>
        </p:nvPicPr>
        <p:blipFill rotWithShape="1">
          <a:blip r:embed="rId4">
            <a:extLst>
              <a:ext uri="{28A0092B-C50C-407E-A947-70E740481C1C}">
                <a14:useLocalDpi xmlns="" xmlns:a14="http://schemas.microsoft.com/office/drawing/2010/main" val="0"/>
              </a:ext>
            </a:extLst>
          </a:blip>
          <a:srcRect l="12567" t="8622" r="11365" b="8622"/>
          <a:stretch/>
        </p:blipFill>
        <p:spPr>
          <a:xfrm>
            <a:off x="4424733" y="1447711"/>
            <a:ext cx="4518788" cy="3266981"/>
          </a:xfrm>
          <a:prstGeom prst="rect">
            <a:avLst/>
          </a:prstGeom>
        </p:spPr>
      </p:pic>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13</a:t>
            </a:fld>
            <a:endParaRPr kumimoji="1" lang="ja-JP" altLang="en-US"/>
          </a:p>
        </p:txBody>
      </p:sp>
      <p:sp>
        <p:nvSpPr>
          <p:cNvPr id="9" name="テキスト ボックス 8"/>
          <p:cNvSpPr txBox="1"/>
          <p:nvPr/>
        </p:nvSpPr>
        <p:spPr>
          <a:xfrm>
            <a:off x="6400565" y="6487213"/>
            <a:ext cx="2827505" cy="369332"/>
          </a:xfrm>
          <a:prstGeom prst="rect">
            <a:avLst/>
          </a:prstGeom>
          <a:noFill/>
        </p:spPr>
        <p:txBody>
          <a:bodyPr wrap="none" rtlCol="0">
            <a:spAutoFit/>
          </a:bodyPr>
          <a:lstStyle/>
          <a:p>
            <a:r>
              <a:rPr kumimoji="1" lang="en-US" altLang="ja-JP" dirty="0" smtClean="0"/>
              <a:t>(</a:t>
            </a:r>
            <a:r>
              <a:rPr kumimoji="1" lang="en-US" altLang="ja-JP" dirty="0" err="1" smtClean="0"/>
              <a:t>Minamidani</a:t>
            </a:r>
            <a:r>
              <a:rPr kumimoji="1" lang="en-US" altLang="ja-JP" dirty="0" smtClean="0"/>
              <a:t> </a:t>
            </a:r>
            <a:r>
              <a:rPr lang="en-US" altLang="ja-JP" dirty="0" smtClean="0"/>
              <a:t>+16 Proc. SPIE</a:t>
            </a:r>
            <a:r>
              <a:rPr kumimoji="1" lang="en-US" altLang="ja-JP" dirty="0" smtClean="0"/>
              <a:t>)</a:t>
            </a:r>
            <a:endParaRPr kumimoji="1" lang="ja-JP" altLang="en-US" dirty="0"/>
          </a:p>
        </p:txBody>
      </p:sp>
    </p:spTree>
    <p:extLst>
      <p:ext uri="{BB962C8B-B14F-4D97-AF65-F5344CB8AC3E}">
        <p14:creationId xmlns="" xmlns:p14="http://schemas.microsoft.com/office/powerpoint/2010/main" val="22202657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Paintings</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14</a:t>
            </a:fld>
            <a:endParaRPr kumimoji="1" lang="ja-JP" altLang="en-US"/>
          </a:p>
        </p:txBody>
      </p:sp>
      <p:pic>
        <p:nvPicPr>
          <p:cNvPr id="1026" name="Picture 2"/>
          <p:cNvPicPr>
            <a:picLocks noChangeAspect="1" noChangeArrowheads="1"/>
          </p:cNvPicPr>
          <p:nvPr/>
        </p:nvPicPr>
        <p:blipFill>
          <a:blip r:embed="rId3"/>
          <a:srcRect/>
          <a:stretch>
            <a:fillRect/>
          </a:stretch>
        </p:blipFill>
        <p:spPr bwMode="auto">
          <a:xfrm>
            <a:off x="910936" y="1207920"/>
            <a:ext cx="7454131" cy="5616214"/>
          </a:xfrm>
          <a:prstGeom prst="rect">
            <a:avLst/>
          </a:prstGeom>
          <a:noFill/>
          <a:ln w="9525">
            <a:noFill/>
            <a:miter lim="800000"/>
            <a:headEnd/>
            <a:tailEnd/>
          </a:ln>
        </p:spPr>
      </p:pic>
      <p:sp>
        <p:nvSpPr>
          <p:cNvPr id="8" name="テキスト ボックス 7"/>
          <p:cNvSpPr txBox="1"/>
          <p:nvPr/>
        </p:nvSpPr>
        <p:spPr>
          <a:xfrm>
            <a:off x="4824761" y="1229085"/>
            <a:ext cx="3664465" cy="461665"/>
          </a:xfrm>
          <a:prstGeom prst="rect">
            <a:avLst/>
          </a:prstGeom>
          <a:noFill/>
        </p:spPr>
        <p:txBody>
          <a:bodyPr wrap="none" rtlCol="0">
            <a:spAutoFit/>
          </a:bodyPr>
          <a:lstStyle/>
          <a:p>
            <a:r>
              <a:rPr lang="en-US" altLang="ja-JP" sz="2400" dirty="0" smtClean="0">
                <a:solidFill>
                  <a:srgbClr val="FFFF00"/>
                </a:solidFill>
              </a:rPr>
              <a:t>Different t</a:t>
            </a:r>
            <a:r>
              <a:rPr kumimoji="1" lang="en-US" altLang="ja-JP" sz="2400" dirty="0" smtClean="0">
                <a:solidFill>
                  <a:srgbClr val="FFFF00"/>
                </a:solidFill>
              </a:rPr>
              <a:t>hermal behavior?</a:t>
            </a:r>
            <a:endParaRPr kumimoji="1" lang="ja-JP" altLang="en-US" sz="2400" dirty="0">
              <a:solidFill>
                <a:srgbClr val="FFFF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Issues</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Large s</a:t>
            </a:r>
            <a:r>
              <a:rPr kumimoji="1" lang="en-US" altLang="ja-JP" dirty="0" smtClean="0"/>
              <a:t>urface errors: 180 </a:t>
            </a:r>
            <a:r>
              <a:rPr lang="en-US" altLang="ja-JP" dirty="0" smtClean="0">
                <a:latin typeface="Symbol" pitchFamily="18" charset="2"/>
              </a:rPr>
              <a:t>m</a:t>
            </a:r>
            <a:r>
              <a:rPr lang="en-US" altLang="ja-JP" dirty="0" smtClean="0"/>
              <a:t>m</a:t>
            </a:r>
            <a:r>
              <a:rPr lang="en-US" altLang="ja-JP" dirty="0" smtClean="0">
                <a:solidFill>
                  <a:srgbClr val="FF0000"/>
                </a:solidFill>
              </a:rPr>
              <a:t> (</a:t>
            </a:r>
            <a:r>
              <a:rPr lang="en-US" altLang="ja-JP" dirty="0" smtClean="0">
                <a:latin typeface="Symbol" pitchFamily="18" charset="2"/>
              </a:rPr>
              <a:t>h</a:t>
            </a:r>
            <a:r>
              <a:rPr lang="en-US" altLang="ja-JP" baseline="-25000" dirty="0" smtClean="0"/>
              <a:t>A,110 GHz</a:t>
            </a:r>
            <a:r>
              <a:rPr lang="en-US" altLang="ja-JP" dirty="0" smtClean="0"/>
              <a:t> :0.25)</a:t>
            </a:r>
            <a:endParaRPr kumimoji="1" lang="en-US" altLang="ja-JP" dirty="0" smtClean="0"/>
          </a:p>
          <a:p>
            <a:pPr lvl="1"/>
            <a:r>
              <a:rPr lang="en-US" altLang="ja-JP" dirty="0" smtClean="0">
                <a:solidFill>
                  <a:srgbClr val="FF0000"/>
                </a:solidFill>
              </a:rPr>
              <a:t>Improved to be 100 </a:t>
            </a:r>
            <a:r>
              <a:rPr lang="en-US" altLang="ja-JP" dirty="0" smtClean="0">
                <a:solidFill>
                  <a:srgbClr val="FF0000"/>
                </a:solidFill>
                <a:latin typeface="Symbol" pitchFamily="18" charset="2"/>
              </a:rPr>
              <a:t>m</a:t>
            </a:r>
            <a:r>
              <a:rPr lang="en-US" altLang="ja-JP" dirty="0" smtClean="0">
                <a:solidFill>
                  <a:srgbClr val="FF0000"/>
                </a:solidFill>
              </a:rPr>
              <a:t>m (</a:t>
            </a:r>
            <a:r>
              <a:rPr lang="en-US" altLang="ja-JP" dirty="0" smtClean="0">
                <a:solidFill>
                  <a:srgbClr val="FF0000"/>
                </a:solidFill>
                <a:latin typeface="Symbol" pitchFamily="18" charset="2"/>
              </a:rPr>
              <a:t>h</a:t>
            </a:r>
            <a:r>
              <a:rPr lang="en-US" altLang="ja-JP" baseline="-25000" dirty="0" smtClean="0">
                <a:solidFill>
                  <a:srgbClr val="FF0000"/>
                </a:solidFill>
              </a:rPr>
              <a:t>A,110 GHz</a:t>
            </a:r>
            <a:r>
              <a:rPr lang="en-US" altLang="ja-JP" dirty="0" smtClean="0">
                <a:solidFill>
                  <a:srgbClr val="FF0000"/>
                </a:solidFill>
              </a:rPr>
              <a:t> :0.35)</a:t>
            </a:r>
          </a:p>
          <a:p>
            <a:r>
              <a:rPr lang="en-US" altLang="ja-JP" dirty="0" smtClean="0"/>
              <a:t>High antenna noise temperature: 30 K</a:t>
            </a:r>
          </a:p>
          <a:p>
            <a:pPr lvl="1"/>
            <a:r>
              <a:rPr lang="en-US" altLang="ja-JP" dirty="0" smtClean="0">
                <a:solidFill>
                  <a:srgbClr val="FF0000"/>
                </a:solidFill>
              </a:rPr>
              <a:t>Reduced to be 19 K (w/o atmosphere)</a:t>
            </a:r>
          </a:p>
          <a:p>
            <a:r>
              <a:rPr lang="en-US" altLang="ja-JP" dirty="0" smtClean="0"/>
              <a:t>Single pixel Rx only at 3 mm</a:t>
            </a:r>
          </a:p>
          <a:p>
            <a:pPr lvl="1"/>
            <a:r>
              <a:rPr lang="en-US" altLang="ja-JP" dirty="0" smtClean="0">
                <a:solidFill>
                  <a:srgbClr val="FF0000"/>
                </a:solidFill>
              </a:rPr>
              <a:t>Expanded to be 4 pixels</a:t>
            </a:r>
          </a:p>
          <a:p>
            <a:r>
              <a:rPr lang="en-US" altLang="ja-JP" dirty="0" smtClean="0"/>
              <a:t>Rust on mount structure</a:t>
            </a:r>
          </a:p>
          <a:p>
            <a:pPr lvl="1"/>
            <a:r>
              <a:rPr lang="en-US" altLang="ja-JP" dirty="0" smtClean="0">
                <a:solidFill>
                  <a:srgbClr val="FF0000"/>
                </a:solidFill>
              </a:rPr>
              <a:t>Painting of mount structure</a:t>
            </a:r>
            <a:endParaRPr lang="en-US" altLang="ja-JP" dirty="0" smtClean="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15</a:t>
            </a:fld>
            <a:endParaRPr kumimoji="1" lang="ja-JP" altLang="en-US"/>
          </a:p>
        </p:txBody>
      </p:sp>
      <p:sp>
        <p:nvSpPr>
          <p:cNvPr id="7" name="テキスト ボックス 6"/>
          <p:cNvSpPr txBox="1"/>
          <p:nvPr/>
        </p:nvSpPr>
        <p:spPr>
          <a:xfrm>
            <a:off x="173444" y="4873151"/>
            <a:ext cx="7913961" cy="523220"/>
          </a:xfrm>
          <a:prstGeom prst="rect">
            <a:avLst/>
          </a:prstGeom>
          <a:solidFill>
            <a:srgbClr val="FFFF00"/>
          </a:solidFill>
        </p:spPr>
        <p:txBody>
          <a:bodyPr wrap="none" rtlCol="0">
            <a:spAutoFit/>
          </a:bodyPr>
          <a:lstStyle/>
          <a:p>
            <a:r>
              <a:rPr lang="en-US" altLang="ja-JP" sz="2800" dirty="0" smtClean="0">
                <a:solidFill>
                  <a:srgbClr val="FF0000"/>
                </a:solidFill>
              </a:rPr>
              <a:t>Overall a factor of 10 improvement in 3 mm mapping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
          <p:cNvGrpSpPr>
            <a:grpSpLocks/>
          </p:cNvGrpSpPr>
          <p:nvPr/>
        </p:nvGrpSpPr>
        <p:grpSpPr bwMode="auto">
          <a:xfrm>
            <a:off x="-12212837" y="1430974"/>
            <a:ext cx="21920150" cy="4530688"/>
            <a:chOff x="0" y="29"/>
            <a:chExt cx="19638" cy="4058"/>
          </a:xfrm>
        </p:grpSpPr>
        <p:grpSp>
          <p:nvGrpSpPr>
            <p:cNvPr id="4" name="Group 20"/>
            <p:cNvGrpSpPr>
              <a:grpSpLocks/>
            </p:cNvGrpSpPr>
            <p:nvPr/>
          </p:nvGrpSpPr>
          <p:grpSpPr bwMode="auto">
            <a:xfrm>
              <a:off x="13416" y="29"/>
              <a:ext cx="6222" cy="4058"/>
              <a:chOff x="0" y="29"/>
              <a:chExt cx="6222" cy="4058"/>
            </a:xfrm>
          </p:grpSpPr>
          <p:grpSp>
            <p:nvGrpSpPr>
              <p:cNvPr id="5" name="Group 11"/>
              <p:cNvGrpSpPr>
                <a:grpSpLocks/>
              </p:cNvGrpSpPr>
              <p:nvPr/>
            </p:nvGrpSpPr>
            <p:grpSpPr bwMode="auto">
              <a:xfrm>
                <a:off x="5776" y="29"/>
                <a:ext cx="446" cy="4046"/>
                <a:chOff x="0" y="29"/>
                <a:chExt cx="446" cy="4046"/>
              </a:xfrm>
            </p:grpSpPr>
            <p:sp>
              <p:nvSpPr>
                <p:cNvPr id="12293" name="Rectangle 5"/>
                <p:cNvSpPr>
                  <a:spLocks/>
                </p:cNvSpPr>
                <p:nvPr/>
              </p:nvSpPr>
              <p:spPr bwMode="auto">
                <a:xfrm>
                  <a:off x="120" y="3868"/>
                  <a:ext cx="326"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-1°</a:t>
                  </a:r>
                </a:p>
              </p:txBody>
            </p:sp>
            <p:sp>
              <p:nvSpPr>
                <p:cNvPr id="12294" name="Line 6"/>
                <p:cNvSpPr>
                  <a:spLocks noChangeShapeType="1"/>
                </p:cNvSpPr>
                <p:nvPr/>
              </p:nvSpPr>
              <p:spPr bwMode="auto">
                <a:xfrm flipH="1">
                  <a:off x="0" y="4003"/>
                  <a:ext cx="65"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295" name="Line 7"/>
                <p:cNvSpPr>
                  <a:spLocks noChangeShapeType="1"/>
                </p:cNvSpPr>
                <p:nvPr/>
              </p:nvSpPr>
              <p:spPr bwMode="auto">
                <a:xfrm flipH="1">
                  <a:off x="0" y="2079"/>
                  <a:ext cx="65"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296" name="Rectangle 8"/>
                <p:cNvSpPr>
                  <a:spLocks/>
                </p:cNvSpPr>
                <p:nvPr/>
              </p:nvSpPr>
              <p:spPr bwMode="auto">
                <a:xfrm>
                  <a:off x="115" y="1984"/>
                  <a:ext cx="269"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0°</a:t>
                  </a:r>
                </a:p>
              </p:txBody>
            </p:sp>
            <p:sp>
              <p:nvSpPr>
                <p:cNvPr id="12297" name="Rectangle 9"/>
                <p:cNvSpPr>
                  <a:spLocks/>
                </p:cNvSpPr>
                <p:nvPr/>
              </p:nvSpPr>
              <p:spPr bwMode="auto">
                <a:xfrm>
                  <a:off x="147" y="29"/>
                  <a:ext cx="269"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1°</a:t>
                  </a:r>
                </a:p>
              </p:txBody>
            </p:sp>
            <p:sp>
              <p:nvSpPr>
                <p:cNvPr id="12298" name="Line 10"/>
                <p:cNvSpPr>
                  <a:spLocks noChangeShapeType="1"/>
                </p:cNvSpPr>
                <p:nvPr/>
              </p:nvSpPr>
              <p:spPr bwMode="auto">
                <a:xfrm flipH="1">
                  <a:off x="0" y="159"/>
                  <a:ext cx="65" cy="0"/>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grpSp>
          <p:sp>
            <p:nvSpPr>
              <p:cNvPr id="12300" name="Line 12"/>
              <p:cNvSpPr>
                <a:spLocks noChangeShapeType="1"/>
              </p:cNvSpPr>
              <p:nvPr/>
            </p:nvSpPr>
            <p:spPr bwMode="auto">
              <a:xfrm>
                <a:off x="5776" y="3991"/>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1" name="Line 13"/>
              <p:cNvSpPr>
                <a:spLocks noChangeShapeType="1"/>
              </p:cNvSpPr>
              <p:nvPr/>
            </p:nvSpPr>
            <p:spPr bwMode="auto">
              <a:xfrm>
                <a:off x="5768" y="63"/>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2" name="Line 14"/>
              <p:cNvSpPr>
                <a:spLocks noChangeShapeType="1"/>
              </p:cNvSpPr>
              <p:nvPr/>
            </p:nvSpPr>
            <p:spPr bwMode="auto">
              <a:xfrm>
                <a:off x="3840" y="3999"/>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3" name="Line 15"/>
              <p:cNvSpPr>
                <a:spLocks noChangeShapeType="1"/>
              </p:cNvSpPr>
              <p:nvPr/>
            </p:nvSpPr>
            <p:spPr bwMode="auto">
              <a:xfrm>
                <a:off x="3840" y="71"/>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4" name="Line 16"/>
              <p:cNvSpPr>
                <a:spLocks noChangeShapeType="1"/>
              </p:cNvSpPr>
              <p:nvPr/>
            </p:nvSpPr>
            <p:spPr bwMode="auto">
              <a:xfrm>
                <a:off x="1936" y="3999"/>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5" name="Line 17"/>
              <p:cNvSpPr>
                <a:spLocks noChangeShapeType="1"/>
              </p:cNvSpPr>
              <p:nvPr/>
            </p:nvSpPr>
            <p:spPr bwMode="auto">
              <a:xfrm>
                <a:off x="1928" y="71"/>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6" name="Line 18"/>
              <p:cNvSpPr>
                <a:spLocks noChangeShapeType="1"/>
              </p:cNvSpPr>
              <p:nvPr/>
            </p:nvSpPr>
            <p:spPr bwMode="auto">
              <a:xfrm>
                <a:off x="8" y="3999"/>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07" name="Line 19"/>
              <p:cNvSpPr>
                <a:spLocks noChangeShapeType="1"/>
              </p:cNvSpPr>
              <p:nvPr/>
            </p:nvSpPr>
            <p:spPr bwMode="auto">
              <a:xfrm>
                <a:off x="0" y="71"/>
                <a:ext cx="0" cy="88"/>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grpSp>
        <p:pic>
          <p:nvPicPr>
            <p:cNvPr id="12309" name="Picture 21"/>
            <p:cNvPicPr>
              <a:picLocks noChangeAspect="1" noChangeArrowheads="1"/>
            </p:cNvPicPr>
            <p:nvPr/>
          </p:nvPicPr>
          <p:blipFill>
            <a:blip r:embed="rId3"/>
            <a:srcRect/>
            <a:stretch>
              <a:fillRect/>
            </a:stretch>
          </p:blipFill>
          <p:spPr bwMode="auto">
            <a:xfrm>
              <a:off x="0" y="167"/>
              <a:ext cx="19192" cy="3842"/>
            </a:xfrm>
            <a:prstGeom prst="rect">
              <a:avLst/>
            </a:prstGeom>
            <a:noFill/>
            <a:ln w="12700" cap="flat">
              <a:noFill/>
              <a:miter lim="800000"/>
              <a:headEnd/>
              <a:tailEnd/>
            </a:ln>
          </p:spPr>
        </p:pic>
      </p:grpSp>
      <p:sp>
        <p:nvSpPr>
          <p:cNvPr id="12312" name="Rectangle 24"/>
          <p:cNvSpPr>
            <a:spLocks/>
          </p:cNvSpPr>
          <p:nvPr/>
        </p:nvSpPr>
        <p:spPr bwMode="auto">
          <a:xfrm>
            <a:off x="4378896" y="6258103"/>
            <a:ext cx="68930" cy="369332"/>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2400" dirty="0" smtClean="0">
                <a:latin typeface="Gill Sans" charset="0"/>
                <a:ea typeface="ＭＳ Ｐゴシック" charset="-128"/>
                <a:sym typeface="Gill Sans" charset="0"/>
              </a:rPr>
              <a:t>l</a:t>
            </a:r>
            <a:endParaRPr lang="ja-JP" altLang="en-US" sz="2400" dirty="0">
              <a:latin typeface="Gill Sans" charset="0"/>
              <a:ea typeface="ＭＳ Ｐゴシック" charset="-128"/>
              <a:sym typeface="Gill Sans" charset="0"/>
            </a:endParaRPr>
          </a:p>
        </p:txBody>
      </p:sp>
      <p:sp>
        <p:nvSpPr>
          <p:cNvPr id="12313" name="Rectangle 25"/>
          <p:cNvSpPr>
            <a:spLocks/>
          </p:cNvSpPr>
          <p:nvPr/>
        </p:nvSpPr>
        <p:spPr bwMode="auto">
          <a:xfrm rot="5400000">
            <a:off x="8884109" y="3561337"/>
            <a:ext cx="171522" cy="369332"/>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2400" dirty="0" smtClean="0">
                <a:latin typeface="Gill Sans" charset="0"/>
                <a:ea typeface="ＭＳ Ｐゴシック" charset="-128"/>
                <a:sym typeface="Gill Sans" charset="0"/>
              </a:rPr>
              <a:t>b</a:t>
            </a:r>
            <a:endParaRPr lang="ja-JP" altLang="en-US" sz="2400" dirty="0">
              <a:latin typeface="Gill Sans" charset="0"/>
              <a:ea typeface="ＭＳ Ｐゴシック" charset="-128"/>
              <a:sym typeface="Gill Sans" charset="0"/>
            </a:endParaRPr>
          </a:p>
        </p:txBody>
      </p:sp>
      <p:grpSp>
        <p:nvGrpSpPr>
          <p:cNvPr id="6" name="Group 28"/>
          <p:cNvGrpSpPr>
            <a:grpSpLocks/>
          </p:cNvGrpSpPr>
          <p:nvPr/>
        </p:nvGrpSpPr>
        <p:grpSpPr bwMode="auto">
          <a:xfrm>
            <a:off x="-116086" y="1535907"/>
            <a:ext cx="8930" cy="4481587"/>
            <a:chOff x="0" y="0"/>
            <a:chExt cx="8" cy="4015"/>
          </a:xfrm>
        </p:grpSpPr>
        <p:sp>
          <p:nvSpPr>
            <p:cNvPr id="12314" name="Line 26"/>
            <p:cNvSpPr>
              <a:spLocks noChangeShapeType="1"/>
            </p:cNvSpPr>
            <p:nvPr/>
          </p:nvSpPr>
          <p:spPr bwMode="auto">
            <a:xfrm>
              <a:off x="8" y="3928"/>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15" name="Line 27"/>
            <p:cNvSpPr>
              <a:spLocks noChangeShapeType="1"/>
            </p:cNvSpPr>
            <p:nvPr/>
          </p:nvSpPr>
          <p:spPr bwMode="auto">
            <a:xfrm>
              <a:off x="0" y="0"/>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grpSp>
      <p:grpSp>
        <p:nvGrpSpPr>
          <p:cNvPr id="7" name="Group 32"/>
          <p:cNvGrpSpPr>
            <a:grpSpLocks/>
          </p:cNvGrpSpPr>
          <p:nvPr/>
        </p:nvGrpSpPr>
        <p:grpSpPr bwMode="auto">
          <a:xfrm>
            <a:off x="-2411015" y="1535906"/>
            <a:ext cx="407582" cy="4728269"/>
            <a:chOff x="0" y="0"/>
            <a:chExt cx="364" cy="4236"/>
          </a:xfrm>
        </p:grpSpPr>
        <p:sp>
          <p:nvSpPr>
            <p:cNvPr id="12317" name="Line 29"/>
            <p:cNvSpPr>
              <a:spLocks noChangeShapeType="1"/>
            </p:cNvSpPr>
            <p:nvPr/>
          </p:nvSpPr>
          <p:spPr bwMode="auto">
            <a:xfrm>
              <a:off x="152" y="3928"/>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18" name="Line 30"/>
            <p:cNvSpPr>
              <a:spLocks noChangeShapeType="1"/>
            </p:cNvSpPr>
            <p:nvPr/>
          </p:nvSpPr>
          <p:spPr bwMode="auto">
            <a:xfrm>
              <a:off x="144" y="0"/>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19" name="Rectangle 31"/>
            <p:cNvSpPr>
              <a:spLocks/>
            </p:cNvSpPr>
            <p:nvPr/>
          </p:nvSpPr>
          <p:spPr bwMode="auto">
            <a:xfrm>
              <a:off x="0" y="4029"/>
              <a:ext cx="364"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17°</a:t>
              </a:r>
            </a:p>
          </p:txBody>
        </p:sp>
      </p:grpSp>
      <p:grpSp>
        <p:nvGrpSpPr>
          <p:cNvPr id="8" name="Group 36"/>
          <p:cNvGrpSpPr>
            <a:grpSpLocks/>
          </p:cNvGrpSpPr>
          <p:nvPr/>
        </p:nvGrpSpPr>
        <p:grpSpPr bwMode="auto">
          <a:xfrm>
            <a:off x="-4563070" y="1535906"/>
            <a:ext cx="407582" cy="4728269"/>
            <a:chOff x="0" y="0"/>
            <a:chExt cx="364" cy="4236"/>
          </a:xfrm>
        </p:grpSpPr>
        <p:sp>
          <p:nvSpPr>
            <p:cNvPr id="12321" name="Line 33"/>
            <p:cNvSpPr>
              <a:spLocks noChangeShapeType="1"/>
            </p:cNvSpPr>
            <p:nvPr/>
          </p:nvSpPr>
          <p:spPr bwMode="auto">
            <a:xfrm>
              <a:off x="152" y="3928"/>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22" name="Line 34"/>
            <p:cNvSpPr>
              <a:spLocks noChangeShapeType="1"/>
            </p:cNvSpPr>
            <p:nvPr/>
          </p:nvSpPr>
          <p:spPr bwMode="auto">
            <a:xfrm>
              <a:off x="152" y="0"/>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23" name="Rectangle 35"/>
            <p:cNvSpPr>
              <a:spLocks/>
            </p:cNvSpPr>
            <p:nvPr/>
          </p:nvSpPr>
          <p:spPr bwMode="auto">
            <a:xfrm>
              <a:off x="0" y="4029"/>
              <a:ext cx="364"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18°</a:t>
              </a:r>
            </a:p>
          </p:txBody>
        </p:sp>
      </p:grpSp>
      <p:grpSp>
        <p:nvGrpSpPr>
          <p:cNvPr id="9" name="Group 40"/>
          <p:cNvGrpSpPr>
            <a:grpSpLocks/>
          </p:cNvGrpSpPr>
          <p:nvPr/>
        </p:nvGrpSpPr>
        <p:grpSpPr bwMode="auto">
          <a:xfrm>
            <a:off x="-6688336" y="1535906"/>
            <a:ext cx="407582" cy="4739432"/>
            <a:chOff x="0" y="0"/>
            <a:chExt cx="364" cy="4246"/>
          </a:xfrm>
        </p:grpSpPr>
        <p:sp>
          <p:nvSpPr>
            <p:cNvPr id="12325" name="Line 37"/>
            <p:cNvSpPr>
              <a:spLocks noChangeShapeType="1"/>
            </p:cNvSpPr>
            <p:nvPr/>
          </p:nvSpPr>
          <p:spPr bwMode="auto">
            <a:xfrm>
              <a:off x="152" y="3936"/>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26" name="Line 38"/>
            <p:cNvSpPr>
              <a:spLocks noChangeShapeType="1"/>
            </p:cNvSpPr>
            <p:nvPr/>
          </p:nvSpPr>
          <p:spPr bwMode="auto">
            <a:xfrm>
              <a:off x="152" y="0"/>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27" name="Rectangle 39"/>
            <p:cNvSpPr>
              <a:spLocks/>
            </p:cNvSpPr>
            <p:nvPr/>
          </p:nvSpPr>
          <p:spPr bwMode="auto">
            <a:xfrm>
              <a:off x="0" y="4039"/>
              <a:ext cx="364"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19°</a:t>
              </a:r>
            </a:p>
          </p:txBody>
        </p:sp>
      </p:grpSp>
      <p:grpSp>
        <p:nvGrpSpPr>
          <p:cNvPr id="10" name="Group 44"/>
          <p:cNvGrpSpPr>
            <a:grpSpLocks/>
          </p:cNvGrpSpPr>
          <p:nvPr/>
        </p:nvGrpSpPr>
        <p:grpSpPr bwMode="auto">
          <a:xfrm>
            <a:off x="-8831461" y="1535906"/>
            <a:ext cx="407582" cy="4728269"/>
            <a:chOff x="0" y="0"/>
            <a:chExt cx="364" cy="4236"/>
          </a:xfrm>
        </p:grpSpPr>
        <p:sp>
          <p:nvSpPr>
            <p:cNvPr id="12329" name="Line 41"/>
            <p:cNvSpPr>
              <a:spLocks noChangeShapeType="1"/>
            </p:cNvSpPr>
            <p:nvPr/>
          </p:nvSpPr>
          <p:spPr bwMode="auto">
            <a:xfrm>
              <a:off x="152" y="3928"/>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30" name="Line 42"/>
            <p:cNvSpPr>
              <a:spLocks noChangeShapeType="1"/>
            </p:cNvSpPr>
            <p:nvPr/>
          </p:nvSpPr>
          <p:spPr bwMode="auto">
            <a:xfrm>
              <a:off x="136" y="0"/>
              <a:ext cx="0" cy="87"/>
            </a:xfrm>
            <a:prstGeom prst="line">
              <a:avLst/>
            </a:prstGeom>
            <a:noFill/>
            <a:ln w="25400" cap="flat">
              <a:solidFill>
                <a:schemeClr val="tx1"/>
              </a:solidFill>
              <a:prstDash val="solid"/>
              <a:miter lim="800000"/>
              <a:headEnd type="none" w="med" len="med"/>
              <a:tailEnd type="none" w="med" len="med"/>
            </a:ln>
          </p:spPr>
          <p:txBody>
            <a:bodyPr lIns="0" tIns="0" rIns="0" bIns="0"/>
            <a:lstStyle/>
            <a:p>
              <a:endParaRPr lang="ja-JP" altLang="en-US"/>
            </a:p>
          </p:txBody>
        </p:sp>
        <p:sp>
          <p:nvSpPr>
            <p:cNvPr id="12331" name="Rectangle 43"/>
            <p:cNvSpPr>
              <a:spLocks/>
            </p:cNvSpPr>
            <p:nvPr/>
          </p:nvSpPr>
          <p:spPr bwMode="auto">
            <a:xfrm>
              <a:off x="0" y="4029"/>
              <a:ext cx="364" cy="207"/>
            </a:xfrm>
            <a:prstGeom prst="rect">
              <a:avLst/>
            </a:prstGeom>
            <a:noFill/>
            <a:ln w="12700" cap="flat">
              <a:noFill/>
              <a:miter lim="800000"/>
              <a:headEnd type="none" w="med" len="med"/>
              <a:tailEnd type="none" w="med" len="med"/>
            </a:ln>
          </p:spPr>
          <p:txBody>
            <a:bodyPr wrap="none" lIns="0" tIns="0" rIns="0" bIns="0" anchor="ctr">
              <a:spAutoFit/>
            </a:bodyPr>
            <a:lstStyle/>
            <a:p>
              <a:r>
                <a:rPr lang="en-US" altLang="ja-JP" sz="1500" dirty="0">
                  <a:latin typeface="Gill Sans" charset="0"/>
                  <a:ea typeface="ＭＳ Ｐゴシック" charset="-128"/>
                  <a:sym typeface="Gill Sans" charset="0"/>
                </a:rPr>
                <a:t>20°</a:t>
              </a:r>
            </a:p>
          </p:txBody>
        </p:sp>
      </p:grpSp>
      <p:grpSp>
        <p:nvGrpSpPr>
          <p:cNvPr id="11" name="Group 49"/>
          <p:cNvGrpSpPr>
            <a:grpSpLocks/>
          </p:cNvGrpSpPr>
          <p:nvPr/>
        </p:nvGrpSpPr>
        <p:grpSpPr bwMode="auto">
          <a:xfrm>
            <a:off x="2446735" y="1625203"/>
            <a:ext cx="1070447" cy="4267275"/>
            <a:chOff x="0" y="0"/>
            <a:chExt cx="959" cy="3823"/>
          </a:xfrm>
        </p:grpSpPr>
        <p:pic>
          <p:nvPicPr>
            <p:cNvPr id="12333" name="Picture 45"/>
            <p:cNvPicPr>
              <a:picLocks noChangeAspect="1" noChangeArrowheads="1"/>
            </p:cNvPicPr>
            <p:nvPr/>
          </p:nvPicPr>
          <p:blipFill>
            <a:blip r:embed="rId4"/>
            <a:srcRect/>
            <a:stretch>
              <a:fillRect/>
            </a:stretch>
          </p:blipFill>
          <p:spPr bwMode="auto">
            <a:xfrm>
              <a:off x="0" y="944"/>
              <a:ext cx="959" cy="960"/>
            </a:xfrm>
            <a:prstGeom prst="rect">
              <a:avLst/>
            </a:prstGeom>
            <a:noFill/>
            <a:ln w="12700" cap="flat">
              <a:noFill/>
              <a:miter lim="800000"/>
              <a:headEnd/>
              <a:tailEnd/>
            </a:ln>
          </p:spPr>
        </p:pic>
        <p:pic>
          <p:nvPicPr>
            <p:cNvPr id="12334" name="Picture 46"/>
            <p:cNvPicPr>
              <a:picLocks noChangeAspect="1" noChangeArrowheads="1"/>
            </p:cNvPicPr>
            <p:nvPr/>
          </p:nvPicPr>
          <p:blipFill>
            <a:blip r:embed="rId4"/>
            <a:srcRect/>
            <a:stretch>
              <a:fillRect/>
            </a:stretch>
          </p:blipFill>
          <p:spPr bwMode="auto">
            <a:xfrm>
              <a:off x="0" y="2864"/>
              <a:ext cx="959" cy="959"/>
            </a:xfrm>
            <a:prstGeom prst="rect">
              <a:avLst/>
            </a:prstGeom>
            <a:noFill/>
            <a:ln w="12700" cap="flat">
              <a:noFill/>
              <a:miter lim="800000"/>
              <a:headEnd/>
              <a:tailEnd/>
            </a:ln>
          </p:spPr>
        </p:pic>
        <p:pic>
          <p:nvPicPr>
            <p:cNvPr id="12335" name="Picture 47"/>
            <p:cNvPicPr>
              <a:picLocks noChangeAspect="1" noChangeArrowheads="1"/>
            </p:cNvPicPr>
            <p:nvPr/>
          </p:nvPicPr>
          <p:blipFill>
            <a:blip r:embed="rId4"/>
            <a:srcRect/>
            <a:stretch>
              <a:fillRect/>
            </a:stretch>
          </p:blipFill>
          <p:spPr bwMode="auto">
            <a:xfrm>
              <a:off x="0" y="1904"/>
              <a:ext cx="959" cy="960"/>
            </a:xfrm>
            <a:prstGeom prst="rect">
              <a:avLst/>
            </a:prstGeom>
            <a:noFill/>
            <a:ln w="12700" cap="flat">
              <a:noFill/>
              <a:miter lim="800000"/>
              <a:headEnd/>
              <a:tailEnd/>
            </a:ln>
          </p:spPr>
        </p:pic>
        <p:pic>
          <p:nvPicPr>
            <p:cNvPr id="12336" name="Picture 48"/>
            <p:cNvPicPr>
              <a:picLocks noChangeAspect="1" noChangeArrowheads="1"/>
            </p:cNvPicPr>
            <p:nvPr/>
          </p:nvPicPr>
          <p:blipFill>
            <a:blip r:embed="rId4"/>
            <a:srcRect/>
            <a:stretch>
              <a:fillRect/>
            </a:stretch>
          </p:blipFill>
          <p:spPr bwMode="auto">
            <a:xfrm>
              <a:off x="0" y="0"/>
              <a:ext cx="959" cy="959"/>
            </a:xfrm>
            <a:prstGeom prst="rect">
              <a:avLst/>
            </a:prstGeom>
            <a:noFill/>
            <a:ln w="12700" cap="flat">
              <a:noFill/>
              <a:miter lim="800000"/>
              <a:headEnd/>
              <a:tailEnd/>
            </a:ln>
          </p:spPr>
        </p:pic>
      </p:grpSp>
      <p:sp>
        <p:nvSpPr>
          <p:cNvPr id="51" name="タイトル 50"/>
          <p:cNvSpPr>
            <a:spLocks noGrp="1"/>
          </p:cNvSpPr>
          <p:nvPr>
            <p:ph type="title"/>
          </p:nvPr>
        </p:nvSpPr>
        <p:spPr>
          <a:xfrm>
            <a:off x="381967" y="104188"/>
            <a:ext cx="8229600" cy="1143000"/>
          </a:xfrm>
        </p:spPr>
        <p:txBody>
          <a:bodyPr/>
          <a:lstStyle/>
          <a:p>
            <a:r>
              <a:rPr kumimoji="1" lang="en-US" altLang="ja-JP" dirty="0" smtClean="0"/>
              <a:t>Galactic Plane Survey</a:t>
            </a:r>
            <a:endParaRPr kumimoji="1" lang="ja-JP" altLang="en-US" dirty="0"/>
          </a:p>
        </p:txBody>
      </p:sp>
      <p:sp>
        <p:nvSpPr>
          <p:cNvPr id="52" name="テキスト ボックス 51"/>
          <p:cNvSpPr txBox="1"/>
          <p:nvPr/>
        </p:nvSpPr>
        <p:spPr>
          <a:xfrm>
            <a:off x="294590" y="6274668"/>
            <a:ext cx="1705660" cy="369332"/>
          </a:xfrm>
          <a:prstGeom prst="rect">
            <a:avLst/>
          </a:prstGeom>
          <a:noFill/>
        </p:spPr>
        <p:txBody>
          <a:bodyPr wrap="none" rtlCol="0">
            <a:spAutoFit/>
          </a:bodyPr>
          <a:lstStyle/>
          <a:p>
            <a:r>
              <a:rPr kumimoji="1" lang="en-US" altLang="ja-JP" dirty="0" err="1" smtClean="0"/>
              <a:t>Umemoto</a:t>
            </a:r>
            <a:r>
              <a:rPr kumimoji="1" lang="en-US" altLang="ja-JP" dirty="0" smtClean="0"/>
              <a:t> et al. </a:t>
            </a:r>
            <a:endParaRPr kumimoji="1" lang="ja-JP" altLang="en-US" dirty="0"/>
          </a:p>
        </p:txBody>
      </p:sp>
      <p:sp>
        <p:nvSpPr>
          <p:cNvPr id="53" name="日付プレースホルダ 52"/>
          <p:cNvSpPr>
            <a:spLocks noGrp="1"/>
          </p:cNvSpPr>
          <p:nvPr>
            <p:ph type="dt" sz="half" idx="10"/>
          </p:nvPr>
        </p:nvSpPr>
        <p:spPr/>
        <p:txBody>
          <a:bodyPr/>
          <a:lstStyle/>
          <a:p>
            <a:r>
              <a:rPr kumimoji="1" lang="en-US" altLang="ja-JP" smtClean="0"/>
              <a:t>Sep. 19-24, 2016</a:t>
            </a:r>
            <a:endParaRPr kumimoji="1" lang="ja-JP" altLang="en-US"/>
          </a:p>
        </p:txBody>
      </p:sp>
      <p:sp>
        <p:nvSpPr>
          <p:cNvPr id="54" name="スライド番号プレースホルダ 53"/>
          <p:cNvSpPr>
            <a:spLocks noGrp="1"/>
          </p:cNvSpPr>
          <p:nvPr>
            <p:ph type="sldNum" sz="quarter" idx="12"/>
          </p:nvPr>
        </p:nvSpPr>
        <p:spPr/>
        <p:txBody>
          <a:bodyPr/>
          <a:lstStyle/>
          <a:p>
            <a:fld id="{F5662ABE-8E59-0244-9DDC-FB3F9BF0D626}" type="slidenum">
              <a:rPr kumimoji="1" lang="ja-JP" altLang="en-US" smtClean="0"/>
              <a:pPr/>
              <a:t>16</a:t>
            </a:fld>
            <a:endParaRPr kumimoji="1" lang="ja-JP" altLang="en-US"/>
          </a:p>
        </p:txBody>
      </p:sp>
      <p:sp>
        <p:nvSpPr>
          <p:cNvPr id="55" name="フッター プレースホルダ 54"/>
          <p:cNvSpPr>
            <a:spLocks noGrp="1"/>
          </p:cNvSpPr>
          <p:nvPr>
            <p:ph type="ftr" sz="quarter" idx="11"/>
          </p:nvPr>
        </p:nvSpPr>
        <p:spPr/>
        <p:txBody>
          <a:bodyPr/>
          <a:lstStyle/>
          <a:p>
            <a:r>
              <a:rPr kumimoji="1" lang="en-US" altLang="ja-JP" smtClean="0"/>
              <a:t>Metrology and Control of Large Telescopes</a:t>
            </a:r>
            <a:endParaRPr kumimoji="1" lang="ja-JP"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3566336" presetClass="entr" presetSubtype="165586384" fill="hold" nodeType="after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3566336" presetClass="entr" presetSubtype="169946664" fill="hold" nodeType="clickEffect">
                                  <p:stCondLst>
                                    <p:cond delay="0"/>
                                  </p:stCondLst>
                                  <p:childTnLst>
                                    <p:set>
                                      <p:cBhvr>
                                        <p:cTn id="10"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p:txBody>
          <a:bodyPr>
            <a:normAutofit/>
          </a:bodyPr>
          <a:lstStyle/>
          <a:p>
            <a:r>
              <a:rPr lang="en-US" altLang="ja-JP" dirty="0" smtClean="0"/>
              <a:t>Performance and Previous Metrology System</a:t>
            </a:r>
          </a:p>
        </p:txBody>
      </p:sp>
      <p:sp>
        <p:nvSpPr>
          <p:cNvPr id="8" name="サブタイトル 7"/>
          <p:cNvSpPr>
            <a:spLocks noGrp="1"/>
          </p:cNvSpPr>
          <p:nvPr>
            <p:ph type="subTitle" idx="1"/>
          </p:nvPr>
        </p:nvSpPr>
        <p:spPr/>
        <p:txBody>
          <a:bodyPr/>
          <a:lstStyle/>
          <a:p>
            <a:pPr algn="l"/>
            <a:r>
              <a:rPr kumimoji="1" lang="en-US" altLang="ja-JP" dirty="0" err="1" smtClean="0"/>
              <a:t>Ukita</a:t>
            </a:r>
            <a:r>
              <a:rPr kumimoji="1" lang="en-US" altLang="ja-JP" dirty="0" smtClean="0"/>
              <a:t>, N. 1999, </a:t>
            </a:r>
            <a:r>
              <a:rPr lang="nl-NL" altLang="ja-JP" dirty="0" smtClean="0"/>
              <a:t>Publ. Natl. Astron. dbs. Japan Vol. 5. 139 147</a:t>
            </a:r>
            <a:endParaRPr kumimoji="1" lang="en-US" altLang="ja-JP" dirty="0" smtClean="0"/>
          </a:p>
          <a:p>
            <a:pPr algn="l"/>
            <a:r>
              <a:rPr lang="en-US" altLang="ja-JP" dirty="0" err="1" smtClean="0"/>
              <a:t>Kuno</a:t>
            </a:r>
            <a:r>
              <a:rPr lang="en-US" altLang="ja-JP" dirty="0" smtClean="0"/>
              <a:t>+ 2006, NRO Users Meeting</a:t>
            </a:r>
            <a:endParaRPr kumimoji="1" lang="ja-JP"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Pointing error equations</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18</a:t>
            </a:fld>
            <a:endParaRPr kumimoji="1" lang="ja-JP" altLang="en-US"/>
          </a:p>
        </p:txBody>
      </p:sp>
      <p:pic>
        <p:nvPicPr>
          <p:cNvPr id="3074" name="Picture 2"/>
          <p:cNvPicPr>
            <a:picLocks noChangeAspect="1" noChangeArrowheads="1"/>
          </p:cNvPicPr>
          <p:nvPr/>
        </p:nvPicPr>
        <p:blipFill>
          <a:blip r:embed="rId3"/>
          <a:srcRect/>
          <a:stretch>
            <a:fillRect/>
          </a:stretch>
        </p:blipFill>
        <p:spPr bwMode="auto">
          <a:xfrm>
            <a:off x="661154" y="1699803"/>
            <a:ext cx="8051183" cy="22190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Thermal Deformation</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19</a:t>
            </a:fld>
            <a:endParaRPr kumimoji="1" lang="ja-JP" altLang="en-US"/>
          </a:p>
        </p:txBody>
      </p:sp>
      <p:pic>
        <p:nvPicPr>
          <p:cNvPr id="1026" name="Picture 2"/>
          <p:cNvPicPr>
            <a:picLocks noChangeAspect="1" noChangeArrowheads="1"/>
          </p:cNvPicPr>
          <p:nvPr/>
        </p:nvPicPr>
        <p:blipFill>
          <a:blip r:embed="rId3"/>
          <a:srcRect/>
          <a:stretch>
            <a:fillRect/>
          </a:stretch>
        </p:blipFill>
        <p:spPr bwMode="auto">
          <a:xfrm>
            <a:off x="0" y="1868398"/>
            <a:ext cx="7038975" cy="3800475"/>
          </a:xfrm>
          <a:prstGeom prst="rect">
            <a:avLst/>
          </a:prstGeom>
          <a:noFill/>
          <a:ln w="9525">
            <a:noFill/>
            <a:miter lim="800000"/>
            <a:headEnd/>
            <a:tailEnd/>
          </a:ln>
        </p:spPr>
      </p:pic>
      <p:pic>
        <p:nvPicPr>
          <p:cNvPr id="1027" name="Picture 3"/>
          <p:cNvPicPr>
            <a:picLocks noChangeAspect="1" noChangeArrowheads="1"/>
          </p:cNvPicPr>
          <p:nvPr/>
        </p:nvPicPr>
        <p:blipFill>
          <a:blip r:embed="rId4"/>
          <a:srcRect/>
          <a:stretch>
            <a:fillRect/>
          </a:stretch>
        </p:blipFill>
        <p:spPr bwMode="auto">
          <a:xfrm>
            <a:off x="7038975" y="2516098"/>
            <a:ext cx="2047875" cy="3152775"/>
          </a:xfrm>
          <a:prstGeom prst="rect">
            <a:avLst/>
          </a:prstGeom>
          <a:noFill/>
          <a:ln w="9525">
            <a:noFill/>
            <a:miter lim="800000"/>
            <a:headEnd/>
            <a:tailEnd/>
          </a:ln>
        </p:spPr>
      </p:pic>
      <p:cxnSp>
        <p:nvCxnSpPr>
          <p:cNvPr id="10" name="直線コネクタ 9"/>
          <p:cNvCxnSpPr/>
          <p:nvPr/>
        </p:nvCxnSpPr>
        <p:spPr>
          <a:xfrm flipV="1">
            <a:off x="5590903" y="3226526"/>
            <a:ext cx="1998617" cy="535577"/>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5590903" y="5081451"/>
            <a:ext cx="1998617" cy="195943"/>
          </a:xfrm>
          <a:prstGeom prst="line">
            <a:avLst/>
          </a:prstGeom>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740261" y="5756831"/>
            <a:ext cx="1194943" cy="369332"/>
          </a:xfrm>
          <a:prstGeom prst="rect">
            <a:avLst/>
          </a:prstGeom>
          <a:noFill/>
        </p:spPr>
        <p:txBody>
          <a:bodyPr wrap="none" rtlCol="0">
            <a:spAutoFit/>
          </a:bodyPr>
          <a:lstStyle/>
          <a:p>
            <a:r>
              <a:rPr kumimoji="1" lang="en-US" altLang="ja-JP" dirty="0" err="1" smtClean="0"/>
              <a:t>Ukita</a:t>
            </a:r>
            <a:r>
              <a:rPr kumimoji="1" lang="en-US" altLang="ja-JP" dirty="0" smtClean="0"/>
              <a:t> 1999</a:t>
            </a:r>
            <a:endParaRPr kumimoji="1"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Outline</a:t>
            </a:r>
            <a:endParaRPr kumimoji="1" lang="ja-JP" altLang="en-US" dirty="0"/>
          </a:p>
        </p:txBody>
      </p:sp>
      <p:sp>
        <p:nvSpPr>
          <p:cNvPr id="3" name="コンテンツ プレースホルダー 2"/>
          <p:cNvSpPr>
            <a:spLocks noGrp="1"/>
          </p:cNvSpPr>
          <p:nvPr>
            <p:ph idx="1"/>
          </p:nvPr>
        </p:nvSpPr>
        <p:spPr/>
        <p:txBody>
          <a:bodyPr/>
          <a:lstStyle/>
          <a:p>
            <a:r>
              <a:rPr lang="en-US" altLang="ja-JP" dirty="0" smtClean="0"/>
              <a:t>Nobeyama 45-m Telescope</a:t>
            </a:r>
            <a:endParaRPr kumimoji="1" lang="en-US" altLang="ja-JP" dirty="0" smtClean="0"/>
          </a:p>
          <a:p>
            <a:r>
              <a:rPr lang="en-US" altLang="ja-JP" dirty="0" smtClean="0"/>
              <a:t>Performance and previous Metrology</a:t>
            </a:r>
          </a:p>
          <a:p>
            <a:r>
              <a:rPr lang="en-US" altLang="ja-JP" dirty="0" smtClean="0"/>
              <a:t>Future Metrology System</a:t>
            </a:r>
            <a:endParaRPr lang="en-US" altLang="ja-JP" dirty="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dirty="0" smtClean="0"/>
              <a:t>Metrology and Control of Large Telescopes</a:t>
            </a:r>
            <a:endParaRPr kumimoji="1" lang="ja-JP" altLang="en-US" dirty="0"/>
          </a:p>
        </p:txBody>
      </p:sp>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2</a:t>
            </a:fld>
            <a:endParaRPr kumimoji="1" lang="ja-JP" altLang="en-US"/>
          </a:p>
        </p:txBody>
      </p:sp>
    </p:spTree>
    <p:extLst>
      <p:ext uri="{BB962C8B-B14F-4D97-AF65-F5344CB8AC3E}">
        <p14:creationId xmlns="" xmlns:p14="http://schemas.microsoft.com/office/powerpoint/2010/main" val="3159236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Thermal behavior</a:t>
            </a:r>
            <a:endParaRPr kumimoji="1" lang="ja-JP" altLang="en-US" dirty="0"/>
          </a:p>
        </p:txBody>
      </p:sp>
      <p:sp>
        <p:nvSpPr>
          <p:cNvPr id="3" name="コンテンツ プレースホルダ 2"/>
          <p:cNvSpPr>
            <a:spLocks noGrp="1"/>
          </p:cNvSpPr>
          <p:nvPr>
            <p:ph idx="1"/>
          </p:nvPr>
        </p:nvSpPr>
        <p:spPr/>
        <p:txBody>
          <a:bodyPr/>
          <a:lstStyle/>
          <a:p>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20</a:t>
            </a:fld>
            <a:endParaRPr kumimoji="1" lang="ja-JP" altLang="en-US"/>
          </a:p>
        </p:txBody>
      </p:sp>
      <p:pic>
        <p:nvPicPr>
          <p:cNvPr id="2050" name="Picture 2"/>
          <p:cNvPicPr>
            <a:picLocks noChangeAspect="1" noChangeArrowheads="1"/>
          </p:cNvPicPr>
          <p:nvPr/>
        </p:nvPicPr>
        <p:blipFill>
          <a:blip r:embed="rId3"/>
          <a:srcRect/>
          <a:stretch>
            <a:fillRect/>
          </a:stretch>
        </p:blipFill>
        <p:spPr bwMode="auto">
          <a:xfrm>
            <a:off x="0" y="1657350"/>
            <a:ext cx="5109887" cy="2770959"/>
          </a:xfrm>
          <a:prstGeom prst="rect">
            <a:avLst/>
          </a:prstGeom>
          <a:noFill/>
          <a:ln w="9525">
            <a:noFill/>
            <a:miter lim="800000"/>
            <a:headEnd/>
            <a:tailEnd/>
          </a:ln>
        </p:spPr>
      </p:pic>
      <p:sp>
        <p:nvSpPr>
          <p:cNvPr id="8" name="正方形/長方形 7"/>
          <p:cNvSpPr/>
          <p:nvPr/>
        </p:nvSpPr>
        <p:spPr>
          <a:xfrm>
            <a:off x="1386971" y="4833501"/>
            <a:ext cx="7184571" cy="1384995"/>
          </a:xfrm>
          <a:prstGeom prst="rect">
            <a:avLst/>
          </a:prstGeom>
        </p:spPr>
        <p:txBody>
          <a:bodyPr wrap="square">
            <a:spAutoFit/>
          </a:bodyPr>
          <a:lstStyle/>
          <a:p>
            <a:r>
              <a:rPr lang="en-US" altLang="ja-JP" sz="2800" dirty="0" smtClean="0"/>
              <a:t>Observed pointing offsets in azimuth against the temperature at the bottom of the tertiary mirror support tube (Ts)</a:t>
            </a:r>
            <a:endParaRPr lang="ja-JP" altLang="en-US" sz="2800" dirty="0"/>
          </a:p>
        </p:txBody>
      </p:sp>
      <p:pic>
        <p:nvPicPr>
          <p:cNvPr id="2051" name="Picture 3"/>
          <p:cNvPicPr>
            <a:picLocks noChangeAspect="1" noChangeArrowheads="1"/>
          </p:cNvPicPr>
          <p:nvPr/>
        </p:nvPicPr>
        <p:blipFill>
          <a:blip r:embed="rId4"/>
          <a:srcRect/>
          <a:stretch>
            <a:fillRect/>
          </a:stretch>
        </p:blipFill>
        <p:spPr bwMode="auto">
          <a:xfrm>
            <a:off x="4979257" y="1657350"/>
            <a:ext cx="5110261" cy="2770959"/>
          </a:xfrm>
          <a:prstGeom prst="rect">
            <a:avLst/>
          </a:prstGeom>
          <a:noFill/>
          <a:ln w="9525">
            <a:noFill/>
            <a:miter lim="800000"/>
            <a:headEnd/>
            <a:tailEnd/>
          </a:ln>
        </p:spPr>
      </p:pic>
      <p:sp>
        <p:nvSpPr>
          <p:cNvPr id="10" name="テキスト ボックス 9"/>
          <p:cNvSpPr txBox="1"/>
          <p:nvPr/>
        </p:nvSpPr>
        <p:spPr>
          <a:xfrm>
            <a:off x="1214846" y="2338251"/>
            <a:ext cx="723275" cy="523220"/>
          </a:xfrm>
          <a:prstGeom prst="rect">
            <a:avLst/>
          </a:prstGeom>
          <a:noFill/>
        </p:spPr>
        <p:txBody>
          <a:bodyPr wrap="none" rtlCol="0">
            <a:spAutoFit/>
          </a:bodyPr>
          <a:lstStyle/>
          <a:p>
            <a:r>
              <a:rPr kumimoji="1" lang="en-US" altLang="ja-JP" sz="2800" dirty="0" err="1" smtClean="0"/>
              <a:t>dAz</a:t>
            </a:r>
            <a:endParaRPr kumimoji="1" lang="ja-JP" altLang="en-US" sz="2800" dirty="0"/>
          </a:p>
        </p:txBody>
      </p:sp>
      <p:sp>
        <p:nvSpPr>
          <p:cNvPr id="11" name="テキスト ボックス 10"/>
          <p:cNvSpPr txBox="1"/>
          <p:nvPr/>
        </p:nvSpPr>
        <p:spPr>
          <a:xfrm>
            <a:off x="6019800" y="2305985"/>
            <a:ext cx="630301" cy="523220"/>
          </a:xfrm>
          <a:prstGeom prst="rect">
            <a:avLst/>
          </a:prstGeom>
          <a:noFill/>
        </p:spPr>
        <p:txBody>
          <a:bodyPr wrap="none" rtlCol="0">
            <a:spAutoFit/>
          </a:bodyPr>
          <a:lstStyle/>
          <a:p>
            <a:r>
              <a:rPr kumimoji="1" lang="en-US" altLang="ja-JP" sz="2800" dirty="0" err="1" smtClean="0"/>
              <a:t>dEl</a:t>
            </a:r>
            <a:endParaRPr kumimoji="1" lang="ja-JP" altLang="en-US" sz="2800" dirty="0"/>
          </a:p>
        </p:txBody>
      </p:sp>
      <p:sp>
        <p:nvSpPr>
          <p:cNvPr id="13" name="テキスト ボックス 12"/>
          <p:cNvSpPr txBox="1"/>
          <p:nvPr/>
        </p:nvSpPr>
        <p:spPr>
          <a:xfrm>
            <a:off x="1386971" y="4200565"/>
            <a:ext cx="2891241" cy="523220"/>
          </a:xfrm>
          <a:prstGeom prst="rect">
            <a:avLst/>
          </a:prstGeom>
          <a:solidFill>
            <a:schemeClr val="bg1"/>
          </a:solidFill>
        </p:spPr>
        <p:txBody>
          <a:bodyPr wrap="none" rtlCol="0">
            <a:spAutoFit/>
          </a:bodyPr>
          <a:lstStyle/>
          <a:p>
            <a:r>
              <a:rPr kumimoji="1" lang="en-US" altLang="ja-JP" sz="2800" dirty="0" smtClean="0"/>
              <a:t>Temperature [deg]</a:t>
            </a:r>
            <a:endParaRPr kumimoji="1" lang="ja-JP" altLang="en-US" sz="2800" dirty="0"/>
          </a:p>
        </p:txBody>
      </p:sp>
      <p:sp>
        <p:nvSpPr>
          <p:cNvPr id="14" name="テキスト ボックス 13"/>
          <p:cNvSpPr txBox="1"/>
          <p:nvPr/>
        </p:nvSpPr>
        <p:spPr>
          <a:xfrm>
            <a:off x="6019800" y="4166699"/>
            <a:ext cx="2891241" cy="523220"/>
          </a:xfrm>
          <a:prstGeom prst="rect">
            <a:avLst/>
          </a:prstGeom>
          <a:solidFill>
            <a:schemeClr val="bg1"/>
          </a:solidFill>
        </p:spPr>
        <p:txBody>
          <a:bodyPr wrap="none" rtlCol="0">
            <a:spAutoFit/>
          </a:bodyPr>
          <a:lstStyle/>
          <a:p>
            <a:r>
              <a:rPr kumimoji="1" lang="en-US" altLang="ja-JP" sz="2800" dirty="0" smtClean="0"/>
              <a:t>Temperature [deg]</a:t>
            </a:r>
            <a:endParaRPr kumimoji="1" lang="ja-JP" altLang="en-US" sz="2800" dirty="0"/>
          </a:p>
        </p:txBody>
      </p:sp>
      <p:sp>
        <p:nvSpPr>
          <p:cNvPr id="17" name="テキスト ボックス 16"/>
          <p:cNvSpPr txBox="1"/>
          <p:nvPr/>
        </p:nvSpPr>
        <p:spPr>
          <a:xfrm>
            <a:off x="1386971" y="3905089"/>
            <a:ext cx="590226" cy="461665"/>
          </a:xfrm>
          <a:prstGeom prst="rect">
            <a:avLst/>
          </a:prstGeom>
          <a:solidFill>
            <a:schemeClr val="bg1"/>
          </a:solidFill>
        </p:spPr>
        <p:txBody>
          <a:bodyPr wrap="none" rtlCol="0">
            <a:spAutoFit/>
          </a:bodyPr>
          <a:lstStyle/>
          <a:p>
            <a:r>
              <a:rPr lang="en-US" altLang="ja-JP" sz="2400" dirty="0" smtClean="0"/>
              <a:t>-10</a:t>
            </a:r>
            <a:endParaRPr lang="ja-JP" altLang="en-US" sz="2400" dirty="0"/>
          </a:p>
        </p:txBody>
      </p:sp>
      <p:sp>
        <p:nvSpPr>
          <p:cNvPr id="18" name="テキスト ボックス 17"/>
          <p:cNvSpPr txBox="1"/>
          <p:nvPr/>
        </p:nvSpPr>
        <p:spPr>
          <a:xfrm>
            <a:off x="2590800" y="3905089"/>
            <a:ext cx="340158" cy="461665"/>
          </a:xfrm>
          <a:prstGeom prst="rect">
            <a:avLst/>
          </a:prstGeom>
          <a:solidFill>
            <a:schemeClr val="bg1"/>
          </a:solidFill>
        </p:spPr>
        <p:txBody>
          <a:bodyPr wrap="none" rtlCol="0">
            <a:spAutoFit/>
          </a:bodyPr>
          <a:lstStyle/>
          <a:p>
            <a:r>
              <a:rPr lang="en-US" altLang="ja-JP" sz="2400" dirty="0" smtClean="0"/>
              <a:t>0</a:t>
            </a:r>
            <a:endParaRPr lang="ja-JP" altLang="en-US" sz="2400" dirty="0"/>
          </a:p>
        </p:txBody>
      </p:sp>
      <p:sp>
        <p:nvSpPr>
          <p:cNvPr id="19" name="テキスト ボックス 18"/>
          <p:cNvSpPr txBox="1"/>
          <p:nvPr/>
        </p:nvSpPr>
        <p:spPr>
          <a:xfrm>
            <a:off x="3559409" y="3905089"/>
            <a:ext cx="495649" cy="461665"/>
          </a:xfrm>
          <a:prstGeom prst="rect">
            <a:avLst/>
          </a:prstGeom>
          <a:solidFill>
            <a:schemeClr val="bg1"/>
          </a:solidFill>
        </p:spPr>
        <p:txBody>
          <a:bodyPr wrap="none" rtlCol="0">
            <a:spAutoFit/>
          </a:bodyPr>
          <a:lstStyle/>
          <a:p>
            <a:r>
              <a:rPr lang="en-US" altLang="ja-JP" sz="2400" dirty="0" smtClean="0"/>
              <a:t>10</a:t>
            </a:r>
            <a:endParaRPr lang="ja-JP" altLang="en-US" sz="2400" dirty="0"/>
          </a:p>
        </p:txBody>
      </p:sp>
      <p:sp>
        <p:nvSpPr>
          <p:cNvPr id="20" name="テキスト ボックス 19"/>
          <p:cNvSpPr txBox="1"/>
          <p:nvPr/>
        </p:nvSpPr>
        <p:spPr>
          <a:xfrm>
            <a:off x="4588112" y="3905089"/>
            <a:ext cx="495649" cy="461665"/>
          </a:xfrm>
          <a:prstGeom prst="rect">
            <a:avLst/>
          </a:prstGeom>
          <a:solidFill>
            <a:schemeClr val="bg1"/>
          </a:solidFill>
        </p:spPr>
        <p:txBody>
          <a:bodyPr wrap="none" rtlCol="0">
            <a:spAutoFit/>
          </a:bodyPr>
          <a:lstStyle/>
          <a:p>
            <a:r>
              <a:rPr lang="en-US" altLang="ja-JP" sz="2400" dirty="0" smtClean="0"/>
              <a:t>20</a:t>
            </a:r>
            <a:endParaRPr lang="ja-JP" altLang="en-US" sz="2400" dirty="0"/>
          </a:p>
        </p:txBody>
      </p:sp>
      <p:sp>
        <p:nvSpPr>
          <p:cNvPr id="21" name="テキスト ボックス 20"/>
          <p:cNvSpPr txBox="1"/>
          <p:nvPr/>
        </p:nvSpPr>
        <p:spPr>
          <a:xfrm>
            <a:off x="6410598" y="3905089"/>
            <a:ext cx="590226" cy="461665"/>
          </a:xfrm>
          <a:prstGeom prst="rect">
            <a:avLst/>
          </a:prstGeom>
          <a:solidFill>
            <a:schemeClr val="bg1"/>
          </a:solidFill>
        </p:spPr>
        <p:txBody>
          <a:bodyPr wrap="none" rtlCol="0">
            <a:spAutoFit/>
          </a:bodyPr>
          <a:lstStyle/>
          <a:p>
            <a:r>
              <a:rPr lang="en-US" altLang="ja-JP" sz="2400" dirty="0" smtClean="0"/>
              <a:t>-10</a:t>
            </a:r>
            <a:endParaRPr lang="ja-JP" altLang="en-US" sz="2400" dirty="0"/>
          </a:p>
        </p:txBody>
      </p:sp>
      <p:sp>
        <p:nvSpPr>
          <p:cNvPr id="22" name="テキスト ボックス 21"/>
          <p:cNvSpPr txBox="1"/>
          <p:nvPr/>
        </p:nvSpPr>
        <p:spPr>
          <a:xfrm>
            <a:off x="7614427" y="3905089"/>
            <a:ext cx="340158" cy="461665"/>
          </a:xfrm>
          <a:prstGeom prst="rect">
            <a:avLst/>
          </a:prstGeom>
          <a:solidFill>
            <a:schemeClr val="bg1"/>
          </a:solidFill>
        </p:spPr>
        <p:txBody>
          <a:bodyPr wrap="none" rtlCol="0">
            <a:spAutoFit/>
          </a:bodyPr>
          <a:lstStyle/>
          <a:p>
            <a:r>
              <a:rPr lang="en-US" altLang="ja-JP" sz="2400" dirty="0" smtClean="0"/>
              <a:t>0</a:t>
            </a:r>
            <a:endParaRPr lang="ja-JP" altLang="en-US" sz="2400" dirty="0"/>
          </a:p>
        </p:txBody>
      </p:sp>
      <p:sp>
        <p:nvSpPr>
          <p:cNvPr id="23" name="テキスト ボックス 22"/>
          <p:cNvSpPr txBox="1"/>
          <p:nvPr/>
        </p:nvSpPr>
        <p:spPr>
          <a:xfrm>
            <a:off x="8583036" y="3905089"/>
            <a:ext cx="495649" cy="461665"/>
          </a:xfrm>
          <a:prstGeom prst="rect">
            <a:avLst/>
          </a:prstGeom>
          <a:solidFill>
            <a:schemeClr val="bg1"/>
          </a:solidFill>
        </p:spPr>
        <p:txBody>
          <a:bodyPr wrap="none" rtlCol="0">
            <a:spAutoFit/>
          </a:bodyPr>
          <a:lstStyle/>
          <a:p>
            <a:r>
              <a:rPr lang="en-US" altLang="ja-JP" sz="2400" dirty="0" smtClean="0"/>
              <a:t>10</a:t>
            </a:r>
            <a:endParaRPr lang="ja-JP" altLang="en-US" sz="2400" dirty="0"/>
          </a:p>
        </p:txBody>
      </p:sp>
      <p:sp>
        <p:nvSpPr>
          <p:cNvPr id="24" name="テキスト ボックス 23"/>
          <p:cNvSpPr txBox="1"/>
          <p:nvPr/>
        </p:nvSpPr>
        <p:spPr>
          <a:xfrm>
            <a:off x="192028" y="1288018"/>
            <a:ext cx="1194943" cy="369332"/>
          </a:xfrm>
          <a:prstGeom prst="rect">
            <a:avLst/>
          </a:prstGeom>
          <a:noFill/>
        </p:spPr>
        <p:txBody>
          <a:bodyPr wrap="none" rtlCol="0">
            <a:spAutoFit/>
          </a:bodyPr>
          <a:lstStyle/>
          <a:p>
            <a:r>
              <a:rPr kumimoji="1" lang="en-US" altLang="ja-JP" dirty="0" err="1" smtClean="0"/>
              <a:t>Ukita</a:t>
            </a:r>
            <a:r>
              <a:rPr kumimoji="1" lang="en-US" altLang="ja-JP" dirty="0" smtClean="0"/>
              <a:t> 1999</a:t>
            </a:r>
            <a:endParaRPr kumimoji="1"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Thermal Metrology</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Before and After thermal metrology implemented</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21</a:t>
            </a:fld>
            <a:endParaRPr kumimoji="1" lang="ja-JP" altLang="en-US"/>
          </a:p>
        </p:txBody>
      </p:sp>
      <p:pic>
        <p:nvPicPr>
          <p:cNvPr id="6146" name="Picture 2"/>
          <p:cNvPicPr>
            <a:picLocks noChangeAspect="1" noChangeArrowheads="1"/>
          </p:cNvPicPr>
          <p:nvPr/>
        </p:nvPicPr>
        <p:blipFill>
          <a:blip r:embed="rId3"/>
          <a:srcRect/>
          <a:stretch>
            <a:fillRect/>
          </a:stretch>
        </p:blipFill>
        <p:spPr bwMode="auto">
          <a:xfrm>
            <a:off x="5012003" y="2677426"/>
            <a:ext cx="4105871" cy="2666456"/>
          </a:xfrm>
          <a:prstGeom prst="rect">
            <a:avLst/>
          </a:prstGeom>
          <a:noFill/>
          <a:ln w="9525">
            <a:noFill/>
            <a:miter lim="800000"/>
            <a:headEnd/>
            <a:tailEnd/>
          </a:ln>
        </p:spPr>
      </p:pic>
      <p:sp>
        <p:nvSpPr>
          <p:cNvPr id="8" name="テキスト ボックス 7"/>
          <p:cNvSpPr txBox="1"/>
          <p:nvPr/>
        </p:nvSpPr>
        <p:spPr>
          <a:xfrm>
            <a:off x="3229970" y="5343882"/>
            <a:ext cx="3733714" cy="523220"/>
          </a:xfrm>
          <a:prstGeom prst="rect">
            <a:avLst/>
          </a:prstGeom>
          <a:solidFill>
            <a:schemeClr val="bg1"/>
          </a:solidFill>
        </p:spPr>
        <p:txBody>
          <a:bodyPr wrap="none" rtlCol="0">
            <a:spAutoFit/>
          </a:bodyPr>
          <a:lstStyle/>
          <a:p>
            <a:r>
              <a:rPr kumimoji="1" lang="en-US" altLang="ja-JP" sz="2800" dirty="0" smtClean="0"/>
              <a:t>Left) Before, Right) After</a:t>
            </a:r>
            <a:endParaRPr kumimoji="1" lang="ja-JP" altLang="en-US" sz="2800" dirty="0"/>
          </a:p>
        </p:txBody>
      </p:sp>
      <p:pic>
        <p:nvPicPr>
          <p:cNvPr id="9" name="Picture 2"/>
          <p:cNvPicPr>
            <a:picLocks noChangeAspect="1" noChangeArrowheads="1"/>
          </p:cNvPicPr>
          <p:nvPr/>
        </p:nvPicPr>
        <p:blipFill>
          <a:blip r:embed="rId4"/>
          <a:srcRect/>
          <a:stretch>
            <a:fillRect/>
          </a:stretch>
        </p:blipFill>
        <p:spPr bwMode="auto">
          <a:xfrm>
            <a:off x="-13060" y="2703552"/>
            <a:ext cx="5109887" cy="2770959"/>
          </a:xfrm>
          <a:prstGeom prst="rect">
            <a:avLst/>
          </a:prstGeom>
          <a:noFill/>
          <a:ln w="9525">
            <a:noFill/>
            <a:miter lim="800000"/>
            <a:headEnd/>
            <a:tailEnd/>
          </a:ln>
        </p:spPr>
      </p:pic>
      <p:sp>
        <p:nvSpPr>
          <p:cNvPr id="10" name="右矢印 9"/>
          <p:cNvSpPr/>
          <p:nvPr/>
        </p:nvSpPr>
        <p:spPr>
          <a:xfrm>
            <a:off x="4650377" y="3853543"/>
            <a:ext cx="1369423" cy="3657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949371" y="5682436"/>
            <a:ext cx="1109599" cy="523220"/>
          </a:xfrm>
          <a:prstGeom prst="rect">
            <a:avLst/>
          </a:prstGeom>
          <a:noFill/>
        </p:spPr>
        <p:txBody>
          <a:bodyPr wrap="none" rtlCol="0">
            <a:spAutoFit/>
          </a:bodyPr>
          <a:lstStyle/>
          <a:p>
            <a:r>
              <a:rPr kumimoji="1" lang="en-US" altLang="ja-JP" sz="2800" dirty="0" smtClean="0">
                <a:solidFill>
                  <a:srgbClr val="FF0000"/>
                </a:solidFill>
              </a:rPr>
              <a:t>But, …</a:t>
            </a:r>
            <a:endParaRPr kumimoji="1" lang="ja-JP" altLang="en-US" sz="2800" dirty="0">
              <a:solidFill>
                <a:srgbClr val="FF0000"/>
              </a:solidFill>
            </a:endParaRPr>
          </a:p>
        </p:txBody>
      </p:sp>
      <p:sp>
        <p:nvSpPr>
          <p:cNvPr id="12" name="テキスト ボックス 11"/>
          <p:cNvSpPr txBox="1"/>
          <p:nvPr/>
        </p:nvSpPr>
        <p:spPr>
          <a:xfrm>
            <a:off x="4824857" y="2308094"/>
            <a:ext cx="1194943" cy="369332"/>
          </a:xfrm>
          <a:prstGeom prst="rect">
            <a:avLst/>
          </a:prstGeom>
          <a:noFill/>
        </p:spPr>
        <p:txBody>
          <a:bodyPr wrap="none" rtlCol="0">
            <a:spAutoFit/>
          </a:bodyPr>
          <a:lstStyle/>
          <a:p>
            <a:r>
              <a:rPr kumimoji="1" lang="en-US" altLang="ja-JP" dirty="0" err="1" smtClean="0"/>
              <a:t>Ukita</a:t>
            </a:r>
            <a:r>
              <a:rPr kumimoji="1" lang="en-US" altLang="ja-JP" dirty="0" smtClean="0"/>
              <a:t> 1999</a:t>
            </a:r>
            <a:endParaRPr kumimoji="1" lang="ja-JP"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Pointing under Wind</a:t>
            </a:r>
            <a:endParaRPr kumimoji="1" lang="ja-JP" altLang="en-US" dirty="0"/>
          </a:p>
        </p:txBody>
      </p:sp>
      <p:sp>
        <p:nvSpPr>
          <p:cNvPr id="3" name="コンテンツ プレースホルダ 2"/>
          <p:cNvSpPr>
            <a:spLocks noGrp="1"/>
          </p:cNvSpPr>
          <p:nvPr>
            <p:ph idx="1"/>
          </p:nvPr>
        </p:nvSpPr>
        <p:spPr/>
        <p:txBody>
          <a:bodyPr>
            <a:normAutofit/>
          </a:bodyPr>
          <a:lstStyle/>
          <a:p>
            <a:r>
              <a:rPr kumimoji="1" lang="en-US" altLang="ja-JP" dirty="0" smtClean="0"/>
              <a:t>Homology design – susceptible to wind </a:t>
            </a:r>
            <a:r>
              <a:rPr lang="en-US" altLang="ja-JP" dirty="0" smtClean="0"/>
              <a:t>e</a:t>
            </a:r>
            <a:r>
              <a:rPr kumimoji="1" lang="en-US" altLang="ja-JP" dirty="0" smtClean="0"/>
              <a:t>.g. pointing offset 0-15” under &gt; 10 m/s wind</a:t>
            </a:r>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22</a:t>
            </a:fld>
            <a:endParaRPr kumimoji="1" lang="ja-JP" altLang="en-US"/>
          </a:p>
        </p:txBody>
      </p:sp>
      <p:pic>
        <p:nvPicPr>
          <p:cNvPr id="4099" name="Picture 3"/>
          <p:cNvPicPr>
            <a:picLocks noChangeAspect="1" noChangeArrowheads="1"/>
          </p:cNvPicPr>
          <p:nvPr/>
        </p:nvPicPr>
        <p:blipFill>
          <a:blip r:embed="rId3"/>
          <a:srcRect/>
          <a:stretch>
            <a:fillRect/>
          </a:stretch>
        </p:blipFill>
        <p:spPr bwMode="auto">
          <a:xfrm>
            <a:off x="1110842" y="2582863"/>
            <a:ext cx="6818313" cy="3543300"/>
          </a:xfrm>
          <a:prstGeom prst="rect">
            <a:avLst/>
          </a:prstGeom>
          <a:noFill/>
          <a:ln w="9525">
            <a:noFill/>
            <a:miter lim="800000"/>
            <a:headEnd/>
            <a:tailEnd/>
          </a:ln>
        </p:spPr>
      </p:pic>
      <p:sp>
        <p:nvSpPr>
          <p:cNvPr id="10" name="テキスト ボックス 9"/>
          <p:cNvSpPr txBox="1"/>
          <p:nvPr/>
        </p:nvSpPr>
        <p:spPr>
          <a:xfrm>
            <a:off x="1189571" y="5434149"/>
            <a:ext cx="340158" cy="461665"/>
          </a:xfrm>
          <a:prstGeom prst="rect">
            <a:avLst/>
          </a:prstGeom>
          <a:solidFill>
            <a:schemeClr val="bg1"/>
          </a:solidFill>
        </p:spPr>
        <p:txBody>
          <a:bodyPr wrap="none" rtlCol="0">
            <a:spAutoFit/>
          </a:bodyPr>
          <a:lstStyle/>
          <a:p>
            <a:r>
              <a:rPr lang="en-US" altLang="ja-JP" sz="2400" dirty="0" smtClean="0"/>
              <a:t>0</a:t>
            </a:r>
            <a:endParaRPr lang="ja-JP" altLang="en-US" sz="2400" dirty="0"/>
          </a:p>
        </p:txBody>
      </p:sp>
      <p:sp>
        <p:nvSpPr>
          <p:cNvPr id="11" name="テキスト ボックス 10"/>
          <p:cNvSpPr txBox="1"/>
          <p:nvPr/>
        </p:nvSpPr>
        <p:spPr>
          <a:xfrm>
            <a:off x="1007434" y="3897030"/>
            <a:ext cx="495649" cy="461665"/>
          </a:xfrm>
          <a:prstGeom prst="rect">
            <a:avLst/>
          </a:prstGeom>
          <a:solidFill>
            <a:schemeClr val="bg1"/>
          </a:solidFill>
        </p:spPr>
        <p:txBody>
          <a:bodyPr wrap="none" rtlCol="0">
            <a:spAutoFit/>
          </a:bodyPr>
          <a:lstStyle/>
          <a:p>
            <a:r>
              <a:rPr lang="en-US" altLang="ja-JP" sz="2400" dirty="0" smtClean="0"/>
              <a:t>10</a:t>
            </a:r>
            <a:endParaRPr lang="ja-JP" altLang="en-US" sz="2400" dirty="0"/>
          </a:p>
        </p:txBody>
      </p:sp>
      <p:sp>
        <p:nvSpPr>
          <p:cNvPr id="9" name="テキスト ボックス 8"/>
          <p:cNvSpPr txBox="1"/>
          <p:nvPr/>
        </p:nvSpPr>
        <p:spPr>
          <a:xfrm rot="16200000">
            <a:off x="-64415" y="4097084"/>
            <a:ext cx="1827295" cy="523220"/>
          </a:xfrm>
          <a:prstGeom prst="rect">
            <a:avLst/>
          </a:prstGeom>
          <a:solidFill>
            <a:schemeClr val="bg1"/>
          </a:solidFill>
        </p:spPr>
        <p:txBody>
          <a:bodyPr wrap="none" rtlCol="0">
            <a:spAutoFit/>
          </a:bodyPr>
          <a:lstStyle/>
          <a:p>
            <a:r>
              <a:rPr kumimoji="1" lang="en-US" altLang="ja-JP" sz="2800" dirty="0" smtClean="0"/>
              <a:t>Wind [m/s]</a:t>
            </a:r>
            <a:endParaRPr kumimoji="1" lang="ja-JP" altLang="en-US" sz="2800" dirty="0"/>
          </a:p>
        </p:txBody>
      </p:sp>
      <p:sp>
        <p:nvSpPr>
          <p:cNvPr id="12" name="テキスト ボックス 11"/>
          <p:cNvSpPr txBox="1"/>
          <p:nvPr/>
        </p:nvSpPr>
        <p:spPr>
          <a:xfrm>
            <a:off x="2584596" y="5833130"/>
            <a:ext cx="906017" cy="523220"/>
          </a:xfrm>
          <a:prstGeom prst="rect">
            <a:avLst/>
          </a:prstGeom>
          <a:solidFill>
            <a:schemeClr val="bg1"/>
          </a:solidFill>
        </p:spPr>
        <p:txBody>
          <a:bodyPr wrap="none" rtlCol="0">
            <a:spAutoFit/>
          </a:bodyPr>
          <a:lstStyle/>
          <a:p>
            <a:r>
              <a:rPr lang="en-US" altLang="ja-JP" sz="2800" dirty="0" smtClean="0"/>
              <a:t>Time</a:t>
            </a:r>
            <a:endParaRPr kumimoji="1" lang="ja-JP" altLang="en-US" sz="2800" dirty="0"/>
          </a:p>
        </p:txBody>
      </p:sp>
      <p:sp>
        <p:nvSpPr>
          <p:cNvPr id="13" name="テキスト ボックス 12"/>
          <p:cNvSpPr txBox="1"/>
          <p:nvPr/>
        </p:nvSpPr>
        <p:spPr>
          <a:xfrm>
            <a:off x="5647183" y="5723920"/>
            <a:ext cx="1827295" cy="523220"/>
          </a:xfrm>
          <a:prstGeom prst="rect">
            <a:avLst/>
          </a:prstGeom>
          <a:solidFill>
            <a:schemeClr val="bg1"/>
          </a:solidFill>
        </p:spPr>
        <p:txBody>
          <a:bodyPr wrap="none" rtlCol="0">
            <a:spAutoFit/>
          </a:bodyPr>
          <a:lstStyle/>
          <a:p>
            <a:r>
              <a:rPr lang="en-US" altLang="ja-JP" sz="2800" dirty="0" smtClean="0"/>
              <a:t>Wind [m/s]</a:t>
            </a:r>
            <a:endParaRPr kumimoji="1" lang="ja-JP" altLang="en-US" sz="2800" dirty="0"/>
          </a:p>
        </p:txBody>
      </p:sp>
      <p:sp>
        <p:nvSpPr>
          <p:cNvPr id="15" name="テキスト ボックス 14"/>
          <p:cNvSpPr txBox="1"/>
          <p:nvPr/>
        </p:nvSpPr>
        <p:spPr>
          <a:xfrm>
            <a:off x="4429034" y="3897030"/>
            <a:ext cx="495649" cy="461665"/>
          </a:xfrm>
          <a:prstGeom prst="rect">
            <a:avLst/>
          </a:prstGeom>
          <a:solidFill>
            <a:schemeClr val="bg1"/>
          </a:solidFill>
        </p:spPr>
        <p:txBody>
          <a:bodyPr wrap="none" rtlCol="0">
            <a:spAutoFit/>
          </a:bodyPr>
          <a:lstStyle/>
          <a:p>
            <a:r>
              <a:rPr lang="en-US" altLang="ja-JP" sz="2400" dirty="0" smtClean="0"/>
              <a:t>10</a:t>
            </a:r>
            <a:endParaRPr lang="ja-JP" altLang="en-US" sz="2400" dirty="0"/>
          </a:p>
        </p:txBody>
      </p:sp>
      <p:sp>
        <p:nvSpPr>
          <p:cNvPr id="14" name="テキスト ボックス 13"/>
          <p:cNvSpPr txBox="1"/>
          <p:nvPr/>
        </p:nvSpPr>
        <p:spPr>
          <a:xfrm rot="16200000">
            <a:off x="3162609" y="3877600"/>
            <a:ext cx="2296270" cy="461665"/>
          </a:xfrm>
          <a:prstGeom prst="rect">
            <a:avLst/>
          </a:prstGeom>
          <a:solidFill>
            <a:schemeClr val="bg1"/>
          </a:solidFill>
        </p:spPr>
        <p:txBody>
          <a:bodyPr wrap="none" rtlCol="0">
            <a:spAutoFit/>
          </a:bodyPr>
          <a:lstStyle/>
          <a:p>
            <a:r>
              <a:rPr lang="en-US" altLang="ja-JP" sz="2400" dirty="0" smtClean="0"/>
              <a:t>Pointing error</a:t>
            </a:r>
            <a:r>
              <a:rPr kumimoji="1" lang="en-US" altLang="ja-JP" sz="2400" dirty="0" smtClean="0"/>
              <a:t> [“]</a:t>
            </a:r>
            <a:endParaRPr kumimoji="1" lang="ja-JP" altLang="en-US" sz="2400" dirty="0"/>
          </a:p>
        </p:txBody>
      </p:sp>
      <p:sp>
        <p:nvSpPr>
          <p:cNvPr id="16" name="テキスト ボックス 15"/>
          <p:cNvSpPr txBox="1"/>
          <p:nvPr/>
        </p:nvSpPr>
        <p:spPr>
          <a:xfrm>
            <a:off x="4559032" y="5493087"/>
            <a:ext cx="340158" cy="461665"/>
          </a:xfrm>
          <a:prstGeom prst="rect">
            <a:avLst/>
          </a:prstGeom>
          <a:solidFill>
            <a:schemeClr val="bg1"/>
          </a:solidFill>
        </p:spPr>
        <p:txBody>
          <a:bodyPr wrap="none" rtlCol="0">
            <a:spAutoFit/>
          </a:bodyPr>
          <a:lstStyle/>
          <a:p>
            <a:r>
              <a:rPr lang="en-US" altLang="ja-JP" sz="2400" dirty="0" smtClean="0"/>
              <a:t>0</a:t>
            </a:r>
            <a:endParaRPr lang="ja-JP" altLang="en-US" sz="24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Wind metrology</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OPT+CCD/LED sensor experiment</a:t>
            </a:r>
          </a:p>
          <a:p>
            <a:pPr lvl="1"/>
            <a:r>
              <a:rPr lang="en-US" altLang="ja-JP" dirty="0" smtClean="0"/>
              <a:t>OPT at center hub and LED at dish edge</a:t>
            </a:r>
          </a:p>
          <a:p>
            <a:pPr lvl="1"/>
            <a:r>
              <a:rPr kumimoji="1" lang="en-US" altLang="ja-JP" dirty="0" smtClean="0"/>
              <a:t>Four directions</a:t>
            </a:r>
          </a:p>
          <a:p>
            <a:pPr lvl="1"/>
            <a:r>
              <a:rPr lang="en-US" altLang="ja-JP" dirty="0" smtClean="0"/>
              <a:t>0.1 sec sampling</a:t>
            </a:r>
          </a:p>
          <a:p>
            <a:pPr lvl="1"/>
            <a:r>
              <a:rPr kumimoji="1" lang="en-US" altLang="ja-JP" dirty="0" smtClean="0"/>
              <a:t>100 um or better accuracy</a:t>
            </a:r>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23</a:t>
            </a:fld>
            <a:endParaRPr kumimoji="1" lang="ja-JP"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elescope1"/>
          <p:cNvPicPr>
            <a:picLocks noGrp="1" noChangeAspect="1" noChangeArrowheads="1"/>
          </p:cNvPicPr>
          <p:nvPr>
            <p:ph sz="half" idx="1"/>
          </p:nvPr>
        </p:nvPicPr>
        <p:blipFill>
          <a:blip r:embed="rId3"/>
          <a:srcRect/>
          <a:stretch>
            <a:fillRect/>
          </a:stretch>
        </p:blipFill>
        <p:spPr>
          <a:xfrm>
            <a:off x="4572000" y="3429000"/>
            <a:ext cx="4572000" cy="3429000"/>
          </a:xfrm>
          <a:noFill/>
          <a:ln/>
        </p:spPr>
      </p:pic>
      <p:pic>
        <p:nvPicPr>
          <p:cNvPr id="33795" name="Picture 3" descr="LED3"/>
          <p:cNvPicPr>
            <a:picLocks noGrp="1" noChangeAspect="1" noChangeArrowheads="1"/>
          </p:cNvPicPr>
          <p:nvPr>
            <p:ph sz="quarter" idx="2"/>
          </p:nvPr>
        </p:nvPicPr>
        <p:blipFill>
          <a:blip r:embed="rId4"/>
          <a:srcRect/>
          <a:stretch>
            <a:fillRect/>
          </a:stretch>
        </p:blipFill>
        <p:spPr>
          <a:xfrm>
            <a:off x="4572000" y="-1588"/>
            <a:ext cx="4572000" cy="3430588"/>
          </a:xfrm>
          <a:noFill/>
          <a:ln/>
        </p:spPr>
      </p:pic>
      <p:pic>
        <p:nvPicPr>
          <p:cNvPr id="33796" name="Picture 4" descr="45pic1"/>
          <p:cNvPicPr>
            <a:picLocks noGrp="1" noChangeAspect="1" noChangeArrowheads="1"/>
          </p:cNvPicPr>
          <p:nvPr>
            <p:ph sz="quarter" idx="3"/>
          </p:nvPr>
        </p:nvPicPr>
        <p:blipFill>
          <a:blip r:embed="rId5"/>
          <a:srcRect/>
          <a:stretch>
            <a:fillRect/>
          </a:stretch>
        </p:blipFill>
        <p:spPr>
          <a:xfrm>
            <a:off x="-15875" y="1916113"/>
            <a:ext cx="4591050" cy="4968875"/>
          </a:xfrm>
          <a:noFill/>
          <a:ln/>
        </p:spPr>
      </p:pic>
      <p:sp>
        <p:nvSpPr>
          <p:cNvPr id="33797" name="Line 5"/>
          <p:cNvSpPr>
            <a:spLocks noChangeShapeType="1"/>
          </p:cNvSpPr>
          <p:nvPr/>
        </p:nvSpPr>
        <p:spPr bwMode="auto">
          <a:xfrm>
            <a:off x="2843213" y="4365625"/>
            <a:ext cx="2376487" cy="935038"/>
          </a:xfrm>
          <a:prstGeom prst="line">
            <a:avLst/>
          </a:prstGeom>
          <a:noFill/>
          <a:ln w="50800">
            <a:solidFill>
              <a:srgbClr val="FFFF00"/>
            </a:solidFill>
            <a:round/>
            <a:headEnd type="stealth" w="lg" len="lg"/>
            <a:tailEnd/>
          </a:ln>
          <a:effectLst/>
        </p:spPr>
        <p:txBody>
          <a:bodyPr/>
          <a:lstStyle/>
          <a:p>
            <a:endParaRPr lang="ja-JP" altLang="en-US"/>
          </a:p>
        </p:txBody>
      </p:sp>
      <p:sp>
        <p:nvSpPr>
          <p:cNvPr id="33798" name="Line 6"/>
          <p:cNvSpPr>
            <a:spLocks noChangeShapeType="1"/>
          </p:cNvSpPr>
          <p:nvPr/>
        </p:nvSpPr>
        <p:spPr bwMode="auto">
          <a:xfrm flipH="1">
            <a:off x="3924300" y="1773238"/>
            <a:ext cx="2376488" cy="1295400"/>
          </a:xfrm>
          <a:prstGeom prst="line">
            <a:avLst/>
          </a:prstGeom>
          <a:noFill/>
          <a:ln w="50800">
            <a:solidFill>
              <a:srgbClr val="FFFF00"/>
            </a:solidFill>
            <a:round/>
            <a:headEnd type="none" w="lg" len="lg"/>
            <a:tailEnd type="stealth" w="lg" len="lg"/>
          </a:ln>
          <a:effectLst/>
        </p:spPr>
        <p:txBody>
          <a:bodyPr/>
          <a:lstStyle/>
          <a:p>
            <a:endParaRPr lang="ja-JP" altLang="en-US"/>
          </a:p>
        </p:txBody>
      </p:sp>
      <p:sp>
        <p:nvSpPr>
          <p:cNvPr id="33799" name="Text Box 7"/>
          <p:cNvSpPr txBox="1">
            <a:spLocks noChangeArrowheads="1"/>
          </p:cNvSpPr>
          <p:nvPr/>
        </p:nvSpPr>
        <p:spPr bwMode="auto">
          <a:xfrm>
            <a:off x="199418" y="947338"/>
            <a:ext cx="4006161" cy="646331"/>
          </a:xfrm>
          <a:prstGeom prst="rect">
            <a:avLst/>
          </a:prstGeom>
          <a:noFill/>
          <a:ln w="9525">
            <a:noFill/>
            <a:miter lim="800000"/>
            <a:headEnd/>
            <a:tailEnd/>
          </a:ln>
          <a:effectLst/>
        </p:spPr>
        <p:txBody>
          <a:bodyPr wrap="none">
            <a:spAutoFit/>
          </a:bodyPr>
          <a:lstStyle/>
          <a:p>
            <a:r>
              <a:rPr lang="en-US" altLang="ja-JP" sz="3600" dirty="0" smtClean="0">
                <a:solidFill>
                  <a:srgbClr val="FF0000"/>
                </a:solidFill>
              </a:rPr>
              <a:t>Measurement Setup</a:t>
            </a:r>
            <a:endParaRPr lang="en-US" altLang="ja-JP" sz="3600" dirty="0">
              <a:solidFill>
                <a:srgbClr val="FF0000"/>
              </a:solidFill>
            </a:endParaRPr>
          </a:p>
        </p:txBody>
      </p:sp>
      <p:sp>
        <p:nvSpPr>
          <p:cNvPr id="33800" name="Text Box 8"/>
          <p:cNvSpPr txBox="1">
            <a:spLocks noChangeArrowheads="1"/>
          </p:cNvSpPr>
          <p:nvPr/>
        </p:nvSpPr>
        <p:spPr bwMode="auto">
          <a:xfrm>
            <a:off x="8027988" y="136525"/>
            <a:ext cx="876300" cy="519113"/>
          </a:xfrm>
          <a:prstGeom prst="rect">
            <a:avLst/>
          </a:prstGeom>
          <a:noFill/>
          <a:ln w="9525">
            <a:noFill/>
            <a:miter lim="800000"/>
            <a:headEnd/>
            <a:tailEnd/>
          </a:ln>
          <a:effectLst/>
        </p:spPr>
        <p:txBody>
          <a:bodyPr wrap="none">
            <a:spAutoFit/>
          </a:bodyPr>
          <a:lstStyle/>
          <a:p>
            <a:r>
              <a:rPr lang="en-US" altLang="ja-JP" sz="2800">
                <a:solidFill>
                  <a:srgbClr val="FFFF00"/>
                </a:solidFill>
              </a:rPr>
              <a:t>LED</a:t>
            </a:r>
          </a:p>
        </p:txBody>
      </p:sp>
      <p:sp>
        <p:nvSpPr>
          <p:cNvPr id="33801" name="Text Box 9"/>
          <p:cNvSpPr txBox="1">
            <a:spLocks noChangeArrowheads="1"/>
          </p:cNvSpPr>
          <p:nvPr/>
        </p:nvSpPr>
        <p:spPr bwMode="auto">
          <a:xfrm>
            <a:off x="5867400" y="6165850"/>
            <a:ext cx="1563248" cy="523220"/>
          </a:xfrm>
          <a:prstGeom prst="rect">
            <a:avLst/>
          </a:prstGeom>
          <a:noFill/>
          <a:ln w="9525">
            <a:noFill/>
            <a:miter lim="800000"/>
            <a:headEnd/>
            <a:tailEnd/>
          </a:ln>
          <a:effectLst/>
        </p:spPr>
        <p:txBody>
          <a:bodyPr wrap="none">
            <a:spAutoFit/>
          </a:bodyPr>
          <a:lstStyle/>
          <a:p>
            <a:r>
              <a:rPr lang="en-US" altLang="ja-JP" sz="2800" dirty="0" smtClean="0">
                <a:solidFill>
                  <a:srgbClr val="FFFF00"/>
                </a:solidFill>
              </a:rPr>
              <a:t>OPT+CCD</a:t>
            </a:r>
            <a:endParaRPr lang="en-US" altLang="ja-JP" sz="2800" dirty="0">
              <a:solidFill>
                <a:srgbClr val="FFFF00"/>
              </a:solidFill>
            </a:endParaRPr>
          </a:p>
        </p:txBody>
      </p:sp>
      <p:sp>
        <p:nvSpPr>
          <p:cNvPr id="10" name="日付プレースホルダ 9"/>
          <p:cNvSpPr>
            <a:spLocks noGrp="1"/>
          </p:cNvSpPr>
          <p:nvPr>
            <p:ph type="dt" sz="half" idx="10"/>
          </p:nvPr>
        </p:nvSpPr>
        <p:spPr/>
        <p:txBody>
          <a:bodyPr/>
          <a:lstStyle/>
          <a:p>
            <a:r>
              <a:rPr lang="en-US" altLang="ja-JP" smtClean="0"/>
              <a:t>Sep. 19-24, 2016</a:t>
            </a:r>
            <a:endParaRPr lang="en-US" altLang="ja-JP"/>
          </a:p>
        </p:txBody>
      </p:sp>
      <p:sp>
        <p:nvSpPr>
          <p:cNvPr id="11" name="スライド番号プレースホルダ 10"/>
          <p:cNvSpPr>
            <a:spLocks noGrp="1"/>
          </p:cNvSpPr>
          <p:nvPr>
            <p:ph type="sldNum" sz="quarter" idx="12"/>
          </p:nvPr>
        </p:nvSpPr>
        <p:spPr/>
        <p:txBody>
          <a:bodyPr/>
          <a:lstStyle/>
          <a:p>
            <a:fld id="{64BC728B-0F92-444A-A717-CE92B34B07B2}" type="slidenum">
              <a:rPr lang="en-US" altLang="ja-JP" smtClean="0"/>
              <a:pPr/>
              <a:t>24</a:t>
            </a:fld>
            <a:endParaRPr lang="en-US" altLang="ja-JP"/>
          </a:p>
        </p:txBody>
      </p:sp>
      <p:sp>
        <p:nvSpPr>
          <p:cNvPr id="12" name="フッター プレースホルダ 11"/>
          <p:cNvSpPr>
            <a:spLocks noGrp="1"/>
          </p:cNvSpPr>
          <p:nvPr>
            <p:ph type="ftr" sz="quarter" idx="11"/>
          </p:nvPr>
        </p:nvSpPr>
        <p:spPr/>
        <p:txBody>
          <a:bodyPr/>
          <a:lstStyle/>
          <a:p>
            <a:r>
              <a:rPr lang="en-US" altLang="ja-JP" smtClean="0"/>
              <a:t>Metrology and Control of Large Telescopes</a:t>
            </a:r>
            <a:endParaRPr lang="en-US" altLang="ja-JP"/>
          </a:p>
        </p:txBody>
      </p:sp>
      <p:sp>
        <p:nvSpPr>
          <p:cNvPr id="13" name="テキスト ボックス 12"/>
          <p:cNvSpPr txBox="1"/>
          <p:nvPr/>
        </p:nvSpPr>
        <p:spPr>
          <a:xfrm>
            <a:off x="146380" y="1593669"/>
            <a:ext cx="1187761" cy="369332"/>
          </a:xfrm>
          <a:prstGeom prst="rect">
            <a:avLst/>
          </a:prstGeom>
          <a:noFill/>
        </p:spPr>
        <p:txBody>
          <a:bodyPr wrap="none" rtlCol="0">
            <a:spAutoFit/>
          </a:bodyPr>
          <a:lstStyle/>
          <a:p>
            <a:r>
              <a:rPr kumimoji="1" lang="en-US" altLang="ja-JP" dirty="0" err="1" smtClean="0"/>
              <a:t>Kuno</a:t>
            </a:r>
            <a:r>
              <a:rPr kumimoji="1" lang="en-US" altLang="ja-JP" dirty="0" smtClean="0"/>
              <a:t> 2006</a:t>
            </a:r>
            <a:endParaRPr kumimoji="1" lang="ja-JP" alt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0" name="Picture 6" descr="45pic3"/>
          <p:cNvPicPr>
            <a:picLocks noChangeAspect="1" noChangeArrowheads="1"/>
          </p:cNvPicPr>
          <p:nvPr/>
        </p:nvPicPr>
        <p:blipFill>
          <a:blip r:embed="rId3"/>
          <a:srcRect/>
          <a:stretch>
            <a:fillRect/>
          </a:stretch>
        </p:blipFill>
        <p:spPr bwMode="auto">
          <a:xfrm>
            <a:off x="2189163" y="476250"/>
            <a:ext cx="4543425" cy="6119813"/>
          </a:xfrm>
          <a:prstGeom prst="rect">
            <a:avLst/>
          </a:prstGeom>
          <a:noFill/>
        </p:spPr>
      </p:pic>
      <p:sp>
        <p:nvSpPr>
          <p:cNvPr id="52231" name="Line 7"/>
          <p:cNvSpPr>
            <a:spLocks noChangeShapeType="1"/>
          </p:cNvSpPr>
          <p:nvPr/>
        </p:nvSpPr>
        <p:spPr bwMode="auto">
          <a:xfrm>
            <a:off x="4427538" y="2852738"/>
            <a:ext cx="720725" cy="431800"/>
          </a:xfrm>
          <a:prstGeom prst="line">
            <a:avLst/>
          </a:prstGeom>
          <a:noFill/>
          <a:ln w="50800">
            <a:solidFill>
              <a:srgbClr val="0000FF"/>
            </a:solidFill>
            <a:round/>
            <a:headEnd type="stealth" w="lg" len="lg"/>
            <a:tailEnd type="stealth" w="lg" len="lg"/>
          </a:ln>
          <a:effectLst/>
        </p:spPr>
        <p:txBody>
          <a:bodyPr/>
          <a:lstStyle/>
          <a:p>
            <a:endParaRPr lang="ja-JP" altLang="en-US"/>
          </a:p>
        </p:txBody>
      </p:sp>
      <p:sp>
        <p:nvSpPr>
          <p:cNvPr id="52232" name="Line 8"/>
          <p:cNvSpPr>
            <a:spLocks noChangeShapeType="1"/>
          </p:cNvSpPr>
          <p:nvPr/>
        </p:nvSpPr>
        <p:spPr bwMode="auto">
          <a:xfrm flipV="1">
            <a:off x="4572000" y="2636838"/>
            <a:ext cx="501650" cy="936625"/>
          </a:xfrm>
          <a:prstGeom prst="line">
            <a:avLst/>
          </a:prstGeom>
          <a:noFill/>
          <a:ln w="50800">
            <a:solidFill>
              <a:srgbClr val="FF0000"/>
            </a:solidFill>
            <a:round/>
            <a:headEnd type="stealth" w="lg" len="lg"/>
            <a:tailEnd type="stealth" w="lg" len="lg"/>
          </a:ln>
          <a:effectLst/>
        </p:spPr>
        <p:txBody>
          <a:bodyPr/>
          <a:lstStyle/>
          <a:p>
            <a:endParaRPr lang="ja-JP" altLang="en-US"/>
          </a:p>
        </p:txBody>
      </p:sp>
      <p:sp>
        <p:nvSpPr>
          <p:cNvPr id="52234" name="Text Box 10"/>
          <p:cNvSpPr txBox="1">
            <a:spLocks noChangeArrowheads="1"/>
          </p:cNvSpPr>
          <p:nvPr/>
        </p:nvSpPr>
        <p:spPr bwMode="auto">
          <a:xfrm>
            <a:off x="4716463" y="2139950"/>
            <a:ext cx="488950" cy="641350"/>
          </a:xfrm>
          <a:prstGeom prst="rect">
            <a:avLst/>
          </a:prstGeom>
          <a:noFill/>
          <a:ln w="9525">
            <a:noFill/>
            <a:miter lim="800000"/>
            <a:headEnd/>
            <a:tailEnd/>
          </a:ln>
          <a:effectLst/>
        </p:spPr>
        <p:txBody>
          <a:bodyPr wrap="none">
            <a:spAutoFit/>
          </a:bodyPr>
          <a:lstStyle/>
          <a:p>
            <a:r>
              <a:rPr lang="en-US" altLang="ja-JP" sz="3600" b="1">
                <a:solidFill>
                  <a:srgbClr val="FF0000"/>
                </a:solidFill>
              </a:rPr>
              <a:t>X</a:t>
            </a:r>
          </a:p>
        </p:txBody>
      </p:sp>
      <p:sp>
        <p:nvSpPr>
          <p:cNvPr id="52235" name="Text Box 11"/>
          <p:cNvSpPr txBox="1">
            <a:spLocks noChangeArrowheads="1"/>
          </p:cNvSpPr>
          <p:nvPr/>
        </p:nvSpPr>
        <p:spPr bwMode="auto">
          <a:xfrm>
            <a:off x="3995738" y="2420938"/>
            <a:ext cx="488950" cy="641350"/>
          </a:xfrm>
          <a:prstGeom prst="rect">
            <a:avLst/>
          </a:prstGeom>
          <a:noFill/>
          <a:ln w="9525">
            <a:noFill/>
            <a:miter lim="800000"/>
            <a:headEnd/>
            <a:tailEnd/>
          </a:ln>
          <a:effectLst/>
        </p:spPr>
        <p:txBody>
          <a:bodyPr wrap="none">
            <a:spAutoFit/>
          </a:bodyPr>
          <a:lstStyle/>
          <a:p>
            <a:r>
              <a:rPr lang="en-US" altLang="ja-JP" sz="3600" b="1">
                <a:solidFill>
                  <a:srgbClr val="0000CC"/>
                </a:solidFill>
              </a:rPr>
              <a:t>Y</a:t>
            </a:r>
          </a:p>
        </p:txBody>
      </p:sp>
      <p:sp>
        <p:nvSpPr>
          <p:cNvPr id="52236" name="Line 12"/>
          <p:cNvSpPr>
            <a:spLocks noChangeShapeType="1"/>
          </p:cNvSpPr>
          <p:nvPr/>
        </p:nvSpPr>
        <p:spPr bwMode="auto">
          <a:xfrm>
            <a:off x="2122488" y="5302250"/>
            <a:ext cx="865187" cy="71438"/>
          </a:xfrm>
          <a:prstGeom prst="line">
            <a:avLst/>
          </a:prstGeom>
          <a:noFill/>
          <a:ln w="50800">
            <a:solidFill>
              <a:srgbClr val="FF0000"/>
            </a:solidFill>
            <a:round/>
            <a:headEnd type="stealth" w="lg" len="lg"/>
            <a:tailEnd type="stealth" w="lg" len="lg"/>
          </a:ln>
          <a:effectLst/>
        </p:spPr>
        <p:txBody>
          <a:bodyPr/>
          <a:lstStyle/>
          <a:p>
            <a:endParaRPr lang="ja-JP" altLang="en-US"/>
          </a:p>
        </p:txBody>
      </p:sp>
      <p:sp>
        <p:nvSpPr>
          <p:cNvPr id="52237" name="Line 13"/>
          <p:cNvSpPr>
            <a:spLocks noChangeShapeType="1"/>
          </p:cNvSpPr>
          <p:nvPr/>
        </p:nvSpPr>
        <p:spPr bwMode="auto">
          <a:xfrm>
            <a:off x="2122488" y="5013325"/>
            <a:ext cx="720725" cy="574675"/>
          </a:xfrm>
          <a:prstGeom prst="line">
            <a:avLst/>
          </a:prstGeom>
          <a:noFill/>
          <a:ln w="50800">
            <a:solidFill>
              <a:srgbClr val="0000FF"/>
            </a:solidFill>
            <a:round/>
            <a:headEnd type="stealth" w="lg" len="lg"/>
            <a:tailEnd type="stealth" w="lg" len="lg"/>
          </a:ln>
          <a:effectLst/>
        </p:spPr>
        <p:txBody>
          <a:bodyPr/>
          <a:lstStyle/>
          <a:p>
            <a:endParaRPr lang="ja-JP" altLang="en-US"/>
          </a:p>
        </p:txBody>
      </p:sp>
      <p:sp>
        <p:nvSpPr>
          <p:cNvPr id="52238" name="Text Box 14"/>
          <p:cNvSpPr txBox="1">
            <a:spLocks noChangeArrowheads="1"/>
          </p:cNvSpPr>
          <p:nvPr/>
        </p:nvSpPr>
        <p:spPr bwMode="auto">
          <a:xfrm>
            <a:off x="2859088" y="5084763"/>
            <a:ext cx="488950" cy="641350"/>
          </a:xfrm>
          <a:prstGeom prst="rect">
            <a:avLst/>
          </a:prstGeom>
          <a:noFill/>
          <a:ln w="9525">
            <a:noFill/>
            <a:miter lim="800000"/>
            <a:headEnd/>
            <a:tailEnd/>
          </a:ln>
          <a:effectLst/>
        </p:spPr>
        <p:txBody>
          <a:bodyPr wrap="none">
            <a:spAutoFit/>
          </a:bodyPr>
          <a:lstStyle/>
          <a:p>
            <a:r>
              <a:rPr lang="en-US" altLang="ja-JP" sz="3600" b="1">
                <a:solidFill>
                  <a:srgbClr val="FF0000"/>
                </a:solidFill>
              </a:rPr>
              <a:t>X</a:t>
            </a:r>
          </a:p>
        </p:txBody>
      </p:sp>
      <p:sp>
        <p:nvSpPr>
          <p:cNvPr id="52239" name="Text Box 15"/>
          <p:cNvSpPr txBox="1">
            <a:spLocks noChangeArrowheads="1"/>
          </p:cNvSpPr>
          <p:nvPr/>
        </p:nvSpPr>
        <p:spPr bwMode="auto">
          <a:xfrm>
            <a:off x="2195513" y="4581525"/>
            <a:ext cx="488950" cy="641350"/>
          </a:xfrm>
          <a:prstGeom prst="rect">
            <a:avLst/>
          </a:prstGeom>
          <a:noFill/>
          <a:ln w="9525">
            <a:noFill/>
            <a:miter lim="800000"/>
            <a:headEnd/>
            <a:tailEnd/>
          </a:ln>
          <a:effectLst/>
        </p:spPr>
        <p:txBody>
          <a:bodyPr wrap="none">
            <a:spAutoFit/>
          </a:bodyPr>
          <a:lstStyle/>
          <a:p>
            <a:r>
              <a:rPr lang="en-US" altLang="ja-JP" sz="3600" b="1">
                <a:solidFill>
                  <a:srgbClr val="0000CC"/>
                </a:solidFill>
              </a:rPr>
              <a:t>Y</a:t>
            </a:r>
          </a:p>
        </p:txBody>
      </p:sp>
      <p:sp>
        <p:nvSpPr>
          <p:cNvPr id="11" name="テキスト ボックス 10"/>
          <p:cNvSpPr txBox="1"/>
          <p:nvPr/>
        </p:nvSpPr>
        <p:spPr>
          <a:xfrm>
            <a:off x="1672046" y="5588000"/>
            <a:ext cx="886076" cy="369332"/>
          </a:xfrm>
          <a:prstGeom prst="rect">
            <a:avLst/>
          </a:prstGeom>
          <a:noFill/>
        </p:spPr>
        <p:txBody>
          <a:bodyPr wrap="none" rtlCol="0">
            <a:spAutoFit/>
          </a:bodyPr>
          <a:lstStyle/>
          <a:p>
            <a:r>
              <a:rPr kumimoji="1" lang="en-US" altLang="ja-JP" dirty="0" smtClean="0"/>
              <a:t>Bottom</a:t>
            </a:r>
            <a:endParaRPr kumimoji="1" lang="ja-JP" altLang="en-US" dirty="0"/>
          </a:p>
        </p:txBody>
      </p:sp>
      <p:sp>
        <p:nvSpPr>
          <p:cNvPr id="12" name="テキスト ボックス 11"/>
          <p:cNvSpPr txBox="1"/>
          <p:nvPr/>
        </p:nvSpPr>
        <p:spPr>
          <a:xfrm>
            <a:off x="5859916" y="2596634"/>
            <a:ext cx="543290" cy="369332"/>
          </a:xfrm>
          <a:prstGeom prst="rect">
            <a:avLst/>
          </a:prstGeom>
          <a:noFill/>
        </p:spPr>
        <p:txBody>
          <a:bodyPr wrap="none" rtlCol="0">
            <a:spAutoFit/>
          </a:bodyPr>
          <a:lstStyle/>
          <a:p>
            <a:r>
              <a:rPr lang="en-US" altLang="ja-JP" dirty="0" smtClean="0"/>
              <a:t>Left</a:t>
            </a:r>
            <a:endParaRPr kumimoji="1" lang="ja-JP" altLang="en-US" dirty="0"/>
          </a:p>
        </p:txBody>
      </p:sp>
      <p:sp>
        <p:nvSpPr>
          <p:cNvPr id="13" name="日付プレースホルダ 12"/>
          <p:cNvSpPr>
            <a:spLocks noGrp="1"/>
          </p:cNvSpPr>
          <p:nvPr>
            <p:ph type="dt" sz="half" idx="10"/>
          </p:nvPr>
        </p:nvSpPr>
        <p:spPr/>
        <p:txBody>
          <a:bodyPr/>
          <a:lstStyle/>
          <a:p>
            <a:r>
              <a:rPr lang="en-US" altLang="ja-JP" smtClean="0"/>
              <a:t>Sep. 19-24, 2016</a:t>
            </a:r>
            <a:endParaRPr lang="en-US" altLang="ja-JP"/>
          </a:p>
        </p:txBody>
      </p:sp>
      <p:sp>
        <p:nvSpPr>
          <p:cNvPr id="14" name="スライド番号プレースホルダ 13"/>
          <p:cNvSpPr>
            <a:spLocks noGrp="1"/>
          </p:cNvSpPr>
          <p:nvPr>
            <p:ph type="sldNum" sz="quarter" idx="12"/>
          </p:nvPr>
        </p:nvSpPr>
        <p:spPr/>
        <p:txBody>
          <a:bodyPr/>
          <a:lstStyle/>
          <a:p>
            <a:fld id="{3F672EF1-33FC-447A-A4AD-D510906C2ACC}" type="slidenum">
              <a:rPr lang="en-US" altLang="ja-JP" smtClean="0"/>
              <a:pPr/>
              <a:t>25</a:t>
            </a:fld>
            <a:endParaRPr lang="en-US" altLang="ja-JP"/>
          </a:p>
        </p:txBody>
      </p:sp>
      <p:sp>
        <p:nvSpPr>
          <p:cNvPr id="15" name="フッター プレースホルダ 14"/>
          <p:cNvSpPr>
            <a:spLocks noGrp="1"/>
          </p:cNvSpPr>
          <p:nvPr>
            <p:ph type="ftr" sz="quarter" idx="11"/>
          </p:nvPr>
        </p:nvSpPr>
        <p:spPr/>
        <p:txBody>
          <a:bodyPr/>
          <a:lstStyle/>
          <a:p>
            <a:r>
              <a:rPr lang="en-US" altLang="ja-JP" smtClean="0"/>
              <a:t>Metrology and Control of Large Telescopes</a:t>
            </a:r>
            <a:endParaRPr lang="en-US" altLang="ja-JP"/>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8" name="Rectangle 8"/>
          <p:cNvSpPr>
            <a:spLocks noGrp="1" noChangeArrowheads="1"/>
          </p:cNvSpPr>
          <p:nvPr>
            <p:ph type="title"/>
          </p:nvPr>
        </p:nvSpPr>
        <p:spPr/>
        <p:txBody>
          <a:bodyPr>
            <a:normAutofit/>
          </a:bodyPr>
          <a:lstStyle/>
          <a:p>
            <a:r>
              <a:rPr lang="en-US" altLang="ja-JP" sz="4000" dirty="0" smtClean="0"/>
              <a:t>Four beam pointing monitor Rx</a:t>
            </a:r>
            <a:endParaRPr lang="ja-JP" altLang="en-US" sz="4000" dirty="0"/>
          </a:p>
        </p:txBody>
      </p:sp>
      <p:grpSp>
        <p:nvGrpSpPr>
          <p:cNvPr id="2" name="Group 14"/>
          <p:cNvGrpSpPr>
            <a:grpSpLocks/>
          </p:cNvGrpSpPr>
          <p:nvPr/>
        </p:nvGrpSpPr>
        <p:grpSpPr bwMode="auto">
          <a:xfrm>
            <a:off x="684213" y="1773238"/>
            <a:ext cx="3600450" cy="4679950"/>
            <a:chOff x="431" y="1117"/>
            <a:chExt cx="2268" cy="2948"/>
          </a:xfrm>
        </p:grpSpPr>
        <p:sp>
          <p:nvSpPr>
            <p:cNvPr id="5131" name="Rectangle 11"/>
            <p:cNvSpPr>
              <a:spLocks noChangeArrowheads="1"/>
            </p:cNvSpPr>
            <p:nvPr/>
          </p:nvSpPr>
          <p:spPr bwMode="auto">
            <a:xfrm>
              <a:off x="431" y="1117"/>
              <a:ext cx="2268" cy="2948"/>
            </a:xfrm>
            <a:prstGeom prst="rect">
              <a:avLst/>
            </a:prstGeom>
            <a:solidFill>
              <a:schemeClr val="bg1"/>
            </a:solidFill>
            <a:ln w="9525">
              <a:noFill/>
              <a:miter lim="800000"/>
              <a:headEnd/>
              <a:tailEnd/>
            </a:ln>
            <a:effectLst/>
          </p:spPr>
          <p:txBody>
            <a:bodyPr wrap="none" anchor="ctr"/>
            <a:lstStyle/>
            <a:p>
              <a:endParaRPr lang="ja-JP" altLang="en-US"/>
            </a:p>
          </p:txBody>
        </p:sp>
        <p:pic>
          <p:nvPicPr>
            <p:cNvPr id="5127" name="Picture 7" descr="MVC-022F"/>
            <p:cNvPicPr>
              <a:picLocks noChangeAspect="1" noChangeArrowheads="1"/>
            </p:cNvPicPr>
            <p:nvPr/>
          </p:nvPicPr>
          <p:blipFill>
            <a:blip r:embed="rId3"/>
            <a:srcRect/>
            <a:stretch>
              <a:fillRect/>
            </a:stretch>
          </p:blipFill>
          <p:spPr bwMode="auto">
            <a:xfrm>
              <a:off x="491" y="1169"/>
              <a:ext cx="2138" cy="2851"/>
            </a:xfrm>
            <a:prstGeom prst="rect">
              <a:avLst/>
            </a:prstGeom>
            <a:noFill/>
            <a:ln/>
            <a:effectLst/>
          </p:spPr>
        </p:pic>
      </p:grpSp>
      <p:grpSp>
        <p:nvGrpSpPr>
          <p:cNvPr id="3" name="Group 13"/>
          <p:cNvGrpSpPr>
            <a:grpSpLocks/>
          </p:cNvGrpSpPr>
          <p:nvPr/>
        </p:nvGrpSpPr>
        <p:grpSpPr bwMode="auto">
          <a:xfrm>
            <a:off x="4572000" y="3284538"/>
            <a:ext cx="4176713" cy="3168650"/>
            <a:chOff x="2880" y="1616"/>
            <a:chExt cx="2631" cy="1996"/>
          </a:xfrm>
        </p:grpSpPr>
        <p:sp>
          <p:nvSpPr>
            <p:cNvPr id="5132" name="Rectangle 12"/>
            <p:cNvSpPr>
              <a:spLocks noChangeArrowheads="1"/>
            </p:cNvSpPr>
            <p:nvPr/>
          </p:nvSpPr>
          <p:spPr bwMode="auto">
            <a:xfrm>
              <a:off x="2880" y="1616"/>
              <a:ext cx="2631" cy="1996"/>
            </a:xfrm>
            <a:prstGeom prst="rect">
              <a:avLst/>
            </a:prstGeom>
            <a:solidFill>
              <a:schemeClr val="bg1"/>
            </a:solidFill>
            <a:ln w="9525">
              <a:noFill/>
              <a:miter lim="800000"/>
              <a:headEnd/>
              <a:tailEnd/>
            </a:ln>
            <a:effectLst/>
          </p:spPr>
          <p:txBody>
            <a:bodyPr wrap="none" anchor="ctr"/>
            <a:lstStyle/>
            <a:p>
              <a:endParaRPr lang="ja-JP" altLang="en-US"/>
            </a:p>
          </p:txBody>
        </p:sp>
        <p:pic>
          <p:nvPicPr>
            <p:cNvPr id="5130" name="Picture 10" descr="MVC-021F"/>
            <p:cNvPicPr>
              <a:picLocks noChangeAspect="1" noChangeArrowheads="1"/>
            </p:cNvPicPr>
            <p:nvPr/>
          </p:nvPicPr>
          <p:blipFill>
            <a:blip r:embed="rId4"/>
            <a:srcRect/>
            <a:stretch>
              <a:fillRect/>
            </a:stretch>
          </p:blipFill>
          <p:spPr bwMode="auto">
            <a:xfrm>
              <a:off x="2928" y="1658"/>
              <a:ext cx="2544" cy="1908"/>
            </a:xfrm>
            <a:prstGeom prst="rect">
              <a:avLst/>
            </a:prstGeom>
            <a:noFill/>
            <a:ln/>
            <a:effectLst/>
          </p:spPr>
        </p:pic>
      </p:grpSp>
      <p:sp>
        <p:nvSpPr>
          <p:cNvPr id="5135" name="Text Box 15"/>
          <p:cNvSpPr txBox="1">
            <a:spLocks noChangeArrowheads="1"/>
          </p:cNvSpPr>
          <p:nvPr/>
        </p:nvSpPr>
        <p:spPr bwMode="auto">
          <a:xfrm>
            <a:off x="4883150" y="2179638"/>
            <a:ext cx="2603085" cy="461665"/>
          </a:xfrm>
          <a:prstGeom prst="rect">
            <a:avLst/>
          </a:prstGeom>
          <a:noFill/>
          <a:ln w="9525">
            <a:noFill/>
            <a:miter lim="800000"/>
            <a:headEnd/>
            <a:tailEnd/>
          </a:ln>
          <a:effectLst/>
        </p:spPr>
        <p:txBody>
          <a:bodyPr wrap="none">
            <a:spAutoFit/>
          </a:bodyPr>
          <a:lstStyle/>
          <a:p>
            <a:r>
              <a:rPr lang="en-US" altLang="ja-JP" sz="2400" dirty="0"/>
              <a:t>N-STAR</a:t>
            </a:r>
            <a:r>
              <a:rPr lang="ja-JP" altLang="en-US" sz="2400" dirty="0"/>
              <a:t>（</a:t>
            </a:r>
            <a:r>
              <a:rPr lang="en-US" altLang="ja-JP" sz="2400" dirty="0"/>
              <a:t>19.45GHz</a:t>
            </a:r>
            <a:r>
              <a:rPr lang="ja-JP" altLang="en-US" sz="2400" dirty="0"/>
              <a:t>）</a:t>
            </a:r>
          </a:p>
        </p:txBody>
      </p:sp>
      <p:sp>
        <p:nvSpPr>
          <p:cNvPr id="10" name="日付プレースホルダ 9"/>
          <p:cNvSpPr>
            <a:spLocks noGrp="1"/>
          </p:cNvSpPr>
          <p:nvPr>
            <p:ph type="dt" sz="half" idx="10"/>
          </p:nvPr>
        </p:nvSpPr>
        <p:spPr/>
        <p:txBody>
          <a:bodyPr/>
          <a:lstStyle/>
          <a:p>
            <a:r>
              <a:rPr kumimoji="1" lang="en-US" altLang="ja-JP" smtClean="0"/>
              <a:t>Sep. 19-24, 2016</a:t>
            </a:r>
            <a:endParaRPr kumimoji="1" lang="ja-JP" altLang="en-US"/>
          </a:p>
        </p:txBody>
      </p:sp>
      <p:sp>
        <p:nvSpPr>
          <p:cNvPr id="11" name="スライド番号プレースホルダ 10"/>
          <p:cNvSpPr>
            <a:spLocks noGrp="1"/>
          </p:cNvSpPr>
          <p:nvPr>
            <p:ph type="sldNum" sz="quarter" idx="12"/>
          </p:nvPr>
        </p:nvSpPr>
        <p:spPr/>
        <p:txBody>
          <a:bodyPr/>
          <a:lstStyle/>
          <a:p>
            <a:fld id="{F5662ABE-8E59-0244-9DDC-FB3F9BF0D626}" type="slidenum">
              <a:rPr kumimoji="1" lang="ja-JP" altLang="en-US" smtClean="0"/>
              <a:pPr/>
              <a:t>26</a:t>
            </a:fld>
            <a:endParaRPr kumimoji="1" lang="ja-JP" altLang="en-US"/>
          </a:p>
        </p:txBody>
      </p:sp>
      <p:sp>
        <p:nvSpPr>
          <p:cNvPr id="12" name="フッター プレースホルダ 11"/>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13" name="テキスト ボックス 12"/>
          <p:cNvSpPr txBox="1"/>
          <p:nvPr/>
        </p:nvSpPr>
        <p:spPr>
          <a:xfrm>
            <a:off x="4883150" y="2641303"/>
            <a:ext cx="1187761" cy="369332"/>
          </a:xfrm>
          <a:prstGeom prst="rect">
            <a:avLst/>
          </a:prstGeom>
          <a:noFill/>
        </p:spPr>
        <p:txBody>
          <a:bodyPr wrap="none" rtlCol="0">
            <a:spAutoFit/>
          </a:bodyPr>
          <a:lstStyle/>
          <a:p>
            <a:r>
              <a:rPr kumimoji="1" lang="en-US" altLang="ja-JP" dirty="0" err="1" smtClean="0"/>
              <a:t>Kuno</a:t>
            </a:r>
            <a:r>
              <a:rPr kumimoji="1" lang="en-US" altLang="ja-JP" dirty="0" smtClean="0"/>
              <a:t> 2006</a:t>
            </a:r>
            <a:endParaRPr kumimoji="1" lang="ja-JP"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0602260219hidariX-dEL"/>
          <p:cNvPicPr>
            <a:picLocks noChangeAspect="1" noChangeArrowheads="1"/>
          </p:cNvPicPr>
          <p:nvPr/>
        </p:nvPicPr>
        <p:blipFill>
          <a:blip r:embed="rId3"/>
          <a:srcRect/>
          <a:stretch>
            <a:fillRect/>
          </a:stretch>
        </p:blipFill>
        <p:spPr>
          <a:xfrm>
            <a:off x="4501540" y="1417638"/>
            <a:ext cx="5544379" cy="4632063"/>
          </a:xfrm>
          <a:prstGeom prst="rect">
            <a:avLst/>
          </a:prstGeom>
          <a:noFill/>
          <a:ln/>
        </p:spPr>
      </p:pic>
      <p:sp>
        <p:nvSpPr>
          <p:cNvPr id="38916" name="Rectangle 4"/>
          <p:cNvSpPr>
            <a:spLocks noGrp="1" noChangeArrowheads="1"/>
          </p:cNvSpPr>
          <p:nvPr>
            <p:ph type="title"/>
          </p:nvPr>
        </p:nvSpPr>
        <p:spPr>
          <a:xfrm>
            <a:off x="179388" y="274638"/>
            <a:ext cx="8640762" cy="1143000"/>
          </a:xfrm>
        </p:spPr>
        <p:txBody>
          <a:bodyPr>
            <a:normAutofit fontScale="90000"/>
          </a:bodyPr>
          <a:lstStyle/>
          <a:p>
            <a:r>
              <a:rPr lang="en-US" altLang="ja-JP" sz="4000" dirty="0" smtClean="0"/>
              <a:t>Pointing error and dish movement</a:t>
            </a:r>
            <a:br>
              <a:rPr lang="en-US" altLang="ja-JP" sz="4000" dirty="0" smtClean="0"/>
            </a:br>
            <a:r>
              <a:rPr lang="en-US" altLang="ja-JP" sz="4000" dirty="0" smtClean="0"/>
              <a:t>Azimuth/Elevation</a:t>
            </a:r>
            <a:endParaRPr lang="ja-JP" altLang="en-US" sz="4000" dirty="0"/>
          </a:p>
        </p:txBody>
      </p:sp>
      <p:pic>
        <p:nvPicPr>
          <p:cNvPr id="38919" name="Picture 7" descr="0602260219tenX-dAZ"/>
          <p:cNvPicPr>
            <a:picLocks noGrp="1" noChangeAspect="1" noChangeArrowheads="1"/>
          </p:cNvPicPr>
          <p:nvPr>
            <p:ph sz="half" idx="2"/>
          </p:nvPr>
        </p:nvPicPr>
        <p:blipFill>
          <a:blip r:embed="rId4"/>
          <a:srcRect/>
          <a:stretch>
            <a:fillRect/>
          </a:stretch>
        </p:blipFill>
        <p:spPr>
          <a:xfrm>
            <a:off x="-290467" y="1375201"/>
            <a:ext cx="5686697" cy="4750962"/>
          </a:xfrm>
          <a:noFill/>
          <a:ln/>
        </p:spPr>
      </p:pic>
      <p:sp>
        <p:nvSpPr>
          <p:cNvPr id="38921" name="Text Box 9"/>
          <p:cNvSpPr txBox="1">
            <a:spLocks noChangeArrowheads="1"/>
          </p:cNvSpPr>
          <p:nvPr/>
        </p:nvSpPr>
        <p:spPr bwMode="auto">
          <a:xfrm>
            <a:off x="1090613" y="1547813"/>
            <a:ext cx="2717800" cy="579437"/>
          </a:xfrm>
          <a:prstGeom prst="rect">
            <a:avLst/>
          </a:prstGeom>
          <a:noFill/>
          <a:ln w="9525">
            <a:noFill/>
            <a:miter lim="800000"/>
            <a:headEnd/>
            <a:tailEnd/>
          </a:ln>
          <a:effectLst/>
        </p:spPr>
        <p:txBody>
          <a:bodyPr wrap="none">
            <a:spAutoFit/>
          </a:bodyPr>
          <a:lstStyle/>
          <a:p>
            <a:r>
              <a:rPr lang="ja-JP" altLang="en-US" sz="3200">
                <a:solidFill>
                  <a:schemeClr val="bg1"/>
                </a:solidFill>
              </a:rPr>
              <a:t>左</a:t>
            </a:r>
            <a:r>
              <a:rPr lang="en-US" altLang="ja-JP" sz="3200">
                <a:solidFill>
                  <a:schemeClr val="bg1"/>
                </a:solidFill>
              </a:rPr>
              <a:t>Y</a:t>
            </a:r>
            <a:r>
              <a:rPr lang="ja-JP" altLang="en-US" sz="3200">
                <a:solidFill>
                  <a:schemeClr val="bg1"/>
                </a:solidFill>
              </a:rPr>
              <a:t>　ｖｓ　ｄ</a:t>
            </a:r>
            <a:r>
              <a:rPr lang="en-US" altLang="ja-JP" sz="3200">
                <a:solidFill>
                  <a:schemeClr val="bg1"/>
                </a:solidFill>
              </a:rPr>
              <a:t>AZ </a:t>
            </a:r>
          </a:p>
        </p:txBody>
      </p:sp>
      <p:sp>
        <p:nvSpPr>
          <p:cNvPr id="38922" name="Text Box 10"/>
          <p:cNvSpPr txBox="1">
            <a:spLocks noChangeArrowheads="1"/>
          </p:cNvSpPr>
          <p:nvPr/>
        </p:nvSpPr>
        <p:spPr bwMode="auto">
          <a:xfrm>
            <a:off x="5670550" y="1508125"/>
            <a:ext cx="2717800" cy="579438"/>
          </a:xfrm>
          <a:prstGeom prst="rect">
            <a:avLst/>
          </a:prstGeom>
          <a:noFill/>
          <a:ln w="9525">
            <a:noFill/>
            <a:miter lim="800000"/>
            <a:headEnd/>
            <a:tailEnd/>
          </a:ln>
          <a:effectLst/>
        </p:spPr>
        <p:txBody>
          <a:bodyPr wrap="none">
            <a:spAutoFit/>
          </a:bodyPr>
          <a:lstStyle/>
          <a:p>
            <a:r>
              <a:rPr lang="ja-JP" altLang="en-US" sz="3200">
                <a:solidFill>
                  <a:schemeClr val="bg1"/>
                </a:solidFill>
              </a:rPr>
              <a:t>天</a:t>
            </a:r>
            <a:r>
              <a:rPr lang="en-US" altLang="ja-JP" sz="3200">
                <a:solidFill>
                  <a:schemeClr val="bg1"/>
                </a:solidFill>
              </a:rPr>
              <a:t>X</a:t>
            </a:r>
            <a:r>
              <a:rPr lang="ja-JP" altLang="en-US" sz="3200">
                <a:solidFill>
                  <a:schemeClr val="bg1"/>
                </a:solidFill>
              </a:rPr>
              <a:t>　ｖｓ　ｄ</a:t>
            </a:r>
            <a:r>
              <a:rPr lang="en-US" altLang="ja-JP" sz="3200">
                <a:solidFill>
                  <a:schemeClr val="bg1"/>
                </a:solidFill>
              </a:rPr>
              <a:t>AZ </a:t>
            </a:r>
          </a:p>
        </p:txBody>
      </p:sp>
      <p:sp>
        <p:nvSpPr>
          <p:cNvPr id="7" name="コンテンツ プレースホルダ 6"/>
          <p:cNvSpPr>
            <a:spLocks noGrp="1"/>
          </p:cNvSpPr>
          <p:nvPr>
            <p:ph sz="half" idx="1"/>
          </p:nvPr>
        </p:nvSpPr>
        <p:spPr>
          <a:xfrm>
            <a:off x="457200" y="2087563"/>
            <a:ext cx="3566160" cy="4038600"/>
          </a:xfrm>
        </p:spPr>
        <p:txBody>
          <a:bodyPr/>
          <a:lstStyle/>
          <a:p>
            <a:endParaRPr kumimoji="1" lang="ja-JP" altLang="en-US" dirty="0"/>
          </a:p>
        </p:txBody>
      </p:sp>
      <p:sp>
        <p:nvSpPr>
          <p:cNvPr id="9" name="テキスト ボックス 8"/>
          <p:cNvSpPr txBox="1"/>
          <p:nvPr/>
        </p:nvSpPr>
        <p:spPr>
          <a:xfrm rot="16200000">
            <a:off x="5055327" y="3484387"/>
            <a:ext cx="1848135" cy="523220"/>
          </a:xfrm>
          <a:prstGeom prst="rect">
            <a:avLst/>
          </a:prstGeom>
          <a:solidFill>
            <a:schemeClr val="bg1"/>
          </a:solidFill>
        </p:spPr>
        <p:txBody>
          <a:bodyPr wrap="none" rtlCol="0">
            <a:spAutoFit/>
          </a:bodyPr>
          <a:lstStyle/>
          <a:p>
            <a:r>
              <a:rPr lang="en-US" altLang="ja-JP" sz="2800" dirty="0" err="1" smtClean="0"/>
              <a:t>dEl</a:t>
            </a:r>
            <a:r>
              <a:rPr lang="en-US" altLang="ja-JP" sz="2800" dirty="0" smtClean="0"/>
              <a:t> [arcsec]</a:t>
            </a:r>
            <a:endParaRPr kumimoji="1" lang="ja-JP" altLang="en-US" sz="2800" dirty="0"/>
          </a:p>
        </p:txBody>
      </p:sp>
      <p:cxnSp>
        <p:nvCxnSpPr>
          <p:cNvPr id="13" name="直線矢印コネクタ 12"/>
          <p:cNvCxnSpPr/>
          <p:nvPr/>
        </p:nvCxnSpPr>
        <p:spPr>
          <a:xfrm flipH="1">
            <a:off x="6910251" y="2821929"/>
            <a:ext cx="13063" cy="900985"/>
          </a:xfrm>
          <a:prstGeom prst="straightConnector1">
            <a:avLst/>
          </a:prstGeom>
          <a:ln w="50800">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7273730" y="3095544"/>
            <a:ext cx="700833" cy="523220"/>
          </a:xfrm>
          <a:prstGeom prst="rect">
            <a:avLst/>
          </a:prstGeom>
          <a:noFill/>
        </p:spPr>
        <p:txBody>
          <a:bodyPr wrap="none" rtlCol="0">
            <a:spAutoFit/>
          </a:bodyPr>
          <a:lstStyle/>
          <a:p>
            <a:r>
              <a:rPr kumimoji="1" lang="en-US" altLang="ja-JP" sz="2800" dirty="0" smtClean="0"/>
              <a:t>20”</a:t>
            </a:r>
            <a:endParaRPr kumimoji="1" lang="ja-JP" altLang="en-US" sz="2800" dirty="0"/>
          </a:p>
        </p:txBody>
      </p:sp>
      <p:cxnSp>
        <p:nvCxnSpPr>
          <p:cNvPr id="15" name="直線矢印コネクタ 14"/>
          <p:cNvCxnSpPr/>
          <p:nvPr/>
        </p:nvCxnSpPr>
        <p:spPr>
          <a:xfrm flipH="1">
            <a:off x="1090613" y="2974329"/>
            <a:ext cx="13064" cy="1310288"/>
          </a:xfrm>
          <a:prstGeom prst="straightConnector1">
            <a:avLst/>
          </a:prstGeom>
          <a:ln w="50800">
            <a:solidFill>
              <a:schemeClr val="tx2">
                <a:lumMod val="50000"/>
              </a:schemeClr>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テキスト ボックス 16"/>
          <p:cNvSpPr txBox="1"/>
          <p:nvPr/>
        </p:nvSpPr>
        <p:spPr>
          <a:xfrm>
            <a:off x="1267304" y="3357154"/>
            <a:ext cx="700833" cy="523220"/>
          </a:xfrm>
          <a:prstGeom prst="rect">
            <a:avLst/>
          </a:prstGeom>
          <a:noFill/>
        </p:spPr>
        <p:txBody>
          <a:bodyPr wrap="none" rtlCol="0">
            <a:spAutoFit/>
          </a:bodyPr>
          <a:lstStyle/>
          <a:p>
            <a:r>
              <a:rPr kumimoji="1" lang="en-US" altLang="ja-JP" sz="2800" dirty="0" smtClean="0"/>
              <a:t>20”</a:t>
            </a:r>
            <a:endParaRPr kumimoji="1" lang="ja-JP" altLang="en-US" sz="2800" dirty="0"/>
          </a:p>
        </p:txBody>
      </p:sp>
      <p:sp>
        <p:nvSpPr>
          <p:cNvPr id="18" name="テキスト ボックス 17"/>
          <p:cNvSpPr txBox="1"/>
          <p:nvPr/>
        </p:nvSpPr>
        <p:spPr>
          <a:xfrm>
            <a:off x="6282016" y="5864553"/>
            <a:ext cx="1983428" cy="523220"/>
          </a:xfrm>
          <a:prstGeom prst="rect">
            <a:avLst/>
          </a:prstGeom>
          <a:solidFill>
            <a:schemeClr val="bg1"/>
          </a:solidFill>
        </p:spPr>
        <p:txBody>
          <a:bodyPr wrap="none" rtlCol="0">
            <a:spAutoFit/>
          </a:bodyPr>
          <a:lstStyle/>
          <a:p>
            <a:r>
              <a:rPr lang="en-US" altLang="ja-JP" sz="2800" dirty="0" smtClean="0"/>
              <a:t>Left X [Pixel]</a:t>
            </a:r>
            <a:endParaRPr kumimoji="1" lang="ja-JP" altLang="en-US" sz="2800" dirty="0"/>
          </a:p>
        </p:txBody>
      </p:sp>
      <p:sp>
        <p:nvSpPr>
          <p:cNvPr id="19" name="テキスト ボックス 18"/>
          <p:cNvSpPr txBox="1"/>
          <p:nvPr/>
        </p:nvSpPr>
        <p:spPr>
          <a:xfrm>
            <a:off x="1968137" y="5788091"/>
            <a:ext cx="1949829" cy="523220"/>
          </a:xfrm>
          <a:prstGeom prst="rect">
            <a:avLst/>
          </a:prstGeom>
          <a:solidFill>
            <a:schemeClr val="bg1"/>
          </a:solidFill>
        </p:spPr>
        <p:txBody>
          <a:bodyPr wrap="none" rtlCol="0">
            <a:spAutoFit/>
          </a:bodyPr>
          <a:lstStyle/>
          <a:p>
            <a:r>
              <a:rPr lang="en-US" altLang="ja-JP" sz="2800" dirty="0" smtClean="0"/>
              <a:t>Top X [Pixel]</a:t>
            </a:r>
            <a:endParaRPr kumimoji="1" lang="ja-JP" altLang="en-US" sz="2800" dirty="0"/>
          </a:p>
        </p:txBody>
      </p:sp>
      <p:sp>
        <p:nvSpPr>
          <p:cNvPr id="16" name="日付プレースホルダ 15"/>
          <p:cNvSpPr>
            <a:spLocks noGrp="1"/>
          </p:cNvSpPr>
          <p:nvPr>
            <p:ph type="dt" sz="half" idx="10"/>
          </p:nvPr>
        </p:nvSpPr>
        <p:spPr/>
        <p:txBody>
          <a:bodyPr/>
          <a:lstStyle/>
          <a:p>
            <a:r>
              <a:rPr kumimoji="1" lang="en-US" altLang="ja-JP" smtClean="0"/>
              <a:t>Sep. 19-24, 2016</a:t>
            </a:r>
            <a:endParaRPr kumimoji="1" lang="ja-JP" altLang="en-US"/>
          </a:p>
        </p:txBody>
      </p:sp>
      <p:sp>
        <p:nvSpPr>
          <p:cNvPr id="20" name="スライド番号プレースホルダ 19"/>
          <p:cNvSpPr>
            <a:spLocks noGrp="1"/>
          </p:cNvSpPr>
          <p:nvPr>
            <p:ph type="sldNum" sz="quarter" idx="12"/>
          </p:nvPr>
        </p:nvSpPr>
        <p:spPr/>
        <p:txBody>
          <a:bodyPr/>
          <a:lstStyle/>
          <a:p>
            <a:fld id="{F5662ABE-8E59-0244-9DDC-FB3F9BF0D626}" type="slidenum">
              <a:rPr kumimoji="1" lang="ja-JP" altLang="en-US" smtClean="0"/>
              <a:pPr/>
              <a:t>27</a:t>
            </a:fld>
            <a:endParaRPr kumimoji="1" lang="ja-JP" altLang="en-US"/>
          </a:p>
        </p:txBody>
      </p:sp>
      <p:sp>
        <p:nvSpPr>
          <p:cNvPr id="21" name="フッター プレースホルダ 20"/>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22" name="テキスト ボックス 21"/>
          <p:cNvSpPr txBox="1"/>
          <p:nvPr/>
        </p:nvSpPr>
        <p:spPr>
          <a:xfrm>
            <a:off x="146380" y="1593669"/>
            <a:ext cx="1187761" cy="369332"/>
          </a:xfrm>
          <a:prstGeom prst="rect">
            <a:avLst/>
          </a:prstGeom>
          <a:noFill/>
        </p:spPr>
        <p:txBody>
          <a:bodyPr wrap="none" rtlCol="0">
            <a:spAutoFit/>
          </a:bodyPr>
          <a:lstStyle/>
          <a:p>
            <a:r>
              <a:rPr kumimoji="1" lang="en-US" altLang="ja-JP" dirty="0" err="1" smtClean="0"/>
              <a:t>Kuno</a:t>
            </a:r>
            <a:r>
              <a:rPr kumimoji="1" lang="en-US" altLang="ja-JP" dirty="0" smtClean="0"/>
              <a:t> 2006</a:t>
            </a:r>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0" y="1484313"/>
            <a:ext cx="4427538" cy="4392612"/>
            <a:chOff x="0" y="1207"/>
            <a:chExt cx="2789" cy="2767"/>
          </a:xfrm>
        </p:grpSpPr>
        <p:sp>
          <p:nvSpPr>
            <p:cNvPr id="21526" name="Rectangle 22"/>
            <p:cNvSpPr>
              <a:spLocks noChangeArrowheads="1"/>
            </p:cNvSpPr>
            <p:nvPr/>
          </p:nvSpPr>
          <p:spPr bwMode="auto">
            <a:xfrm>
              <a:off x="0" y="1207"/>
              <a:ext cx="2789" cy="2767"/>
            </a:xfrm>
            <a:prstGeom prst="rect">
              <a:avLst/>
            </a:prstGeom>
            <a:solidFill>
              <a:schemeClr val="bg1"/>
            </a:solidFill>
            <a:ln w="9525">
              <a:noFill/>
              <a:miter lim="800000"/>
              <a:headEnd/>
              <a:tailEnd/>
            </a:ln>
            <a:effectLst/>
          </p:spPr>
          <p:txBody>
            <a:bodyPr wrap="none" anchor="ctr"/>
            <a:lstStyle/>
            <a:p>
              <a:endParaRPr lang="ja-JP" altLang="en-US"/>
            </a:p>
          </p:txBody>
        </p:sp>
        <p:pic>
          <p:nvPicPr>
            <p:cNvPr id="21523" name="Picture 19" descr="C273map3"/>
            <p:cNvPicPr>
              <a:picLocks noChangeAspect="1" noChangeArrowheads="1"/>
            </p:cNvPicPr>
            <p:nvPr/>
          </p:nvPicPr>
          <p:blipFill>
            <a:blip r:embed="rId3"/>
            <a:srcRect/>
            <a:stretch>
              <a:fillRect/>
            </a:stretch>
          </p:blipFill>
          <p:spPr bwMode="auto">
            <a:xfrm>
              <a:off x="0" y="1347"/>
              <a:ext cx="2759" cy="2499"/>
            </a:xfrm>
            <a:prstGeom prst="rect">
              <a:avLst/>
            </a:prstGeom>
            <a:noFill/>
            <a:ln/>
            <a:effectLst/>
          </p:spPr>
        </p:pic>
      </p:grpSp>
      <p:grpSp>
        <p:nvGrpSpPr>
          <p:cNvPr id="3" name="Group 26"/>
          <p:cNvGrpSpPr>
            <a:grpSpLocks/>
          </p:cNvGrpSpPr>
          <p:nvPr/>
        </p:nvGrpSpPr>
        <p:grpSpPr bwMode="auto">
          <a:xfrm>
            <a:off x="4716463" y="1484313"/>
            <a:ext cx="4427537" cy="4392612"/>
            <a:chOff x="2971" y="1207"/>
            <a:chExt cx="2789" cy="2767"/>
          </a:xfrm>
        </p:grpSpPr>
        <p:sp>
          <p:nvSpPr>
            <p:cNvPr id="21525" name="Rectangle 21"/>
            <p:cNvSpPr>
              <a:spLocks noChangeArrowheads="1"/>
            </p:cNvSpPr>
            <p:nvPr/>
          </p:nvSpPr>
          <p:spPr bwMode="auto">
            <a:xfrm>
              <a:off x="2971" y="1207"/>
              <a:ext cx="2789" cy="2767"/>
            </a:xfrm>
            <a:prstGeom prst="rect">
              <a:avLst/>
            </a:prstGeom>
            <a:solidFill>
              <a:schemeClr val="bg1"/>
            </a:solidFill>
            <a:ln w="9525">
              <a:noFill/>
              <a:miter lim="800000"/>
              <a:headEnd/>
              <a:tailEnd/>
            </a:ln>
            <a:effectLst/>
          </p:spPr>
          <p:txBody>
            <a:bodyPr wrap="none" anchor="ctr"/>
            <a:lstStyle/>
            <a:p>
              <a:endParaRPr lang="ja-JP" altLang="en-US"/>
            </a:p>
          </p:txBody>
        </p:sp>
        <p:pic>
          <p:nvPicPr>
            <p:cNvPr id="21524" name="Picture 20" descr="C273map3_corr"/>
            <p:cNvPicPr>
              <a:picLocks noChangeAspect="1" noChangeArrowheads="1"/>
            </p:cNvPicPr>
            <p:nvPr/>
          </p:nvPicPr>
          <p:blipFill>
            <a:blip r:embed="rId4"/>
            <a:srcRect/>
            <a:stretch>
              <a:fillRect/>
            </a:stretch>
          </p:blipFill>
          <p:spPr bwMode="auto">
            <a:xfrm>
              <a:off x="2979" y="1347"/>
              <a:ext cx="2759" cy="2499"/>
            </a:xfrm>
            <a:prstGeom prst="rect">
              <a:avLst/>
            </a:prstGeom>
            <a:noFill/>
            <a:ln/>
            <a:effectLst/>
          </p:spPr>
        </p:pic>
      </p:grpSp>
      <p:sp>
        <p:nvSpPr>
          <p:cNvPr id="21531" name="Rectangle 27"/>
          <p:cNvSpPr>
            <a:spLocks noChangeArrowheads="1"/>
          </p:cNvSpPr>
          <p:nvPr/>
        </p:nvSpPr>
        <p:spPr bwMode="auto">
          <a:xfrm>
            <a:off x="468313" y="44450"/>
            <a:ext cx="8218487" cy="1223963"/>
          </a:xfrm>
          <a:prstGeom prst="rect">
            <a:avLst/>
          </a:prstGeom>
          <a:noFill/>
          <a:ln w="9525">
            <a:noFill/>
            <a:miter lim="800000"/>
            <a:headEnd/>
            <a:tailEnd/>
          </a:ln>
          <a:effectLst/>
        </p:spPr>
        <p:txBody>
          <a:bodyPr anchor="ctr"/>
          <a:lstStyle/>
          <a:p>
            <a:pPr algn="ctr"/>
            <a:r>
              <a:rPr lang="en-US" altLang="ja-JP" sz="4000" dirty="0" smtClean="0"/>
              <a:t>Beam patter @23GHz</a:t>
            </a:r>
            <a:r>
              <a:rPr lang="ja-JP" altLang="en-US" sz="4000" dirty="0" smtClean="0"/>
              <a:t>＞</a:t>
            </a:r>
            <a:r>
              <a:rPr lang="en-US" altLang="ja-JP" sz="4000" dirty="0"/>
              <a:t>10m/s</a:t>
            </a:r>
          </a:p>
        </p:txBody>
      </p:sp>
      <p:sp>
        <p:nvSpPr>
          <p:cNvPr id="21532" name="Text Box 28"/>
          <p:cNvSpPr txBox="1">
            <a:spLocks noChangeArrowheads="1"/>
          </p:cNvSpPr>
          <p:nvPr/>
        </p:nvSpPr>
        <p:spPr bwMode="auto">
          <a:xfrm>
            <a:off x="1512888" y="5916613"/>
            <a:ext cx="1374159" cy="584775"/>
          </a:xfrm>
          <a:prstGeom prst="rect">
            <a:avLst/>
          </a:prstGeom>
          <a:noFill/>
          <a:ln w="9525">
            <a:noFill/>
            <a:miter lim="800000"/>
            <a:headEnd/>
            <a:tailEnd/>
          </a:ln>
          <a:effectLst/>
        </p:spPr>
        <p:txBody>
          <a:bodyPr wrap="none">
            <a:spAutoFit/>
          </a:bodyPr>
          <a:lstStyle/>
          <a:p>
            <a:r>
              <a:rPr lang="en-US" altLang="ja-JP" sz="3200" dirty="0" smtClean="0"/>
              <a:t>Before </a:t>
            </a:r>
            <a:endParaRPr lang="ja-JP" altLang="en-US" sz="3200" dirty="0"/>
          </a:p>
        </p:txBody>
      </p:sp>
      <p:sp>
        <p:nvSpPr>
          <p:cNvPr id="21533" name="Text Box 29"/>
          <p:cNvSpPr txBox="1">
            <a:spLocks noChangeArrowheads="1"/>
          </p:cNvSpPr>
          <p:nvPr/>
        </p:nvSpPr>
        <p:spPr bwMode="auto">
          <a:xfrm>
            <a:off x="5116892" y="5916613"/>
            <a:ext cx="3992183" cy="584775"/>
          </a:xfrm>
          <a:prstGeom prst="rect">
            <a:avLst/>
          </a:prstGeom>
          <a:noFill/>
          <a:ln w="9525">
            <a:noFill/>
            <a:miter lim="800000"/>
            <a:headEnd/>
            <a:tailEnd/>
          </a:ln>
          <a:effectLst/>
        </p:spPr>
        <p:txBody>
          <a:bodyPr wrap="none">
            <a:spAutoFit/>
          </a:bodyPr>
          <a:lstStyle/>
          <a:p>
            <a:r>
              <a:rPr lang="en-US" altLang="ja-JP" sz="3200" dirty="0" smtClean="0"/>
              <a:t>After offline correction</a:t>
            </a:r>
            <a:endParaRPr lang="ja-JP" altLang="en-US" sz="3200" dirty="0"/>
          </a:p>
        </p:txBody>
      </p:sp>
      <p:sp>
        <p:nvSpPr>
          <p:cNvPr id="11" name="日付プレースホルダ 10"/>
          <p:cNvSpPr>
            <a:spLocks noGrp="1"/>
          </p:cNvSpPr>
          <p:nvPr>
            <p:ph type="dt" sz="half" idx="10"/>
          </p:nvPr>
        </p:nvSpPr>
        <p:spPr/>
        <p:txBody>
          <a:bodyPr/>
          <a:lstStyle/>
          <a:p>
            <a:r>
              <a:rPr kumimoji="1" lang="en-US" altLang="ja-JP" smtClean="0"/>
              <a:t>Sep. 19-24, 2016</a:t>
            </a:r>
            <a:endParaRPr kumimoji="1" lang="ja-JP" altLang="en-US"/>
          </a:p>
        </p:txBody>
      </p:sp>
      <p:sp>
        <p:nvSpPr>
          <p:cNvPr id="12" name="スライド番号プレースホルダ 11"/>
          <p:cNvSpPr>
            <a:spLocks noGrp="1"/>
          </p:cNvSpPr>
          <p:nvPr>
            <p:ph type="sldNum" sz="quarter" idx="12"/>
          </p:nvPr>
        </p:nvSpPr>
        <p:spPr/>
        <p:txBody>
          <a:bodyPr/>
          <a:lstStyle/>
          <a:p>
            <a:fld id="{F5662ABE-8E59-0244-9DDC-FB3F9BF0D626}" type="slidenum">
              <a:rPr kumimoji="1" lang="ja-JP" altLang="en-US" smtClean="0"/>
              <a:pPr/>
              <a:t>28</a:t>
            </a:fld>
            <a:endParaRPr kumimoji="1" lang="ja-JP" altLang="en-US"/>
          </a:p>
        </p:txBody>
      </p:sp>
      <p:sp>
        <p:nvSpPr>
          <p:cNvPr id="13" name="フッター プレースホルダ 12"/>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14" name="テキスト ボックス 13"/>
          <p:cNvSpPr txBox="1"/>
          <p:nvPr/>
        </p:nvSpPr>
        <p:spPr>
          <a:xfrm>
            <a:off x="468313" y="1521897"/>
            <a:ext cx="1187761" cy="369332"/>
          </a:xfrm>
          <a:prstGeom prst="rect">
            <a:avLst/>
          </a:prstGeom>
          <a:noFill/>
        </p:spPr>
        <p:txBody>
          <a:bodyPr wrap="none" rtlCol="0">
            <a:spAutoFit/>
          </a:bodyPr>
          <a:lstStyle/>
          <a:p>
            <a:r>
              <a:rPr kumimoji="1" lang="en-US" altLang="ja-JP" dirty="0" err="1" smtClean="0"/>
              <a:t>Kuno</a:t>
            </a:r>
            <a:r>
              <a:rPr kumimoji="1" lang="en-US" altLang="ja-JP" dirty="0" smtClean="0"/>
              <a:t> 2006</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3"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Beam deformation</a:t>
            </a:r>
            <a:endParaRPr kumimoji="1" lang="ja-JP" altLang="en-US" dirty="0"/>
          </a:p>
        </p:txBody>
      </p:sp>
      <p:sp>
        <p:nvSpPr>
          <p:cNvPr id="3" name="コンテンツ プレースホルダ 2"/>
          <p:cNvSpPr>
            <a:spLocks noGrp="1"/>
          </p:cNvSpPr>
          <p:nvPr>
            <p:ph sz="half" idx="1"/>
          </p:nvPr>
        </p:nvSpPr>
        <p:spPr/>
        <p:txBody>
          <a:bodyPr/>
          <a:lstStyle/>
          <a:p>
            <a:endParaRPr kumimoji="1" lang="ja-JP" altLang="en-US"/>
          </a:p>
        </p:txBody>
      </p:sp>
      <p:sp>
        <p:nvSpPr>
          <p:cNvPr id="4" name="コンテンツ プレースホルダ 3"/>
          <p:cNvSpPr>
            <a:spLocks noGrp="1"/>
          </p:cNvSpPr>
          <p:nvPr>
            <p:ph sz="half" idx="2"/>
          </p:nvPr>
        </p:nvSpPr>
        <p:spPr/>
        <p:txBody>
          <a:bodyPr/>
          <a:lstStyle/>
          <a:p>
            <a:endParaRPr kumimoji="1" lang="ja-JP" altLang="en-US"/>
          </a:p>
        </p:txBody>
      </p:sp>
      <p:sp>
        <p:nvSpPr>
          <p:cNvPr id="5" name="日付プレースホルダ 4"/>
          <p:cNvSpPr>
            <a:spLocks noGrp="1"/>
          </p:cNvSpPr>
          <p:nvPr>
            <p:ph type="dt" sz="half" idx="10"/>
          </p:nvPr>
        </p:nvSpPr>
        <p:spPr/>
        <p:txBody>
          <a:bodyPr/>
          <a:lstStyle/>
          <a:p>
            <a:r>
              <a:rPr kumimoji="1" lang="en-US" altLang="ja-JP" smtClean="0"/>
              <a:t>Sep. 19-24, 2016</a:t>
            </a:r>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7" name="スライド番号プレースホルダ 6"/>
          <p:cNvSpPr>
            <a:spLocks noGrp="1"/>
          </p:cNvSpPr>
          <p:nvPr>
            <p:ph type="sldNum" sz="quarter" idx="12"/>
          </p:nvPr>
        </p:nvSpPr>
        <p:spPr/>
        <p:txBody>
          <a:bodyPr/>
          <a:lstStyle/>
          <a:p>
            <a:fld id="{F5662ABE-8E59-0244-9DDC-FB3F9BF0D626}" type="slidenum">
              <a:rPr kumimoji="1" lang="ja-JP" altLang="en-US" smtClean="0"/>
              <a:pPr/>
              <a:t>29</a:t>
            </a:fld>
            <a:endParaRPr kumimoji="1" lang="ja-JP" altLang="en-US"/>
          </a:p>
        </p:txBody>
      </p:sp>
      <p:pic>
        <p:nvPicPr>
          <p:cNvPr id="7170" name="Picture 2"/>
          <p:cNvPicPr>
            <a:picLocks noChangeAspect="1" noChangeArrowheads="1"/>
          </p:cNvPicPr>
          <p:nvPr/>
        </p:nvPicPr>
        <p:blipFill>
          <a:blip r:embed="rId3"/>
          <a:srcRect/>
          <a:stretch>
            <a:fillRect/>
          </a:stretch>
        </p:blipFill>
        <p:spPr bwMode="auto">
          <a:xfrm>
            <a:off x="423863" y="1862138"/>
            <a:ext cx="8296275" cy="3133725"/>
          </a:xfrm>
          <a:prstGeom prst="rect">
            <a:avLst/>
          </a:prstGeom>
          <a:noFill/>
          <a:ln w="9525">
            <a:noFill/>
            <a:miter lim="800000"/>
            <a:headEnd/>
            <a:tailEnd/>
          </a:ln>
        </p:spPr>
      </p:pic>
      <p:sp>
        <p:nvSpPr>
          <p:cNvPr id="9" name="正方形/長方形 8"/>
          <p:cNvSpPr/>
          <p:nvPr/>
        </p:nvSpPr>
        <p:spPr>
          <a:xfrm>
            <a:off x="838200" y="4995864"/>
            <a:ext cx="7639594" cy="1200329"/>
          </a:xfrm>
          <a:prstGeom prst="rect">
            <a:avLst/>
          </a:prstGeom>
        </p:spPr>
        <p:txBody>
          <a:bodyPr wrap="square">
            <a:spAutoFit/>
          </a:bodyPr>
          <a:lstStyle/>
          <a:p>
            <a:r>
              <a:rPr lang="en-US" altLang="ja-JP" dirty="0" smtClean="0"/>
              <a:t>Correlation between the intensities of Venus measured at 43 GHz and 86 GHz simultaneously. The unit of the intensity is arbitrary. (a) MWS = 5 m/s. The blue curve shows a model which assumes the beam sizes of 18.2” at 86 GHz and 38.4” at 43 GHz. (b) MWS = 15 m/s </a:t>
            </a:r>
            <a:endParaRPr lang="ja-JP" altLang="en-US" dirty="0"/>
          </a:p>
        </p:txBody>
      </p:sp>
      <p:sp>
        <p:nvSpPr>
          <p:cNvPr id="10" name="テキスト ボックス 9"/>
          <p:cNvSpPr txBox="1"/>
          <p:nvPr/>
        </p:nvSpPr>
        <p:spPr>
          <a:xfrm>
            <a:off x="4054319" y="4626531"/>
            <a:ext cx="1187761" cy="369332"/>
          </a:xfrm>
          <a:prstGeom prst="rect">
            <a:avLst/>
          </a:prstGeom>
          <a:noFill/>
        </p:spPr>
        <p:txBody>
          <a:bodyPr wrap="none" rtlCol="0">
            <a:spAutoFit/>
          </a:bodyPr>
          <a:lstStyle/>
          <a:p>
            <a:r>
              <a:rPr kumimoji="1" lang="en-US" altLang="ja-JP" dirty="0" err="1" smtClean="0"/>
              <a:t>Kuno</a:t>
            </a:r>
            <a:r>
              <a:rPr kumimoji="1" lang="en-US" altLang="ja-JP" dirty="0" smtClean="0"/>
              <a:t> 2006</a:t>
            </a:r>
            <a:endParaRPr kumimoji="1" lang="ja-JP" altLang="en-US" dirty="0"/>
          </a:p>
        </p:txBody>
      </p:sp>
      <p:sp>
        <p:nvSpPr>
          <p:cNvPr id="11" name="テキスト ボックス 10"/>
          <p:cNvSpPr txBox="1"/>
          <p:nvPr/>
        </p:nvSpPr>
        <p:spPr>
          <a:xfrm>
            <a:off x="2763546" y="3726934"/>
            <a:ext cx="887359" cy="461665"/>
          </a:xfrm>
          <a:prstGeom prst="rect">
            <a:avLst/>
          </a:prstGeom>
          <a:noFill/>
        </p:spPr>
        <p:txBody>
          <a:bodyPr wrap="none" rtlCol="0">
            <a:spAutoFit/>
          </a:bodyPr>
          <a:lstStyle/>
          <a:p>
            <a:r>
              <a:rPr kumimoji="1" lang="en-US" altLang="ja-JP" sz="2400" dirty="0" smtClean="0"/>
              <a:t>5 m/s</a:t>
            </a:r>
            <a:endParaRPr kumimoji="1" lang="ja-JP" altLang="en-US" sz="2400" dirty="0"/>
          </a:p>
        </p:txBody>
      </p:sp>
      <p:sp>
        <p:nvSpPr>
          <p:cNvPr id="12" name="テキスト ボックス 11"/>
          <p:cNvSpPr txBox="1"/>
          <p:nvPr/>
        </p:nvSpPr>
        <p:spPr>
          <a:xfrm>
            <a:off x="7261558" y="3726934"/>
            <a:ext cx="1042850" cy="461665"/>
          </a:xfrm>
          <a:prstGeom prst="rect">
            <a:avLst/>
          </a:prstGeom>
          <a:noFill/>
        </p:spPr>
        <p:txBody>
          <a:bodyPr wrap="none" rtlCol="0">
            <a:spAutoFit/>
          </a:bodyPr>
          <a:lstStyle/>
          <a:p>
            <a:r>
              <a:rPr kumimoji="1" lang="en-US" altLang="ja-JP" sz="2400" dirty="0" smtClean="0"/>
              <a:t>15 m/s</a:t>
            </a:r>
            <a:endParaRPr kumimoji="1" lang="ja-JP" altLang="en-US" sz="24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p:txBody>
          <a:bodyPr/>
          <a:lstStyle/>
          <a:p>
            <a:r>
              <a:rPr lang="en-US" altLang="ja-JP" dirty="0" smtClean="0"/>
              <a:t>Nobeyama 45-m Telescope</a:t>
            </a:r>
            <a:endParaRPr kumimoji="1" lang="ja-JP"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ctrTitle"/>
          </p:nvPr>
        </p:nvSpPr>
        <p:spPr/>
        <p:txBody>
          <a:bodyPr/>
          <a:lstStyle/>
          <a:p>
            <a:r>
              <a:rPr lang="en-US" altLang="ja-JP" dirty="0" smtClean="0"/>
              <a:t>Future Metrology System</a:t>
            </a:r>
            <a:endParaRPr kumimoji="1" lang="ja-JP" altLang="en-US" dirty="0"/>
          </a:p>
        </p:txBody>
      </p:sp>
      <p:sp>
        <p:nvSpPr>
          <p:cNvPr id="8" name="サブタイトル 7"/>
          <p:cNvSpPr>
            <a:spLocks noGrp="1"/>
          </p:cNvSpPr>
          <p:nvPr>
            <p:ph type="subTitle" idx="1"/>
          </p:nvPr>
        </p:nvSpPr>
        <p:spPr/>
        <p:txBody>
          <a:bodyPr/>
          <a:lstStyle/>
          <a:p>
            <a:endParaRPr kumimoji="1" lang="ja-JP"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Thermal Metrology</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Re measure the correlation (update current thermal metrology)</a:t>
            </a:r>
          </a:p>
          <a:p>
            <a:r>
              <a:rPr lang="en-US" altLang="ja-JP" dirty="0" smtClean="0"/>
              <a:t>Temperature distribution and pointing errors (after painting)</a:t>
            </a:r>
          </a:p>
          <a:p>
            <a:r>
              <a:rPr kumimoji="1" lang="en-US" altLang="ja-JP" dirty="0" smtClean="0"/>
              <a:t>Solar irradiation effect</a:t>
            </a:r>
          </a:p>
          <a:p>
            <a:r>
              <a:rPr lang="en-US" altLang="ja-JP" dirty="0" smtClean="0"/>
              <a:t>Simultaneous Inclinometer measurement </a:t>
            </a:r>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31</a:t>
            </a:fld>
            <a:endParaRPr kumimoji="1" lang="ja-JP"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Wind Metrology</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Update the previous wind metrology system</a:t>
            </a:r>
          </a:p>
          <a:p>
            <a:r>
              <a:rPr lang="en-US" altLang="ja-JP" dirty="0" smtClean="0"/>
              <a:t>Set more stable LED mount structure</a:t>
            </a:r>
          </a:p>
          <a:p>
            <a:r>
              <a:rPr lang="en-US" altLang="ja-JP" dirty="0" smtClean="0"/>
              <a:t>Enclosure around LET to avoid unwanted sunlight</a:t>
            </a:r>
          </a:p>
          <a:p>
            <a:r>
              <a:rPr lang="en-US" altLang="ja-JP" dirty="0" smtClean="0"/>
              <a:t>Simplify pointing telescopes</a:t>
            </a:r>
          </a:p>
          <a:p>
            <a:endParaRPr lang="en-US" altLang="ja-JP" dirty="0" smtClean="0"/>
          </a:p>
          <a:p>
            <a:r>
              <a:rPr kumimoji="1" lang="en-US" altLang="ja-JP" dirty="0" smtClean="0"/>
              <a:t>Jupiter or Venus observations with FOREST yields accurate pointing errors in both </a:t>
            </a:r>
            <a:r>
              <a:rPr kumimoji="1" lang="en-US" altLang="ja-JP" dirty="0" err="1" smtClean="0"/>
              <a:t>Az</a:t>
            </a:r>
            <a:r>
              <a:rPr kumimoji="1" lang="en-US" altLang="ja-JP" dirty="0" smtClean="0"/>
              <a:t>/El.</a:t>
            </a:r>
          </a:p>
          <a:p>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32</a:t>
            </a:fld>
            <a:endParaRPr kumimoji="1" lang="ja-JP"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mtClean="0"/>
              <a:t>Metrology goal</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33</a:t>
            </a:fld>
            <a:endParaRPr kumimoji="1" lang="ja-JP" altLang="en-US"/>
          </a:p>
        </p:txBody>
      </p:sp>
      <p:pic>
        <p:nvPicPr>
          <p:cNvPr id="8194" name="Picture 2"/>
          <p:cNvPicPr>
            <a:picLocks noChangeAspect="1" noChangeArrowheads="1"/>
          </p:cNvPicPr>
          <p:nvPr/>
        </p:nvPicPr>
        <p:blipFill>
          <a:blip r:embed="rId3"/>
          <a:srcRect/>
          <a:stretch>
            <a:fillRect/>
          </a:stretch>
        </p:blipFill>
        <p:spPr bwMode="auto">
          <a:xfrm>
            <a:off x="40641" y="1717767"/>
            <a:ext cx="9103359" cy="4525963"/>
          </a:xfrm>
          <a:prstGeom prst="rect">
            <a:avLst/>
          </a:prstGeom>
          <a:noFill/>
          <a:ln w="9525">
            <a:noFill/>
            <a:miter lim="800000"/>
            <a:headEnd/>
            <a:tailEnd/>
          </a:ln>
        </p:spPr>
      </p:pic>
      <p:cxnSp>
        <p:nvCxnSpPr>
          <p:cNvPr id="9" name="直線矢印コネクタ 8"/>
          <p:cNvCxnSpPr/>
          <p:nvPr/>
        </p:nvCxnSpPr>
        <p:spPr>
          <a:xfrm>
            <a:off x="2616926" y="3768634"/>
            <a:ext cx="1" cy="5878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a:stCxn id="14" idx="2"/>
          </p:cNvCxnSpPr>
          <p:nvPr/>
        </p:nvCxnSpPr>
        <p:spPr>
          <a:xfrm>
            <a:off x="3827418" y="3080099"/>
            <a:ext cx="79156" cy="3108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2051258" y="3080099"/>
            <a:ext cx="1131335" cy="646331"/>
          </a:xfrm>
          <a:prstGeom prst="rect">
            <a:avLst/>
          </a:prstGeom>
          <a:noFill/>
        </p:spPr>
        <p:txBody>
          <a:bodyPr wrap="none" rtlCol="0">
            <a:spAutoFit/>
          </a:bodyPr>
          <a:lstStyle/>
          <a:p>
            <a:r>
              <a:rPr kumimoji="1" lang="en-US" altLang="ja-JP" dirty="0" smtClean="0"/>
              <a:t>Current </a:t>
            </a:r>
          </a:p>
          <a:p>
            <a:r>
              <a:rPr kumimoji="1" lang="en-US" altLang="ja-JP" dirty="0" smtClean="0"/>
              <a:t>Very good</a:t>
            </a:r>
            <a:endParaRPr kumimoji="1" lang="ja-JP" altLang="en-US" dirty="0"/>
          </a:p>
        </p:txBody>
      </p:sp>
      <p:sp>
        <p:nvSpPr>
          <p:cNvPr id="14" name="テキスト ボックス 13"/>
          <p:cNvSpPr txBox="1"/>
          <p:nvPr/>
        </p:nvSpPr>
        <p:spPr>
          <a:xfrm>
            <a:off x="3261750" y="2433768"/>
            <a:ext cx="1131335" cy="646331"/>
          </a:xfrm>
          <a:prstGeom prst="rect">
            <a:avLst/>
          </a:prstGeom>
          <a:noFill/>
        </p:spPr>
        <p:txBody>
          <a:bodyPr wrap="none" rtlCol="0">
            <a:spAutoFit/>
          </a:bodyPr>
          <a:lstStyle/>
          <a:p>
            <a:r>
              <a:rPr kumimoji="1" lang="en-US" altLang="ja-JP" dirty="0" smtClean="0"/>
              <a:t>Goal</a:t>
            </a:r>
          </a:p>
          <a:p>
            <a:r>
              <a:rPr kumimoji="1" lang="en-US" altLang="ja-JP" dirty="0" smtClean="0"/>
              <a:t>Very good</a:t>
            </a:r>
            <a:endParaRPr kumimoji="1" lang="ja-JP" altLang="en-US" dirty="0"/>
          </a:p>
        </p:txBody>
      </p:sp>
      <p:sp>
        <p:nvSpPr>
          <p:cNvPr id="16" name="テキスト ボックス 15"/>
          <p:cNvSpPr txBox="1"/>
          <p:nvPr/>
        </p:nvSpPr>
        <p:spPr>
          <a:xfrm>
            <a:off x="125474" y="1232972"/>
            <a:ext cx="8064452" cy="523220"/>
          </a:xfrm>
          <a:prstGeom prst="rect">
            <a:avLst/>
          </a:prstGeom>
          <a:noFill/>
        </p:spPr>
        <p:txBody>
          <a:bodyPr wrap="none" rtlCol="0">
            <a:spAutoFit/>
          </a:bodyPr>
          <a:lstStyle/>
          <a:p>
            <a:r>
              <a:rPr kumimoji="1" lang="en-US" altLang="ja-JP" sz="2800" dirty="0" smtClean="0">
                <a:solidFill>
                  <a:srgbClr val="FF0000"/>
                </a:solidFill>
              </a:rPr>
              <a:t>Push wind limit further from 3 to 5 m/s by </a:t>
            </a:r>
            <a:r>
              <a:rPr kumimoji="1" lang="en-US" altLang="ja-JP" sz="2800" dirty="0" err="1" smtClean="0">
                <a:solidFill>
                  <a:srgbClr val="FF0000"/>
                </a:solidFill>
              </a:rPr>
              <a:t>meterology</a:t>
            </a:r>
            <a:endParaRPr kumimoji="1" lang="ja-JP" altLang="en-US" sz="2800"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New Discovery?</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11C5601A-C401-FD49-B880-238E72AA9797}" type="slidenum">
              <a:rPr kumimoji="1" lang="ja-JP" altLang="en-US" smtClean="0"/>
              <a:pPr/>
              <a:t>34</a:t>
            </a:fld>
            <a:endParaRPr kumimoji="1" lang="ja-JP" altLang="en-US"/>
          </a:p>
        </p:txBody>
      </p:sp>
      <p:pic>
        <p:nvPicPr>
          <p:cNvPr id="1026" name="Picture 2"/>
          <p:cNvPicPr>
            <a:picLocks noChangeAspect="1" noChangeArrowheads="1"/>
          </p:cNvPicPr>
          <p:nvPr/>
        </p:nvPicPr>
        <p:blipFill>
          <a:blip r:embed="rId3"/>
          <a:srcRect/>
          <a:stretch>
            <a:fillRect/>
          </a:stretch>
        </p:blipFill>
        <p:spPr bwMode="auto">
          <a:xfrm>
            <a:off x="151341" y="1600200"/>
            <a:ext cx="8992659" cy="4320153"/>
          </a:xfrm>
          <a:prstGeom prst="rect">
            <a:avLst/>
          </a:prstGeom>
          <a:noFill/>
          <a:ln w="9525">
            <a:noFill/>
            <a:miter lim="800000"/>
            <a:headEnd/>
            <a:tailEnd/>
          </a:ln>
        </p:spPr>
      </p:pic>
      <p:sp>
        <p:nvSpPr>
          <p:cNvPr id="8" name="テキスト ボックス 7"/>
          <p:cNvSpPr txBox="1"/>
          <p:nvPr/>
        </p:nvSpPr>
        <p:spPr>
          <a:xfrm>
            <a:off x="193538" y="3691224"/>
            <a:ext cx="527324" cy="369332"/>
          </a:xfrm>
          <a:prstGeom prst="rect">
            <a:avLst/>
          </a:prstGeom>
          <a:solidFill>
            <a:schemeClr val="bg1"/>
          </a:solidFill>
        </p:spPr>
        <p:txBody>
          <a:bodyPr wrap="none" rtlCol="0">
            <a:spAutoFit/>
          </a:bodyPr>
          <a:lstStyle/>
          <a:p>
            <a:r>
              <a:rPr kumimoji="1" lang="en-US" altLang="ja-JP" dirty="0" smtClean="0"/>
              <a:t>TA*</a:t>
            </a:r>
            <a:endParaRPr kumimoji="1" lang="ja-JP" altLang="en-US" dirty="0"/>
          </a:p>
        </p:txBody>
      </p:sp>
      <p:sp>
        <p:nvSpPr>
          <p:cNvPr id="9" name="テキスト ボックス 8"/>
          <p:cNvSpPr txBox="1"/>
          <p:nvPr/>
        </p:nvSpPr>
        <p:spPr>
          <a:xfrm>
            <a:off x="3940982" y="2233070"/>
            <a:ext cx="1695464" cy="523220"/>
          </a:xfrm>
          <a:prstGeom prst="rect">
            <a:avLst/>
          </a:prstGeom>
          <a:noFill/>
        </p:spPr>
        <p:txBody>
          <a:bodyPr wrap="none" rtlCol="0">
            <a:spAutoFit/>
          </a:bodyPr>
          <a:lstStyle/>
          <a:p>
            <a:r>
              <a:rPr kumimoji="1" lang="en-US" altLang="ja-JP" sz="2800" dirty="0" smtClean="0"/>
              <a:t>TA* ~ 18 K</a:t>
            </a:r>
            <a:endParaRPr kumimoji="1" lang="ja-JP" altLang="en-US" sz="2800" dirty="0"/>
          </a:p>
        </p:txBody>
      </p:sp>
      <p:sp>
        <p:nvSpPr>
          <p:cNvPr id="10" name="テキスト ボックス 9"/>
          <p:cNvSpPr txBox="1"/>
          <p:nvPr/>
        </p:nvSpPr>
        <p:spPr>
          <a:xfrm>
            <a:off x="1126030" y="2835829"/>
            <a:ext cx="4841518" cy="800219"/>
          </a:xfrm>
          <a:prstGeom prst="rect">
            <a:avLst/>
          </a:prstGeom>
          <a:noFill/>
        </p:spPr>
        <p:txBody>
          <a:bodyPr wrap="none" rtlCol="0">
            <a:spAutoFit/>
          </a:bodyPr>
          <a:lstStyle/>
          <a:p>
            <a:r>
              <a:rPr kumimoji="1" lang="en-US" altLang="ja-JP" sz="2800" dirty="0" smtClean="0">
                <a:solidFill>
                  <a:srgbClr val="FF0000"/>
                </a:solidFill>
              </a:rPr>
              <a:t>Automobile Radar at 76 GHz</a:t>
            </a:r>
          </a:p>
          <a:p>
            <a:r>
              <a:rPr lang="en-US" altLang="ja-JP" dirty="0" smtClean="0"/>
              <a:t>Now 76-81 GHz is allocated for automotive radars</a:t>
            </a:r>
            <a:endParaRPr kumimoji="1" lang="ja-JP"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More to come in WRC-19</a:t>
            </a:r>
            <a:endParaRPr kumimoji="1" lang="ja-JP" altLang="en-US" dirty="0"/>
          </a:p>
        </p:txBody>
      </p:sp>
      <p:sp>
        <p:nvSpPr>
          <p:cNvPr id="39" name="コンテンツ プレースホルダ 38"/>
          <p:cNvSpPr>
            <a:spLocks noGrp="1"/>
          </p:cNvSpPr>
          <p:nvPr>
            <p:ph idx="1"/>
          </p:nvPr>
        </p:nvSpPr>
        <p:spPr/>
        <p:txBody>
          <a:bodyPr/>
          <a:lstStyle/>
          <a:p>
            <a:r>
              <a:rPr kumimoji="1" lang="en-US" altLang="ja-JP" dirty="0" smtClean="0"/>
              <a:t>Higher and higher</a:t>
            </a:r>
          </a:p>
          <a:p>
            <a:r>
              <a:rPr kumimoji="1" lang="en-US" altLang="ja-JP" dirty="0" smtClean="0"/>
              <a:t>IMT, Satellite, Automotive radar</a:t>
            </a:r>
          </a:p>
          <a:p>
            <a:r>
              <a:rPr lang="en-US" altLang="ja-JP" dirty="0" smtClean="0"/>
              <a:t>&gt; 275 </a:t>
            </a:r>
            <a:r>
              <a:rPr lang="en-US" altLang="ja-JP" smtClean="0"/>
              <a:t>GHz application also </a:t>
            </a:r>
            <a:r>
              <a:rPr lang="en-US" altLang="ja-JP" dirty="0" smtClean="0"/>
              <a:t>on the table</a:t>
            </a:r>
            <a:endParaRPr kumimoji="1" lang="en-US" altLang="ja-JP" dirty="0" smtClean="0"/>
          </a:p>
        </p:txBody>
      </p:sp>
      <p:sp>
        <p:nvSpPr>
          <p:cNvPr id="7" name="日付プレースホルダ 6"/>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dirty="0"/>
          </a:p>
        </p:txBody>
      </p:sp>
      <p:sp>
        <p:nvSpPr>
          <p:cNvPr id="6" name="スライド番号プレースホルダ 5"/>
          <p:cNvSpPr>
            <a:spLocks noGrp="1"/>
          </p:cNvSpPr>
          <p:nvPr>
            <p:ph type="sldNum" sz="quarter" idx="12"/>
          </p:nvPr>
        </p:nvSpPr>
        <p:spPr/>
        <p:txBody>
          <a:bodyPr/>
          <a:lstStyle/>
          <a:p>
            <a:fld id="{11C5601A-C401-FD49-B880-238E72AA9797}" type="slidenum">
              <a:rPr kumimoji="1" lang="ja-JP" altLang="en-US" smtClean="0"/>
              <a:pPr/>
              <a:t>35</a:t>
            </a:fld>
            <a:endParaRPr kumimoji="1" lang="ja-JP" altLang="en-US"/>
          </a:p>
        </p:txBody>
      </p:sp>
      <p:pic>
        <p:nvPicPr>
          <p:cNvPr id="11" name="Picture 2"/>
          <p:cNvPicPr>
            <a:picLocks noChangeAspect="1" noChangeArrowheads="1"/>
          </p:cNvPicPr>
          <p:nvPr/>
        </p:nvPicPr>
        <p:blipFill>
          <a:blip r:embed="rId3"/>
          <a:srcRect/>
          <a:stretch>
            <a:fillRect/>
          </a:stretch>
        </p:blipFill>
        <p:spPr bwMode="auto">
          <a:xfrm>
            <a:off x="0" y="4308132"/>
            <a:ext cx="8974183" cy="993493"/>
          </a:xfrm>
          <a:prstGeom prst="rect">
            <a:avLst/>
          </a:prstGeom>
          <a:noFill/>
          <a:ln w="9525">
            <a:noFill/>
            <a:miter lim="800000"/>
            <a:headEnd/>
            <a:tailEnd/>
          </a:ln>
        </p:spPr>
      </p:pic>
      <p:sp>
        <p:nvSpPr>
          <p:cNvPr id="14" name="左右矢印 13"/>
          <p:cNvSpPr/>
          <p:nvPr/>
        </p:nvSpPr>
        <p:spPr>
          <a:xfrm>
            <a:off x="1669891" y="3703522"/>
            <a:ext cx="7304292" cy="60461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dirty="0" smtClean="0"/>
              <a:t>Nobeyama Observing Frequency Range</a:t>
            </a:r>
            <a:endParaRPr kumimoji="1" lang="ja-JP" altLang="en-US" dirty="0"/>
          </a:p>
        </p:txBody>
      </p:sp>
      <p:sp>
        <p:nvSpPr>
          <p:cNvPr id="8" name="正方形/長方形 7"/>
          <p:cNvSpPr/>
          <p:nvPr/>
        </p:nvSpPr>
        <p:spPr>
          <a:xfrm>
            <a:off x="7432765" y="4782795"/>
            <a:ext cx="470263" cy="209006"/>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 name="直線矢印コネクタ 12"/>
          <p:cNvCxnSpPr>
            <a:stCxn id="15" idx="0"/>
            <a:endCxn id="8" idx="2"/>
          </p:cNvCxnSpPr>
          <p:nvPr/>
        </p:nvCxnSpPr>
        <p:spPr>
          <a:xfrm flipH="1" flipV="1">
            <a:off x="7667897" y="4991801"/>
            <a:ext cx="140746" cy="54510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6845847" y="5536903"/>
            <a:ext cx="1925592" cy="646331"/>
          </a:xfrm>
          <a:prstGeom prst="rect">
            <a:avLst/>
          </a:prstGeom>
          <a:noFill/>
        </p:spPr>
        <p:txBody>
          <a:bodyPr wrap="none" rtlCol="0">
            <a:spAutoFit/>
          </a:bodyPr>
          <a:lstStyle/>
          <a:p>
            <a:r>
              <a:rPr kumimoji="1" lang="en-US" altLang="ja-JP" dirty="0" smtClean="0"/>
              <a:t>Automotive radar</a:t>
            </a:r>
          </a:p>
          <a:p>
            <a:r>
              <a:rPr lang="en-US" altLang="ja-JP" dirty="0" smtClean="0"/>
              <a:t>(allocated already)</a:t>
            </a:r>
            <a:endParaRPr kumimoji="1" lang="ja-JP" altLang="en-US" dirty="0"/>
          </a:p>
        </p:txBody>
      </p:sp>
      <p:sp>
        <p:nvSpPr>
          <p:cNvPr id="18" name="正方形/長方形 17"/>
          <p:cNvSpPr/>
          <p:nvPr/>
        </p:nvSpPr>
        <p:spPr>
          <a:xfrm>
            <a:off x="1345474" y="5222582"/>
            <a:ext cx="248196" cy="2090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2407919" y="5223248"/>
            <a:ext cx="248196" cy="2090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3378924" y="5218224"/>
            <a:ext cx="618310" cy="2090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4380409" y="5226932"/>
            <a:ext cx="348345" cy="2090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781005" y="5222577"/>
            <a:ext cx="180000" cy="209006"/>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2407919" y="5721569"/>
            <a:ext cx="1746504" cy="369332"/>
          </a:xfrm>
          <a:prstGeom prst="rect">
            <a:avLst/>
          </a:prstGeom>
          <a:noFill/>
        </p:spPr>
        <p:txBody>
          <a:bodyPr wrap="none" rtlCol="0">
            <a:spAutoFit/>
          </a:bodyPr>
          <a:lstStyle/>
          <a:p>
            <a:r>
              <a:rPr kumimoji="1" lang="en-US" altLang="ja-JP" dirty="0" smtClean="0"/>
              <a:t>Satellite Systems</a:t>
            </a:r>
            <a:endParaRPr kumimoji="1" lang="ja-JP" altLang="en-US" dirty="0"/>
          </a:p>
        </p:txBody>
      </p:sp>
      <p:cxnSp>
        <p:nvCxnSpPr>
          <p:cNvPr id="24" name="直線矢印コネクタ 23"/>
          <p:cNvCxnSpPr>
            <a:stCxn id="23" idx="0"/>
            <a:endCxn id="22" idx="2"/>
          </p:cNvCxnSpPr>
          <p:nvPr/>
        </p:nvCxnSpPr>
        <p:spPr>
          <a:xfrm flipV="1">
            <a:off x="3281171" y="5431583"/>
            <a:ext cx="1589834" cy="2899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23" idx="0"/>
            <a:endCxn id="21" idx="2"/>
          </p:cNvCxnSpPr>
          <p:nvPr/>
        </p:nvCxnSpPr>
        <p:spPr>
          <a:xfrm flipV="1">
            <a:off x="3281171" y="5435938"/>
            <a:ext cx="1273411" cy="2856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a:stCxn id="23" idx="0"/>
            <a:endCxn id="20" idx="2"/>
          </p:cNvCxnSpPr>
          <p:nvPr/>
        </p:nvCxnSpPr>
        <p:spPr>
          <a:xfrm flipV="1">
            <a:off x="3281171" y="5427230"/>
            <a:ext cx="406908" cy="2943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直線矢印コネクタ 32"/>
          <p:cNvCxnSpPr>
            <a:stCxn id="23" idx="0"/>
            <a:endCxn id="19" idx="2"/>
          </p:cNvCxnSpPr>
          <p:nvPr/>
        </p:nvCxnSpPr>
        <p:spPr>
          <a:xfrm flipH="1" flipV="1">
            <a:off x="2532017" y="5432254"/>
            <a:ext cx="749154" cy="289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6" name="直線矢印コネクタ 35"/>
          <p:cNvCxnSpPr>
            <a:stCxn id="23" idx="0"/>
            <a:endCxn id="18" idx="2"/>
          </p:cNvCxnSpPr>
          <p:nvPr/>
        </p:nvCxnSpPr>
        <p:spPr>
          <a:xfrm flipH="1" flipV="1">
            <a:off x="1469572" y="5431588"/>
            <a:ext cx="1811599" cy="2899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a:t>
            </a:r>
            <a:endParaRPr kumimoji="1" lang="ja-JP" altLang="en-US" dirty="0"/>
          </a:p>
        </p:txBody>
      </p:sp>
      <p:sp>
        <p:nvSpPr>
          <p:cNvPr id="3" name="コンテンツ プレースホルダー 2"/>
          <p:cNvSpPr>
            <a:spLocks noGrp="1"/>
          </p:cNvSpPr>
          <p:nvPr>
            <p:ph idx="1"/>
          </p:nvPr>
        </p:nvSpPr>
        <p:spPr>
          <a:xfrm>
            <a:off x="249472" y="1417638"/>
            <a:ext cx="8686162" cy="5303837"/>
          </a:xfrm>
        </p:spPr>
        <p:txBody>
          <a:bodyPr>
            <a:normAutofit/>
          </a:bodyPr>
          <a:lstStyle/>
          <a:p>
            <a:r>
              <a:rPr kumimoji="1" lang="en-US" altLang="ja-JP" dirty="0" smtClean="0"/>
              <a:t>Nobeyama 45-m telescope (34 yrs old)</a:t>
            </a:r>
          </a:p>
          <a:p>
            <a:pPr lvl="1"/>
            <a:r>
              <a:rPr lang="en-US" altLang="ja-JP" dirty="0" smtClean="0"/>
              <a:t>One of the largest single dish antennas operated at 20-116 GHz.</a:t>
            </a:r>
            <a:endParaRPr kumimoji="1" lang="en-US" altLang="ja-JP" dirty="0" smtClean="0"/>
          </a:p>
          <a:p>
            <a:r>
              <a:rPr kumimoji="1" lang="en-US" altLang="ja-JP" dirty="0" smtClean="0"/>
              <a:t>Pointing behavior</a:t>
            </a:r>
          </a:p>
          <a:p>
            <a:pPr lvl="1"/>
            <a:r>
              <a:rPr lang="en-US" altLang="ja-JP" dirty="0" smtClean="0"/>
              <a:t>Thermal effect</a:t>
            </a:r>
          </a:p>
          <a:p>
            <a:pPr lvl="1"/>
            <a:r>
              <a:rPr lang="en-US" altLang="ja-JP" dirty="0" smtClean="0"/>
              <a:t>Wind effect</a:t>
            </a:r>
          </a:p>
          <a:p>
            <a:pPr lvl="1"/>
            <a:r>
              <a:rPr lang="en-US" altLang="ja-JP" dirty="0" smtClean="0"/>
              <a:t>Current thermal metrology system</a:t>
            </a:r>
          </a:p>
          <a:p>
            <a:pPr lvl="1"/>
            <a:r>
              <a:rPr kumimoji="1" lang="en-US" altLang="ja-JP" dirty="0" smtClean="0"/>
              <a:t>Experimental wind metrology system (on hold)</a:t>
            </a:r>
          </a:p>
          <a:p>
            <a:pPr lvl="1"/>
            <a:r>
              <a:rPr lang="en-US" altLang="ja-JP" dirty="0" smtClean="0"/>
              <a:t>Future metrology system under discussion</a:t>
            </a:r>
            <a:endParaRPr kumimoji="1" lang="en-US" altLang="ja-JP" dirty="0" smtClean="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36</a:t>
            </a:fld>
            <a:endParaRPr kumimoji="1" lang="ja-JP" altLang="en-US" dirty="0"/>
          </a:p>
        </p:txBody>
      </p:sp>
    </p:spTree>
    <p:extLst>
      <p:ext uri="{BB962C8B-B14F-4D97-AF65-F5344CB8AC3E}">
        <p14:creationId xmlns="" xmlns:p14="http://schemas.microsoft.com/office/powerpoint/2010/main" val="36564146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And more learnt in this WS</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smtClean="0"/>
              <a:t>OOF (gravitational/thermal effect)</a:t>
            </a:r>
          </a:p>
          <a:p>
            <a:r>
              <a:rPr lang="en-US" altLang="ja-JP" dirty="0" err="1" smtClean="0"/>
              <a:t>Subref</a:t>
            </a:r>
            <a:r>
              <a:rPr lang="en-US" altLang="ja-JP" dirty="0" smtClean="0"/>
              <a:t> position monitor</a:t>
            </a:r>
          </a:p>
          <a:p>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37</a:t>
            </a:fld>
            <a:endParaRPr kumimoji="1"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11C5601A-C401-FD49-B880-238E72AA9797}" type="slidenum">
              <a:rPr kumimoji="1" lang="ja-JP" altLang="en-US" smtClean="0"/>
              <a:pPr/>
              <a:t>4</a:t>
            </a:fld>
            <a:endParaRPr kumimoji="1" lang="ja-JP" altLang="en-US"/>
          </a:p>
        </p:txBody>
      </p:sp>
      <p:pic>
        <p:nvPicPr>
          <p:cNvPr id="41989" name="Picture 5"/>
          <p:cNvPicPr>
            <a:picLocks noChangeAspect="1" noChangeArrowheads="1"/>
          </p:cNvPicPr>
          <p:nvPr/>
        </p:nvPicPr>
        <p:blipFill>
          <a:blip r:embed="rId3"/>
          <a:srcRect/>
          <a:stretch>
            <a:fillRect/>
          </a:stretch>
        </p:blipFill>
        <p:spPr bwMode="auto">
          <a:xfrm>
            <a:off x="0" y="0"/>
            <a:ext cx="10287000" cy="7715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クリーンショット 2015-07-06 10.16.16.pn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58959" y="1725497"/>
            <a:ext cx="6130959" cy="4391167"/>
          </a:xfrm>
          <a:prstGeom prst="rect">
            <a:avLst/>
          </a:prstGeom>
        </p:spPr>
      </p:pic>
      <p:sp>
        <p:nvSpPr>
          <p:cNvPr id="2" name="タイトル 1"/>
          <p:cNvSpPr>
            <a:spLocks noGrp="1"/>
          </p:cNvSpPr>
          <p:nvPr>
            <p:ph type="title"/>
          </p:nvPr>
        </p:nvSpPr>
        <p:spPr>
          <a:xfrm>
            <a:off x="211540" y="213165"/>
            <a:ext cx="8229600" cy="1143000"/>
          </a:xfrm>
        </p:spPr>
        <p:txBody>
          <a:bodyPr>
            <a:normAutofit/>
          </a:bodyPr>
          <a:lstStyle/>
          <a:p>
            <a:r>
              <a:rPr kumimoji="1" lang="en-US" altLang="ja-JP" dirty="0" smtClean="0"/>
              <a:t>Nobeyama 45-m Telescope</a:t>
            </a:r>
            <a:endParaRPr kumimoji="1" lang="ja-JP" altLang="en-US" dirty="0"/>
          </a:p>
        </p:txBody>
      </p:sp>
      <p:sp>
        <p:nvSpPr>
          <p:cNvPr id="3" name="コンテンツ プレースホルダー 2"/>
          <p:cNvSpPr>
            <a:spLocks noGrp="1"/>
          </p:cNvSpPr>
          <p:nvPr>
            <p:ph idx="1"/>
          </p:nvPr>
        </p:nvSpPr>
        <p:spPr>
          <a:xfrm>
            <a:off x="4572000" y="1600200"/>
            <a:ext cx="4572000" cy="5121275"/>
          </a:xfrm>
        </p:spPr>
        <p:txBody>
          <a:bodyPr>
            <a:normAutofit fontScale="92500" lnSpcReduction="10000"/>
          </a:bodyPr>
          <a:lstStyle/>
          <a:p>
            <a:r>
              <a:rPr lang="en-US" altLang="ja-JP" sz="2800" dirty="0" smtClean="0"/>
              <a:t>1350 m altitude</a:t>
            </a:r>
          </a:p>
          <a:p>
            <a:r>
              <a:rPr kumimoji="1" lang="en-US" altLang="ja-JP" sz="2800" dirty="0" smtClean="0"/>
              <a:t>45m Diameter (homologous)</a:t>
            </a:r>
          </a:p>
          <a:p>
            <a:r>
              <a:rPr lang="en-US" altLang="ja-JP" sz="2800" dirty="0" smtClean="0"/>
              <a:t>Optics: Beam waveguide</a:t>
            </a:r>
          </a:p>
          <a:p>
            <a:pPr lvl="1"/>
            <a:r>
              <a:rPr lang="en-US" altLang="ja-JP" sz="2400" dirty="0" smtClean="0"/>
              <a:t>Master Collimator</a:t>
            </a:r>
          </a:p>
          <a:p>
            <a:r>
              <a:rPr lang="en-US" altLang="ja-JP" sz="2800" dirty="0" smtClean="0"/>
              <a:t>Pointing accuracy: 2-3”</a:t>
            </a:r>
          </a:p>
          <a:p>
            <a:r>
              <a:rPr lang="en-US" altLang="ja-JP" sz="2800" dirty="0" smtClean="0"/>
              <a:t>Surface accuracy: 100 </a:t>
            </a:r>
            <a:r>
              <a:rPr lang="en-US" altLang="ja-JP" sz="2800" dirty="0" smtClean="0">
                <a:latin typeface="Symbol" pitchFamily="18" charset="2"/>
              </a:rPr>
              <a:t>m</a:t>
            </a:r>
            <a:r>
              <a:rPr lang="en-US" altLang="ja-JP" sz="2800" dirty="0" smtClean="0"/>
              <a:t>m</a:t>
            </a:r>
          </a:p>
          <a:p>
            <a:r>
              <a:rPr kumimoji="1" lang="en-US" altLang="ja-JP" sz="2800" dirty="0" smtClean="0"/>
              <a:t>Beam </a:t>
            </a:r>
            <a:r>
              <a:rPr lang="en-US" altLang="ja-JP" sz="2800" dirty="0" smtClean="0"/>
              <a:t>size: 14” @ 115GHz</a:t>
            </a:r>
          </a:p>
          <a:p>
            <a:r>
              <a:rPr kumimoji="1" lang="en-US" altLang="ja-JP" sz="2800" dirty="0" err="1" smtClean="0">
                <a:latin typeface="Symbol" pitchFamily="18" charset="2"/>
              </a:rPr>
              <a:t>h</a:t>
            </a:r>
            <a:r>
              <a:rPr kumimoji="1" lang="en-US" altLang="ja-JP" sz="2800" baseline="-25000" dirty="0" err="1" smtClean="0"/>
              <a:t>A</a:t>
            </a:r>
            <a:r>
              <a:rPr kumimoji="1" lang="en-US" altLang="ja-JP" sz="2800" dirty="0" smtClean="0"/>
              <a:t>: 0.35 @ 110 GHz</a:t>
            </a:r>
          </a:p>
          <a:p>
            <a:r>
              <a:rPr lang="en-US" altLang="ja-JP" sz="2800" dirty="0" smtClean="0"/>
              <a:t>Receivers (20 – 116 GHz)</a:t>
            </a:r>
          </a:p>
          <a:p>
            <a:r>
              <a:rPr kumimoji="1" lang="en-US" altLang="ja-JP" sz="2800" dirty="0" smtClean="0"/>
              <a:t>Digital/VLBI Backend</a:t>
            </a:r>
          </a:p>
          <a:p>
            <a:r>
              <a:rPr lang="en-US" altLang="ja-JP" sz="2800" dirty="0" smtClean="0"/>
              <a:t>Open sky policy</a:t>
            </a:r>
            <a:endParaRPr kumimoji="1" lang="ja-JP" altLang="en-US" sz="2800" dirty="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dirty="0"/>
          </a:p>
        </p:txBody>
      </p:sp>
      <p:sp>
        <p:nvSpPr>
          <p:cNvPr id="9" name="テキスト ボックス 8"/>
          <p:cNvSpPr txBox="1"/>
          <p:nvPr/>
        </p:nvSpPr>
        <p:spPr>
          <a:xfrm>
            <a:off x="0" y="1356165"/>
            <a:ext cx="3755236" cy="369332"/>
          </a:xfrm>
          <a:prstGeom prst="rect">
            <a:avLst/>
          </a:prstGeom>
          <a:solidFill>
            <a:schemeClr val="bg1"/>
          </a:solidFill>
        </p:spPr>
        <p:txBody>
          <a:bodyPr wrap="square" rtlCol="0">
            <a:spAutoFit/>
          </a:bodyPr>
          <a:lstStyle/>
          <a:p>
            <a:r>
              <a:rPr lang="en-US" altLang="ja-JP" dirty="0" smtClean="0">
                <a:solidFill>
                  <a:srgbClr val="FF0000"/>
                </a:solidFill>
              </a:rPr>
              <a:t>Nobeyama Radio Observatory (NRO)</a:t>
            </a:r>
            <a:endParaRPr kumimoji="1" lang="ja-JP" altLang="en-US" dirty="0">
              <a:solidFill>
                <a:srgbClr val="FF0000"/>
              </a:solidFill>
            </a:endParaRPr>
          </a:p>
        </p:txBody>
      </p:sp>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5</a:t>
            </a:fld>
            <a:endParaRPr kumimoji="1" lang="ja-JP" altLang="en-US" dirty="0"/>
          </a:p>
        </p:txBody>
      </p:sp>
    </p:spTree>
    <p:extLst>
      <p:ext uri="{BB962C8B-B14F-4D97-AF65-F5344CB8AC3E}">
        <p14:creationId xmlns="" xmlns:p14="http://schemas.microsoft.com/office/powerpoint/2010/main" val="2622530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lstStyle/>
          <a:p>
            <a:endParaRPr kumimoji="1" lang="ja-JP" altLang="en-US" dirty="0"/>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6</a:t>
            </a:fld>
            <a:endParaRPr kumimoji="1" lang="ja-JP" altLang="en-US"/>
          </a:p>
        </p:txBody>
      </p:sp>
      <p:pic>
        <p:nvPicPr>
          <p:cNvPr id="2050" name="Picture 2" descr="http://www.nro.nao.ac.jp/astronomer/images/45picM2M3.jpg"/>
          <p:cNvPicPr>
            <a:picLocks noChangeAspect="1" noChangeArrowheads="1"/>
          </p:cNvPicPr>
          <p:nvPr/>
        </p:nvPicPr>
        <p:blipFill>
          <a:blip r:embed="rId3"/>
          <a:srcRect/>
          <a:stretch>
            <a:fillRect/>
          </a:stretch>
        </p:blipFill>
        <p:spPr bwMode="auto">
          <a:xfrm>
            <a:off x="1214846" y="-107451"/>
            <a:ext cx="6596743" cy="7146471"/>
          </a:xfrm>
          <a:prstGeom prst="rect">
            <a:avLst/>
          </a:prstGeom>
          <a:noFill/>
        </p:spPr>
      </p:pic>
      <p:sp>
        <p:nvSpPr>
          <p:cNvPr id="8" name="テキスト ボックス 7"/>
          <p:cNvSpPr txBox="1"/>
          <p:nvPr/>
        </p:nvSpPr>
        <p:spPr>
          <a:xfrm>
            <a:off x="4510989" y="274638"/>
            <a:ext cx="3017621" cy="646331"/>
          </a:xfrm>
          <a:prstGeom prst="rect">
            <a:avLst/>
          </a:prstGeom>
          <a:noFill/>
        </p:spPr>
        <p:txBody>
          <a:bodyPr wrap="none" rtlCol="0">
            <a:spAutoFit/>
          </a:bodyPr>
          <a:lstStyle/>
          <a:p>
            <a:r>
              <a:rPr kumimoji="1" lang="en-US" altLang="ja-JP" dirty="0" smtClean="0">
                <a:solidFill>
                  <a:srgbClr val="FFFF00"/>
                </a:solidFill>
              </a:rPr>
              <a:t>Main Reflector Panel</a:t>
            </a:r>
          </a:p>
          <a:p>
            <a:r>
              <a:rPr lang="en-US" altLang="ja-JP" dirty="0" smtClean="0">
                <a:solidFill>
                  <a:srgbClr val="FFFF00"/>
                </a:solidFill>
              </a:rPr>
              <a:t>(CFRP honeycomb </a:t>
            </a:r>
            <a:r>
              <a:rPr lang="en-US" altLang="ja-JP" dirty="0" err="1" smtClean="0">
                <a:solidFill>
                  <a:srgbClr val="FFFF00"/>
                </a:solidFill>
              </a:rPr>
              <a:t>sandiwitch</a:t>
            </a:r>
            <a:r>
              <a:rPr lang="en-US" altLang="ja-JP" dirty="0" smtClean="0">
                <a:solidFill>
                  <a:srgbClr val="FFFF00"/>
                </a:solidFill>
              </a:rPr>
              <a:t>)</a:t>
            </a:r>
            <a:endParaRPr kumimoji="1" lang="ja-JP" altLang="en-US" dirty="0">
              <a:solidFill>
                <a:srgbClr val="FFFF00"/>
              </a:solidFill>
            </a:endParaRPr>
          </a:p>
        </p:txBody>
      </p:sp>
      <p:cxnSp>
        <p:nvCxnSpPr>
          <p:cNvPr id="10" name="直線矢印コネクタ 9"/>
          <p:cNvCxnSpPr>
            <a:stCxn id="8" idx="2"/>
          </p:cNvCxnSpPr>
          <p:nvPr/>
        </p:nvCxnSpPr>
        <p:spPr>
          <a:xfrm flipH="1">
            <a:off x="5839097" y="920969"/>
            <a:ext cx="180703" cy="881705"/>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1214846" y="103872"/>
            <a:ext cx="3017621" cy="646331"/>
          </a:xfrm>
          <a:prstGeom prst="rect">
            <a:avLst/>
          </a:prstGeom>
          <a:noFill/>
        </p:spPr>
        <p:txBody>
          <a:bodyPr wrap="none" rtlCol="0">
            <a:spAutoFit/>
          </a:bodyPr>
          <a:lstStyle/>
          <a:p>
            <a:r>
              <a:rPr kumimoji="1" lang="en-US" altLang="ja-JP" dirty="0" smtClean="0">
                <a:solidFill>
                  <a:srgbClr val="FFFF00"/>
                </a:solidFill>
              </a:rPr>
              <a:t>Sub Reflector</a:t>
            </a:r>
          </a:p>
          <a:p>
            <a:r>
              <a:rPr lang="en-US" altLang="ja-JP" dirty="0" smtClean="0">
                <a:solidFill>
                  <a:srgbClr val="FFFF00"/>
                </a:solidFill>
              </a:rPr>
              <a:t>(CFRP honeycomb </a:t>
            </a:r>
            <a:r>
              <a:rPr lang="en-US" altLang="ja-JP" dirty="0" err="1" smtClean="0">
                <a:solidFill>
                  <a:srgbClr val="FFFF00"/>
                </a:solidFill>
              </a:rPr>
              <a:t>sandiwitch</a:t>
            </a:r>
            <a:r>
              <a:rPr lang="en-US" altLang="ja-JP" dirty="0" smtClean="0">
                <a:solidFill>
                  <a:srgbClr val="FFFF00"/>
                </a:solidFill>
              </a:rPr>
              <a:t>)</a:t>
            </a:r>
            <a:endParaRPr kumimoji="1" lang="ja-JP" altLang="en-US" dirty="0">
              <a:solidFill>
                <a:srgbClr val="FFFF00"/>
              </a:solidFill>
            </a:endParaRPr>
          </a:p>
        </p:txBody>
      </p:sp>
      <p:cxnSp>
        <p:nvCxnSpPr>
          <p:cNvPr id="12" name="直線矢印コネクタ 11"/>
          <p:cNvCxnSpPr/>
          <p:nvPr/>
        </p:nvCxnSpPr>
        <p:spPr>
          <a:xfrm>
            <a:off x="2590801" y="750203"/>
            <a:ext cx="1184365" cy="667435"/>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214846" y="4612943"/>
            <a:ext cx="3017621" cy="646331"/>
          </a:xfrm>
          <a:prstGeom prst="rect">
            <a:avLst/>
          </a:prstGeom>
          <a:noFill/>
        </p:spPr>
        <p:txBody>
          <a:bodyPr wrap="none" rtlCol="0">
            <a:spAutoFit/>
          </a:bodyPr>
          <a:lstStyle/>
          <a:p>
            <a:r>
              <a:rPr kumimoji="1" lang="en-US" altLang="ja-JP" dirty="0" smtClean="0">
                <a:solidFill>
                  <a:srgbClr val="FFFF00"/>
                </a:solidFill>
              </a:rPr>
              <a:t>M2/M3 mirror</a:t>
            </a:r>
          </a:p>
          <a:p>
            <a:r>
              <a:rPr lang="en-US" altLang="ja-JP" dirty="0" smtClean="0">
                <a:solidFill>
                  <a:srgbClr val="FFFF00"/>
                </a:solidFill>
              </a:rPr>
              <a:t>(CFRP honeycomb </a:t>
            </a:r>
            <a:r>
              <a:rPr lang="en-US" altLang="ja-JP" dirty="0" err="1" smtClean="0">
                <a:solidFill>
                  <a:srgbClr val="FFFF00"/>
                </a:solidFill>
              </a:rPr>
              <a:t>sandiwitch</a:t>
            </a:r>
            <a:r>
              <a:rPr lang="en-US" altLang="ja-JP" dirty="0" smtClean="0">
                <a:solidFill>
                  <a:srgbClr val="FFFF00"/>
                </a:solidFill>
              </a:rPr>
              <a:t>)</a:t>
            </a:r>
            <a:endParaRPr kumimoji="1" lang="ja-JP" altLang="en-US" dirty="0">
              <a:solidFill>
                <a:srgbClr val="FFFF00"/>
              </a:solidFill>
            </a:endParaRPr>
          </a:p>
        </p:txBody>
      </p:sp>
      <p:cxnSp>
        <p:nvCxnSpPr>
          <p:cNvPr id="15" name="直線矢印コネクタ 14"/>
          <p:cNvCxnSpPr/>
          <p:nvPr/>
        </p:nvCxnSpPr>
        <p:spPr>
          <a:xfrm flipV="1">
            <a:off x="2838734" y="3821405"/>
            <a:ext cx="3152764" cy="791538"/>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a:off x="2810640" y="5259274"/>
            <a:ext cx="3400697" cy="494900"/>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1" name="テキスト ボックス 20"/>
          <p:cNvSpPr txBox="1"/>
          <p:nvPr/>
        </p:nvSpPr>
        <p:spPr>
          <a:xfrm>
            <a:off x="6553200" y="3966612"/>
            <a:ext cx="822148" cy="646331"/>
          </a:xfrm>
          <a:prstGeom prst="rect">
            <a:avLst/>
          </a:prstGeom>
          <a:noFill/>
        </p:spPr>
        <p:txBody>
          <a:bodyPr wrap="none" rtlCol="0">
            <a:spAutoFit/>
          </a:bodyPr>
          <a:lstStyle/>
          <a:p>
            <a:r>
              <a:rPr kumimoji="1" lang="en-US" altLang="ja-JP" dirty="0" smtClean="0">
                <a:solidFill>
                  <a:srgbClr val="FFFF00"/>
                </a:solidFill>
              </a:rPr>
              <a:t>Mount</a:t>
            </a:r>
          </a:p>
          <a:p>
            <a:r>
              <a:rPr lang="en-US" altLang="ja-JP" dirty="0" smtClean="0">
                <a:solidFill>
                  <a:srgbClr val="FFFF00"/>
                </a:solidFill>
              </a:rPr>
              <a:t>Steel</a:t>
            </a:r>
            <a:endParaRPr kumimoji="1" lang="ja-JP" altLang="en-US" dirty="0">
              <a:solidFill>
                <a:srgbClr val="FFFF00"/>
              </a:solidFill>
            </a:endParaRPr>
          </a:p>
        </p:txBody>
      </p:sp>
      <p:cxnSp>
        <p:nvCxnSpPr>
          <p:cNvPr id="22" name="直線矢印コネクタ 21"/>
          <p:cNvCxnSpPr/>
          <p:nvPr/>
        </p:nvCxnSpPr>
        <p:spPr>
          <a:xfrm flipH="1">
            <a:off x="6387153" y="4612943"/>
            <a:ext cx="602776" cy="354842"/>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25" name="テキスト ボックス 24"/>
          <p:cNvSpPr txBox="1"/>
          <p:nvPr/>
        </p:nvSpPr>
        <p:spPr>
          <a:xfrm>
            <a:off x="6705600" y="2306472"/>
            <a:ext cx="648639" cy="646331"/>
          </a:xfrm>
          <a:prstGeom prst="rect">
            <a:avLst/>
          </a:prstGeom>
          <a:noFill/>
        </p:spPr>
        <p:txBody>
          <a:bodyPr wrap="none" rtlCol="0">
            <a:spAutoFit/>
          </a:bodyPr>
          <a:lstStyle/>
          <a:p>
            <a:r>
              <a:rPr lang="en-US" altLang="ja-JP" dirty="0" smtClean="0">
                <a:solidFill>
                  <a:srgbClr val="FFFF00"/>
                </a:solidFill>
              </a:rPr>
              <a:t>BUS</a:t>
            </a:r>
          </a:p>
          <a:p>
            <a:r>
              <a:rPr lang="en-US" altLang="ja-JP" dirty="0" smtClean="0">
                <a:solidFill>
                  <a:srgbClr val="FFFF00"/>
                </a:solidFill>
              </a:rPr>
              <a:t>Steel</a:t>
            </a:r>
            <a:endParaRPr lang="ja-JP" altLang="en-US" dirty="0">
              <a:solidFill>
                <a:srgbClr val="FFFF00"/>
              </a:solidFill>
            </a:endParaRPr>
          </a:p>
        </p:txBody>
      </p:sp>
      <p:cxnSp>
        <p:nvCxnSpPr>
          <p:cNvPr id="26" name="直線矢印コネクタ 25"/>
          <p:cNvCxnSpPr>
            <a:stCxn id="25" idx="1"/>
          </p:cNvCxnSpPr>
          <p:nvPr/>
        </p:nvCxnSpPr>
        <p:spPr>
          <a:xfrm flipH="1">
            <a:off x="6211338" y="2629638"/>
            <a:ext cx="494262" cy="145744"/>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6879971" y="1660141"/>
            <a:ext cx="516680" cy="369332"/>
          </a:xfrm>
          <a:prstGeom prst="rect">
            <a:avLst/>
          </a:prstGeom>
          <a:noFill/>
        </p:spPr>
        <p:txBody>
          <a:bodyPr wrap="none" rtlCol="0">
            <a:spAutoFit/>
          </a:bodyPr>
          <a:lstStyle/>
          <a:p>
            <a:r>
              <a:rPr lang="en-US" altLang="ja-JP" dirty="0" smtClean="0">
                <a:solidFill>
                  <a:srgbClr val="FFFF00"/>
                </a:solidFill>
              </a:rPr>
              <a:t>Fan</a:t>
            </a:r>
            <a:endParaRPr lang="ja-JP" altLang="en-US" dirty="0">
              <a:solidFill>
                <a:srgbClr val="FFFF00"/>
              </a:solidFill>
            </a:endParaRPr>
          </a:p>
        </p:txBody>
      </p:sp>
      <p:cxnSp>
        <p:nvCxnSpPr>
          <p:cNvPr id="32" name="直線矢印コネクタ 31"/>
          <p:cNvCxnSpPr/>
          <p:nvPr/>
        </p:nvCxnSpPr>
        <p:spPr>
          <a:xfrm flipH="1">
            <a:off x="6387153" y="1956601"/>
            <a:ext cx="565578" cy="349871"/>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4" name="テキスト ボックス 33"/>
          <p:cNvSpPr txBox="1"/>
          <p:nvPr/>
        </p:nvSpPr>
        <p:spPr>
          <a:xfrm>
            <a:off x="1738309" y="2775382"/>
            <a:ext cx="516680" cy="369332"/>
          </a:xfrm>
          <a:prstGeom prst="rect">
            <a:avLst/>
          </a:prstGeom>
          <a:noFill/>
        </p:spPr>
        <p:txBody>
          <a:bodyPr wrap="none" rtlCol="0">
            <a:spAutoFit/>
          </a:bodyPr>
          <a:lstStyle/>
          <a:p>
            <a:r>
              <a:rPr lang="en-US" altLang="ja-JP" dirty="0" smtClean="0">
                <a:solidFill>
                  <a:srgbClr val="FFFF00"/>
                </a:solidFill>
              </a:rPr>
              <a:t>Fan</a:t>
            </a:r>
            <a:endParaRPr lang="ja-JP" altLang="en-US" dirty="0">
              <a:solidFill>
                <a:srgbClr val="FFFF00"/>
              </a:solidFill>
            </a:endParaRPr>
          </a:p>
        </p:txBody>
      </p:sp>
      <p:cxnSp>
        <p:nvCxnSpPr>
          <p:cNvPr id="35" name="直線矢印コネクタ 34"/>
          <p:cNvCxnSpPr/>
          <p:nvPr/>
        </p:nvCxnSpPr>
        <p:spPr>
          <a:xfrm>
            <a:off x="2254989" y="3144714"/>
            <a:ext cx="1115228" cy="408383"/>
          </a:xfrm>
          <a:prstGeom prst="straightConnector1">
            <a:avLst/>
          </a:prstGeom>
          <a:ln w="508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直線矢印コネクタ 49"/>
          <p:cNvCxnSpPr>
            <a:stCxn id="99" idx="3"/>
            <a:endCxn id="53" idx="1"/>
          </p:cNvCxnSpPr>
          <p:nvPr/>
        </p:nvCxnSpPr>
        <p:spPr>
          <a:xfrm>
            <a:off x="1524340" y="4168740"/>
            <a:ext cx="2116254" cy="31798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lang="en-US" altLang="ja-JP" dirty="0" smtClean="0"/>
              <a:t>Current System</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dirty="0"/>
          </a:p>
        </p:txBody>
      </p:sp>
      <p:sp>
        <p:nvSpPr>
          <p:cNvPr id="6" name="スライド番号プレースホルダー 5"/>
          <p:cNvSpPr>
            <a:spLocks noGrp="1"/>
          </p:cNvSpPr>
          <p:nvPr>
            <p:ph type="sldNum" sz="quarter" idx="12"/>
          </p:nvPr>
        </p:nvSpPr>
        <p:spPr/>
        <p:txBody>
          <a:bodyPr/>
          <a:lstStyle/>
          <a:p>
            <a:fld id="{F5662ABE-8E59-0244-9DDC-FB3F9BF0D626}" type="slidenum">
              <a:rPr kumimoji="1" lang="ja-JP" altLang="en-US" smtClean="0"/>
              <a:pPr/>
              <a:t>7</a:t>
            </a:fld>
            <a:endParaRPr kumimoji="1" lang="ja-JP" altLang="en-US" dirty="0"/>
          </a:p>
        </p:txBody>
      </p:sp>
      <p:grpSp>
        <p:nvGrpSpPr>
          <p:cNvPr id="3" name="図形グループ 69"/>
          <p:cNvGrpSpPr/>
          <p:nvPr/>
        </p:nvGrpSpPr>
        <p:grpSpPr>
          <a:xfrm>
            <a:off x="272826" y="1516458"/>
            <a:ext cx="8686124" cy="4862813"/>
            <a:chOff x="272826" y="1516458"/>
            <a:chExt cx="8686124" cy="4862813"/>
          </a:xfrm>
        </p:grpSpPr>
        <p:sp>
          <p:nvSpPr>
            <p:cNvPr id="71" name="テキスト ボックス 70"/>
            <p:cNvSpPr txBox="1"/>
            <p:nvPr/>
          </p:nvSpPr>
          <p:spPr>
            <a:xfrm>
              <a:off x="272826" y="1516458"/>
              <a:ext cx="1251514" cy="461665"/>
            </a:xfrm>
            <a:prstGeom prst="rect">
              <a:avLst/>
            </a:prstGeom>
            <a:noFill/>
          </p:spPr>
          <p:txBody>
            <a:bodyPr wrap="none" rtlCol="0">
              <a:spAutoFit/>
            </a:bodyPr>
            <a:lstStyle/>
            <a:p>
              <a:r>
                <a:rPr lang="en-US" altLang="ja-JP" sz="2400" dirty="0" smtClean="0"/>
                <a:t>Antenna</a:t>
              </a:r>
              <a:endParaRPr kumimoji="1" lang="ja-JP" altLang="en-US" sz="2400" dirty="0"/>
            </a:p>
          </p:txBody>
        </p:sp>
        <p:sp>
          <p:nvSpPr>
            <p:cNvPr id="72" name="テキスト ボックス 71"/>
            <p:cNvSpPr txBox="1"/>
            <p:nvPr/>
          </p:nvSpPr>
          <p:spPr>
            <a:xfrm>
              <a:off x="1872549" y="1516458"/>
              <a:ext cx="972141" cy="461665"/>
            </a:xfrm>
            <a:prstGeom prst="rect">
              <a:avLst/>
            </a:prstGeom>
            <a:noFill/>
          </p:spPr>
          <p:txBody>
            <a:bodyPr wrap="none" rtlCol="0">
              <a:spAutoFit/>
            </a:bodyPr>
            <a:lstStyle/>
            <a:p>
              <a:r>
                <a:rPr kumimoji="1" lang="en-US" altLang="ja-JP" sz="2400" dirty="0" smtClean="0"/>
                <a:t>Optics</a:t>
              </a:r>
              <a:endParaRPr kumimoji="1" lang="ja-JP" altLang="en-US" sz="2400" dirty="0"/>
            </a:p>
          </p:txBody>
        </p:sp>
        <p:grpSp>
          <p:nvGrpSpPr>
            <p:cNvPr id="7" name="図形グループ 72"/>
            <p:cNvGrpSpPr/>
            <p:nvPr/>
          </p:nvGrpSpPr>
          <p:grpSpPr>
            <a:xfrm>
              <a:off x="3439092" y="1996626"/>
              <a:ext cx="902811" cy="4382645"/>
              <a:chOff x="2455843" y="1996626"/>
              <a:chExt cx="902811" cy="4382645"/>
            </a:xfrm>
            <a:noFill/>
          </p:grpSpPr>
          <p:sp>
            <p:nvSpPr>
              <p:cNvPr id="119" name="テキスト ボックス 118"/>
              <p:cNvSpPr txBox="1"/>
              <p:nvPr/>
            </p:nvSpPr>
            <p:spPr>
              <a:xfrm>
                <a:off x="2626011" y="1996626"/>
                <a:ext cx="562474" cy="369332"/>
              </a:xfrm>
              <a:prstGeom prst="rect">
                <a:avLst/>
              </a:prstGeom>
              <a:solidFill>
                <a:schemeClr val="accent3">
                  <a:lumMod val="40000"/>
                  <a:lumOff val="60000"/>
                </a:schemeClr>
              </a:solidFill>
              <a:ln>
                <a:solidFill>
                  <a:schemeClr val="tx1"/>
                </a:solidFill>
              </a:ln>
            </p:spPr>
            <p:txBody>
              <a:bodyPr wrap="none" rtlCol="0">
                <a:spAutoFit/>
              </a:bodyPr>
              <a:lstStyle/>
              <a:p>
                <a:r>
                  <a:rPr kumimoji="1" lang="en-US" altLang="ja-JP" dirty="0" smtClean="0"/>
                  <a:t>H22</a:t>
                </a:r>
                <a:endParaRPr kumimoji="1" lang="ja-JP" altLang="en-US" dirty="0"/>
              </a:p>
            </p:txBody>
          </p:sp>
          <p:sp>
            <p:nvSpPr>
              <p:cNvPr id="120" name="テキスト ボックス 119"/>
              <p:cNvSpPr txBox="1"/>
              <p:nvPr/>
            </p:nvSpPr>
            <p:spPr>
              <a:xfrm>
                <a:off x="2626011" y="2442550"/>
                <a:ext cx="562474" cy="369332"/>
              </a:xfrm>
              <a:prstGeom prst="rect">
                <a:avLst/>
              </a:prstGeom>
              <a:solidFill>
                <a:schemeClr val="accent3">
                  <a:lumMod val="40000"/>
                  <a:lumOff val="60000"/>
                </a:schemeClr>
              </a:solidFill>
              <a:ln>
                <a:solidFill>
                  <a:schemeClr val="tx1"/>
                </a:solidFill>
              </a:ln>
            </p:spPr>
            <p:txBody>
              <a:bodyPr wrap="none" rtlCol="0">
                <a:spAutoFit/>
              </a:bodyPr>
              <a:lstStyle/>
              <a:p>
                <a:r>
                  <a:rPr kumimoji="1" lang="en-US" altLang="ja-JP" dirty="0" smtClean="0"/>
                  <a:t>H40</a:t>
                </a:r>
                <a:endParaRPr kumimoji="1" lang="ja-JP" altLang="en-US" dirty="0"/>
              </a:p>
            </p:txBody>
          </p:sp>
          <p:sp>
            <p:nvSpPr>
              <p:cNvPr id="122" name="テキスト ボックス 121"/>
              <p:cNvSpPr txBox="1"/>
              <p:nvPr/>
            </p:nvSpPr>
            <p:spPr>
              <a:xfrm>
                <a:off x="2643876" y="3334398"/>
                <a:ext cx="526744" cy="369332"/>
              </a:xfrm>
              <a:prstGeom prst="rect">
                <a:avLst/>
              </a:prstGeom>
              <a:solidFill>
                <a:schemeClr val="accent3">
                  <a:lumMod val="40000"/>
                  <a:lumOff val="60000"/>
                </a:schemeClr>
              </a:solidFill>
              <a:ln>
                <a:solidFill>
                  <a:schemeClr val="tx1"/>
                </a:solidFill>
              </a:ln>
            </p:spPr>
            <p:txBody>
              <a:bodyPr wrap="none" rtlCol="0">
                <a:spAutoFit/>
              </a:bodyPr>
              <a:lstStyle/>
              <a:p>
                <a:r>
                  <a:rPr lang="en-US" altLang="ja-JP" dirty="0" smtClean="0"/>
                  <a:t>Z45</a:t>
                </a:r>
                <a:endParaRPr kumimoji="1" lang="ja-JP" altLang="en-US" dirty="0"/>
              </a:p>
            </p:txBody>
          </p:sp>
          <p:sp>
            <p:nvSpPr>
              <p:cNvPr id="123" name="テキスト ボックス 122"/>
              <p:cNvSpPr txBox="1"/>
              <p:nvPr/>
            </p:nvSpPr>
            <p:spPr>
              <a:xfrm>
                <a:off x="2641678" y="3780322"/>
                <a:ext cx="531140" cy="369332"/>
              </a:xfrm>
              <a:prstGeom prst="rect">
                <a:avLst/>
              </a:prstGeom>
              <a:solidFill>
                <a:schemeClr val="accent3">
                  <a:lumMod val="40000"/>
                  <a:lumOff val="60000"/>
                </a:schemeClr>
              </a:solidFill>
              <a:ln>
                <a:solidFill>
                  <a:schemeClr val="tx1"/>
                </a:solidFill>
              </a:ln>
            </p:spPr>
            <p:txBody>
              <a:bodyPr wrap="none" rtlCol="0">
                <a:spAutoFit/>
              </a:bodyPr>
              <a:lstStyle/>
              <a:p>
                <a:r>
                  <a:rPr lang="en-US" altLang="ja-JP" dirty="0" smtClean="0"/>
                  <a:t>T70</a:t>
                </a:r>
                <a:endParaRPr kumimoji="1" lang="ja-JP" altLang="en-US" dirty="0"/>
              </a:p>
            </p:txBody>
          </p:sp>
          <p:sp>
            <p:nvSpPr>
              <p:cNvPr id="128" name="テキスト ボックス 127"/>
              <p:cNvSpPr txBox="1"/>
              <p:nvPr/>
            </p:nvSpPr>
            <p:spPr>
              <a:xfrm>
                <a:off x="2455843" y="6009939"/>
                <a:ext cx="902811" cy="369332"/>
              </a:xfrm>
              <a:prstGeom prst="rect">
                <a:avLst/>
              </a:prstGeom>
              <a:solidFill>
                <a:schemeClr val="accent3">
                  <a:lumMod val="40000"/>
                  <a:lumOff val="60000"/>
                </a:schemeClr>
              </a:solidFill>
              <a:ln>
                <a:solidFill>
                  <a:schemeClr val="tx1"/>
                </a:solidFill>
              </a:ln>
            </p:spPr>
            <p:txBody>
              <a:bodyPr wrap="none" rtlCol="0">
                <a:spAutoFit/>
              </a:bodyPr>
              <a:lstStyle/>
              <a:p>
                <a:r>
                  <a:rPr lang="en-US" altLang="ja-JP" dirty="0" smtClean="0"/>
                  <a:t>FOREST</a:t>
                </a:r>
                <a:endParaRPr kumimoji="1" lang="ja-JP" altLang="en-US" dirty="0"/>
              </a:p>
            </p:txBody>
          </p:sp>
        </p:grpSp>
        <p:sp>
          <p:nvSpPr>
            <p:cNvPr id="75" name="テキスト ボックス 74"/>
            <p:cNvSpPr txBox="1"/>
            <p:nvPr/>
          </p:nvSpPr>
          <p:spPr>
            <a:xfrm>
              <a:off x="5475121" y="5447909"/>
              <a:ext cx="829937" cy="369332"/>
            </a:xfrm>
            <a:prstGeom prst="rect">
              <a:avLst/>
            </a:prstGeom>
            <a:solidFill>
              <a:schemeClr val="accent3">
                <a:lumMod val="40000"/>
                <a:lumOff val="60000"/>
              </a:schemeClr>
            </a:solidFill>
            <a:ln>
              <a:solidFill>
                <a:srgbClr val="FF0000"/>
              </a:solidFill>
            </a:ln>
          </p:spPr>
          <p:txBody>
            <a:bodyPr wrap="none" rtlCol="0">
              <a:spAutoFit/>
            </a:bodyPr>
            <a:lstStyle/>
            <a:p>
              <a:r>
                <a:rPr lang="en-US" altLang="ja-JP" dirty="0" smtClean="0"/>
                <a:t>New</a:t>
              </a:r>
              <a:r>
                <a:rPr kumimoji="1" lang="en-US" altLang="ja-JP" dirty="0" smtClean="0"/>
                <a:t> IF</a:t>
              </a:r>
              <a:endParaRPr kumimoji="1" lang="ja-JP" altLang="en-US" dirty="0"/>
            </a:p>
          </p:txBody>
        </p:sp>
        <p:grpSp>
          <p:nvGrpSpPr>
            <p:cNvPr id="9" name="図形グループ 75"/>
            <p:cNvGrpSpPr/>
            <p:nvPr/>
          </p:nvGrpSpPr>
          <p:grpSpPr>
            <a:xfrm>
              <a:off x="7440911" y="1996626"/>
              <a:ext cx="1518039" cy="4382645"/>
              <a:chOff x="6949247" y="1996626"/>
              <a:chExt cx="1518039" cy="4382645"/>
            </a:xfrm>
          </p:grpSpPr>
          <p:sp>
            <p:nvSpPr>
              <p:cNvPr id="114" name="テキスト ボックス 113"/>
              <p:cNvSpPr txBox="1"/>
              <p:nvPr/>
            </p:nvSpPr>
            <p:spPr>
              <a:xfrm>
                <a:off x="6949247" y="1996626"/>
                <a:ext cx="1518039" cy="369332"/>
              </a:xfrm>
              <a:prstGeom prst="rect">
                <a:avLst/>
              </a:prstGeom>
              <a:solidFill>
                <a:schemeClr val="accent3">
                  <a:lumMod val="40000"/>
                  <a:lumOff val="60000"/>
                </a:schemeClr>
              </a:solidFill>
              <a:ln>
                <a:solidFill>
                  <a:srgbClr val="0000FF"/>
                </a:solidFill>
              </a:ln>
            </p:spPr>
            <p:txBody>
              <a:bodyPr wrap="none" rtlCol="0">
                <a:spAutoFit/>
              </a:bodyPr>
              <a:lstStyle/>
              <a:p>
                <a:r>
                  <a:rPr lang="en-US" altLang="ja-JP" dirty="0" smtClean="0"/>
                  <a:t>Continuum BE</a:t>
                </a:r>
                <a:endParaRPr kumimoji="1" lang="ja-JP" altLang="en-US" dirty="0"/>
              </a:p>
            </p:txBody>
          </p:sp>
          <p:sp>
            <p:nvSpPr>
              <p:cNvPr id="116" name="テキスト ボックス 115"/>
              <p:cNvSpPr txBox="1"/>
              <p:nvPr/>
            </p:nvSpPr>
            <p:spPr>
              <a:xfrm>
                <a:off x="6949247" y="4404615"/>
                <a:ext cx="855635" cy="369332"/>
              </a:xfrm>
              <a:prstGeom prst="rect">
                <a:avLst/>
              </a:prstGeom>
              <a:solidFill>
                <a:srgbClr val="D7E4BD"/>
              </a:solidFill>
              <a:ln>
                <a:solidFill>
                  <a:srgbClr val="FF0000"/>
                </a:solidFill>
              </a:ln>
            </p:spPr>
            <p:txBody>
              <a:bodyPr wrap="none" rtlCol="0">
                <a:spAutoFit/>
              </a:bodyPr>
              <a:lstStyle/>
              <a:p>
                <a:r>
                  <a:rPr lang="en-US" altLang="ja-JP" dirty="0" smtClean="0"/>
                  <a:t>SAM45</a:t>
                </a:r>
                <a:endParaRPr kumimoji="1" lang="ja-JP" altLang="en-US" dirty="0"/>
              </a:p>
            </p:txBody>
          </p:sp>
          <p:sp>
            <p:nvSpPr>
              <p:cNvPr id="117" name="テキスト ボックス 116"/>
              <p:cNvSpPr txBox="1"/>
              <p:nvPr/>
            </p:nvSpPr>
            <p:spPr>
              <a:xfrm>
                <a:off x="6949247" y="6009939"/>
                <a:ext cx="886856" cy="369332"/>
              </a:xfrm>
              <a:prstGeom prst="rect">
                <a:avLst/>
              </a:prstGeom>
              <a:solidFill>
                <a:srgbClr val="D7E4BD"/>
              </a:solidFill>
              <a:ln>
                <a:solidFill>
                  <a:srgbClr val="008000"/>
                </a:solidFill>
              </a:ln>
            </p:spPr>
            <p:txBody>
              <a:bodyPr wrap="none" rtlCol="0">
                <a:spAutoFit/>
              </a:bodyPr>
              <a:lstStyle/>
              <a:p>
                <a:r>
                  <a:rPr lang="en-US" altLang="ja-JP" dirty="0" smtClean="0"/>
                  <a:t>VLBI BE</a:t>
                </a:r>
                <a:endParaRPr kumimoji="1" lang="ja-JP" altLang="en-US" dirty="0"/>
              </a:p>
            </p:txBody>
          </p:sp>
          <p:sp>
            <p:nvSpPr>
              <p:cNvPr id="118" name="テキスト ボックス 117"/>
              <p:cNvSpPr txBox="1"/>
              <p:nvPr/>
            </p:nvSpPr>
            <p:spPr>
              <a:xfrm>
                <a:off x="6949247" y="5207278"/>
                <a:ext cx="828697" cy="369332"/>
              </a:xfrm>
              <a:prstGeom prst="rect">
                <a:avLst/>
              </a:prstGeom>
              <a:solidFill>
                <a:schemeClr val="accent6"/>
              </a:solidFill>
              <a:ln>
                <a:solidFill>
                  <a:srgbClr val="008000"/>
                </a:solidFill>
              </a:ln>
            </p:spPr>
            <p:txBody>
              <a:bodyPr wrap="none" rtlCol="0">
                <a:spAutoFit/>
              </a:bodyPr>
              <a:lstStyle/>
              <a:p>
                <a:r>
                  <a:rPr lang="en-US" altLang="ja-JP" dirty="0" err="1" smtClean="0"/>
                  <a:t>PolariS</a:t>
                </a:r>
                <a:endParaRPr kumimoji="1" lang="ja-JP" altLang="en-US" dirty="0"/>
              </a:p>
            </p:txBody>
          </p:sp>
        </p:grpSp>
        <p:sp>
          <p:nvSpPr>
            <p:cNvPr id="77" name="テキスト ボックス 76"/>
            <p:cNvSpPr txBox="1"/>
            <p:nvPr/>
          </p:nvSpPr>
          <p:spPr>
            <a:xfrm>
              <a:off x="3339081" y="1516458"/>
              <a:ext cx="1258277" cy="461665"/>
            </a:xfrm>
            <a:prstGeom prst="rect">
              <a:avLst/>
            </a:prstGeom>
            <a:noFill/>
          </p:spPr>
          <p:txBody>
            <a:bodyPr wrap="none" rtlCol="0">
              <a:spAutoFit/>
            </a:bodyPr>
            <a:lstStyle/>
            <a:p>
              <a:r>
                <a:rPr kumimoji="1" lang="en-US" altLang="ja-JP" sz="2400" dirty="0" smtClean="0"/>
                <a:t>Receiver</a:t>
              </a:r>
              <a:endParaRPr kumimoji="1" lang="ja-JP" altLang="en-US" sz="2400" dirty="0"/>
            </a:p>
          </p:txBody>
        </p:sp>
        <p:sp>
          <p:nvSpPr>
            <p:cNvPr id="78" name="テキスト ボックス 77"/>
            <p:cNvSpPr txBox="1"/>
            <p:nvPr/>
          </p:nvSpPr>
          <p:spPr>
            <a:xfrm>
              <a:off x="5346285" y="1516458"/>
              <a:ext cx="1144815" cy="461665"/>
            </a:xfrm>
            <a:prstGeom prst="rect">
              <a:avLst/>
            </a:prstGeom>
            <a:noFill/>
          </p:spPr>
          <p:txBody>
            <a:bodyPr wrap="none" rtlCol="0">
              <a:spAutoFit/>
            </a:bodyPr>
            <a:lstStyle/>
            <a:p>
              <a:r>
                <a:rPr lang="en-US" altLang="ja-JP" sz="2400" dirty="0" smtClean="0"/>
                <a:t>IF chain</a:t>
              </a:r>
              <a:endParaRPr kumimoji="1" lang="ja-JP" altLang="en-US" sz="2400" dirty="0"/>
            </a:p>
          </p:txBody>
        </p:sp>
        <p:sp>
          <p:nvSpPr>
            <p:cNvPr id="79" name="テキスト ボックス 78"/>
            <p:cNvSpPr txBox="1"/>
            <p:nvPr/>
          </p:nvSpPr>
          <p:spPr>
            <a:xfrm>
              <a:off x="7388775" y="1516458"/>
              <a:ext cx="1246104" cy="461665"/>
            </a:xfrm>
            <a:prstGeom prst="rect">
              <a:avLst/>
            </a:prstGeom>
            <a:noFill/>
          </p:spPr>
          <p:txBody>
            <a:bodyPr wrap="none" rtlCol="0">
              <a:spAutoFit/>
            </a:bodyPr>
            <a:lstStyle/>
            <a:p>
              <a:r>
                <a:rPr lang="en-US" altLang="ja-JP" sz="2400" dirty="0" smtClean="0"/>
                <a:t>Backend</a:t>
              </a:r>
              <a:endParaRPr kumimoji="1" lang="ja-JP" altLang="en-US" sz="2400" dirty="0"/>
            </a:p>
          </p:txBody>
        </p:sp>
        <p:cxnSp>
          <p:nvCxnSpPr>
            <p:cNvPr id="80" name="直線コネクタ 79"/>
            <p:cNvCxnSpPr>
              <a:stCxn id="128" idx="3"/>
              <a:endCxn id="75" idx="1"/>
            </p:cNvCxnSpPr>
            <p:nvPr/>
          </p:nvCxnSpPr>
          <p:spPr>
            <a:xfrm flipV="1">
              <a:off x="4341903" y="5632575"/>
              <a:ext cx="1133218" cy="56203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1" name="直線コネクタ 80"/>
            <p:cNvCxnSpPr>
              <a:stCxn id="75" idx="3"/>
              <a:endCxn id="116" idx="1"/>
            </p:cNvCxnSpPr>
            <p:nvPr/>
          </p:nvCxnSpPr>
          <p:spPr>
            <a:xfrm flipV="1">
              <a:off x="6305058" y="4589281"/>
              <a:ext cx="1135853" cy="10432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5" name="直線コネクタ 84"/>
            <p:cNvCxnSpPr>
              <a:stCxn id="123" idx="3"/>
              <a:endCxn id="75" idx="1"/>
            </p:cNvCxnSpPr>
            <p:nvPr/>
          </p:nvCxnSpPr>
          <p:spPr>
            <a:xfrm>
              <a:off x="4156067" y="3964988"/>
              <a:ext cx="1319054" cy="1667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a:stCxn id="122" idx="3"/>
              <a:endCxn id="75" idx="1"/>
            </p:cNvCxnSpPr>
            <p:nvPr/>
          </p:nvCxnSpPr>
          <p:spPr>
            <a:xfrm>
              <a:off x="4153869" y="3519064"/>
              <a:ext cx="1321252" cy="211351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8" name="直線コネクタ 87"/>
            <p:cNvCxnSpPr>
              <a:stCxn id="122" idx="3"/>
              <a:endCxn id="117" idx="1"/>
            </p:cNvCxnSpPr>
            <p:nvPr/>
          </p:nvCxnSpPr>
          <p:spPr>
            <a:xfrm>
              <a:off x="4153869" y="3519064"/>
              <a:ext cx="3287042" cy="267554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9" name="直線コネクタ 88"/>
            <p:cNvCxnSpPr>
              <a:stCxn id="120" idx="3"/>
              <a:endCxn id="75" idx="1"/>
            </p:cNvCxnSpPr>
            <p:nvPr/>
          </p:nvCxnSpPr>
          <p:spPr>
            <a:xfrm>
              <a:off x="4171734" y="2627216"/>
              <a:ext cx="1303387" cy="300535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0" name="直線コネクタ 89"/>
            <p:cNvCxnSpPr>
              <a:stCxn id="119" idx="3"/>
              <a:endCxn id="75" idx="1"/>
            </p:cNvCxnSpPr>
            <p:nvPr/>
          </p:nvCxnSpPr>
          <p:spPr>
            <a:xfrm>
              <a:off x="4171734" y="2181292"/>
              <a:ext cx="1303387" cy="34512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6" name="直線コネクタ 95"/>
            <p:cNvCxnSpPr>
              <a:stCxn id="117" idx="1"/>
              <a:endCxn id="118" idx="1"/>
            </p:cNvCxnSpPr>
            <p:nvPr/>
          </p:nvCxnSpPr>
          <p:spPr>
            <a:xfrm flipV="1">
              <a:off x="7440911" y="5391944"/>
              <a:ext cx="0" cy="80266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7" name="直線コネクタ 96"/>
            <p:cNvCxnSpPr>
              <a:stCxn id="119" idx="3"/>
              <a:endCxn id="117" idx="1"/>
            </p:cNvCxnSpPr>
            <p:nvPr/>
          </p:nvCxnSpPr>
          <p:spPr>
            <a:xfrm>
              <a:off x="4171734" y="2181292"/>
              <a:ext cx="3269177" cy="401331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98" name="直線コネクタ 97"/>
            <p:cNvCxnSpPr>
              <a:stCxn id="120" idx="3"/>
              <a:endCxn id="117" idx="1"/>
            </p:cNvCxnSpPr>
            <p:nvPr/>
          </p:nvCxnSpPr>
          <p:spPr>
            <a:xfrm>
              <a:off x="4171734" y="2627216"/>
              <a:ext cx="3269177" cy="356738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pic>
          <p:nvPicPr>
            <p:cNvPr id="99" name="図 98" descr="img15_102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2827" y="3334398"/>
              <a:ext cx="1251513" cy="1668684"/>
            </a:xfrm>
            <a:prstGeom prst="rect">
              <a:avLst/>
            </a:prstGeom>
          </p:spPr>
        </p:pic>
        <p:sp>
          <p:nvSpPr>
            <p:cNvPr id="100" name="テキスト ボックス 99"/>
            <p:cNvSpPr txBox="1"/>
            <p:nvPr/>
          </p:nvSpPr>
          <p:spPr>
            <a:xfrm>
              <a:off x="574352" y="3040918"/>
              <a:ext cx="603050" cy="369332"/>
            </a:xfrm>
            <a:prstGeom prst="rect">
              <a:avLst/>
            </a:prstGeom>
            <a:noFill/>
          </p:spPr>
          <p:txBody>
            <a:bodyPr wrap="none" rtlCol="0">
              <a:spAutoFit/>
            </a:bodyPr>
            <a:lstStyle/>
            <a:p>
              <a:r>
                <a:rPr kumimoji="1" lang="en-US" altLang="ja-JP" dirty="0" smtClean="0"/>
                <a:t>45m</a:t>
              </a:r>
              <a:endParaRPr kumimoji="1" lang="ja-JP" altLang="en-US" dirty="0"/>
            </a:p>
          </p:txBody>
        </p:sp>
        <p:grpSp>
          <p:nvGrpSpPr>
            <p:cNvPr id="10" name="図形グループ 100"/>
            <p:cNvGrpSpPr/>
            <p:nvPr/>
          </p:nvGrpSpPr>
          <p:grpSpPr>
            <a:xfrm>
              <a:off x="1524340" y="2181292"/>
              <a:ext cx="2102785" cy="4013313"/>
              <a:chOff x="1524340" y="2181292"/>
              <a:chExt cx="2102785" cy="4013313"/>
            </a:xfrm>
          </p:grpSpPr>
          <p:cxnSp>
            <p:nvCxnSpPr>
              <p:cNvPr id="103" name="直線矢印コネクタ 102"/>
              <p:cNvCxnSpPr>
                <a:stCxn id="99" idx="3"/>
                <a:endCxn id="119" idx="1"/>
              </p:cNvCxnSpPr>
              <p:nvPr/>
            </p:nvCxnSpPr>
            <p:spPr>
              <a:xfrm flipV="1">
                <a:off x="1524340" y="2181292"/>
                <a:ext cx="2084920" cy="1987448"/>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99" idx="3"/>
                <a:endCxn id="120" idx="1"/>
              </p:cNvCxnSpPr>
              <p:nvPr/>
            </p:nvCxnSpPr>
            <p:spPr>
              <a:xfrm flipV="1">
                <a:off x="1524340" y="2627216"/>
                <a:ext cx="2084920" cy="1541524"/>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6" name="直線矢印コネクタ 105"/>
              <p:cNvCxnSpPr>
                <a:stCxn id="99" idx="3"/>
                <a:endCxn id="122" idx="1"/>
              </p:cNvCxnSpPr>
              <p:nvPr/>
            </p:nvCxnSpPr>
            <p:spPr>
              <a:xfrm flipV="1">
                <a:off x="1524340" y="3519064"/>
                <a:ext cx="2102785" cy="649676"/>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7" name="直線矢印コネクタ 106"/>
              <p:cNvCxnSpPr>
                <a:stCxn id="99" idx="3"/>
                <a:endCxn id="123" idx="1"/>
              </p:cNvCxnSpPr>
              <p:nvPr/>
            </p:nvCxnSpPr>
            <p:spPr>
              <a:xfrm flipV="1">
                <a:off x="1524340" y="3964988"/>
                <a:ext cx="2100587" cy="20375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2" name="直線矢印コネクタ 111"/>
              <p:cNvCxnSpPr>
                <a:stCxn id="99" idx="3"/>
                <a:endCxn id="128" idx="1"/>
              </p:cNvCxnSpPr>
              <p:nvPr/>
            </p:nvCxnSpPr>
            <p:spPr>
              <a:xfrm>
                <a:off x="1524340" y="4168740"/>
                <a:ext cx="1914752" cy="2025865"/>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102" name="正方形/長方形 101"/>
            <p:cNvSpPr/>
            <p:nvPr/>
          </p:nvSpPr>
          <p:spPr>
            <a:xfrm>
              <a:off x="1872549" y="1996626"/>
              <a:ext cx="972141" cy="4382645"/>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dirty="0" smtClean="0"/>
                <a:t>Switch</a:t>
              </a:r>
              <a:endParaRPr kumimoji="1" lang="ja-JP" altLang="en-US" dirty="0"/>
            </a:p>
          </p:txBody>
        </p:sp>
      </p:grpSp>
      <p:grpSp>
        <p:nvGrpSpPr>
          <p:cNvPr id="11" name="図形グループ 65"/>
          <p:cNvGrpSpPr/>
          <p:nvPr/>
        </p:nvGrpSpPr>
        <p:grpSpPr>
          <a:xfrm>
            <a:off x="93120" y="671222"/>
            <a:ext cx="1610687" cy="845236"/>
            <a:chOff x="93120" y="671222"/>
            <a:chExt cx="1610687" cy="845236"/>
          </a:xfrm>
        </p:grpSpPr>
        <p:sp>
          <p:nvSpPr>
            <p:cNvPr id="67" name="テキスト ボックス 66"/>
            <p:cNvSpPr txBox="1"/>
            <p:nvPr/>
          </p:nvSpPr>
          <p:spPr>
            <a:xfrm>
              <a:off x="93120" y="671222"/>
              <a:ext cx="1137526" cy="369332"/>
            </a:xfrm>
            <a:prstGeom prst="rect">
              <a:avLst/>
            </a:prstGeom>
            <a:solidFill>
              <a:schemeClr val="accent3">
                <a:lumMod val="40000"/>
                <a:lumOff val="60000"/>
              </a:schemeClr>
            </a:solidFill>
            <a:ln>
              <a:solidFill>
                <a:srgbClr val="0000FF"/>
              </a:solidFill>
            </a:ln>
          </p:spPr>
          <p:txBody>
            <a:bodyPr wrap="none" rtlCol="0">
              <a:spAutoFit/>
            </a:bodyPr>
            <a:lstStyle/>
            <a:p>
              <a:r>
                <a:rPr lang="en-US" altLang="ja-JP" dirty="0" smtClean="0"/>
                <a:t>OPEN USE</a:t>
              </a:r>
              <a:endParaRPr kumimoji="1" lang="ja-JP" altLang="en-US" dirty="0"/>
            </a:p>
          </p:txBody>
        </p:sp>
        <p:sp>
          <p:nvSpPr>
            <p:cNvPr id="69" name="テキスト ボックス 68"/>
            <p:cNvSpPr txBox="1"/>
            <p:nvPr/>
          </p:nvSpPr>
          <p:spPr>
            <a:xfrm>
              <a:off x="93120" y="1147126"/>
              <a:ext cx="1610687" cy="369332"/>
            </a:xfrm>
            <a:prstGeom prst="rect">
              <a:avLst/>
            </a:prstGeom>
            <a:solidFill>
              <a:schemeClr val="accent6"/>
            </a:solidFill>
            <a:ln>
              <a:solidFill>
                <a:srgbClr val="008000"/>
              </a:solidFill>
            </a:ln>
          </p:spPr>
          <p:txBody>
            <a:bodyPr wrap="none" rtlCol="0">
              <a:spAutoFit/>
            </a:bodyPr>
            <a:lstStyle/>
            <a:p>
              <a:r>
                <a:rPr lang="en-US" altLang="ja-JP" dirty="0" smtClean="0"/>
                <a:t>Commissioning</a:t>
              </a:r>
              <a:endParaRPr kumimoji="1" lang="ja-JP" altLang="en-US" dirty="0"/>
            </a:p>
          </p:txBody>
        </p:sp>
      </p:grpSp>
      <p:cxnSp>
        <p:nvCxnSpPr>
          <p:cNvPr id="8" name="直線コネクタ 7"/>
          <p:cNvCxnSpPr>
            <a:stCxn id="75" idx="3"/>
            <a:endCxn id="114" idx="1"/>
          </p:cNvCxnSpPr>
          <p:nvPr/>
        </p:nvCxnSpPr>
        <p:spPr>
          <a:xfrm flipV="1">
            <a:off x="6305058" y="2181292"/>
            <a:ext cx="1135853" cy="345128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640594" y="4302054"/>
            <a:ext cx="404278" cy="369332"/>
          </a:xfrm>
          <a:prstGeom prst="rect">
            <a:avLst/>
          </a:prstGeom>
          <a:solidFill>
            <a:schemeClr val="accent3">
              <a:lumMod val="40000"/>
              <a:lumOff val="60000"/>
            </a:schemeClr>
          </a:solidFill>
          <a:ln>
            <a:solidFill>
              <a:schemeClr val="tx1"/>
            </a:solidFill>
          </a:ln>
        </p:spPr>
        <p:txBody>
          <a:bodyPr wrap="none" rtlCol="0">
            <a:spAutoFit/>
          </a:bodyPr>
          <a:lstStyle/>
          <a:p>
            <a:r>
              <a:rPr lang="en-US" altLang="ja-JP" dirty="0" smtClean="0"/>
              <a:t>TZ</a:t>
            </a:r>
            <a:endParaRPr kumimoji="1" lang="ja-JP" altLang="en-US" dirty="0"/>
          </a:p>
        </p:txBody>
      </p:sp>
      <p:cxnSp>
        <p:nvCxnSpPr>
          <p:cNvPr id="55" name="直線コネクタ 54"/>
          <p:cNvCxnSpPr>
            <a:stCxn id="53" idx="3"/>
            <a:endCxn id="75" idx="1"/>
          </p:cNvCxnSpPr>
          <p:nvPr/>
        </p:nvCxnSpPr>
        <p:spPr>
          <a:xfrm>
            <a:off x="4044872" y="4486720"/>
            <a:ext cx="1430249" cy="11458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52" name="直線矢印コネクタ 51"/>
          <p:cNvCxnSpPr/>
          <p:nvPr/>
        </p:nvCxnSpPr>
        <p:spPr>
          <a:xfrm flipH="1">
            <a:off x="4341903" y="2181292"/>
            <a:ext cx="5687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4" name="テキスト ボックス 53"/>
          <p:cNvSpPr txBox="1"/>
          <p:nvPr/>
        </p:nvSpPr>
        <p:spPr>
          <a:xfrm>
            <a:off x="4910667" y="1978123"/>
            <a:ext cx="1264064" cy="369332"/>
          </a:xfrm>
          <a:prstGeom prst="rect">
            <a:avLst/>
          </a:prstGeom>
          <a:noFill/>
        </p:spPr>
        <p:txBody>
          <a:bodyPr wrap="none" rtlCol="0">
            <a:spAutoFit/>
          </a:bodyPr>
          <a:lstStyle/>
          <a:p>
            <a:r>
              <a:rPr kumimoji="1" lang="en-US" altLang="ja-JP" dirty="0" smtClean="0"/>
              <a:t>Holography</a:t>
            </a:r>
            <a:endParaRPr kumimoji="1" lang="ja-JP" altLang="en-US" dirty="0"/>
          </a:p>
        </p:txBody>
      </p:sp>
      <p:cxnSp>
        <p:nvCxnSpPr>
          <p:cNvPr id="56" name="直線矢印コネクタ 55"/>
          <p:cNvCxnSpPr/>
          <p:nvPr/>
        </p:nvCxnSpPr>
        <p:spPr>
          <a:xfrm flipH="1">
            <a:off x="4312976" y="2627216"/>
            <a:ext cx="5687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テキスト ボックス 56"/>
          <p:cNvSpPr txBox="1"/>
          <p:nvPr/>
        </p:nvSpPr>
        <p:spPr>
          <a:xfrm>
            <a:off x="4855443" y="2442550"/>
            <a:ext cx="2328714" cy="369332"/>
          </a:xfrm>
          <a:prstGeom prst="rect">
            <a:avLst/>
          </a:prstGeom>
          <a:noFill/>
        </p:spPr>
        <p:txBody>
          <a:bodyPr wrap="none" rtlCol="0">
            <a:spAutoFit/>
          </a:bodyPr>
          <a:lstStyle/>
          <a:p>
            <a:r>
              <a:rPr kumimoji="1" lang="en-US" altLang="ja-JP" dirty="0" smtClean="0"/>
              <a:t>Master pointing model</a:t>
            </a:r>
            <a:endParaRPr kumimoji="1" lang="ja-JP" altLang="en-US" dirty="0"/>
          </a:p>
        </p:txBody>
      </p:sp>
    </p:spTree>
    <p:extLst>
      <p:ext uri="{BB962C8B-B14F-4D97-AF65-F5344CB8AC3E}">
        <p14:creationId xmlns:p14="http://schemas.microsoft.com/office/powerpoint/2010/main" xmlns="" val="17850065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Issues as of 2014</a:t>
            </a:r>
            <a:endParaRPr kumimoji="1" lang="ja-JP" altLang="en-US" dirty="0"/>
          </a:p>
        </p:txBody>
      </p:sp>
      <p:sp>
        <p:nvSpPr>
          <p:cNvPr id="3" name="コンテンツ プレースホルダ 2"/>
          <p:cNvSpPr>
            <a:spLocks noGrp="1"/>
          </p:cNvSpPr>
          <p:nvPr>
            <p:ph idx="1"/>
          </p:nvPr>
        </p:nvSpPr>
        <p:spPr/>
        <p:txBody>
          <a:bodyPr>
            <a:normAutofit/>
          </a:bodyPr>
          <a:lstStyle/>
          <a:p>
            <a:r>
              <a:rPr lang="en-US" altLang="ja-JP" dirty="0" smtClean="0"/>
              <a:t>Large s</a:t>
            </a:r>
            <a:r>
              <a:rPr kumimoji="1" lang="en-US" altLang="ja-JP" dirty="0" smtClean="0"/>
              <a:t>urface errors: 180 </a:t>
            </a:r>
            <a:r>
              <a:rPr lang="en-US" altLang="ja-JP" dirty="0" smtClean="0">
                <a:latin typeface="Symbol" pitchFamily="18" charset="2"/>
              </a:rPr>
              <a:t>m</a:t>
            </a:r>
            <a:r>
              <a:rPr lang="en-US" altLang="ja-JP" dirty="0" smtClean="0"/>
              <a:t>m</a:t>
            </a:r>
            <a:r>
              <a:rPr lang="en-US" altLang="ja-JP" dirty="0" smtClean="0">
                <a:solidFill>
                  <a:srgbClr val="FF0000"/>
                </a:solidFill>
              </a:rPr>
              <a:t> (</a:t>
            </a:r>
            <a:r>
              <a:rPr lang="en-US" altLang="ja-JP" dirty="0" smtClean="0">
                <a:latin typeface="Symbol" pitchFamily="18" charset="2"/>
              </a:rPr>
              <a:t>h</a:t>
            </a:r>
            <a:r>
              <a:rPr lang="en-US" altLang="ja-JP" baseline="-25000" dirty="0" smtClean="0"/>
              <a:t>A,110 GHz</a:t>
            </a:r>
            <a:r>
              <a:rPr lang="en-US" altLang="ja-JP" dirty="0" smtClean="0"/>
              <a:t> :0.25)</a:t>
            </a:r>
            <a:endParaRPr kumimoji="1" lang="en-US" altLang="ja-JP" dirty="0" smtClean="0"/>
          </a:p>
          <a:p>
            <a:endParaRPr lang="en-US" altLang="ja-JP" dirty="0" smtClean="0"/>
          </a:p>
          <a:p>
            <a:r>
              <a:rPr lang="en-US" altLang="ja-JP" dirty="0" smtClean="0"/>
              <a:t>High antenna noise temperature: 30 K</a:t>
            </a:r>
          </a:p>
          <a:p>
            <a:endParaRPr lang="en-US" altLang="ja-JP" dirty="0" smtClean="0"/>
          </a:p>
          <a:p>
            <a:r>
              <a:rPr lang="en-US" altLang="ja-JP" dirty="0" smtClean="0"/>
              <a:t>Single pixel Rx only at 3 mm</a:t>
            </a:r>
          </a:p>
          <a:p>
            <a:endParaRPr lang="en-US" altLang="ja-JP" dirty="0" smtClean="0"/>
          </a:p>
          <a:p>
            <a:r>
              <a:rPr lang="en-US" altLang="ja-JP" dirty="0" smtClean="0"/>
              <a:t>Rust on mount structure</a:t>
            </a:r>
          </a:p>
        </p:txBody>
      </p:sp>
      <p:sp>
        <p:nvSpPr>
          <p:cNvPr id="4" name="日付プレースホルダ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 5"/>
          <p:cNvSpPr>
            <a:spLocks noGrp="1"/>
          </p:cNvSpPr>
          <p:nvPr>
            <p:ph type="sldNum" sz="quarter" idx="12"/>
          </p:nvPr>
        </p:nvSpPr>
        <p:spPr/>
        <p:txBody>
          <a:bodyPr/>
          <a:lstStyle/>
          <a:p>
            <a:fld id="{F5662ABE-8E59-0244-9DDC-FB3F9BF0D626}" type="slidenum">
              <a:rPr kumimoji="1" lang="ja-JP" altLang="en-US" smtClean="0"/>
              <a:pPr/>
              <a:t>8</a:t>
            </a:fld>
            <a:endParaRPr kumimoji="1" lang="ja-JP"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Holography</a:t>
            </a:r>
            <a:endParaRPr kumimoji="1" lang="ja-JP" altLang="en-US" dirty="0"/>
          </a:p>
        </p:txBody>
      </p:sp>
      <p:sp>
        <p:nvSpPr>
          <p:cNvPr id="3" name="コンテンツ プレースホルダー 2"/>
          <p:cNvSpPr>
            <a:spLocks noGrp="1"/>
          </p:cNvSpPr>
          <p:nvPr>
            <p:ph idx="1"/>
          </p:nvPr>
        </p:nvSpPr>
        <p:spPr/>
        <p:txBody>
          <a:bodyPr>
            <a:normAutofit lnSpcReduction="10000"/>
          </a:bodyPr>
          <a:lstStyle/>
          <a:p>
            <a:r>
              <a:rPr kumimoji="1" lang="en-US" altLang="ja-JP" dirty="0" smtClean="0"/>
              <a:t>Measurement</a:t>
            </a:r>
          </a:p>
          <a:p>
            <a:pPr lvl="1"/>
            <a:r>
              <a:rPr kumimoji="1" lang="en-US" altLang="ja-JP" dirty="0" smtClean="0"/>
              <a:t>Frequency 19.45 GHz (CS satellite)</a:t>
            </a:r>
            <a:endParaRPr lang="en-US" altLang="ja-JP" dirty="0" smtClean="0"/>
          </a:p>
          <a:p>
            <a:pPr lvl="1"/>
            <a:r>
              <a:rPr lang="en-US" altLang="ja-JP" dirty="0" smtClean="0"/>
              <a:t>Rx: H22</a:t>
            </a:r>
          </a:p>
          <a:p>
            <a:pPr lvl="1"/>
            <a:r>
              <a:rPr kumimoji="1" lang="en-US" altLang="ja-JP" dirty="0" smtClean="0"/>
              <a:t>Ref Ant: CS dish (1.8 m)</a:t>
            </a:r>
          </a:p>
          <a:p>
            <a:endParaRPr kumimoji="1" lang="en-US" altLang="ja-JP" dirty="0" smtClean="0"/>
          </a:p>
          <a:p>
            <a:r>
              <a:rPr kumimoji="1" lang="en-US" altLang="ja-JP" dirty="0" smtClean="0"/>
              <a:t>Adjustment (700 panels)</a:t>
            </a:r>
          </a:p>
          <a:p>
            <a:pPr lvl="1"/>
            <a:r>
              <a:rPr lang="en-US" altLang="ja-JP" dirty="0" smtClean="0"/>
              <a:t>2015 sep-</a:t>
            </a:r>
            <a:r>
              <a:rPr lang="en-US" altLang="ja-JP" dirty="0" err="1" smtClean="0"/>
              <a:t>oct</a:t>
            </a:r>
            <a:endParaRPr kumimoji="1" lang="en-US" altLang="ja-JP" dirty="0" smtClean="0"/>
          </a:p>
          <a:p>
            <a:pPr lvl="1"/>
            <a:r>
              <a:rPr kumimoji="1" lang="en-US" altLang="ja-JP" dirty="0" smtClean="0"/>
              <a:t>Motorized part are broken</a:t>
            </a:r>
          </a:p>
          <a:p>
            <a:pPr lvl="1"/>
            <a:r>
              <a:rPr lang="en-US" altLang="ja-JP" dirty="0" smtClean="0"/>
              <a:t>Manually adjusted</a:t>
            </a:r>
            <a:endParaRPr kumimoji="1" lang="ja-JP" altLang="en-US" dirty="0"/>
          </a:p>
        </p:txBody>
      </p:sp>
      <p:sp>
        <p:nvSpPr>
          <p:cNvPr id="4" name="日付プレースホルダー 3"/>
          <p:cNvSpPr>
            <a:spLocks noGrp="1"/>
          </p:cNvSpPr>
          <p:nvPr>
            <p:ph type="dt" sz="half" idx="10"/>
          </p:nvPr>
        </p:nvSpPr>
        <p:spPr/>
        <p:txBody>
          <a:bodyPr/>
          <a:lstStyle/>
          <a:p>
            <a:r>
              <a:rPr kumimoji="1" lang="en-US" altLang="ja-JP" smtClean="0"/>
              <a:t>Sep. 19-24, 2016</a:t>
            </a:r>
            <a:endParaRPr kumimoji="1" lang="ja-JP" altLang="en-US"/>
          </a:p>
        </p:txBody>
      </p:sp>
      <p:sp>
        <p:nvSpPr>
          <p:cNvPr id="5" name="フッター プレースホルダー 4"/>
          <p:cNvSpPr>
            <a:spLocks noGrp="1"/>
          </p:cNvSpPr>
          <p:nvPr>
            <p:ph type="ftr" sz="quarter" idx="11"/>
          </p:nvPr>
        </p:nvSpPr>
        <p:spPr/>
        <p:txBody>
          <a:bodyPr/>
          <a:lstStyle/>
          <a:p>
            <a:r>
              <a:rPr kumimoji="1" lang="en-US" altLang="ja-JP" smtClean="0"/>
              <a:t>Metrology and Control of Large Telescopes</a:t>
            </a:r>
            <a:endParaRPr kumimoji="1" lang="ja-JP" altLang="en-US"/>
          </a:p>
        </p:txBody>
      </p:sp>
      <p:sp>
        <p:nvSpPr>
          <p:cNvPr id="6" name="スライド番号プレースホルダー 5"/>
          <p:cNvSpPr>
            <a:spLocks noGrp="1"/>
          </p:cNvSpPr>
          <p:nvPr>
            <p:ph type="sldNum" sz="quarter" idx="12"/>
          </p:nvPr>
        </p:nvSpPr>
        <p:spPr/>
        <p:txBody>
          <a:bodyPr/>
          <a:lstStyle/>
          <a:p>
            <a:fld id="{11C5601A-C401-FD49-B880-238E72AA9797}" type="slidenum">
              <a:rPr kumimoji="1" lang="ja-JP" altLang="en-US" smtClean="0"/>
              <a:pPr/>
              <a:t>9</a:t>
            </a:fld>
            <a:endParaRPr kumimoji="1" lang="ja-JP" altLang="en-US"/>
          </a:p>
        </p:txBody>
      </p:sp>
    </p:spTree>
    <p:extLst>
      <p:ext uri="{BB962C8B-B14F-4D97-AF65-F5344CB8AC3E}">
        <p14:creationId xmlns="" xmlns:p14="http://schemas.microsoft.com/office/powerpoint/2010/main" val="2599981827"/>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11062</TotalTime>
  <Words>1469</Words>
  <Application>Microsoft Office PowerPoint</Application>
  <PresentationFormat>画面に合わせる (4:3)</PresentationFormat>
  <Paragraphs>394</Paragraphs>
  <Slides>37</Slides>
  <Notes>37</Notes>
  <HiddenSlides>1</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ホワイト</vt:lpstr>
      <vt:lpstr>Nobeyama 45-m Telescope</vt:lpstr>
      <vt:lpstr>Outline</vt:lpstr>
      <vt:lpstr>Nobeyama 45-m Telescope</vt:lpstr>
      <vt:lpstr>スライド 4</vt:lpstr>
      <vt:lpstr>Nobeyama 45-m Telescope</vt:lpstr>
      <vt:lpstr>スライド 6</vt:lpstr>
      <vt:lpstr>Current System</vt:lpstr>
      <vt:lpstr>Issues as of 2014</vt:lpstr>
      <vt:lpstr>Holography</vt:lpstr>
      <vt:lpstr>Surface Adjustment</vt:lpstr>
      <vt:lpstr>スライド 11</vt:lpstr>
      <vt:lpstr>Put (Stick) metal foils to M2 and M3 </vt:lpstr>
      <vt:lpstr>“FOREST” FOur beam REceiver System on 45-m Telescope</vt:lpstr>
      <vt:lpstr>Paintings</vt:lpstr>
      <vt:lpstr>Issues</vt:lpstr>
      <vt:lpstr>Galactic Plane Survey</vt:lpstr>
      <vt:lpstr>Performance and Previous Metrology System</vt:lpstr>
      <vt:lpstr>Pointing error equations</vt:lpstr>
      <vt:lpstr>Thermal Deformation</vt:lpstr>
      <vt:lpstr>Thermal behavior</vt:lpstr>
      <vt:lpstr>Thermal Metrology</vt:lpstr>
      <vt:lpstr>Pointing under Wind</vt:lpstr>
      <vt:lpstr>Wind metrology</vt:lpstr>
      <vt:lpstr>スライド 24</vt:lpstr>
      <vt:lpstr>スライド 25</vt:lpstr>
      <vt:lpstr>Four beam pointing monitor Rx</vt:lpstr>
      <vt:lpstr>Pointing error and dish movement Azimuth/Elevation</vt:lpstr>
      <vt:lpstr>スライド 28</vt:lpstr>
      <vt:lpstr>Beam deformation</vt:lpstr>
      <vt:lpstr>Future Metrology System</vt:lpstr>
      <vt:lpstr>Thermal Metrology</vt:lpstr>
      <vt:lpstr>Wind Metrology</vt:lpstr>
      <vt:lpstr>Metrology goal</vt:lpstr>
      <vt:lpstr>New Discovery?</vt:lpstr>
      <vt:lpstr>More to come in WRC-19</vt:lpstr>
      <vt:lpstr>Summary</vt:lpstr>
      <vt:lpstr>And more learnt in this WS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Nishimura Atsushi</dc:creator>
  <cp:lastModifiedBy>msaito</cp:lastModifiedBy>
  <cp:revision>348</cp:revision>
  <cp:lastPrinted>2015-12-07T12:36:17Z</cp:lastPrinted>
  <dcterms:created xsi:type="dcterms:W3CDTF">2014-07-13T05:12:28Z</dcterms:created>
  <dcterms:modified xsi:type="dcterms:W3CDTF">2016-09-23T11:11:45Z</dcterms:modified>
</cp:coreProperties>
</file>