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567" r:id="rId3"/>
    <p:sldId id="535" r:id="rId4"/>
    <p:sldId id="387" r:id="rId5"/>
    <p:sldId id="400" r:id="rId6"/>
    <p:sldId id="401" r:id="rId7"/>
    <p:sldId id="402" r:id="rId8"/>
    <p:sldId id="403" r:id="rId9"/>
    <p:sldId id="404" r:id="rId10"/>
    <p:sldId id="405" r:id="rId11"/>
    <p:sldId id="407" r:id="rId12"/>
    <p:sldId id="408" r:id="rId13"/>
    <p:sldId id="410" r:id="rId14"/>
    <p:sldId id="413" r:id="rId15"/>
    <p:sldId id="414" r:id="rId16"/>
    <p:sldId id="415" r:id="rId17"/>
    <p:sldId id="416" r:id="rId18"/>
    <p:sldId id="537" r:id="rId19"/>
    <p:sldId id="517" r:id="rId20"/>
    <p:sldId id="519" r:id="rId21"/>
    <p:sldId id="520" r:id="rId22"/>
    <p:sldId id="521" r:id="rId23"/>
    <p:sldId id="522" r:id="rId24"/>
    <p:sldId id="524" r:id="rId25"/>
    <p:sldId id="485" r:id="rId26"/>
    <p:sldId id="525" r:id="rId27"/>
    <p:sldId id="532" r:id="rId28"/>
    <p:sldId id="533" r:id="rId29"/>
    <p:sldId id="516" r:id="rId30"/>
    <p:sldId id="618" r:id="rId31"/>
    <p:sldId id="591" r:id="rId32"/>
    <p:sldId id="592" r:id="rId33"/>
    <p:sldId id="594" r:id="rId34"/>
    <p:sldId id="595" r:id="rId35"/>
    <p:sldId id="598" r:id="rId36"/>
    <p:sldId id="599" r:id="rId37"/>
    <p:sldId id="600" r:id="rId38"/>
    <p:sldId id="606" r:id="rId39"/>
    <p:sldId id="608" r:id="rId40"/>
    <p:sldId id="534" r:id="rId41"/>
  </p:sldIdLst>
  <p:sldSz cx="9144000" cy="6858000" type="screen4x3"/>
  <p:notesSz cx="9144000" cy="6858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F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85" autoAdjust="0"/>
  </p:normalViewPr>
  <p:slideViewPr>
    <p:cSldViewPr>
      <p:cViewPr varScale="1">
        <p:scale>
          <a:sx n="42" d="100"/>
          <a:sy n="42" d="100"/>
        </p:scale>
        <p:origin x="672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I:\work\ce-3\CE-3DINGGUI\CE3&#23450;&#36712;&#31934;&#24230;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月度总观测时间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elete val="1"/>
          </c:dLbls>
          <c:cat>
            <c:strRef>
              <c:f>Sheet1!$A$2:$A$16</c:f>
              <c:strCache>
                <c:ptCount val="15"/>
                <c:pt idx="0">
                  <c:v>2015.4</c:v>
                </c:pt>
                <c:pt idx="1">
                  <c:v>2015.5</c:v>
                </c:pt>
                <c:pt idx="2">
                  <c:v>2015.6</c:v>
                </c:pt>
                <c:pt idx="3">
                  <c:v>2015.7</c:v>
                </c:pt>
                <c:pt idx="4">
                  <c:v>2015.8</c:v>
                </c:pt>
                <c:pt idx="5">
                  <c:v>2015.9</c:v>
                </c:pt>
                <c:pt idx="6">
                  <c:v>2015.10</c:v>
                </c:pt>
                <c:pt idx="7">
                  <c:v>2015.11</c:v>
                </c:pt>
                <c:pt idx="8">
                  <c:v>2015.12</c:v>
                </c:pt>
                <c:pt idx="9">
                  <c:v>2016.1</c:v>
                </c:pt>
                <c:pt idx="10">
                  <c:v>2016.2</c:v>
                </c:pt>
                <c:pt idx="11">
                  <c:v>2016.3</c:v>
                </c:pt>
                <c:pt idx="12">
                  <c:v>2016.4</c:v>
                </c:pt>
                <c:pt idx="13">
                  <c:v>2016.5</c:v>
                </c:pt>
                <c:pt idx="14">
                  <c:v>2016.6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397</c:v>
                </c:pt>
                <c:pt idx="1">
                  <c:v>621</c:v>
                </c:pt>
                <c:pt idx="2">
                  <c:v>543</c:v>
                </c:pt>
                <c:pt idx="3">
                  <c:v>551</c:v>
                </c:pt>
                <c:pt idx="4">
                  <c:v>380</c:v>
                </c:pt>
                <c:pt idx="5">
                  <c:v>643</c:v>
                </c:pt>
                <c:pt idx="6">
                  <c:v>653</c:v>
                </c:pt>
                <c:pt idx="7">
                  <c:v>480</c:v>
                </c:pt>
                <c:pt idx="8">
                  <c:v>662</c:v>
                </c:pt>
                <c:pt idx="9">
                  <c:v>591</c:v>
                </c:pt>
                <c:pt idx="10">
                  <c:v>446</c:v>
                </c:pt>
                <c:pt idx="11">
                  <c:v>694</c:v>
                </c:pt>
                <c:pt idx="12">
                  <c:v>634</c:v>
                </c:pt>
                <c:pt idx="13">
                  <c:v>431</c:v>
                </c:pt>
                <c:pt idx="14">
                  <c:v>566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CE-4D83-832C-B7D7388DADE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单天线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elete val="1"/>
          </c:dLbls>
          <c:cat>
            <c:strRef>
              <c:f>Sheet1!$A$2:$A$16</c:f>
              <c:strCache>
                <c:ptCount val="15"/>
                <c:pt idx="0">
                  <c:v>2015.4</c:v>
                </c:pt>
                <c:pt idx="1">
                  <c:v>2015.5</c:v>
                </c:pt>
                <c:pt idx="2">
                  <c:v>2015.6</c:v>
                </c:pt>
                <c:pt idx="3">
                  <c:v>2015.7</c:v>
                </c:pt>
                <c:pt idx="4">
                  <c:v>2015.8</c:v>
                </c:pt>
                <c:pt idx="5">
                  <c:v>2015.9</c:v>
                </c:pt>
                <c:pt idx="6">
                  <c:v>2015.10</c:v>
                </c:pt>
                <c:pt idx="7">
                  <c:v>2015.11</c:v>
                </c:pt>
                <c:pt idx="8">
                  <c:v>2015.12</c:v>
                </c:pt>
                <c:pt idx="9">
                  <c:v>2016.1</c:v>
                </c:pt>
                <c:pt idx="10">
                  <c:v>2016.2</c:v>
                </c:pt>
                <c:pt idx="11">
                  <c:v>2016.3</c:v>
                </c:pt>
                <c:pt idx="12">
                  <c:v>2016.4</c:v>
                </c:pt>
                <c:pt idx="13">
                  <c:v>2016.5</c:v>
                </c:pt>
                <c:pt idx="14">
                  <c:v>2016.6</c:v>
                </c:pt>
              </c:strCache>
            </c:str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49</c:v>
                </c:pt>
                <c:pt idx="1">
                  <c:v>284</c:v>
                </c:pt>
                <c:pt idx="2">
                  <c:v>204</c:v>
                </c:pt>
                <c:pt idx="3">
                  <c:v>330</c:v>
                </c:pt>
                <c:pt idx="4">
                  <c:v>253</c:v>
                </c:pt>
                <c:pt idx="5">
                  <c:v>236</c:v>
                </c:pt>
                <c:pt idx="6">
                  <c:v>315</c:v>
                </c:pt>
                <c:pt idx="7">
                  <c:v>221</c:v>
                </c:pt>
                <c:pt idx="8">
                  <c:v>310</c:v>
                </c:pt>
                <c:pt idx="9">
                  <c:v>419</c:v>
                </c:pt>
                <c:pt idx="10">
                  <c:v>271</c:v>
                </c:pt>
                <c:pt idx="11">
                  <c:v>371</c:v>
                </c:pt>
                <c:pt idx="12">
                  <c:v>324</c:v>
                </c:pt>
                <c:pt idx="13">
                  <c:v>47</c:v>
                </c:pt>
                <c:pt idx="14">
                  <c:v>206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CE-4D83-832C-B7D7388DADE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VLBI观测</c:v>
                </c:pt>
              </c:strCache>
            </c:strRef>
          </c:tx>
          <c:spPr>
            <a:solidFill>
              <a:srgbClr val="66FF33"/>
            </a:solidFill>
          </c:spPr>
          <c:invertIfNegative val="0"/>
          <c:dLbls>
            <c:delete val="1"/>
          </c:dLbls>
          <c:cat>
            <c:strRef>
              <c:f>Sheet1!$A$2:$A$16</c:f>
              <c:strCache>
                <c:ptCount val="15"/>
                <c:pt idx="0">
                  <c:v>2015.4</c:v>
                </c:pt>
                <c:pt idx="1">
                  <c:v>2015.5</c:v>
                </c:pt>
                <c:pt idx="2">
                  <c:v>2015.6</c:v>
                </c:pt>
                <c:pt idx="3">
                  <c:v>2015.7</c:v>
                </c:pt>
                <c:pt idx="4">
                  <c:v>2015.8</c:v>
                </c:pt>
                <c:pt idx="5">
                  <c:v>2015.9</c:v>
                </c:pt>
                <c:pt idx="6">
                  <c:v>2015.10</c:v>
                </c:pt>
                <c:pt idx="7">
                  <c:v>2015.11</c:v>
                </c:pt>
                <c:pt idx="8">
                  <c:v>2015.12</c:v>
                </c:pt>
                <c:pt idx="9">
                  <c:v>2016.1</c:v>
                </c:pt>
                <c:pt idx="10">
                  <c:v>2016.2</c:v>
                </c:pt>
                <c:pt idx="11">
                  <c:v>2016.3</c:v>
                </c:pt>
                <c:pt idx="12">
                  <c:v>2016.4</c:v>
                </c:pt>
                <c:pt idx="13">
                  <c:v>2016.5</c:v>
                </c:pt>
                <c:pt idx="14">
                  <c:v>2016.6</c:v>
                </c:pt>
              </c:strCache>
            </c:strRef>
          </c:cat>
          <c:val>
            <c:numRef>
              <c:f>Sheet1!$D$2:$D$16</c:f>
              <c:numCache>
                <c:formatCode>General</c:formatCode>
                <c:ptCount val="15"/>
                <c:pt idx="0">
                  <c:v>12</c:v>
                </c:pt>
                <c:pt idx="1">
                  <c:v>24</c:v>
                </c:pt>
                <c:pt idx="2">
                  <c:v>107</c:v>
                </c:pt>
                <c:pt idx="3">
                  <c:v>16</c:v>
                </c:pt>
                <c:pt idx="4">
                  <c:v>28</c:v>
                </c:pt>
                <c:pt idx="5">
                  <c:v>58</c:v>
                </c:pt>
                <c:pt idx="6">
                  <c:v>119</c:v>
                </c:pt>
                <c:pt idx="7">
                  <c:v>47</c:v>
                </c:pt>
                <c:pt idx="8">
                  <c:v>31</c:v>
                </c:pt>
                <c:pt idx="9">
                  <c:v>21</c:v>
                </c:pt>
                <c:pt idx="10">
                  <c:v>95</c:v>
                </c:pt>
                <c:pt idx="11">
                  <c:v>153</c:v>
                </c:pt>
                <c:pt idx="12">
                  <c:v>23</c:v>
                </c:pt>
                <c:pt idx="13">
                  <c:v>35</c:v>
                </c:pt>
                <c:pt idx="14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CE-4D83-832C-B7D7388DADE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测试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elete val="1"/>
          </c:dLbls>
          <c:cat>
            <c:strRef>
              <c:f>Sheet1!$A$2:$A$16</c:f>
              <c:strCache>
                <c:ptCount val="15"/>
                <c:pt idx="0">
                  <c:v>2015.4</c:v>
                </c:pt>
                <c:pt idx="1">
                  <c:v>2015.5</c:v>
                </c:pt>
                <c:pt idx="2">
                  <c:v>2015.6</c:v>
                </c:pt>
                <c:pt idx="3">
                  <c:v>2015.7</c:v>
                </c:pt>
                <c:pt idx="4">
                  <c:v>2015.8</c:v>
                </c:pt>
                <c:pt idx="5">
                  <c:v>2015.9</c:v>
                </c:pt>
                <c:pt idx="6">
                  <c:v>2015.10</c:v>
                </c:pt>
                <c:pt idx="7">
                  <c:v>2015.11</c:v>
                </c:pt>
                <c:pt idx="8">
                  <c:v>2015.12</c:v>
                </c:pt>
                <c:pt idx="9">
                  <c:v>2016.1</c:v>
                </c:pt>
                <c:pt idx="10">
                  <c:v>2016.2</c:v>
                </c:pt>
                <c:pt idx="11">
                  <c:v>2016.3</c:v>
                </c:pt>
                <c:pt idx="12">
                  <c:v>2016.4</c:v>
                </c:pt>
                <c:pt idx="13">
                  <c:v>2016.5</c:v>
                </c:pt>
                <c:pt idx="14">
                  <c:v>2016.6</c:v>
                </c:pt>
              </c:strCache>
            </c:strRef>
          </c:cat>
          <c:val>
            <c:numRef>
              <c:f>Sheet1!$E$2:$E$16</c:f>
              <c:numCache>
                <c:formatCode>General</c:formatCode>
                <c:ptCount val="15"/>
                <c:pt idx="0">
                  <c:v>206</c:v>
                </c:pt>
                <c:pt idx="1">
                  <c:v>313</c:v>
                </c:pt>
                <c:pt idx="2">
                  <c:v>147</c:v>
                </c:pt>
                <c:pt idx="3">
                  <c:v>143</c:v>
                </c:pt>
                <c:pt idx="4">
                  <c:v>81</c:v>
                </c:pt>
                <c:pt idx="5">
                  <c:v>269</c:v>
                </c:pt>
                <c:pt idx="6">
                  <c:v>198</c:v>
                </c:pt>
                <c:pt idx="7">
                  <c:v>104</c:v>
                </c:pt>
                <c:pt idx="8">
                  <c:v>119</c:v>
                </c:pt>
                <c:pt idx="9">
                  <c:v>58</c:v>
                </c:pt>
                <c:pt idx="10">
                  <c:v>55</c:v>
                </c:pt>
                <c:pt idx="11">
                  <c:v>165</c:v>
                </c:pt>
                <c:pt idx="12">
                  <c:v>226</c:v>
                </c:pt>
                <c:pt idx="13">
                  <c:v>64</c:v>
                </c:pt>
                <c:pt idx="14">
                  <c:v>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ECE-4D83-832C-B7D7388DADE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维护保养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elete val="1"/>
          </c:dLbls>
          <c:cat>
            <c:strRef>
              <c:f>Sheet1!$A$2:$A$16</c:f>
              <c:strCache>
                <c:ptCount val="15"/>
                <c:pt idx="0">
                  <c:v>2015.4</c:v>
                </c:pt>
                <c:pt idx="1">
                  <c:v>2015.5</c:v>
                </c:pt>
                <c:pt idx="2">
                  <c:v>2015.6</c:v>
                </c:pt>
                <c:pt idx="3">
                  <c:v>2015.7</c:v>
                </c:pt>
                <c:pt idx="4">
                  <c:v>2015.8</c:v>
                </c:pt>
                <c:pt idx="5">
                  <c:v>2015.9</c:v>
                </c:pt>
                <c:pt idx="6">
                  <c:v>2015.10</c:v>
                </c:pt>
                <c:pt idx="7">
                  <c:v>2015.11</c:v>
                </c:pt>
                <c:pt idx="8">
                  <c:v>2015.12</c:v>
                </c:pt>
                <c:pt idx="9">
                  <c:v>2016.1</c:v>
                </c:pt>
                <c:pt idx="10">
                  <c:v>2016.2</c:v>
                </c:pt>
                <c:pt idx="11">
                  <c:v>2016.3</c:v>
                </c:pt>
                <c:pt idx="12">
                  <c:v>2016.4</c:v>
                </c:pt>
                <c:pt idx="13">
                  <c:v>2016.5</c:v>
                </c:pt>
                <c:pt idx="14">
                  <c:v>2016.6</c:v>
                </c:pt>
              </c:strCache>
            </c:strRef>
          </c:cat>
          <c:val>
            <c:numRef>
              <c:f>Sheet1!$F$2:$F$16</c:f>
              <c:numCache>
                <c:formatCode>General</c:formatCode>
                <c:ptCount val="15"/>
                <c:pt idx="0">
                  <c:v>130</c:v>
                </c:pt>
                <c:pt idx="2">
                  <c:v>85</c:v>
                </c:pt>
                <c:pt idx="3">
                  <c:v>62</c:v>
                </c:pt>
                <c:pt idx="4">
                  <c:v>18</c:v>
                </c:pt>
                <c:pt idx="5">
                  <c:v>80</c:v>
                </c:pt>
                <c:pt idx="6">
                  <c:v>21</c:v>
                </c:pt>
                <c:pt idx="7">
                  <c:v>108</c:v>
                </c:pt>
                <c:pt idx="8">
                  <c:v>76</c:v>
                </c:pt>
                <c:pt idx="9">
                  <c:v>93</c:v>
                </c:pt>
                <c:pt idx="10">
                  <c:v>25</c:v>
                </c:pt>
                <c:pt idx="11">
                  <c:v>5</c:v>
                </c:pt>
                <c:pt idx="12">
                  <c:v>61</c:v>
                </c:pt>
                <c:pt idx="13">
                  <c:v>285</c:v>
                </c:pt>
                <c:pt idx="14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ECE-4D83-832C-B7D7388DADE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30852736"/>
        <c:axId val="130854272"/>
      </c:barChart>
      <c:dateAx>
        <c:axId val="130852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30854272"/>
        <c:crosses val="autoZero"/>
        <c:auto val="0"/>
        <c:lblOffset val="100"/>
        <c:baseTimeUnit val="days"/>
      </c:dateAx>
      <c:valAx>
        <c:axId val="130854272"/>
        <c:scaling>
          <c:orientation val="minMax"/>
          <c:max val="700"/>
        </c:scaling>
        <c:delete val="0"/>
        <c:axPos val="l"/>
        <c:numFmt formatCode="General" sourceLinked="1"/>
        <c:majorTickMark val="none"/>
        <c:minorTickMark val="none"/>
        <c:tickLblPos val="nextTo"/>
        <c:crossAx val="13085273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>
              <a:latin typeface="楷体" pitchFamily="49" charset="-122"/>
              <a:ea typeface="楷体" pitchFamily="49" charset="-122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 b="1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观测量残差!$C$2</c:f>
              <c:strCache>
                <c:ptCount val="1"/>
                <c:pt idx="0">
                  <c:v>实时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观测量残差!$A$4:$A$15</c:f>
              <c:numCache>
                <c:formatCode>m/d;@</c:formatCode>
                <c:ptCount val="12"/>
                <c:pt idx="0">
                  <c:v>41610</c:v>
                </c:pt>
                <c:pt idx="1">
                  <c:v>41611</c:v>
                </c:pt>
                <c:pt idx="2">
                  <c:v>41612</c:v>
                </c:pt>
                <c:pt idx="3">
                  <c:v>41613</c:v>
                </c:pt>
                <c:pt idx="4">
                  <c:v>41614</c:v>
                </c:pt>
                <c:pt idx="5">
                  <c:v>41615</c:v>
                </c:pt>
                <c:pt idx="6">
                  <c:v>41616</c:v>
                </c:pt>
                <c:pt idx="7">
                  <c:v>41617</c:v>
                </c:pt>
                <c:pt idx="8">
                  <c:v>41618</c:v>
                </c:pt>
                <c:pt idx="9">
                  <c:v>41619</c:v>
                </c:pt>
                <c:pt idx="10">
                  <c:v>41620</c:v>
                </c:pt>
                <c:pt idx="11">
                  <c:v>41621</c:v>
                </c:pt>
              </c:numCache>
            </c:numRef>
          </c:cat>
          <c:val>
            <c:numRef>
              <c:f>观测量残差!$C$4:$C$15</c:f>
              <c:numCache>
                <c:formatCode>0.00000_);[Red]\(0.00000\)</c:formatCode>
                <c:ptCount val="12"/>
                <c:pt idx="0">
                  <c:v>0.8</c:v>
                </c:pt>
                <c:pt idx="1">
                  <c:v>0.8</c:v>
                </c:pt>
                <c:pt idx="2">
                  <c:v>0.51480000000000004</c:v>
                </c:pt>
                <c:pt idx="3">
                  <c:v>1.0011999999999808</c:v>
                </c:pt>
                <c:pt idx="4">
                  <c:v>0.72666666666666668</c:v>
                </c:pt>
                <c:pt idx="5">
                  <c:v>0.65853333333333364</c:v>
                </c:pt>
                <c:pt idx="6">
                  <c:v>0.6826333333333392</c:v>
                </c:pt>
                <c:pt idx="7">
                  <c:v>0.71603333333333363</c:v>
                </c:pt>
                <c:pt idx="8">
                  <c:v>0.62713333333333365</c:v>
                </c:pt>
                <c:pt idx="9">
                  <c:v>0.53310000000000002</c:v>
                </c:pt>
                <c:pt idx="10">
                  <c:v>0.42100000000000032</c:v>
                </c:pt>
                <c:pt idx="11">
                  <c:v>0.37716666666667298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2D-4F07-86A5-21363D32E826}"/>
            </c:ext>
          </c:extLst>
        </c:ser>
        <c:ser>
          <c:idx val="1"/>
          <c:order val="1"/>
          <c:tx>
            <c:strRef>
              <c:f>观测量残差!$E$2</c:f>
              <c:strCache>
                <c:ptCount val="1"/>
                <c:pt idx="0">
                  <c:v>精修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观测量残差!$A$4:$A$15</c:f>
              <c:numCache>
                <c:formatCode>m/d;@</c:formatCode>
                <c:ptCount val="12"/>
                <c:pt idx="0">
                  <c:v>41610</c:v>
                </c:pt>
                <c:pt idx="1">
                  <c:v>41611</c:v>
                </c:pt>
                <c:pt idx="2">
                  <c:v>41612</c:v>
                </c:pt>
                <c:pt idx="3">
                  <c:v>41613</c:v>
                </c:pt>
                <c:pt idx="4">
                  <c:v>41614</c:v>
                </c:pt>
                <c:pt idx="5">
                  <c:v>41615</c:v>
                </c:pt>
                <c:pt idx="6">
                  <c:v>41616</c:v>
                </c:pt>
                <c:pt idx="7">
                  <c:v>41617</c:v>
                </c:pt>
                <c:pt idx="8">
                  <c:v>41618</c:v>
                </c:pt>
                <c:pt idx="9">
                  <c:v>41619</c:v>
                </c:pt>
                <c:pt idx="10">
                  <c:v>41620</c:v>
                </c:pt>
                <c:pt idx="11">
                  <c:v>41621</c:v>
                </c:pt>
              </c:numCache>
            </c:numRef>
          </c:cat>
          <c:val>
            <c:numRef>
              <c:f>观测量残差!$E$4:$E$15</c:f>
              <c:numCache>
                <c:formatCode>0.00000_);[Red]\(0.00000\)</c:formatCode>
                <c:ptCount val="12"/>
                <c:pt idx="0">
                  <c:v>0.8</c:v>
                </c:pt>
                <c:pt idx="1">
                  <c:v>0.9</c:v>
                </c:pt>
                <c:pt idx="2">
                  <c:v>0.45596666666667157</c:v>
                </c:pt>
                <c:pt idx="3">
                  <c:v>1.2642333333333333</c:v>
                </c:pt>
                <c:pt idx="4">
                  <c:v>0.23273333333333598</c:v>
                </c:pt>
                <c:pt idx="5">
                  <c:v>0.278166666666671</c:v>
                </c:pt>
                <c:pt idx="6">
                  <c:v>0.33746666666667535</c:v>
                </c:pt>
                <c:pt idx="7">
                  <c:v>0.47590000000000032</c:v>
                </c:pt>
                <c:pt idx="8">
                  <c:v>0.70443333333333324</c:v>
                </c:pt>
                <c:pt idx="9">
                  <c:v>0.52563333333333362</c:v>
                </c:pt>
                <c:pt idx="10">
                  <c:v>0.55980000000000063</c:v>
                </c:pt>
                <c:pt idx="11">
                  <c:v>0.51900000000000002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2D-4F07-86A5-21363D32E8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0340480"/>
        <c:axId val="100342016"/>
      </c:barChart>
      <c:dateAx>
        <c:axId val="100340480"/>
        <c:scaling>
          <c:orientation val="minMax"/>
        </c:scaling>
        <c:delete val="0"/>
        <c:axPos val="b"/>
        <c:numFmt formatCode="m/d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342016"/>
        <c:crosses val="autoZero"/>
        <c:auto val="1"/>
        <c:lblOffset val="100"/>
        <c:baseTimeUnit val="days"/>
      </c:dateAx>
      <c:valAx>
        <c:axId val="100342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_);[Red]\(#,##0.0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340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0.394</cdr:x>
      <cdr:y>0.14801</cdr:y>
    </cdr:from>
    <cdr:to>
      <cdr:x>0.95342</cdr:x>
      <cdr:y>0.22818</cdr:y>
    </cdr:to>
    <cdr:sp macro="" textlink="">
      <cdr:nvSpPr>
        <cdr:cNvPr id="7" name="双大括号 6"/>
        <cdr:cNvSpPr/>
      </cdr:nvSpPr>
      <cdr:spPr>
        <a:xfrm xmlns:a="http://schemas.openxmlformats.org/drawingml/2006/main">
          <a:off x="1787858" y="327546"/>
          <a:ext cx="2538484" cy="177421"/>
        </a:xfrm>
        <a:prstGeom xmlns:a="http://schemas.openxmlformats.org/drawingml/2006/main" prst="bracePair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zh-CN"/>
        </a:p>
      </cdr:txBody>
    </cdr:sp>
  </cdr:relSizeAnchor>
  <cdr:relSizeAnchor xmlns:cdr="http://schemas.openxmlformats.org/drawingml/2006/chartDrawing">
    <cdr:from>
      <cdr:x>0.1564</cdr:x>
      <cdr:y>0.1511</cdr:y>
    </cdr:from>
    <cdr:to>
      <cdr:x>0.30377</cdr:x>
      <cdr:y>0.20968</cdr:y>
    </cdr:to>
    <cdr:sp macro="" textlink="">
      <cdr:nvSpPr>
        <cdr:cNvPr id="8" name="文本框 7"/>
        <cdr:cNvSpPr txBox="1"/>
      </cdr:nvSpPr>
      <cdr:spPr>
        <a:xfrm xmlns:a="http://schemas.openxmlformats.org/drawingml/2006/main">
          <a:off x="709684" y="334370"/>
          <a:ext cx="668740" cy="1296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zh-CN" altLang="en-US" sz="1100"/>
        </a:p>
      </cdr:txBody>
    </cdr:sp>
  </cdr:relSizeAnchor>
  <cdr:relSizeAnchor xmlns:cdr="http://schemas.openxmlformats.org/drawingml/2006/chartDrawing">
    <cdr:from>
      <cdr:x>0.09091</cdr:x>
      <cdr:y>0.04652</cdr:y>
    </cdr:from>
    <cdr:to>
      <cdr:x>0.33453</cdr:x>
      <cdr:y>0.38266</cdr:y>
    </cdr:to>
    <cdr:sp macro="" textlink="">
      <cdr:nvSpPr>
        <cdr:cNvPr id="9" name="文本框 8"/>
        <cdr:cNvSpPr txBox="1"/>
      </cdr:nvSpPr>
      <cdr:spPr>
        <a:xfrm xmlns:a="http://schemas.openxmlformats.org/drawingml/2006/main">
          <a:off x="360040" y="155775"/>
          <a:ext cx="964842" cy="11255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altLang="zh-CN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Flying to moon</a:t>
          </a:r>
          <a:endParaRPr lang="zh-CN" altLang="en-US" sz="20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0.59167</cdr:x>
      <cdr:y>0.12471</cdr:y>
    </cdr:from>
    <cdr:to>
      <cdr:x>0.83529</cdr:x>
      <cdr:y>0.24497</cdr:y>
    </cdr:to>
    <cdr:sp macro="" textlink="">
      <cdr:nvSpPr>
        <cdr:cNvPr id="10" name="文本框 1"/>
        <cdr:cNvSpPr txBox="1"/>
      </cdr:nvSpPr>
      <cdr:spPr>
        <a:xfrm xmlns:a="http://schemas.openxmlformats.org/drawingml/2006/main">
          <a:off x="2684819" y="275988"/>
          <a:ext cx="1105468" cy="266131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0.58498</cdr:x>
      <cdr:y>0.12026</cdr:y>
    </cdr:from>
    <cdr:to>
      <cdr:x>0.89091</cdr:x>
      <cdr:y>0.34759</cdr:y>
    </cdr:to>
    <cdr:sp macro="" textlink="">
      <cdr:nvSpPr>
        <cdr:cNvPr id="11" name="文本框 10"/>
        <cdr:cNvSpPr txBox="1"/>
      </cdr:nvSpPr>
      <cdr:spPr>
        <a:xfrm xmlns:a="http://schemas.openxmlformats.org/drawingml/2006/main">
          <a:off x="2316778" y="402686"/>
          <a:ext cx="1211614" cy="7612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altLang="zh-CN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Circling moon</a:t>
          </a:r>
          <a:endParaRPr lang="zh-CN" altLang="en-US" sz="20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70C37-D7B9-4203-9087-261AA72777E3}" type="datetimeFigureOut">
              <a:rPr lang="zh-CN" altLang="en-US" smtClean="0"/>
              <a:pPr/>
              <a:t>2016/9/23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7433B-045B-4C1B-A26C-7140B54DC2E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064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B6B421-3379-4EDD-976A-6E7102CB2E9F}" type="datetimeFigureOut">
              <a:rPr lang="zh-CN" altLang="en-US" smtClean="0"/>
              <a:pPr/>
              <a:t>2016/9/23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72A02-D399-4481-B80E-78209C82433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236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72A02-D399-4481-B80E-78209C82433F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999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zh-CN" dirty="0" smtClean="0"/>
              <a:t>yanzhen@shao.ac.cn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497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72A02-D399-4481-B80E-78209C82433F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045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D7DEE-7184-4B07-98E8-C60715E5FC50}" type="datetime1">
              <a:rPr lang="zh-CN" altLang="en-US" smtClean="0"/>
              <a:pPr/>
              <a:t>2016/9/23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BA73C-8A61-4DC0-AF83-3B9C586341B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108F9-3B65-4CA8-B8A2-E2F261C0CD37}" type="datetime1">
              <a:rPr lang="zh-CN" altLang="en-US" smtClean="0"/>
              <a:pPr/>
              <a:t>2016/9/23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BA73C-8A61-4DC0-AF83-3B9C586341B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C2BBD-6A4E-419D-94D1-3A5265A485F4}" type="datetime1">
              <a:rPr lang="zh-CN" altLang="en-US" smtClean="0"/>
              <a:pPr/>
              <a:t>2016/9/23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BA73C-8A61-4DC0-AF83-3B9C586341B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2988" y="0"/>
            <a:ext cx="7570787" cy="76517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125538"/>
            <a:ext cx="4038600" cy="500062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125538"/>
            <a:ext cx="4038600" cy="242411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702050"/>
            <a:ext cx="4038600" cy="242411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F8166-4F21-4F0A-B8D0-4D47213164BF}" type="datetime1">
              <a:rPr lang="zh-CN" altLang="en-US"/>
              <a:pPr>
                <a:defRPr/>
              </a:pPr>
              <a:t>2016/9/23</a:t>
            </a:fld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26BF4-29B0-4606-A714-3BC2ADA11C6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81793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5564-8F65-4D50-8C53-139336E206BA}" type="datetime1">
              <a:rPr lang="zh-CN" altLang="en-US" smtClean="0"/>
              <a:pPr/>
              <a:t>2016/9/23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BA73C-8A61-4DC0-AF83-3B9C586341B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F161D-43AF-4256-BC02-DB975D6443A8}" type="datetime1">
              <a:rPr lang="zh-CN" altLang="en-US" smtClean="0"/>
              <a:pPr/>
              <a:t>2016/9/23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BA73C-8A61-4DC0-AF83-3B9C586341B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EA58A-7A98-4036-9F27-EDD3729F8012}" type="datetime1">
              <a:rPr lang="zh-CN" altLang="en-US" smtClean="0"/>
              <a:pPr/>
              <a:t>2016/9/23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BA73C-8A61-4DC0-AF83-3B9C586341B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86A9E-675D-4303-97DB-AD16327B57DC}" type="datetime1">
              <a:rPr lang="zh-CN" altLang="en-US" smtClean="0"/>
              <a:pPr/>
              <a:t>2016/9/23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BA73C-8A61-4DC0-AF83-3B9C586341B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FA3F7-CE6D-447C-B059-A929DC86A4A5}" type="datetime1">
              <a:rPr lang="zh-CN" altLang="en-US" smtClean="0"/>
              <a:pPr/>
              <a:t>2016/9/23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BA73C-8A61-4DC0-AF83-3B9C586341B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03AEC-B1F9-4935-AC95-38547C9443C8}" type="datetime1">
              <a:rPr lang="zh-CN" altLang="en-US" smtClean="0"/>
              <a:pPr/>
              <a:t>2016/9/23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BA73C-8A61-4DC0-AF83-3B9C586341B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3372C-5C08-406A-B33B-058CED102784}" type="datetime1">
              <a:rPr lang="zh-CN" altLang="en-US" smtClean="0"/>
              <a:pPr/>
              <a:t>2016/9/23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BA73C-8A61-4DC0-AF83-3B9C586341B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3DDC-91C7-4230-AD40-11B888CCF470}" type="datetime1">
              <a:rPr lang="zh-CN" altLang="en-US" smtClean="0"/>
              <a:pPr/>
              <a:t>2016/9/23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BA73C-8A61-4DC0-AF83-3B9C586341B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30FDF-5ED9-4885-927F-3CE532FBB33B}" type="datetime1">
              <a:rPr lang="zh-CN" altLang="en-US" smtClean="0"/>
              <a:pPr/>
              <a:t>2016/9/23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BA73C-8A61-4DC0-AF83-3B9C586341B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95536" y="260648"/>
            <a:ext cx="756084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Report on </a:t>
            </a:r>
            <a:r>
              <a:rPr lang="en-US" altLang="zh-CN" sz="4000" b="1" dirty="0" err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TianMa</a:t>
            </a:r>
            <a:r>
              <a:rPr lang="en-US" altLang="zh-CN" sz="40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Telescope</a:t>
            </a:r>
          </a:p>
          <a:p>
            <a:r>
              <a:rPr lang="en-US" altLang="zh-CN" sz="40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(Shanghai 65m radio telescope)</a:t>
            </a:r>
          </a:p>
          <a:p>
            <a:endParaRPr lang="en-US" altLang="zh-CN" sz="4000" b="1" dirty="0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endParaRPr lang="en-US" altLang="zh-CN" sz="4400" b="1" dirty="0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r>
              <a:rPr lang="en-US" altLang="zh-CN" sz="32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Shanghai </a:t>
            </a:r>
          </a:p>
          <a:p>
            <a:r>
              <a:rPr lang="en-US" altLang="zh-CN" sz="32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Astronomical </a:t>
            </a:r>
          </a:p>
          <a:p>
            <a:r>
              <a:rPr lang="en-US" altLang="zh-CN" sz="32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Observatory</a:t>
            </a:r>
          </a:p>
          <a:p>
            <a:endParaRPr lang="en-US" altLang="zh-CN" sz="3200" b="1" dirty="0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endParaRPr lang="en-US" altLang="zh-CN" sz="3200" b="1" dirty="0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r>
              <a:rPr lang="en-US" altLang="zh-CN" sz="32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Liu </a:t>
            </a:r>
            <a:r>
              <a:rPr lang="en-US" altLang="zh-CN" sz="3200" b="1" dirty="0" err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Qinghui</a:t>
            </a:r>
            <a:endParaRPr lang="en-US" altLang="zh-CN" sz="3200" b="1" dirty="0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r>
              <a:rPr lang="en-US" altLang="zh-CN" sz="2800" b="1" dirty="0" err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Tianma</a:t>
            </a:r>
            <a:r>
              <a:rPr lang="en-US" altLang="zh-CN" sz="28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telescope team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lum brigh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94" y="1916833"/>
            <a:ext cx="445685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5385731"/>
            <a:ext cx="1256928" cy="12569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2320" y="5349112"/>
            <a:ext cx="1187624" cy="1293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403648" y="110444"/>
            <a:ext cx="6120680" cy="830997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Surface accuracy of main reflector </a:t>
            </a:r>
          </a:p>
          <a:p>
            <a:pPr algn="ctr"/>
            <a:r>
              <a:rPr lang="en-US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measured by using holographic technique</a:t>
            </a:r>
            <a:endParaRPr lang="zh-CN" altLang="en-US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941441"/>
            <a:ext cx="7776864" cy="59165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496" y="3174067"/>
            <a:ext cx="14318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Elevation</a:t>
            </a:r>
          </a:p>
          <a:p>
            <a:r>
              <a:rPr lang="en-US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52deg</a:t>
            </a:r>
            <a:endParaRPr lang="zh-CN" altLang="en-US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76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80512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683568" y="118373"/>
            <a:ext cx="6408712" cy="523220"/>
          </a:xfrm>
          <a:prstGeom prst="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Receiving system of </a:t>
            </a:r>
            <a:r>
              <a:rPr lang="en-US" altLang="zh-CN" sz="2800" b="1" dirty="0" err="1" smtClean="0">
                <a:latin typeface="Times New Roman" pitchFamily="18" charset="0"/>
                <a:cs typeface="Times New Roman" pitchFamily="18" charset="0"/>
              </a:rPr>
              <a:t>Tianma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 telescope</a:t>
            </a:r>
            <a:endParaRPr lang="en-US" altLang="zh-CN" sz="2800" b="1" cap="all" dirty="0" smtClean="0"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812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66725" y="980728"/>
            <a:ext cx="8353425" cy="5472608"/>
            <a:chOff x="0" y="0"/>
            <a:chExt cx="8352928" cy="5661248"/>
          </a:xfrm>
        </p:grpSpPr>
        <p:pic>
          <p:nvPicPr>
            <p:cNvPr id="3" name="Picture 2" descr="C:\Users\liuqh\Desktop\65米131029照片\P1050647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8352928" cy="5661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8"/>
            <p:cNvSpPr>
              <a:spLocks noChangeArrowheads="1"/>
            </p:cNvSpPr>
            <p:nvPr/>
          </p:nvSpPr>
          <p:spPr bwMode="auto">
            <a:xfrm>
              <a:off x="4757972" y="4680520"/>
              <a:ext cx="3259032" cy="509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600" b="1" dirty="0" smtClean="0">
                  <a:solidFill>
                    <a:srgbClr val="FF0000"/>
                  </a:solidFill>
                  <a:latin typeface="楷体" pitchFamily="49" charset="-122"/>
                  <a:ea typeface="楷体" pitchFamily="49" charset="-122"/>
                </a:rPr>
                <a:t>S-band</a:t>
              </a:r>
              <a:r>
                <a:rPr lang="zh-CN" altLang="en-US" sz="2600" b="1" dirty="0" smtClean="0">
                  <a:solidFill>
                    <a:srgbClr val="FF0000"/>
                  </a:solidFill>
                  <a:latin typeface="楷体" pitchFamily="49" charset="-122"/>
                  <a:ea typeface="楷体" pitchFamily="49" charset="-122"/>
                </a:rPr>
                <a:t>（</a:t>
              </a:r>
              <a:r>
                <a:rPr lang="en-US" altLang="zh-CN" sz="2600" b="1" dirty="0" smtClean="0">
                  <a:solidFill>
                    <a:srgbClr val="FF0000"/>
                  </a:solidFill>
                </a:rPr>
                <a:t> 2.2-2.4 G </a:t>
              </a:r>
              <a:r>
                <a:rPr lang="zh-CN" altLang="en-US" sz="2600" b="1" dirty="0" smtClean="0">
                  <a:solidFill>
                    <a:srgbClr val="FF0000"/>
                  </a:solidFill>
                  <a:latin typeface="楷体" pitchFamily="49" charset="-122"/>
                  <a:ea typeface="楷体" pitchFamily="49" charset="-122"/>
                </a:rPr>
                <a:t>）</a:t>
              </a:r>
              <a:endParaRPr lang="zh-CN" altLang="en-US" sz="2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7" name="TextBox 14"/>
            <p:cNvSpPr>
              <a:spLocks noChangeArrowheads="1"/>
            </p:cNvSpPr>
            <p:nvPr/>
          </p:nvSpPr>
          <p:spPr bwMode="auto">
            <a:xfrm>
              <a:off x="2634067" y="3168352"/>
              <a:ext cx="3108358" cy="509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600" b="1" dirty="0" smtClean="0">
                  <a:solidFill>
                    <a:srgbClr val="FF0000"/>
                  </a:solidFill>
                  <a:latin typeface="楷体" pitchFamily="49" charset="-122"/>
                  <a:ea typeface="楷体" pitchFamily="49" charset="-122"/>
                </a:rPr>
                <a:t>X-band</a:t>
              </a:r>
              <a:r>
                <a:rPr lang="zh-CN" altLang="en-US" sz="2600" b="1" dirty="0" smtClean="0">
                  <a:solidFill>
                    <a:srgbClr val="FF0000"/>
                  </a:solidFill>
                  <a:latin typeface="楷体" pitchFamily="49" charset="-122"/>
                  <a:ea typeface="楷体" pitchFamily="49" charset="-122"/>
                </a:rPr>
                <a:t>（</a:t>
              </a:r>
              <a:r>
                <a:rPr lang="en-US" altLang="zh-CN" sz="2600" b="1" dirty="0" smtClean="0">
                  <a:solidFill>
                    <a:srgbClr val="FF0000"/>
                  </a:solidFill>
                </a:rPr>
                <a:t>8.2-9.0 G</a:t>
              </a:r>
              <a:r>
                <a:rPr lang="zh-CN" altLang="en-US" sz="2600" b="1" dirty="0" smtClean="0">
                  <a:solidFill>
                    <a:srgbClr val="FF0000"/>
                  </a:solidFill>
                </a:rPr>
                <a:t>）</a:t>
              </a:r>
              <a:endParaRPr lang="zh-CN" altLang="en-US" sz="2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cxnSp>
          <p:nvCxnSpPr>
            <p:cNvPr id="8" name="直接箭头连接符 15"/>
            <p:cNvCxnSpPr>
              <a:cxnSpLocks noChangeShapeType="1"/>
            </p:cNvCxnSpPr>
            <p:nvPr/>
          </p:nvCxnSpPr>
          <p:spPr bwMode="auto">
            <a:xfrm flipV="1">
              <a:off x="3672408" y="2592288"/>
              <a:ext cx="1584176" cy="648072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bevel/>
              <a:headEnd/>
              <a:tailEnd type="arrow" w="med" len="med"/>
            </a:ln>
          </p:spPr>
        </p:cxnSp>
        <p:sp>
          <p:nvSpPr>
            <p:cNvPr id="9" name="TextBox 18"/>
            <p:cNvSpPr>
              <a:spLocks noChangeArrowheads="1"/>
            </p:cNvSpPr>
            <p:nvPr/>
          </p:nvSpPr>
          <p:spPr bwMode="auto">
            <a:xfrm>
              <a:off x="43535" y="1944216"/>
              <a:ext cx="2935244" cy="5094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600" b="1" dirty="0" smtClean="0">
                  <a:solidFill>
                    <a:srgbClr val="FF0000"/>
                  </a:solidFill>
                  <a:latin typeface="楷体" pitchFamily="49" charset="-122"/>
                  <a:ea typeface="楷体" pitchFamily="49" charset="-122"/>
                </a:rPr>
                <a:t>C-band</a:t>
              </a:r>
              <a:r>
                <a:rPr lang="zh-CN" altLang="zh-CN" sz="2600" b="1" dirty="0" smtClean="0">
                  <a:solidFill>
                    <a:srgbClr val="FF0000"/>
                  </a:solidFill>
                </a:rPr>
                <a:t>（</a:t>
              </a:r>
              <a:r>
                <a:rPr lang="en-US" altLang="zh-CN" sz="2600" b="1" dirty="0" smtClean="0">
                  <a:solidFill>
                    <a:srgbClr val="FF0000"/>
                  </a:solidFill>
                </a:rPr>
                <a:t>4-8 GHz</a:t>
              </a:r>
              <a:r>
                <a:rPr lang="zh-CN" altLang="zh-CN" sz="2600" b="1" dirty="0" smtClean="0">
                  <a:solidFill>
                    <a:srgbClr val="FF0000"/>
                  </a:solidFill>
                </a:rPr>
                <a:t>）</a:t>
              </a:r>
              <a:endParaRPr lang="zh-CN" altLang="en-US" sz="2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115616" y="190381"/>
            <a:ext cx="5976664" cy="646331"/>
          </a:xfrm>
          <a:prstGeom prst="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altLang="zh-CN" sz="3600" b="1" cap="all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S/X </a:t>
            </a:r>
            <a:r>
              <a:rPr lang="en-US" altLang="zh-CN" sz="36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and</a:t>
            </a:r>
            <a:r>
              <a:rPr lang="zh-CN" altLang="en-US" sz="3600" b="1" cap="all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pt-BR" altLang="zh-CN" sz="3600" b="1" cap="all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en-US" altLang="zh-CN" sz="36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-band receivers</a:t>
            </a:r>
            <a:endParaRPr lang="zh-CN" altLang="pt-BR" sz="3600" b="1" cap="all" dirty="0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1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259632" y="188640"/>
            <a:ext cx="5904656" cy="1200329"/>
          </a:xfrm>
          <a:prstGeom prst="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600" b="1" cap="all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L, K, Q</a:t>
            </a:r>
            <a:r>
              <a:rPr lang="en-US" altLang="zh-CN" sz="36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-band receivers developed by SHAO</a:t>
            </a:r>
            <a:endParaRPr lang="zh-CN" altLang="pt-BR" sz="3600" b="1" cap="all" dirty="0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67544" y="1772816"/>
            <a:ext cx="8280920" cy="4248472"/>
            <a:chOff x="1" y="404665"/>
            <a:chExt cx="10817220" cy="4951448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79912" y="476672"/>
              <a:ext cx="3518446" cy="4824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" y="404665"/>
              <a:ext cx="3635896" cy="4951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70779" y="476672"/>
              <a:ext cx="3346442" cy="4824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矩形 2"/>
          <p:cNvSpPr/>
          <p:nvPr/>
        </p:nvSpPr>
        <p:spPr>
          <a:xfrm>
            <a:off x="814924" y="6151372"/>
            <a:ext cx="8174033" cy="3688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  <a:spcAft>
                <a:spcPts val="0"/>
              </a:spcAft>
            </a:pPr>
            <a:r>
              <a:rPr lang="en-US" altLang="zh-CN" sz="2800" b="1" kern="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1.25-1.75                   18-26.5                     35-50 GHz   </a:t>
            </a:r>
            <a:endParaRPr lang="zh-CN" altLang="zh-CN" sz="2800" b="1" kern="100" dirty="0">
              <a:solidFill>
                <a:srgbClr val="FF0000"/>
              </a:solidFill>
              <a:latin typeface="Times New Roman" pitchFamily="18" charset="0"/>
              <a:ea typeface="宋体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27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1"/>
          <p:cNvSpPr>
            <a:spLocks noChangeArrowheads="1"/>
          </p:cNvSpPr>
          <p:nvPr/>
        </p:nvSpPr>
        <p:spPr bwMode="auto">
          <a:xfrm>
            <a:off x="2771800" y="25354"/>
            <a:ext cx="381642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71463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Receiving system </a:t>
            </a:r>
          </a:p>
        </p:txBody>
      </p:sp>
      <p:graphicFrame>
        <p:nvGraphicFramePr>
          <p:cNvPr id="4" name="内容占位符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2091318"/>
              </p:ext>
            </p:extLst>
          </p:nvPr>
        </p:nvGraphicFramePr>
        <p:xfrm>
          <a:off x="35496" y="764012"/>
          <a:ext cx="9036499" cy="5833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9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05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67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53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377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916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Band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Ku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95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Wavelength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18&amp;21cm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13cm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5&amp;6cm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3.6cm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2.2cm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1.3cm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9mm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7mm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95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Freq(GHz)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1.25-1.75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2.2-2.4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4-8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8.2-9.0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12-18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18-26.5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30-34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35-50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95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BW(GHz)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0.50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0.20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4.00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0.80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6.00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8.50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4.00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15.00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95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BW/CF(%)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95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T(Sky</a:t>
                      </a: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)(k)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95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T(Rx)(K)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35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35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95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T(Sys)(</a:t>
                      </a: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K)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26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33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20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32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27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60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60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66</a:t>
                      </a:r>
                      <a:endParaRPr lang="zh-CN" sz="1600" b="1" kern="1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795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Feed Type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Compact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Conical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Conical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Conical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Conical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Compact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Conical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Compact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795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Efficiency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55%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60%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65%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55%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55%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50%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50%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effectLst/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45%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795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Polarization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Dual </a:t>
                      </a:r>
                      <a:r>
                        <a:rPr lang="en-US" sz="1400" b="1" kern="1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Circ</a:t>
                      </a:r>
                      <a:endParaRPr lang="zh-CN" sz="14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Dual </a:t>
                      </a:r>
                      <a:r>
                        <a:rPr lang="en-US" sz="1400" b="1" kern="1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Circ</a:t>
                      </a:r>
                      <a:endParaRPr lang="zh-CN" sz="1400" b="1" kern="1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Dual </a:t>
                      </a:r>
                      <a:r>
                        <a:rPr lang="en-US" sz="1400" b="1" kern="1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Circ</a:t>
                      </a:r>
                      <a:endParaRPr lang="zh-CN" sz="1400" b="1" kern="1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Dual </a:t>
                      </a:r>
                      <a:r>
                        <a:rPr lang="en-US" sz="1400" b="1" kern="1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Circ</a:t>
                      </a:r>
                      <a:endParaRPr lang="zh-CN" sz="1400" b="1" kern="1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Dual </a:t>
                      </a:r>
                      <a:r>
                        <a:rPr lang="en-US" sz="1400" b="1" kern="1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Circ</a:t>
                      </a:r>
                      <a:endParaRPr lang="zh-CN" sz="1400" b="1" kern="1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Dual </a:t>
                      </a:r>
                      <a:r>
                        <a:rPr lang="en-US" sz="1400" b="1" kern="1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Circ</a:t>
                      </a:r>
                      <a:endParaRPr lang="zh-CN" sz="1400" b="1" kern="1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Dual </a:t>
                      </a:r>
                      <a:r>
                        <a:rPr lang="en-US" sz="1400" b="1" kern="1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Circ</a:t>
                      </a:r>
                      <a:endParaRPr lang="zh-CN" sz="1400" b="1" kern="1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Dual </a:t>
                      </a:r>
                      <a:r>
                        <a:rPr lang="en-US" sz="1400" b="1" kern="1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Circ</a:t>
                      </a:r>
                      <a:endParaRPr lang="zh-CN" sz="1400" b="1" kern="1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795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Refrigerator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1020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1020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1020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350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408S2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408S2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1020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795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Status</a:t>
                      </a:r>
                      <a:endParaRPr lang="zh-CN" sz="1600" b="1" kern="10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Installed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Installed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Installed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Installed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Installed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Installed</a:t>
                      </a:r>
                      <a:endParaRPr lang="zh-CN" altLang="zh-CN" sz="1600" b="1" kern="100" dirty="0"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Installed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Installed</a:t>
                      </a:r>
                      <a:endParaRPr lang="zh-CN" sz="1600" b="1" kern="100" dirty="0">
                        <a:effectLst/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272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7416824" cy="634082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b="1" dirty="0" smtClean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Comparison TMRT with other telescopes </a:t>
            </a:r>
            <a:endParaRPr lang="zh-CN" altLang="en-US" sz="2800" b="1" dirty="0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</p:txBody>
      </p:sp>
      <p:graphicFrame>
        <p:nvGraphicFramePr>
          <p:cNvPr id="3" name="内容占位符 5"/>
          <p:cNvGraphicFramePr>
            <a:graphicFrameLocks noGrp="1"/>
          </p:cNvGraphicFramePr>
          <p:nvPr>
            <p:ph idx="1"/>
          </p:nvPr>
        </p:nvGraphicFramePr>
        <p:xfrm>
          <a:off x="107504" y="980728"/>
          <a:ext cx="8901080" cy="484632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87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3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72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642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04194">
                <a:tc gridSpan="2">
                  <a:txBody>
                    <a:bodyPr/>
                    <a:lstStyle/>
                    <a:p>
                      <a:pPr algn="ctr"/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GBT 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Effelsberg</a:t>
                      </a:r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Parkes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Lovell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Tianma</a:t>
                      </a:r>
                      <a:endParaRPr lang="zh-CN" alt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5046">
                <a:tc rowSpan="2">
                  <a:txBody>
                    <a:bodyPr/>
                    <a:lstStyle/>
                    <a:p>
                      <a:pPr algn="ctr"/>
                      <a:endParaRPr lang="en-US" altLang="zh-CN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Freq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1.15-1.73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1.27-1.45, 1.59-1.73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1.2-1.8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1.25-1.50,</a:t>
                      </a:r>
                      <a:r>
                        <a:rPr lang="en-US" altLang="zh-CN" sz="20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1.55-1.73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1.25-1.75</a:t>
                      </a:r>
                      <a:endParaRPr lang="zh-CN" alt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966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SEFD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20,19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36,65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zh-CN" alt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966">
                <a:tc rowSpan="2">
                  <a:txBody>
                    <a:bodyPr/>
                    <a:lstStyle/>
                    <a:p>
                      <a:pPr algn="ctr"/>
                      <a:endParaRPr lang="en-US" altLang="zh-CN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Freq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1.73-2.6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2.20-2.30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2.2-2.5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-----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2.2-2.4</a:t>
                      </a:r>
                      <a:endParaRPr lang="zh-CN" alt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966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SEFD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-----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≥</a:t>
                      </a:r>
                      <a:r>
                        <a:rPr lang="en-US" altLang="zh-CN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zh-CN" alt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966">
                <a:tc rowSpan="2">
                  <a:txBody>
                    <a:bodyPr/>
                    <a:lstStyle/>
                    <a:p>
                      <a:pPr algn="ctr"/>
                      <a:endParaRPr lang="en-US" altLang="zh-CN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Freq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3.95-5.85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5.75-6.75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4.5-5.1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6.0-7.0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4.0-8.0</a:t>
                      </a:r>
                      <a:endParaRPr lang="zh-CN" altLang="en-US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3966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SEFD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80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zh-CN" alt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966">
                <a:tc rowSpan="2">
                  <a:txBody>
                    <a:bodyPr/>
                    <a:lstStyle/>
                    <a:p>
                      <a:pPr algn="ctr"/>
                      <a:endParaRPr lang="en-US" altLang="zh-CN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Freq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8.00-10.1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7.9-9.0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8,1-8.7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-----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8.2-9.0</a:t>
                      </a:r>
                      <a:endParaRPr lang="zh-CN" altLang="en-US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966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SEFD</a:t>
                      </a:r>
                      <a:endParaRPr lang="zh-CN" altLang="en-US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170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-----</a:t>
                      </a:r>
                      <a:endParaRPr lang="zh-CN" altLang="en-US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≥</a:t>
                      </a:r>
                      <a:r>
                        <a:rPr lang="en-US" altLang="zh-CN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zh-CN" altLang="en-US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5724128" y="6047910"/>
          <a:ext cx="2232248" cy="810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25" name="Equation" r:id="rId3" imgW="1016000" imgH="457200" progId="Equation.DSMT4">
                  <p:embed/>
                </p:oleObj>
              </mc:Choice>
              <mc:Fallback>
                <p:oleObj name="Equation" r:id="rId3" imgW="1016000" imgH="457200" progId="Equation.DSMT4">
                  <p:embed/>
                  <p:pic>
                    <p:nvPicPr>
                      <p:cNvPr id="0" name="Picture 1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28" y="6047910"/>
                        <a:ext cx="2232248" cy="8100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5536" y="6237312"/>
            <a:ext cx="5572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/>
              <a:t>Note: System Equivalent Flux Density (SEFD):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0488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987824" y="188640"/>
            <a:ext cx="3240360" cy="646331"/>
          </a:xfrm>
          <a:prstGeom prst="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sz="36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Terminals</a:t>
            </a:r>
            <a:endParaRPr lang="zh-CN" altLang="en-US" sz="3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0" y="1124744"/>
            <a:ext cx="9144000" cy="5436865"/>
            <a:chOff x="0" y="1124744"/>
            <a:chExt cx="9144000" cy="5436865"/>
          </a:xfrm>
        </p:grpSpPr>
        <p:pic>
          <p:nvPicPr>
            <p:cNvPr id="9217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124744"/>
              <a:ext cx="9144000" cy="54368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矩形 3"/>
            <p:cNvSpPr/>
            <p:nvPr/>
          </p:nvSpPr>
          <p:spPr>
            <a:xfrm>
              <a:off x="3275856" y="3501008"/>
              <a:ext cx="108012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VLBI</a:t>
              </a:r>
              <a:endParaRPr lang="zh-CN" altLang="en-US" sz="2800" b="1" dirty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979713" y="2060848"/>
              <a:ext cx="158417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spectra/</a:t>
              </a:r>
            </a:p>
            <a:p>
              <a:r>
                <a:rPr lang="en-US" altLang="zh-CN" sz="2800" b="1" dirty="0" smtClean="0">
                  <a:solidFill>
                    <a:srgbClr val="FF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pulsar</a:t>
              </a:r>
            </a:p>
          </p:txBody>
        </p:sp>
        <p:sp>
          <p:nvSpPr>
            <p:cNvPr id="6" name="矩形 5"/>
            <p:cNvSpPr/>
            <p:nvPr/>
          </p:nvSpPr>
          <p:spPr>
            <a:xfrm>
              <a:off x="395536" y="4077072"/>
              <a:ext cx="129614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Time/</a:t>
              </a:r>
            </a:p>
            <a:p>
              <a:r>
                <a:rPr lang="en-US" altLang="zh-CN" sz="2800" b="1" dirty="0" smtClean="0">
                  <a:solidFill>
                    <a:srgbClr val="FF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freq.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7308304" y="5229200"/>
              <a:ext cx="129614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DBBC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6012160" y="2330877"/>
              <a:ext cx="86409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b="1" dirty="0" smtClean="0">
                  <a:solidFill>
                    <a:srgbClr val="FF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PC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4347037" y="3371508"/>
              <a:ext cx="72901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IF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576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4104456" cy="462979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grpSp>
        <p:nvGrpSpPr>
          <p:cNvPr id="3" name="Group 9"/>
          <p:cNvGrpSpPr>
            <a:grpSpLocks noChangeAspect="1"/>
          </p:cNvGrpSpPr>
          <p:nvPr/>
        </p:nvGrpSpPr>
        <p:grpSpPr bwMode="auto">
          <a:xfrm>
            <a:off x="4211960" y="1052736"/>
            <a:ext cx="4646205" cy="4608512"/>
            <a:chOff x="0" y="0"/>
            <a:chExt cx="4499992" cy="4464496"/>
          </a:xfrm>
          <a:solidFill>
            <a:schemeClr val="tx1"/>
          </a:solidFill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2736305" cy="44644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33261" y="0"/>
              <a:ext cx="2266731" cy="44644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矩形 6"/>
          <p:cNvSpPr/>
          <p:nvPr/>
        </p:nvSpPr>
        <p:spPr>
          <a:xfrm>
            <a:off x="107504" y="5877272"/>
            <a:ext cx="4139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VLBI</a:t>
            </a:r>
            <a:r>
              <a:rPr lang="zh-CN" altLang="zh-CN" sz="28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28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CDAS,DBBC</a:t>
            </a:r>
            <a:r>
              <a:rPr lang="zh-CN" altLang="zh-CN" sz="28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zh-CN" altLang="en-US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37685" y="5870376"/>
            <a:ext cx="4320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Spectra line/pulsar</a:t>
            </a:r>
            <a:r>
              <a:rPr lang="zh-CN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DIBAS</a:t>
            </a:r>
            <a:r>
              <a:rPr lang="zh-CN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zh-CN" altLang="en-US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131840" y="188641"/>
            <a:ext cx="3168352" cy="646331"/>
          </a:xfrm>
          <a:prstGeom prst="rect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zh-CN" sz="36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Terminals</a:t>
            </a:r>
            <a:endParaRPr lang="zh-CN" altLang="en-US" sz="3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6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BA73C-8A61-4DC0-AF83-3B9C586341B6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27584" y="1340768"/>
            <a:ext cx="756084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Content</a:t>
            </a:r>
          </a:p>
          <a:p>
            <a:pPr>
              <a:lnSpc>
                <a:spcPct val="150000"/>
              </a:lnSpc>
            </a:pPr>
            <a:r>
              <a:rPr lang="en-US" altLang="zh-CN" sz="36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1. Construction and test</a:t>
            </a:r>
          </a:p>
          <a:p>
            <a:pPr>
              <a:lnSpc>
                <a:spcPct val="150000"/>
              </a:lnSpc>
            </a:pP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2. Radio astronomical observation</a:t>
            </a:r>
          </a:p>
          <a:p>
            <a:pPr>
              <a:lnSpc>
                <a:spcPct val="150000"/>
              </a:lnSpc>
            </a:pPr>
            <a:r>
              <a:rPr lang="en-US" altLang="zh-CN" sz="36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3. Applications in deep spacecraft</a:t>
            </a:r>
            <a:endParaRPr lang="zh-CN" altLang="en-US" sz="3600" b="1" dirty="0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79512" y="1052736"/>
            <a:ext cx="8496944" cy="3816424"/>
          </a:xfrm>
        </p:spPr>
        <p:txBody>
          <a:bodyPr>
            <a:noAutofit/>
          </a:bodyPr>
          <a:lstStyle/>
          <a:p>
            <a:pPr>
              <a:lnSpc>
                <a:spcPts val="3900"/>
              </a:lnSpc>
            </a:pPr>
            <a:r>
              <a:rPr lang="en-US" altLang="zh-CN" sz="2400" b="1" dirty="0" err="1" smtClean="0">
                <a:latin typeface="Times New Roman" pitchFamily="18" charset="0"/>
                <a:cs typeface="Times New Roman" pitchFamily="18" charset="0"/>
              </a:rPr>
              <a:t>Tianma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 telescope has taken part in EVN VLBI observations at L , C and S/X band since 2015, and sometime was selected as the reference telescope in data processing.</a:t>
            </a:r>
          </a:p>
          <a:p>
            <a:pPr>
              <a:lnSpc>
                <a:spcPts val="3900"/>
              </a:lnSpc>
            </a:pPr>
            <a:r>
              <a:rPr lang="en-US" altLang="zh-CN" sz="2400" b="1" dirty="0" err="1" smtClean="0">
                <a:latin typeface="Times New Roman" pitchFamily="18" charset="0"/>
                <a:cs typeface="Times New Roman" pitchFamily="18" charset="0"/>
              </a:rPr>
              <a:t>Tianma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 telescope also took part in EVN e-VLBI observations with a data transfer rate of 1 </a:t>
            </a:r>
            <a:r>
              <a:rPr lang="en-US" altLang="zh-CN" sz="2400" b="1" dirty="0" err="1" smtClean="0">
                <a:latin typeface="Times New Roman" pitchFamily="18" charset="0"/>
                <a:cs typeface="Times New Roman" pitchFamily="18" charset="0"/>
              </a:rPr>
              <a:t>Gbps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ts val="3900"/>
              </a:lnSpc>
            </a:pPr>
            <a:r>
              <a:rPr lang="en-US" altLang="zh-CN" sz="2400" b="1" dirty="0" err="1" smtClean="0">
                <a:latin typeface="Times New Roman" pitchFamily="18" charset="0"/>
                <a:cs typeface="Times New Roman" pitchFamily="18" charset="0"/>
              </a:rPr>
              <a:t>Tianma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 telescope took part in IVS conventional observations  for 5 times in 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2015, 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 and planning  for 7 times in 2016.</a:t>
            </a:r>
          </a:p>
          <a:p>
            <a:pPr>
              <a:lnSpc>
                <a:spcPts val="3900"/>
              </a:lnSpc>
            </a:pPr>
            <a:endParaRPr lang="en-US" altLang="zh-CN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475656" y="332656"/>
            <a:ext cx="6048672" cy="692696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EVN and IVS VLBI observations</a:t>
            </a:r>
            <a:endParaRPr lang="zh-CN" altLang="en-US" sz="3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608B3-0215-4889-8722-D65AB19C2BF1}" type="slidenum">
              <a:rPr lang="en-US" altLang="zh-CN" smtClean="0"/>
              <a:pPr>
                <a:defRPr/>
              </a:pPr>
              <a:t>19</a:t>
            </a:fld>
            <a:endParaRPr lang="en-US" altLang="zh-CN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251520" y="4941168"/>
          <a:ext cx="8568952" cy="1673344"/>
        </p:xfrm>
        <a:graphic>
          <a:graphicData uri="http://schemas.openxmlformats.org/drawingml/2006/table">
            <a:tbl>
              <a:tblPr/>
              <a:tblGrid>
                <a:gridCol w="1349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5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33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58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coordinate</a:t>
                      </a:r>
                      <a:endParaRPr lang="zh-CN" sz="1600" b="1" kern="1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position</a:t>
                      </a:r>
                      <a:endParaRPr lang="zh-CN" sz="1600" b="1" kern="1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(mm)</a:t>
                      </a:r>
                      <a:endParaRPr lang="zh-CN" sz="1600" b="1" kern="1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Position error</a:t>
                      </a:r>
                      <a:endParaRPr lang="zh-CN" sz="1600" b="1" kern="1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(mm)</a:t>
                      </a:r>
                      <a:endParaRPr lang="zh-CN" sz="1600" b="1" kern="1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velocity</a:t>
                      </a:r>
                      <a:endParaRPr lang="zh-CN" sz="1600" b="1" kern="100" dirty="0" smtClean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(</a:t>
                      </a:r>
                      <a:r>
                        <a:rPr lang="en-US" sz="1600" b="1" kern="1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mm/yr)</a:t>
                      </a:r>
                      <a:endParaRPr lang="zh-CN" sz="1600" b="1" kern="1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Velocity</a:t>
                      </a:r>
                      <a:r>
                        <a:rPr lang="en-US" altLang="zh-CN" sz="1600" b="1" kern="100" baseline="0" dirty="0" smtClean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 error</a:t>
                      </a:r>
                      <a:endParaRPr lang="zh-CN" sz="1600" b="1" kern="100" dirty="0" smtClean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(</a:t>
                      </a:r>
                      <a:r>
                        <a:rPr lang="en-US" sz="1600" b="1" kern="1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mm/yr)</a:t>
                      </a:r>
                      <a:endParaRPr lang="zh-CN" sz="1600" b="1" kern="1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8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X</a:t>
                      </a:r>
                      <a:endParaRPr lang="zh-CN" sz="1600" b="1" kern="10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-2826708649.89</a:t>
                      </a:r>
                      <a:endParaRPr lang="zh-CN" sz="1600" b="1" kern="10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7.305</a:t>
                      </a:r>
                      <a:endParaRPr lang="zh-CN" sz="1600" b="1" kern="10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-31.42</a:t>
                      </a:r>
                      <a:endParaRPr lang="zh-CN" sz="1600" b="1" kern="10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5.600</a:t>
                      </a:r>
                      <a:endParaRPr lang="zh-CN" sz="1600" b="1" kern="10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68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Y</a:t>
                      </a:r>
                      <a:endParaRPr lang="zh-CN" sz="1600" b="1" kern="10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4679237081.85</a:t>
                      </a:r>
                      <a:endParaRPr lang="zh-CN" sz="1600" b="1" kern="10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11.773</a:t>
                      </a:r>
                      <a:endParaRPr lang="zh-CN" sz="1600" b="1" kern="10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-17.47</a:t>
                      </a:r>
                      <a:endParaRPr lang="zh-CN" sz="1600" b="1" kern="10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7.517</a:t>
                      </a:r>
                      <a:endParaRPr lang="zh-CN" sz="1600" b="1" kern="10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8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Z</a:t>
                      </a:r>
                      <a:endParaRPr lang="zh-CN" sz="1600" b="1" kern="10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3274667547.20</a:t>
                      </a:r>
                      <a:endParaRPr lang="zh-CN" sz="1600" b="1" kern="10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8.408</a:t>
                      </a:r>
                      <a:endParaRPr lang="zh-CN" sz="1600" b="1" kern="10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-16.80</a:t>
                      </a:r>
                      <a:endParaRPr lang="zh-CN" sz="1600" b="1" kern="10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latin typeface="Times New Roman" pitchFamily="18" charset="0"/>
                          <a:ea typeface="宋体"/>
                          <a:cs typeface="Times New Roman" pitchFamily="18" charset="0"/>
                        </a:rPr>
                        <a:t>6.114</a:t>
                      </a:r>
                      <a:endParaRPr lang="zh-CN" sz="1600" b="1" kern="100" dirty="0">
                        <a:latin typeface="Times New Roman" pitchFamily="18" charset="0"/>
                        <a:ea typeface="宋体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102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721782"/>
              </p:ext>
            </p:extLst>
          </p:nvPr>
        </p:nvGraphicFramePr>
        <p:xfrm>
          <a:off x="251520" y="764486"/>
          <a:ext cx="4086671" cy="5989131"/>
        </p:xfrm>
        <a:graphic>
          <a:graphicData uri="http://schemas.openxmlformats.org/drawingml/2006/table">
            <a:tbl>
              <a:tblPr/>
              <a:tblGrid>
                <a:gridCol w="576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4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2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No.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Name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Job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8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1</a:t>
                      </a:r>
                      <a:endParaRPr lang="zh-CN" sz="2000" b="1" kern="10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b="1" kern="1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Shen</a:t>
                      </a:r>
                      <a:r>
                        <a:rPr lang="en-US" altLang="zh-CN" sz="20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b="1" kern="1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zhiqiang</a:t>
                      </a:r>
                      <a:endParaRPr lang="zh-CN" sz="20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scientist/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0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team leader</a:t>
                      </a:r>
                      <a:endParaRPr lang="zh-CN" altLang="zh-CN" sz="20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2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2</a:t>
                      </a:r>
                      <a:endParaRPr lang="zh-CN" sz="1800" b="1" kern="10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Liu</a:t>
                      </a:r>
                      <a:r>
                        <a:rPr lang="en-US" altLang="zh-CN" sz="1800" b="1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800" b="1" kern="1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qinghui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technique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7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3</a:t>
                      </a:r>
                      <a:endParaRPr lang="zh-CN" sz="1800" b="1" kern="10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Li bin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receiver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72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Wang </a:t>
                      </a:r>
                      <a:r>
                        <a:rPr lang="en-US" altLang="zh-CN" sz="1800" b="1" kern="1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junzhi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scientist</a:t>
                      </a:r>
                      <a:endParaRPr lang="zh-CN" alt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7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5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Yan</a:t>
                      </a:r>
                      <a:r>
                        <a:rPr lang="en-US" altLang="zh-CN" sz="1800" b="1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800" b="1" kern="1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zhen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scientist</a:t>
                      </a:r>
                      <a:endParaRPr lang="zh-CN" alt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7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6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LI</a:t>
                      </a:r>
                      <a:r>
                        <a:rPr lang="en-US" altLang="zh-CN" sz="1800" b="1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800" b="1" kern="1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juan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scientist</a:t>
                      </a:r>
                      <a:endParaRPr lang="zh-CN" alt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42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7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Fan </a:t>
                      </a:r>
                      <a:r>
                        <a:rPr lang="en-US" altLang="zh-CN" sz="1800" b="1" kern="1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qingyuan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telescope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529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Ling</a:t>
                      </a:r>
                      <a:r>
                        <a:rPr lang="en-US" altLang="zh-CN" sz="1800" b="1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800" b="1" kern="1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quanbao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mechanical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7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9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Wang </a:t>
                      </a:r>
                      <a:r>
                        <a:rPr lang="en-US" altLang="zh-CN" sz="1800" b="1" kern="1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jinqing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telescope</a:t>
                      </a:r>
                      <a:endParaRPr lang="zh-CN" alt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64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10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Zhao</a:t>
                      </a:r>
                      <a:r>
                        <a:rPr lang="en-US" altLang="zh-CN" sz="1800" b="1" kern="1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800" b="1" kern="1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rongbing</a:t>
                      </a:r>
                      <a:endParaRPr lang="zh-CN" altLang="zh-CN" sz="1800" b="1" kern="1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software</a:t>
                      </a:r>
                      <a:endParaRPr lang="zh-CN" altLang="zh-CN" sz="1800" b="1" kern="1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11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Fu </a:t>
                      </a:r>
                      <a:r>
                        <a:rPr lang="en-US" altLang="zh-CN" sz="1800" b="1" kern="1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li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mechanical</a:t>
                      </a:r>
                      <a:endParaRPr lang="zh-CN" alt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7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12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Zhong</a:t>
                      </a: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800" b="1" kern="1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weiye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receiver</a:t>
                      </a:r>
                      <a:endParaRPr lang="zh-CN" alt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13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13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Wang </a:t>
                      </a:r>
                      <a:r>
                        <a:rPr lang="en-US" altLang="zh-CN" sz="1800" b="1" kern="1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lingling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Time/freq.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13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1</a:t>
                      </a: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4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Dong </a:t>
                      </a:r>
                      <a:r>
                        <a:rPr lang="en-US" altLang="zh-CN" sz="1800" b="1" kern="1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jian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software</a:t>
                      </a:r>
                      <a:endParaRPr lang="zh-CN" altLang="zh-CN" sz="1800" b="1" kern="1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583453"/>
              </p:ext>
            </p:extLst>
          </p:nvPr>
        </p:nvGraphicFramePr>
        <p:xfrm>
          <a:off x="4644008" y="764700"/>
          <a:ext cx="4032448" cy="5904659"/>
        </p:xfrm>
        <a:graphic>
          <a:graphicData uri="http://schemas.openxmlformats.org/drawingml/2006/table">
            <a:tbl>
              <a:tblPr/>
              <a:tblGrid>
                <a:gridCol w="955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6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0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04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No.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Name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Job</a:t>
                      </a:r>
                      <a:endParaRPr lang="zh-CN" sz="18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28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Wu </a:t>
                      </a:r>
                      <a:r>
                        <a:rPr lang="en-US" altLang="zh-CN" sz="1600" b="1" kern="1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yajun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terminal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7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Xia </a:t>
                      </a:r>
                      <a:r>
                        <a:rPr lang="en-US" altLang="zh-CN" sz="1600" b="1" kern="1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bo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observation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35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Jiang</a:t>
                      </a:r>
                      <a:r>
                        <a:rPr lang="en-US" altLang="zh-CN" sz="1600" b="1" kern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600" b="1" kern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yongbin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observation</a:t>
                      </a:r>
                      <a:endParaRPr lang="zh-CN" alt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3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18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Yu </a:t>
                      </a:r>
                      <a:r>
                        <a:rPr lang="en-US" altLang="zh-CN" sz="1600" b="1" kern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linfeng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observation</a:t>
                      </a:r>
                      <a:endParaRPr lang="zh-CN" alt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3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19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Gou </a:t>
                      </a:r>
                      <a:r>
                        <a:rPr lang="en-US" altLang="zh-CN" sz="1600" b="1" kern="1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wei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observation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2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20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Zuo</a:t>
                      </a:r>
                      <a:r>
                        <a:rPr lang="en-US" altLang="zh-CN" sz="1600" b="1" kern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600" b="1" kern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xiuting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observation</a:t>
                      </a:r>
                      <a:endParaRPr lang="zh-CN" alt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71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21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Jiang </a:t>
                      </a:r>
                      <a:r>
                        <a:rPr lang="en-US" altLang="zh-CN" sz="1600" b="1" kern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yongchen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observation</a:t>
                      </a:r>
                      <a:endParaRPr lang="zh-CN" alt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72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22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Sun </a:t>
                      </a:r>
                      <a:r>
                        <a:rPr lang="en-US" altLang="zh-CN" sz="1600" b="1" kern="1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yunxia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observation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96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23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kern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Chen </a:t>
                      </a:r>
                      <a:r>
                        <a:rPr lang="en-US" altLang="zh-CN" sz="1600" b="1" kern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ying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observation</a:t>
                      </a:r>
                      <a:endParaRPr lang="zh-CN" alt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72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24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Guo</a:t>
                      </a: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600" b="1" kern="1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wen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observation</a:t>
                      </a:r>
                      <a:endParaRPr lang="zh-CN" alt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72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25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Lu </a:t>
                      </a:r>
                      <a:r>
                        <a:rPr lang="en-US" altLang="zh-CN" sz="1600" b="1" kern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xuejiang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observation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72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26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Chen </a:t>
                      </a:r>
                      <a:r>
                        <a:rPr lang="en-US" altLang="zh-CN" sz="1600" b="1" kern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qiang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observation</a:t>
                      </a:r>
                      <a:endParaRPr lang="zh-CN" alt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72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27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Shao</a:t>
                      </a:r>
                      <a:r>
                        <a:rPr lang="en-US" altLang="zh-CN" sz="1600" b="1" kern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1600" b="1" kern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jie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observation</a:t>
                      </a:r>
                      <a:endParaRPr lang="zh-CN" alt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72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28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He </a:t>
                      </a:r>
                      <a:r>
                        <a:rPr lang="en-US" altLang="zh-CN" sz="1600" b="1" kern="1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wenting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1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secretary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72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29</a:t>
                      </a:r>
                      <a:endParaRPr lang="zh-CN" altLang="zh-CN" sz="1600" b="1" kern="1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楷体" pitchFamily="49" charset="-122"/>
                          <a:cs typeface="Times New Roman" pitchFamily="18" charset="0"/>
                        </a:rPr>
                        <a:t>Wu fang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i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secretary</a:t>
                      </a:r>
                      <a:endParaRPr lang="zh-CN" sz="1600" b="1" kern="100" dirty="0">
                        <a:solidFill>
                          <a:schemeClr val="tx1"/>
                        </a:solidFill>
                        <a:latin typeface="Times New Roman" pitchFamily="18" charset="0"/>
                        <a:ea typeface="楷体" pitchFamily="49" charset="-122"/>
                        <a:cs typeface="Times New Roman" pitchFamily="18" charset="0"/>
                      </a:endParaRPr>
                    </a:p>
                  </a:txBody>
                  <a:tcPr marL="43603" marR="43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1" name="矩形 10"/>
          <p:cNvSpPr/>
          <p:nvPr/>
        </p:nvSpPr>
        <p:spPr>
          <a:xfrm>
            <a:off x="1907704" y="0"/>
            <a:ext cx="4536504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 err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TianMa</a:t>
            </a:r>
            <a:r>
              <a:rPr lang="en-US" altLang="zh-CN" sz="28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Telescope Team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95536" y="188640"/>
            <a:ext cx="8496944" cy="2448272"/>
          </a:xfrm>
        </p:spPr>
        <p:txBody>
          <a:bodyPr>
            <a:noAutofit/>
          </a:bodyPr>
          <a:lstStyle/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East Asia VLBI observations</a:t>
            </a:r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endParaRPr lang="en-US" altLang="zh-CN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ts val="3100"/>
              </a:lnSpc>
              <a:spcBef>
                <a:spcPts val="0"/>
              </a:spcBef>
              <a:buNone/>
            </a:pPr>
            <a:r>
              <a:rPr lang="en-US" altLang="zh-CN" sz="2400" b="1" dirty="0" err="1" smtClean="0">
                <a:latin typeface="Times New Roman" pitchFamily="18" charset="0"/>
                <a:cs typeface="Times New Roman" pitchFamily="18" charset="0"/>
              </a:rPr>
              <a:t>Tianma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 telescope successfully participates in VLBI observations with Korea 3 stations and Japan 4 stations at 43 </a:t>
            </a:r>
            <a:r>
              <a:rPr lang="en-US" altLang="zh-CN" sz="2400" b="1" dirty="0" err="1" smtClean="0">
                <a:latin typeface="Times New Roman" pitchFamily="18" charset="0"/>
                <a:cs typeface="Times New Roman" pitchFamily="18" charset="0"/>
              </a:rPr>
              <a:t>GHz.These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 results show that </a:t>
            </a:r>
            <a:r>
              <a:rPr lang="en-US" altLang="zh-CN" sz="2400" b="1" dirty="0" err="1" smtClean="0">
                <a:latin typeface="Times New Roman" pitchFamily="18" charset="0"/>
                <a:cs typeface="Times New Roman" pitchFamily="18" charset="0"/>
              </a:rPr>
              <a:t>Tianma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 telescope has VLBI observation ability at Q-band.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608B3-0215-4889-8722-D65AB19C2BF1}" type="slidenum">
              <a:rPr lang="en-US" altLang="zh-CN" smtClean="0"/>
              <a:pPr>
                <a:defRPr/>
              </a:pPr>
              <a:t>20</a:t>
            </a:fld>
            <a:endParaRPr lang="en-US" altLang="zh-CN" dirty="0"/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2726551"/>
            <a:ext cx="7848872" cy="413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184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112003" y="836712"/>
            <a:ext cx="5760640" cy="1636236"/>
          </a:xfrm>
        </p:spPr>
        <p:txBody>
          <a:bodyPr>
            <a:no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apping results for  pulsar B2334 + 61 and B0458 + 46. The measuring accuracy was improved by about three times.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354316" y="6284342"/>
            <a:ext cx="2133600" cy="365125"/>
          </a:xfrm>
        </p:spPr>
        <p:txBody>
          <a:bodyPr/>
          <a:lstStyle/>
          <a:p>
            <a:pPr>
              <a:defRPr/>
            </a:pPr>
            <a:fld id="{75C608B3-0215-4889-8722-D65AB19C2BF1}" type="slidenum">
              <a:rPr lang="en-US" altLang="zh-CN" smtClean="0"/>
              <a:pPr>
                <a:defRPr/>
              </a:pPr>
              <a:t>21</a:t>
            </a:fld>
            <a:endParaRPr lang="en-US" altLang="zh-CN" dirty="0"/>
          </a:p>
        </p:txBody>
      </p:sp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107504" y="3140968"/>
            <a:ext cx="8837612" cy="3629025"/>
            <a:chOff x="142844" y="1928802"/>
            <a:chExt cx="8837872" cy="3628241"/>
          </a:xfrm>
          <a:solidFill>
            <a:schemeClr val="tx1"/>
          </a:solidFill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3438" y="1928802"/>
              <a:ext cx="4337278" cy="357187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44" y="1928802"/>
              <a:ext cx="4401304" cy="362824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0"/>
            <a:ext cx="28575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427766" y="84634"/>
            <a:ext cx="5408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err="1">
                <a:latin typeface="Times New Roman" pitchFamily="18" charset="0"/>
                <a:cs typeface="Times New Roman" pitchFamily="18" charset="0"/>
              </a:rPr>
              <a:t>Tianma</a:t>
            </a:r>
            <a:r>
              <a:rPr lang="en-US" altLang="zh-CN" sz="2800" b="1" dirty="0">
                <a:latin typeface="Times New Roman" pitchFamily="18" charset="0"/>
                <a:cs typeface="Times New Roman" pitchFamily="18" charset="0"/>
              </a:rPr>
              <a:t>-VLBA VLBI observation 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4684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1043608" y="260648"/>
            <a:ext cx="6048672" cy="765175"/>
          </a:xfrm>
        </p:spPr>
        <p:txBody>
          <a:bodyPr>
            <a:normAutofit/>
          </a:bodyPr>
          <a:lstStyle/>
          <a:p>
            <a:r>
              <a:rPr lang="en-US" altLang="zh-CN" sz="3600" b="1" dirty="0" err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Tianma</a:t>
            </a:r>
            <a:r>
              <a:rPr lang="en-US" altLang="zh-CN" sz="36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pulsar observation</a:t>
            </a:r>
            <a:endParaRPr lang="zh-CN" altLang="en-US" sz="3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1484784"/>
            <a:ext cx="7992888" cy="395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US" altLang="zh-CN" sz="2800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The DIBAS pulsar observation modules were finished and installed at </a:t>
            </a:r>
            <a:r>
              <a:rPr lang="en-US" altLang="zh-CN" sz="2800" b="1" dirty="0" err="1" smtClean="0">
                <a:latin typeface="Times New Roman" pitchFamily="18" charset="0"/>
                <a:ea typeface="宋体" charset="-122"/>
                <a:cs typeface="Times New Roman" pitchFamily="18" charset="0"/>
              </a:rPr>
              <a:t>Tianma</a:t>
            </a:r>
            <a:r>
              <a:rPr lang="en-US" altLang="zh-CN" sz="2800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 telescope  in June 2014. This backend supports four principal pulsar observation modes:</a:t>
            </a:r>
          </a:p>
          <a:p>
            <a:pPr>
              <a:lnSpc>
                <a:spcPts val="3800"/>
              </a:lnSpc>
            </a:pPr>
            <a:r>
              <a:rPr lang="en-US" altLang="zh-CN" sz="2800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[1] coherent </a:t>
            </a:r>
            <a:r>
              <a:rPr lang="en-US" altLang="zh-CN" sz="2800" b="1" dirty="0" err="1" smtClean="0">
                <a:latin typeface="Times New Roman" pitchFamily="18" charset="0"/>
                <a:ea typeface="宋体" charset="-122"/>
                <a:cs typeface="Times New Roman" pitchFamily="18" charset="0"/>
              </a:rPr>
              <a:t>dedispersion</a:t>
            </a:r>
            <a:r>
              <a:rPr lang="en-US" altLang="zh-CN" sz="2800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 search;</a:t>
            </a:r>
          </a:p>
          <a:p>
            <a:pPr>
              <a:lnSpc>
                <a:spcPts val="3800"/>
              </a:lnSpc>
            </a:pPr>
            <a:r>
              <a:rPr lang="en-US" altLang="zh-CN" sz="2800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[2] incoherent </a:t>
            </a:r>
            <a:r>
              <a:rPr lang="en-US" altLang="zh-CN" sz="2800" b="1" dirty="0" err="1" smtClean="0">
                <a:latin typeface="Times New Roman" pitchFamily="18" charset="0"/>
                <a:ea typeface="宋体" charset="-122"/>
                <a:cs typeface="Times New Roman" pitchFamily="18" charset="0"/>
              </a:rPr>
              <a:t>dedispersion</a:t>
            </a:r>
            <a:r>
              <a:rPr lang="en-US" altLang="zh-CN" sz="2800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 search;</a:t>
            </a:r>
          </a:p>
          <a:p>
            <a:pPr>
              <a:lnSpc>
                <a:spcPts val="3800"/>
              </a:lnSpc>
            </a:pPr>
            <a:r>
              <a:rPr lang="en-US" altLang="zh-CN" sz="2800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[3] coherent online folding;</a:t>
            </a:r>
          </a:p>
          <a:p>
            <a:pPr>
              <a:lnSpc>
                <a:spcPts val="3800"/>
              </a:lnSpc>
            </a:pPr>
            <a:r>
              <a:rPr lang="en-US" altLang="zh-CN" sz="2800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[4] incoherent </a:t>
            </a:r>
            <a:r>
              <a:rPr lang="en-US" altLang="zh-CN" sz="2800" b="1" dirty="0" err="1" smtClean="0">
                <a:latin typeface="Times New Roman" pitchFamily="18" charset="0"/>
                <a:ea typeface="宋体" charset="-122"/>
                <a:cs typeface="Times New Roman" pitchFamily="18" charset="0"/>
              </a:rPr>
              <a:t>dedispersion</a:t>
            </a:r>
            <a:r>
              <a:rPr lang="en-US" altLang="zh-CN" sz="2800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 online folding.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81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608B3-0215-4889-8722-D65AB19C2BF1}" type="slidenum">
              <a:rPr lang="en-US" altLang="zh-CN" smtClean="0"/>
              <a:pPr>
                <a:defRPr/>
              </a:pPr>
              <a:t>23</a:t>
            </a:fld>
            <a:endParaRPr lang="en-US" altLang="zh-CN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980728"/>
            <a:ext cx="4608909" cy="485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923928" y="5842337"/>
            <a:ext cx="52200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Integrated profiles and phase–time plots of </a:t>
            </a:r>
            <a:r>
              <a:rPr lang="en-US" altLang="zh-CN" sz="2400" b="1" dirty="0" err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magnetar</a:t>
            </a:r>
            <a:r>
              <a:rPr lang="en-US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J1745–2900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836712"/>
            <a:ext cx="33123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A batch of pulsars have been detected at L</a:t>
            </a:r>
            <a:r>
              <a:rPr lang="zh-CN" altLang="en-US" sz="2400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、</a:t>
            </a:r>
            <a:r>
              <a:rPr lang="en-US" altLang="zh-CN" sz="2400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S</a:t>
            </a:r>
            <a:r>
              <a:rPr lang="zh-CN" altLang="en-US" sz="2400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、</a:t>
            </a:r>
            <a:r>
              <a:rPr lang="en-US" altLang="zh-CN" sz="2400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C and X band, including the pulsar with the shortest rotational period on the northern sky and the </a:t>
            </a:r>
            <a:r>
              <a:rPr lang="en-US" altLang="zh-CN" sz="2400" b="1" dirty="0" err="1" smtClean="0">
                <a:latin typeface="Times New Roman" pitchFamily="18" charset="0"/>
                <a:ea typeface="宋体" charset="-122"/>
                <a:cs typeface="Times New Roman" pitchFamily="18" charset="0"/>
              </a:rPr>
              <a:t>magmetar</a:t>
            </a:r>
            <a:r>
              <a:rPr lang="en-US" altLang="zh-CN" sz="2400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 around the Galactic center. One case of strong radio flare of the </a:t>
            </a:r>
            <a:r>
              <a:rPr lang="en-US" altLang="zh-CN" sz="2400" b="1" dirty="0" err="1" smtClean="0">
                <a:latin typeface="Times New Roman" pitchFamily="18" charset="0"/>
                <a:ea typeface="宋体" charset="-122"/>
                <a:cs typeface="Times New Roman" pitchFamily="18" charset="0"/>
              </a:rPr>
              <a:t>magmetar</a:t>
            </a:r>
            <a:r>
              <a:rPr lang="en-US" altLang="zh-CN" sz="2400" b="1" dirty="0" smtClean="0">
                <a:latin typeface="Times New Roman" pitchFamily="18" charset="0"/>
                <a:ea typeface="宋体" charset="-122"/>
                <a:cs typeface="Times New Roman" pitchFamily="18" charset="0"/>
              </a:rPr>
              <a:t> PSR J1745-2900 was detected by the TMRT at X-band. 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标题 4"/>
          <p:cNvSpPr>
            <a:spLocks noGrp="1"/>
          </p:cNvSpPr>
          <p:nvPr>
            <p:ph type="title"/>
          </p:nvPr>
        </p:nvSpPr>
        <p:spPr>
          <a:xfrm>
            <a:off x="1403648" y="188640"/>
            <a:ext cx="5760640" cy="576535"/>
          </a:xfrm>
        </p:spPr>
        <p:txBody>
          <a:bodyPr>
            <a:normAutofit fontScale="90000"/>
          </a:bodyPr>
          <a:lstStyle/>
          <a:p>
            <a:r>
              <a:rPr lang="en-US" altLang="zh-CN" sz="36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Pulsar observation</a:t>
            </a:r>
            <a:endParaRPr lang="zh-CN" altLang="en-US" sz="3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99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51520" y="2348880"/>
            <a:ext cx="3816424" cy="2808312"/>
          </a:xfrm>
        </p:spPr>
        <p:txBody>
          <a:bodyPr>
            <a:noAutofit/>
          </a:bodyPr>
          <a:lstStyle/>
          <a:p>
            <a:pPr algn="l">
              <a:lnSpc>
                <a:spcPts val="3300"/>
              </a:lnSpc>
            </a:pP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The pulsar PSR B1133 + 16 multi-frequency integral </a:t>
            </a:r>
            <a:r>
              <a:rPr lang="en-US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profiles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. The highest frequency (8600 MHz) results were obtained by using </a:t>
            </a:r>
            <a:r>
              <a:rPr lang="en-US" altLang="zh-CN" sz="2400" b="1" dirty="0" err="1" smtClean="0">
                <a:latin typeface="Times New Roman" pitchFamily="18" charset="0"/>
                <a:cs typeface="Times New Roman" pitchFamily="18" charset="0"/>
              </a:rPr>
              <a:t>Tianma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 telescope.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608B3-0215-4889-8722-D65AB19C2BF1}" type="slidenum">
              <a:rPr lang="en-US" altLang="zh-CN" smtClean="0"/>
              <a:pPr>
                <a:defRPr/>
              </a:pPr>
              <a:t>24</a:t>
            </a:fld>
            <a:endParaRPr lang="en-US" altLang="zh-CN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11937"/>
            <a:ext cx="4104456" cy="66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标题 4"/>
          <p:cNvSpPr txBox="1">
            <a:spLocks/>
          </p:cNvSpPr>
          <p:nvPr/>
        </p:nvSpPr>
        <p:spPr>
          <a:xfrm>
            <a:off x="323528" y="404664"/>
            <a:ext cx="3528392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Pulsar observation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713477" y="404664"/>
            <a:ext cx="949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latin typeface="Times New Roman" pitchFamily="18" charset="0"/>
                <a:cs typeface="Times New Roman" pitchFamily="18" charset="0"/>
              </a:rPr>
              <a:t>Tianma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625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5"/>
          <p:cNvSpPr>
            <a:spLocks noGrp="1"/>
          </p:cNvSpPr>
          <p:nvPr>
            <p:ph sz="half" idx="1"/>
          </p:nvPr>
        </p:nvSpPr>
        <p:spPr>
          <a:xfrm>
            <a:off x="323528" y="2276872"/>
            <a:ext cx="2592288" cy="396044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Total support 29 observation model</a:t>
            </a:r>
          </a:p>
          <a:p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The highest resolution is 20 Hz</a:t>
            </a:r>
          </a:p>
          <a:p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The maximum bandwidth is 1.5 GHz</a:t>
            </a:r>
            <a:endParaRPr lang="en-US" altLang="zh-CN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5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059832" y="0"/>
            <a:ext cx="60841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标题 3"/>
          <p:cNvSpPr>
            <a:spLocks noGrp="1"/>
          </p:cNvSpPr>
          <p:nvPr>
            <p:ph type="title"/>
          </p:nvPr>
        </p:nvSpPr>
        <p:spPr>
          <a:xfrm>
            <a:off x="539552" y="332656"/>
            <a:ext cx="2088232" cy="1512168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DIBAS spectra line observation model</a:t>
            </a:r>
            <a:endParaRPr lang="zh-CN" altLang="en-US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49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3073"/>
          <p:cNvSpPr txBox="1">
            <a:spLocks noChangeArrowheads="1"/>
          </p:cNvSpPr>
          <p:nvPr/>
        </p:nvSpPr>
        <p:spPr>
          <a:xfrm>
            <a:off x="457200" y="116632"/>
            <a:ext cx="814546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Detection of long carbon-chain molecules in Serpens South with TMRT 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(Li et al. 2016, </a:t>
            </a:r>
            <a:r>
              <a:rPr kumimoji="0" lang="en-US" altLang="zh-CN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ApJ</a:t>
            </a:r>
            <a:r>
              <a:rPr kumimoji="0" lang="en-US" altLang="zh-C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824, 136)</a:t>
            </a:r>
          </a:p>
        </p:txBody>
      </p:sp>
      <p:sp>
        <p:nvSpPr>
          <p:cNvPr id="11" name="文本占位符 3074"/>
          <p:cNvSpPr txBox="1">
            <a:spLocks/>
          </p:cNvSpPr>
          <p:nvPr/>
        </p:nvSpPr>
        <p:spPr>
          <a:xfrm>
            <a:off x="251520" y="4509120"/>
            <a:ext cx="8424936" cy="2348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905" marR="0" lvl="0" indent="-344805" algn="l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 </a:t>
            </a:r>
            <a:r>
              <a:rPr kumimoji="0" lang="en-US" altLang="zh-CN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detect </a:t>
            </a:r>
            <a:r>
              <a:rPr kumimoji="0" lang="zh-CN" altLang="en-US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several long carbon-chain molecules, including HC</a:t>
            </a:r>
            <a:r>
              <a:rPr kumimoji="0" lang="zh-CN" altLang="en-US" sz="2000" b="1" i="0" u="none" strike="noStrike" kern="1200" cap="none" spc="0" normalizeH="0" baseline="-2500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r>
              <a:rPr kumimoji="0" lang="zh-CN" altLang="en-US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N, HC</a:t>
            </a:r>
            <a:r>
              <a:rPr kumimoji="0" lang="zh-CN" altLang="en-US" sz="2000" b="1" i="0" u="none" strike="noStrike" kern="1200" cap="none" spc="0" normalizeH="0" baseline="-2500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</a:t>
            </a:r>
            <a:r>
              <a:rPr kumimoji="0" lang="zh-CN" altLang="en-US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N, HC</a:t>
            </a:r>
            <a:r>
              <a:rPr kumimoji="0" lang="zh-CN" altLang="en-US" sz="2000" b="1" i="0" u="none" strike="noStrike" kern="1200" cap="none" spc="0" normalizeH="0" baseline="-2500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</a:t>
            </a:r>
            <a:r>
              <a:rPr kumimoji="0" lang="zh-CN" altLang="en-US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N, C</a:t>
            </a:r>
            <a:r>
              <a:rPr kumimoji="0" lang="zh-CN" altLang="en-US" sz="2000" b="1" i="0" u="none" strike="noStrike" kern="1200" cap="none" spc="0" normalizeH="0" baseline="-2500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r>
            <a:r>
              <a:rPr kumimoji="0" lang="zh-CN" altLang="en-US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</a:t>
            </a:r>
            <a:r>
              <a:rPr kumimoji="0" lang="en-US" altLang="zh-CN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zh-CN" altLang="en-US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zh-CN" altLang="en-US" sz="2000" b="1" i="0" u="none" strike="noStrike" kern="1200" cap="none" spc="0" normalizeH="0" baseline="-2500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</a:t>
            </a:r>
            <a:r>
              <a:rPr kumimoji="0" lang="zh-CN" altLang="en-US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</a:t>
            </a:r>
            <a:r>
              <a:rPr kumimoji="0" lang="en-US" altLang="zh-CN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HC</a:t>
            </a:r>
            <a:r>
              <a:rPr kumimoji="0" lang="en-US" altLang="zh-CN" sz="2000" b="1" i="0" u="none" strike="noStrike" kern="1200" cap="none" spc="0" normalizeH="0" baseline="-2500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altLang="zh-CN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 and its </a:t>
            </a:r>
            <a:r>
              <a:rPr kumimoji="0" lang="en-US" altLang="zh-CN" sz="2000" b="1" i="0" u="none" strike="noStrike" kern="1200" cap="none" spc="0" normalizeH="0" baseline="3000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</a:t>
            </a:r>
            <a:r>
              <a:rPr kumimoji="0" lang="en-US" altLang="zh-CN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 isotopes</a:t>
            </a:r>
            <a:r>
              <a:rPr kumimoji="0" lang="zh-CN" altLang="en-US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toward Serpens south </a:t>
            </a:r>
            <a:r>
              <a:rPr kumimoji="0" lang="en-US" altLang="zh-CN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1a with TMRT</a:t>
            </a:r>
            <a:r>
              <a:rPr kumimoji="0" lang="zh-CN" altLang="en-US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en-US" altLang="zh-CN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 detected some new transitions and resolved some hyperfine components for the first time in the ISM. </a:t>
            </a:r>
            <a:r>
              <a:rPr kumimoji="0" lang="zh-CN" altLang="en-US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is the third molecular cloud detected in HC</a:t>
            </a:r>
            <a:r>
              <a:rPr kumimoji="0" lang="zh-CN" altLang="en-US" sz="2000" b="1" i="0" u="none" strike="noStrike" kern="1200" cap="none" spc="0" normalizeH="0" baseline="-2500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</a:t>
            </a:r>
            <a:r>
              <a:rPr kumimoji="0" lang="zh-CN" altLang="en-US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 and C</a:t>
            </a:r>
            <a:r>
              <a:rPr kumimoji="0" lang="zh-CN" altLang="en-US" sz="2000" b="1" i="0" u="none" strike="noStrike" kern="1200" cap="none" spc="0" normalizeH="0" baseline="-2500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</a:t>
            </a:r>
            <a:r>
              <a:rPr kumimoji="0" lang="zh-CN" altLang="en-US" sz="2000" b="1" i="0" u="none" strike="noStrike" kern="1200" cap="none" spc="0" normalizeH="0" baseline="0" noProof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H. The column densities of these long carbon-chain molecules are almost comparable to those in TMC-1, and hence, like Lupus-1A, this source could also be regarded as "TMC-1 like cloud". </a:t>
            </a:r>
            <a:endParaRPr kumimoji="0" lang="zh-CN" altLang="en-US" sz="20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2" name="组合 4099"/>
          <p:cNvGrpSpPr>
            <a:grpSpLocks/>
          </p:cNvGrpSpPr>
          <p:nvPr/>
        </p:nvGrpSpPr>
        <p:grpSpPr bwMode="auto">
          <a:xfrm>
            <a:off x="706438" y="908720"/>
            <a:ext cx="7608887" cy="3510136"/>
            <a:chOff x="0" y="0"/>
            <a:chExt cx="11454" cy="9740"/>
          </a:xfrm>
        </p:grpSpPr>
        <p:grpSp>
          <p:nvGrpSpPr>
            <p:cNvPr id="13" name="组合 4100"/>
            <p:cNvGrpSpPr>
              <a:grpSpLocks/>
            </p:cNvGrpSpPr>
            <p:nvPr/>
          </p:nvGrpSpPr>
          <p:grpSpPr bwMode="auto">
            <a:xfrm>
              <a:off x="793" y="6576"/>
              <a:ext cx="4989" cy="3164"/>
              <a:chOff x="0" y="0"/>
              <a:chExt cx="6360" cy="3730"/>
            </a:xfrm>
          </p:grpSpPr>
          <p:pic>
            <p:nvPicPr>
              <p:cNvPr id="30" name="内容占位符 410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6360" cy="373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" name="文本框 4102"/>
              <p:cNvSpPr txBox="1">
                <a:spLocks noChangeArrowheads="1"/>
              </p:cNvSpPr>
              <p:nvPr/>
            </p:nvSpPr>
            <p:spPr bwMode="auto">
              <a:xfrm>
                <a:off x="867" y="297"/>
                <a:ext cx="1644" cy="8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zh-CN" altLang="en-US" sz="1400">
                    <a:solidFill>
                      <a:srgbClr val="FF3300"/>
                    </a:solidFill>
                  </a:rPr>
                  <a:t>C</a:t>
                </a:r>
                <a:r>
                  <a:rPr lang="zh-CN" altLang="en-US" sz="1400" baseline="-25000">
                    <a:solidFill>
                      <a:srgbClr val="FF3300"/>
                    </a:solidFill>
                  </a:rPr>
                  <a:t>6</a:t>
                </a:r>
                <a:r>
                  <a:rPr lang="zh-CN" altLang="en-US" sz="1400">
                    <a:solidFill>
                      <a:srgbClr val="FF3300"/>
                    </a:solidFill>
                  </a:rPr>
                  <a:t>H</a:t>
                </a:r>
              </a:p>
            </p:txBody>
          </p:sp>
        </p:grpSp>
        <p:grpSp>
          <p:nvGrpSpPr>
            <p:cNvPr id="14" name="组合 4103"/>
            <p:cNvGrpSpPr>
              <a:grpSpLocks/>
            </p:cNvGrpSpPr>
            <p:nvPr/>
          </p:nvGrpSpPr>
          <p:grpSpPr bwMode="auto">
            <a:xfrm>
              <a:off x="6011" y="6576"/>
              <a:ext cx="5443" cy="3062"/>
              <a:chOff x="0" y="0"/>
              <a:chExt cx="6360" cy="3649"/>
            </a:xfrm>
          </p:grpSpPr>
          <p:pic>
            <p:nvPicPr>
              <p:cNvPr id="28" name="内容占位符 410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0"/>
                <a:ext cx="6360" cy="364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" name="文本框 4105"/>
              <p:cNvSpPr txBox="1">
                <a:spLocks noChangeArrowheads="1"/>
              </p:cNvSpPr>
              <p:nvPr/>
            </p:nvSpPr>
            <p:spPr bwMode="auto">
              <a:xfrm>
                <a:off x="1111" y="300"/>
                <a:ext cx="938" cy="8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zh-CN" altLang="en-US" sz="1400">
                    <a:solidFill>
                      <a:srgbClr val="FF3300"/>
                    </a:solidFill>
                  </a:rPr>
                  <a:t>C</a:t>
                </a:r>
                <a:r>
                  <a:rPr lang="zh-CN" altLang="en-US" sz="1400" baseline="-25000">
                    <a:solidFill>
                      <a:srgbClr val="FF3300"/>
                    </a:solidFill>
                  </a:rPr>
                  <a:t>8</a:t>
                </a:r>
                <a:r>
                  <a:rPr lang="zh-CN" altLang="en-US" sz="1400">
                    <a:solidFill>
                      <a:srgbClr val="FF3300"/>
                    </a:solidFill>
                  </a:rPr>
                  <a:t>H</a:t>
                </a:r>
              </a:p>
            </p:txBody>
          </p:sp>
        </p:grpSp>
        <p:grpSp>
          <p:nvGrpSpPr>
            <p:cNvPr id="15" name="组合 4106"/>
            <p:cNvGrpSpPr>
              <a:grpSpLocks/>
            </p:cNvGrpSpPr>
            <p:nvPr/>
          </p:nvGrpSpPr>
          <p:grpSpPr bwMode="auto">
            <a:xfrm>
              <a:off x="0" y="0"/>
              <a:ext cx="11454" cy="6687"/>
              <a:chOff x="0" y="0"/>
              <a:chExt cx="8381" cy="4072"/>
            </a:xfrm>
          </p:grpSpPr>
          <p:grpSp>
            <p:nvGrpSpPr>
              <p:cNvPr id="18" name="组合 4107"/>
              <p:cNvGrpSpPr>
                <a:grpSpLocks/>
              </p:cNvGrpSpPr>
              <p:nvPr/>
            </p:nvGrpSpPr>
            <p:grpSpPr bwMode="auto">
              <a:xfrm>
                <a:off x="0" y="0"/>
                <a:ext cx="8381" cy="4072"/>
                <a:chOff x="0" y="0"/>
                <a:chExt cx="8381" cy="4072"/>
              </a:xfrm>
            </p:grpSpPr>
            <p:pic>
              <p:nvPicPr>
                <p:cNvPr id="21" name="图片 4108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20000" r="-911"/>
                <a:stretch>
                  <a:fillRect/>
                </a:stretch>
              </p:blipFill>
              <p:spPr bwMode="auto">
                <a:xfrm>
                  <a:off x="4196" y="0"/>
                  <a:ext cx="4185" cy="18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" name="图片 4109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t="18958" r="1231"/>
                <a:stretch>
                  <a:fillRect/>
                </a:stretch>
              </p:blipFill>
              <p:spPr bwMode="auto">
                <a:xfrm>
                  <a:off x="4083" y="1928"/>
                  <a:ext cx="4159" cy="18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23" name="组合 4110"/>
                <p:cNvGrpSpPr>
                  <a:grpSpLocks/>
                </p:cNvGrpSpPr>
                <p:nvPr/>
              </p:nvGrpSpPr>
              <p:grpSpPr bwMode="auto">
                <a:xfrm>
                  <a:off x="0" y="227"/>
                  <a:ext cx="4083" cy="3247"/>
                  <a:chOff x="0" y="0"/>
                  <a:chExt cx="6917" cy="5938"/>
                </a:xfrm>
              </p:grpSpPr>
              <p:pic>
                <p:nvPicPr>
                  <p:cNvPr id="25" name="图片 4111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0" y="0"/>
                    <a:ext cx="6010" cy="59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6" name="箭头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96" y="1474"/>
                    <a:ext cx="2609" cy="454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" name="箭头 34"/>
                  <p:cNvSpPr>
                    <a:spLocks noChangeShapeType="1"/>
                  </p:cNvSpPr>
                  <p:nvPr/>
                </p:nvSpPr>
                <p:spPr bwMode="auto">
                  <a:xfrm>
                    <a:off x="3969" y="2269"/>
                    <a:ext cx="2948" cy="1814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 type="triangl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4" name="文本框 4114"/>
                <p:cNvSpPr txBox="1">
                  <a:spLocks noChangeArrowheads="1"/>
                </p:cNvSpPr>
                <p:nvPr/>
              </p:nvSpPr>
              <p:spPr bwMode="auto">
                <a:xfrm>
                  <a:off x="681" y="3629"/>
                  <a:ext cx="2753" cy="4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zh-CN" altLang="en-US" sz="1400">
                      <a:solidFill>
                        <a:srgbClr val="FF3300"/>
                      </a:solidFill>
                    </a:rPr>
                    <a:t>Friensen et al. 2013</a:t>
                  </a:r>
                </a:p>
              </p:txBody>
            </p:sp>
          </p:grpSp>
          <p:sp>
            <p:nvSpPr>
              <p:cNvPr id="19" name="文本框 4115"/>
              <p:cNvSpPr txBox="1">
                <a:spLocks noChangeArrowheads="1"/>
              </p:cNvSpPr>
              <p:nvPr/>
            </p:nvSpPr>
            <p:spPr bwMode="auto">
              <a:xfrm>
                <a:off x="4948" y="422"/>
                <a:ext cx="995" cy="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zh-CN" altLang="en-US" sz="1400">
                    <a:solidFill>
                      <a:srgbClr val="FF3300"/>
                    </a:solidFill>
                  </a:rPr>
                  <a:t>HC</a:t>
                </a:r>
                <a:r>
                  <a:rPr lang="zh-CN" altLang="en-US" sz="1400" baseline="-25000">
                    <a:solidFill>
                      <a:srgbClr val="FF3300"/>
                    </a:solidFill>
                  </a:rPr>
                  <a:t>7</a:t>
                </a:r>
                <a:r>
                  <a:rPr lang="zh-CN" altLang="en-US" sz="1400">
                    <a:solidFill>
                      <a:srgbClr val="FF3300"/>
                    </a:solidFill>
                  </a:rPr>
                  <a:t>N</a:t>
                </a:r>
              </a:p>
            </p:txBody>
          </p:sp>
          <p:sp>
            <p:nvSpPr>
              <p:cNvPr id="20" name="文本框 4116"/>
              <p:cNvSpPr txBox="1">
                <a:spLocks noChangeArrowheads="1"/>
              </p:cNvSpPr>
              <p:nvPr/>
            </p:nvSpPr>
            <p:spPr bwMode="auto">
              <a:xfrm>
                <a:off x="4763" y="2185"/>
                <a:ext cx="995" cy="4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zh-CN" altLang="en-US" sz="1400">
                    <a:solidFill>
                      <a:srgbClr val="FF3300"/>
                    </a:solidFill>
                  </a:rPr>
                  <a:t>HC</a:t>
                </a:r>
                <a:r>
                  <a:rPr lang="zh-CN" altLang="en-US" sz="1400" baseline="-25000">
                    <a:solidFill>
                      <a:srgbClr val="FF3300"/>
                    </a:solidFill>
                  </a:rPr>
                  <a:t>9</a:t>
                </a:r>
                <a:r>
                  <a:rPr lang="zh-CN" altLang="en-US" sz="1400">
                    <a:solidFill>
                      <a:srgbClr val="FF3300"/>
                    </a:solidFill>
                  </a:rPr>
                  <a:t>N</a:t>
                </a:r>
              </a:p>
            </p:txBody>
          </p:sp>
        </p:grpSp>
        <p:sp>
          <p:nvSpPr>
            <p:cNvPr id="16" name="箭头 69"/>
            <p:cNvSpPr>
              <a:spLocks noChangeShapeType="1"/>
            </p:cNvSpPr>
            <p:nvPr/>
          </p:nvSpPr>
          <p:spPr bwMode="auto">
            <a:xfrm>
              <a:off x="3175" y="3061"/>
              <a:ext cx="567" cy="408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箭头 69"/>
            <p:cNvSpPr>
              <a:spLocks noChangeShapeType="1"/>
            </p:cNvSpPr>
            <p:nvPr/>
          </p:nvSpPr>
          <p:spPr bwMode="auto">
            <a:xfrm>
              <a:off x="3289" y="2722"/>
              <a:ext cx="2835" cy="38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495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043608" y="188640"/>
            <a:ext cx="6840759" cy="864096"/>
          </a:xfrm>
        </p:spPr>
        <p:txBody>
          <a:bodyPr>
            <a:normAutofit/>
          </a:bodyPr>
          <a:lstStyle/>
          <a:p>
            <a:r>
              <a:rPr lang="en-US" altLang="zh-CN" sz="3200" b="1" dirty="0" err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Tianma</a:t>
            </a:r>
            <a:r>
              <a:rPr lang="en-US" altLang="zh-CN" sz="32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Running time (2015.4-2016.6) </a:t>
            </a:r>
            <a:endParaRPr lang="zh-CN" altLang="en-US" sz="3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608B3-0215-4889-8722-D65AB19C2BF1}" type="slidenum">
              <a:rPr lang="en-US" altLang="zh-CN" smtClean="0"/>
              <a:pPr>
                <a:defRPr/>
              </a:pPr>
              <a:t>27</a:t>
            </a:fld>
            <a:endParaRPr lang="en-US" altLang="zh-CN" dirty="0"/>
          </a:p>
        </p:txBody>
      </p:sp>
      <p:graphicFrame>
        <p:nvGraphicFramePr>
          <p:cNvPr id="7" name="内容占位符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8203000"/>
              </p:ext>
            </p:extLst>
          </p:nvPr>
        </p:nvGraphicFramePr>
        <p:xfrm>
          <a:off x="683568" y="1052736"/>
          <a:ext cx="828092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矩形 4"/>
          <p:cNvSpPr/>
          <p:nvPr/>
        </p:nvSpPr>
        <p:spPr>
          <a:xfrm rot="16200000">
            <a:off x="-1020688" y="3117032"/>
            <a:ext cx="28620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/>
              <a:t>Running time (h)</a:t>
            </a:r>
            <a:endParaRPr lang="zh-CN" altLang="en-US" sz="2400" b="1" dirty="0"/>
          </a:p>
        </p:txBody>
      </p:sp>
      <p:sp>
        <p:nvSpPr>
          <p:cNvPr id="6" name="矩形 5"/>
          <p:cNvSpPr/>
          <p:nvPr/>
        </p:nvSpPr>
        <p:spPr>
          <a:xfrm>
            <a:off x="2195736" y="6356350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Total              single dish           VLBI         test     </a:t>
            </a:r>
            <a:r>
              <a:rPr lang="en-US" altLang="zh-CN" b="1" dirty="0">
                <a:latin typeface="Times New Roman" pitchFamily="18" charset="0"/>
                <a:cs typeface="Times New Roman" pitchFamily="18" charset="0"/>
              </a:rPr>
              <a:t>maintenance </a:t>
            </a:r>
            <a:endParaRPr lang="zh-CN" alt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61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755576" y="108149"/>
            <a:ext cx="6984776" cy="765175"/>
          </a:xfrm>
        </p:spPr>
        <p:txBody>
          <a:bodyPr>
            <a:normAutofit fontScale="90000"/>
          </a:bodyPr>
          <a:lstStyle/>
          <a:p>
            <a:r>
              <a:rPr lang="en-US" altLang="zh-CN" sz="3200" b="1" dirty="0" err="1" smtClean="0">
                <a:latin typeface="Times New Roman" pitchFamily="18" charset="0"/>
                <a:cs typeface="Times New Roman" pitchFamily="18" charset="0"/>
              </a:rPr>
              <a:t>Tianma</a:t>
            </a:r>
            <a:r>
              <a:rPr lang="en-US" altLang="zh-CN" sz="3200" b="1" dirty="0" smtClean="0">
                <a:latin typeface="Times New Roman" pitchFamily="18" charset="0"/>
                <a:cs typeface="Times New Roman" pitchFamily="18" charset="0"/>
              </a:rPr>
              <a:t> telescope is open to researchers</a:t>
            </a:r>
            <a:endParaRPr lang="zh-CN" altLang="en-US" sz="3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608B3-0215-4889-8722-D65AB19C2BF1}" type="slidenum">
              <a:rPr lang="en-US" altLang="zh-CN" smtClean="0"/>
              <a:pPr>
                <a:defRPr/>
              </a:pPr>
              <a:t>28</a:t>
            </a:fld>
            <a:endParaRPr lang="en-US" altLang="zh-CN" dirty="0"/>
          </a:p>
        </p:txBody>
      </p:sp>
      <p:pic>
        <p:nvPicPr>
          <p:cNvPr id="7004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8136904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28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BA73C-8A61-4DC0-AF83-3B9C586341B6}" type="slidenum">
              <a:rPr lang="zh-CN" altLang="en-US" smtClean="0"/>
              <a:pPr/>
              <a:t>29</a:t>
            </a:fld>
            <a:endParaRPr lang="zh-CN" altLang="en-US"/>
          </a:p>
        </p:txBody>
      </p:sp>
      <p:pic>
        <p:nvPicPr>
          <p:cNvPr id="139266" name="图片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90" y="2636912"/>
            <a:ext cx="8892006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467544" y="404664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We</a:t>
            </a:r>
            <a:r>
              <a:rPr lang="zh-CN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built RFI monitoring platform at </a:t>
            </a:r>
            <a:r>
              <a:rPr lang="en-US" altLang="zh-CN" sz="2400" b="1" dirty="0" err="1" smtClean="0">
                <a:latin typeface="Times New Roman" pitchFamily="18" charset="0"/>
                <a:cs typeface="Times New Roman" pitchFamily="18" charset="0"/>
              </a:rPr>
              <a:t>Tianma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 telescope. </a:t>
            </a:r>
          </a:p>
          <a:p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RFI is strong at L and S band, very little at X and above bands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. C band has a little interference</a:t>
            </a:r>
          </a:p>
        </p:txBody>
      </p:sp>
      <p:pic>
        <p:nvPicPr>
          <p:cNvPr id="6" name="Picture 2" descr="MRME_B@{K[{872RX]X9`H}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916832"/>
            <a:ext cx="3182583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475656" y="6021288"/>
            <a:ext cx="7479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2                      4                          6                       8                      10                    12GHz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322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BA73C-8A61-4DC0-AF83-3B9C586341B6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27584" y="1340768"/>
            <a:ext cx="756084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Content</a:t>
            </a:r>
          </a:p>
          <a:p>
            <a:pPr>
              <a:lnSpc>
                <a:spcPct val="150000"/>
              </a:lnSpc>
            </a:pP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1. Construction and test</a:t>
            </a:r>
          </a:p>
          <a:p>
            <a:pPr>
              <a:lnSpc>
                <a:spcPct val="150000"/>
              </a:lnSpc>
            </a:pPr>
            <a:r>
              <a:rPr lang="en-US" altLang="zh-CN" sz="36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2. Radio astronomical observation</a:t>
            </a:r>
          </a:p>
          <a:p>
            <a:pPr>
              <a:lnSpc>
                <a:spcPct val="150000"/>
              </a:lnSpc>
            </a:pPr>
            <a:r>
              <a:rPr lang="en-US" altLang="zh-CN" sz="36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3. Applications in deep spacecraft</a:t>
            </a:r>
            <a:endParaRPr lang="zh-CN" altLang="en-US" sz="3600" b="1" dirty="0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BA73C-8A61-4DC0-AF83-3B9C586341B6}" type="slidenum">
              <a:rPr lang="zh-CN" altLang="en-US" smtClean="0"/>
              <a:pPr/>
              <a:t>30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755576" y="1628800"/>
            <a:ext cx="756084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Content</a:t>
            </a:r>
          </a:p>
          <a:p>
            <a:pPr>
              <a:lnSpc>
                <a:spcPct val="150000"/>
              </a:lnSpc>
            </a:pPr>
            <a:r>
              <a:rPr lang="en-US" altLang="zh-CN" sz="36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1. Construction and test</a:t>
            </a:r>
          </a:p>
          <a:p>
            <a:pPr>
              <a:lnSpc>
                <a:spcPct val="150000"/>
              </a:lnSpc>
            </a:pPr>
            <a:r>
              <a:rPr lang="en-US" altLang="zh-CN" sz="36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2. Radio astronomical observation</a:t>
            </a:r>
          </a:p>
          <a:p>
            <a:pPr>
              <a:lnSpc>
                <a:spcPct val="150000"/>
              </a:lnSpc>
            </a:pPr>
            <a:r>
              <a:rPr lang="en-US" altLang="zh-CN" sz="3600" b="1" dirty="0" smtClean="0">
                <a:solidFill>
                  <a:srgbClr val="FF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3. Applications in deep spacecraft</a:t>
            </a:r>
            <a:endParaRPr lang="zh-CN" altLang="en-US" sz="3600" b="1" dirty="0" smtClean="0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rc 11"/>
          <p:cNvSpPr>
            <a:spLocks/>
          </p:cNvSpPr>
          <p:nvPr/>
        </p:nvSpPr>
        <p:spPr bwMode="auto">
          <a:xfrm flipH="1">
            <a:off x="4364687" y="5306715"/>
            <a:ext cx="3467100" cy="930275"/>
          </a:xfrm>
          <a:custGeom>
            <a:avLst/>
            <a:gdLst>
              <a:gd name="T0" fmla="*/ 0 w 39059"/>
              <a:gd name="T1" fmla="*/ 2147483647 h 21600"/>
              <a:gd name="T2" fmla="*/ 2147483647 w 39059"/>
              <a:gd name="T3" fmla="*/ 2147483647 h 21600"/>
              <a:gd name="T4" fmla="*/ 2147483647 w 39059"/>
              <a:gd name="T5" fmla="*/ 2147483647 h 21600"/>
              <a:gd name="T6" fmla="*/ 0 60000 65536"/>
              <a:gd name="T7" fmla="*/ 0 60000 65536"/>
              <a:gd name="T8" fmla="*/ 0 60000 65536"/>
              <a:gd name="T9" fmla="*/ 0 w 39059"/>
              <a:gd name="T10" fmla="*/ 0 h 21600"/>
              <a:gd name="T11" fmla="*/ 39059 w 3905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059" h="21600" fill="none" extrusionOk="0">
                <a:moveTo>
                  <a:pt x="-1" y="12033"/>
                </a:moveTo>
                <a:cubicBezTo>
                  <a:pt x="3639" y="4664"/>
                  <a:pt x="11146" y="-1"/>
                  <a:pt x="19366" y="0"/>
                </a:cubicBezTo>
                <a:cubicBezTo>
                  <a:pt x="27861" y="0"/>
                  <a:pt x="35568" y="4979"/>
                  <a:pt x="39058" y="12725"/>
                </a:cubicBezTo>
              </a:path>
              <a:path w="39059" h="21600" stroke="0" extrusionOk="0">
                <a:moveTo>
                  <a:pt x="-1" y="12033"/>
                </a:moveTo>
                <a:cubicBezTo>
                  <a:pt x="3639" y="4664"/>
                  <a:pt x="11146" y="-1"/>
                  <a:pt x="19366" y="0"/>
                </a:cubicBezTo>
                <a:cubicBezTo>
                  <a:pt x="27861" y="0"/>
                  <a:pt x="35568" y="4979"/>
                  <a:pt x="39058" y="12725"/>
                </a:cubicBezTo>
                <a:lnTo>
                  <a:pt x="19366" y="21600"/>
                </a:lnTo>
                <a:lnTo>
                  <a:pt x="-1" y="12033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3" name="Line 12"/>
          <p:cNvSpPr>
            <a:spLocks noChangeShapeType="1"/>
          </p:cNvSpPr>
          <p:nvPr/>
        </p:nvSpPr>
        <p:spPr bwMode="auto">
          <a:xfrm rot="5400000">
            <a:off x="5187806" y="5264646"/>
            <a:ext cx="161925" cy="968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4" name="Line 13"/>
          <p:cNvSpPr>
            <a:spLocks noChangeShapeType="1"/>
          </p:cNvSpPr>
          <p:nvPr/>
        </p:nvSpPr>
        <p:spPr bwMode="auto">
          <a:xfrm rot="5400000" flipV="1">
            <a:off x="5305281" y="5256709"/>
            <a:ext cx="153987" cy="1206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" name="AutoShape 14"/>
          <p:cNvSpPr>
            <a:spLocks noChangeArrowheads="1"/>
          </p:cNvSpPr>
          <p:nvPr/>
        </p:nvSpPr>
        <p:spPr bwMode="auto">
          <a:xfrm rot="17162145">
            <a:off x="5237812" y="4966990"/>
            <a:ext cx="241300" cy="355600"/>
          </a:xfrm>
          <a:prstGeom prst="moon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kumimoji="1" lang="zh-CN" altLang="zh-CN" b="1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</p:txBody>
      </p:sp>
      <p:pic>
        <p:nvPicPr>
          <p:cNvPr id="36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922150" y="1988840"/>
            <a:ext cx="863600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Line 16"/>
          <p:cNvSpPr>
            <a:spLocks noChangeShapeType="1"/>
          </p:cNvSpPr>
          <p:nvPr/>
        </p:nvSpPr>
        <p:spPr bwMode="auto">
          <a:xfrm flipH="1">
            <a:off x="5348937" y="2604790"/>
            <a:ext cx="1976438" cy="2535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8" name="Line 17"/>
          <p:cNvSpPr>
            <a:spLocks noChangeShapeType="1"/>
          </p:cNvSpPr>
          <p:nvPr/>
        </p:nvSpPr>
        <p:spPr bwMode="auto">
          <a:xfrm flipH="1">
            <a:off x="6993587" y="2620665"/>
            <a:ext cx="331788" cy="2679700"/>
          </a:xfrm>
          <a:prstGeom prst="line">
            <a:avLst/>
          </a:prstGeom>
          <a:noFill/>
          <a:ln w="12700" cap="rnd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9" name="Line 32"/>
          <p:cNvSpPr>
            <a:spLocks noChangeShapeType="1"/>
          </p:cNvSpPr>
          <p:nvPr/>
        </p:nvSpPr>
        <p:spPr bwMode="auto">
          <a:xfrm rot="5400000">
            <a:off x="6822137" y="5276553"/>
            <a:ext cx="161925" cy="952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0" name="Line 33"/>
          <p:cNvSpPr>
            <a:spLocks noChangeShapeType="1"/>
          </p:cNvSpPr>
          <p:nvPr/>
        </p:nvSpPr>
        <p:spPr bwMode="auto">
          <a:xfrm rot="5400000" flipV="1">
            <a:off x="6939612" y="5268615"/>
            <a:ext cx="153988" cy="1190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" name="AutoShape 34"/>
          <p:cNvSpPr>
            <a:spLocks noChangeArrowheads="1"/>
          </p:cNvSpPr>
          <p:nvPr/>
        </p:nvSpPr>
        <p:spPr bwMode="auto">
          <a:xfrm rot="17162145">
            <a:off x="6870556" y="4980483"/>
            <a:ext cx="241300" cy="357188"/>
          </a:xfrm>
          <a:prstGeom prst="moon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kumimoji="1" lang="zh-CN" altLang="zh-CN" b="1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</p:txBody>
      </p:sp>
      <p:sp>
        <p:nvSpPr>
          <p:cNvPr id="42" name="Arc 35"/>
          <p:cNvSpPr>
            <a:spLocks/>
          </p:cNvSpPr>
          <p:nvPr/>
        </p:nvSpPr>
        <p:spPr bwMode="auto">
          <a:xfrm rot="1673781" flipV="1">
            <a:off x="4486925" y="3911302"/>
            <a:ext cx="3398837" cy="838200"/>
          </a:xfrm>
          <a:custGeom>
            <a:avLst/>
            <a:gdLst>
              <a:gd name="T0" fmla="*/ 0 w 39935"/>
              <a:gd name="T1" fmla="*/ 2147483647 h 21600"/>
              <a:gd name="T2" fmla="*/ 2147483647 w 39935"/>
              <a:gd name="T3" fmla="*/ 2147483647 h 21600"/>
              <a:gd name="T4" fmla="*/ 2147483647 w 39935"/>
              <a:gd name="T5" fmla="*/ 2147483647 h 21600"/>
              <a:gd name="T6" fmla="*/ 0 60000 65536"/>
              <a:gd name="T7" fmla="*/ 0 60000 65536"/>
              <a:gd name="T8" fmla="*/ 0 60000 65536"/>
              <a:gd name="T9" fmla="*/ 0 w 39935"/>
              <a:gd name="T10" fmla="*/ 0 h 21600"/>
              <a:gd name="T11" fmla="*/ 39935 w 3993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935" h="21600" fill="none" extrusionOk="0">
                <a:moveTo>
                  <a:pt x="0" y="14062"/>
                </a:moveTo>
                <a:cubicBezTo>
                  <a:pt x="3148" y="5607"/>
                  <a:pt x="11220" y="-1"/>
                  <a:pt x="20242" y="0"/>
                </a:cubicBezTo>
                <a:cubicBezTo>
                  <a:pt x="28737" y="0"/>
                  <a:pt x="36444" y="4979"/>
                  <a:pt x="39934" y="12725"/>
                </a:cubicBezTo>
              </a:path>
              <a:path w="39935" h="21600" stroke="0" extrusionOk="0">
                <a:moveTo>
                  <a:pt x="0" y="14062"/>
                </a:moveTo>
                <a:cubicBezTo>
                  <a:pt x="3148" y="5607"/>
                  <a:pt x="11220" y="-1"/>
                  <a:pt x="20242" y="0"/>
                </a:cubicBezTo>
                <a:cubicBezTo>
                  <a:pt x="28737" y="0"/>
                  <a:pt x="36444" y="4979"/>
                  <a:pt x="39934" y="12725"/>
                </a:cubicBezTo>
                <a:lnTo>
                  <a:pt x="20242" y="21600"/>
                </a:lnTo>
                <a:lnTo>
                  <a:pt x="0" y="1406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cxnSp>
        <p:nvCxnSpPr>
          <p:cNvPr id="43" name="直接箭头连接符 42"/>
          <p:cNvCxnSpPr/>
          <p:nvPr/>
        </p:nvCxnSpPr>
        <p:spPr bwMode="auto">
          <a:xfrm rot="5400000">
            <a:off x="5225905" y="4564559"/>
            <a:ext cx="512763" cy="45085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140"/>
          <p:cNvSpPr>
            <a:spLocks noChangeArrowheads="1"/>
          </p:cNvSpPr>
          <p:nvPr/>
        </p:nvSpPr>
        <p:spPr bwMode="auto">
          <a:xfrm>
            <a:off x="3920187" y="4292302"/>
            <a:ext cx="8858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CN" sz="2400" b="1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delay</a:t>
            </a:r>
            <a:endParaRPr kumimoji="1" lang="zh-CN" altLang="en-US" sz="2400" b="1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</p:txBody>
      </p:sp>
      <p:cxnSp>
        <p:nvCxnSpPr>
          <p:cNvPr id="45" name="直接箭头连接符 44"/>
          <p:cNvCxnSpPr/>
          <p:nvPr/>
        </p:nvCxnSpPr>
        <p:spPr bwMode="auto">
          <a:xfrm>
            <a:off x="4710762" y="4520902"/>
            <a:ext cx="709613" cy="2984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142"/>
          <p:cNvSpPr txBox="1">
            <a:spLocks noChangeArrowheads="1"/>
          </p:cNvSpPr>
          <p:nvPr/>
        </p:nvSpPr>
        <p:spPr bwMode="auto">
          <a:xfrm>
            <a:off x="868883" y="2276301"/>
            <a:ext cx="22574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zh-CN" sz="2400" b="1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Range/Doppler</a:t>
            </a:r>
            <a:endParaRPr kumimoji="1" lang="zh-CN" altLang="en-US" sz="2400" b="1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</p:txBody>
      </p:sp>
      <p:sp>
        <p:nvSpPr>
          <p:cNvPr id="47" name="TextBox 145"/>
          <p:cNvSpPr txBox="1">
            <a:spLocks noChangeArrowheads="1"/>
          </p:cNvSpPr>
          <p:nvPr/>
        </p:nvSpPr>
        <p:spPr bwMode="auto">
          <a:xfrm>
            <a:off x="3793582" y="5589240"/>
            <a:ext cx="4977453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kumimoji="1" lang="en-US" altLang="zh-CN" sz="2800" b="1" dirty="0" smtClean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VLBI</a:t>
            </a:r>
          </a:p>
          <a:p>
            <a:pPr algn="ctr"/>
            <a:r>
              <a:rPr kumimoji="1" lang="en-US" altLang="zh-CN" sz="2400" b="1" dirty="0" smtClean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(Very Long Baseline Interferometer)</a:t>
            </a:r>
            <a:endParaRPr kumimoji="1" lang="zh-CN" altLang="en-US" sz="2400" b="1" dirty="0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</p:txBody>
      </p:sp>
      <p:sp>
        <p:nvSpPr>
          <p:cNvPr id="48" name="Line 16"/>
          <p:cNvSpPr>
            <a:spLocks noChangeShapeType="1"/>
          </p:cNvSpPr>
          <p:nvPr/>
        </p:nvSpPr>
        <p:spPr bwMode="auto">
          <a:xfrm flipH="1">
            <a:off x="1424508" y="2852564"/>
            <a:ext cx="1587500" cy="21097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49" name="直接箭头连接符 158"/>
          <p:cNvCxnSpPr>
            <a:cxnSpLocks noChangeShapeType="1"/>
          </p:cNvCxnSpPr>
          <p:nvPr/>
        </p:nvCxnSpPr>
        <p:spPr bwMode="auto">
          <a:xfrm rot="5400000">
            <a:off x="2577033" y="2384251"/>
            <a:ext cx="1008063" cy="7921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pic>
        <p:nvPicPr>
          <p:cNvPr id="51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796108" y="2204864"/>
            <a:ext cx="839788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Line 12"/>
          <p:cNvSpPr>
            <a:spLocks noChangeShapeType="1"/>
          </p:cNvSpPr>
          <p:nvPr/>
        </p:nvSpPr>
        <p:spPr bwMode="auto">
          <a:xfrm rot="5400000">
            <a:off x="1111771" y="5219526"/>
            <a:ext cx="307975" cy="1428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3" name="Line 13"/>
          <p:cNvSpPr>
            <a:spLocks noChangeShapeType="1"/>
          </p:cNvSpPr>
          <p:nvPr/>
        </p:nvSpPr>
        <p:spPr bwMode="auto">
          <a:xfrm rot="5400000" flipV="1">
            <a:off x="1287983" y="5208414"/>
            <a:ext cx="293687" cy="1793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4" name="AutoShape 14"/>
          <p:cNvSpPr>
            <a:spLocks noChangeArrowheads="1"/>
          </p:cNvSpPr>
          <p:nvPr/>
        </p:nvSpPr>
        <p:spPr bwMode="auto">
          <a:xfrm rot="17162145">
            <a:off x="1238771" y="4714701"/>
            <a:ext cx="354012" cy="528638"/>
          </a:xfrm>
          <a:prstGeom prst="moon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kumimoji="1" lang="zh-CN" altLang="zh-CN" b="1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</p:txBody>
      </p:sp>
      <p:cxnSp>
        <p:nvCxnSpPr>
          <p:cNvPr id="55" name="直接连接符 160"/>
          <p:cNvCxnSpPr>
            <a:cxnSpLocks noChangeShapeType="1"/>
            <a:stCxn id="52" idx="1"/>
            <a:endCxn id="53" idx="1"/>
          </p:cNvCxnSpPr>
          <p:nvPr/>
        </p:nvCxnSpPr>
        <p:spPr bwMode="auto">
          <a:xfrm>
            <a:off x="1194321" y="5444951"/>
            <a:ext cx="3302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6" name="直接箭头连接符 163"/>
          <p:cNvCxnSpPr>
            <a:cxnSpLocks noChangeShapeType="1"/>
          </p:cNvCxnSpPr>
          <p:nvPr/>
        </p:nvCxnSpPr>
        <p:spPr bwMode="auto">
          <a:xfrm rot="10800000">
            <a:off x="6777687" y="2204740"/>
            <a:ext cx="1071563" cy="62547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 type="arrow" w="med" len="med"/>
          </a:ln>
        </p:spPr>
      </p:cxnSp>
      <p:sp>
        <p:nvSpPr>
          <p:cNvPr id="57" name="矩形 166"/>
          <p:cNvSpPr>
            <a:spLocks noChangeArrowheads="1"/>
          </p:cNvSpPr>
          <p:nvPr/>
        </p:nvSpPr>
        <p:spPr bwMode="auto">
          <a:xfrm>
            <a:off x="857224" y="5471939"/>
            <a:ext cx="157744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Range/</a:t>
            </a:r>
          </a:p>
          <a:p>
            <a:r>
              <a:rPr kumimoji="1" lang="en-US" altLang="zh-CN" sz="2800" b="1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Doppler</a:t>
            </a:r>
            <a:endParaRPr kumimoji="1" lang="zh-CN" altLang="en-US" sz="2800" b="1" dirty="0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</p:txBody>
      </p:sp>
      <p:sp>
        <p:nvSpPr>
          <p:cNvPr id="58" name="TextBox 145"/>
          <p:cNvSpPr txBox="1">
            <a:spLocks noChangeArrowheads="1"/>
          </p:cNvSpPr>
          <p:nvPr/>
        </p:nvSpPr>
        <p:spPr bwMode="auto">
          <a:xfrm>
            <a:off x="5774065" y="2276177"/>
            <a:ext cx="1174199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en-US" altLang="zh-CN" sz="2400" b="1" dirty="0" smtClean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VLBI </a:t>
            </a:r>
            <a:endParaRPr kumimoji="1" lang="en-US" altLang="zh-CN" sz="2400" b="1" dirty="0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</p:txBody>
      </p:sp>
      <p:cxnSp>
        <p:nvCxnSpPr>
          <p:cNvPr id="59" name="直接连接符 169"/>
          <p:cNvCxnSpPr>
            <a:cxnSpLocks noChangeShapeType="1"/>
            <a:stCxn id="35" idx="1"/>
            <a:endCxn id="41" idx="1"/>
          </p:cNvCxnSpPr>
          <p:nvPr/>
        </p:nvCxnSpPr>
        <p:spPr bwMode="auto">
          <a:xfrm rot="16200000" flipH="1">
            <a:off x="6134750" y="4451052"/>
            <a:ext cx="14288" cy="163353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76" name="Rectangle 4"/>
          <p:cNvSpPr>
            <a:spLocks noChangeArrowheads="1"/>
          </p:cNvSpPr>
          <p:nvPr/>
        </p:nvSpPr>
        <p:spPr bwMode="auto">
          <a:xfrm>
            <a:off x="505729" y="245158"/>
            <a:ext cx="6315922" cy="646331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altLang="zh-CN" sz="3600" b="1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VLBI for </a:t>
            </a:r>
            <a:r>
              <a:rPr lang="en-US" altLang="zh-CN" sz="3600" b="1" dirty="0" smtClean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tracking spacecraft</a:t>
            </a:r>
            <a:endParaRPr lang="en-US" altLang="zh-CN" sz="3600" b="1" dirty="0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</p:txBody>
      </p:sp>
      <p:sp>
        <p:nvSpPr>
          <p:cNvPr id="77" name="TextBox 46"/>
          <p:cNvSpPr txBox="1">
            <a:spLocks noChangeArrowheads="1"/>
          </p:cNvSpPr>
          <p:nvPr/>
        </p:nvSpPr>
        <p:spPr bwMode="auto">
          <a:xfrm>
            <a:off x="347859" y="1061381"/>
            <a:ext cx="789654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Tianma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telescope has successful tracked </a:t>
            </a:r>
            <a:r>
              <a:rPr lang="en-US" altLang="zh-CN" sz="28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Chinese lunar 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mission </a:t>
            </a:r>
            <a:r>
              <a:rPr lang="en-US" altLang="zh-CN" sz="28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CE-2, CE-3 and CE-5T1</a:t>
            </a:r>
            <a:r>
              <a:rPr lang="en-US" altLang="zh-CN" sz="2800" b="1" dirty="0" smtClean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 </a:t>
            </a:r>
            <a:endParaRPr lang="zh-CN" altLang="en-US" sz="2800" b="1" dirty="0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50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7893360" cy="567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5"/>
          <p:cNvSpPr txBox="1">
            <a:spLocks noChangeArrowheads="1"/>
          </p:cNvSpPr>
          <p:nvPr/>
        </p:nvSpPr>
        <p:spPr bwMode="auto">
          <a:xfrm>
            <a:off x="6484618" y="6093296"/>
            <a:ext cx="2335854" cy="53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8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VLBI center</a:t>
            </a:r>
            <a:endParaRPr lang="zh-CN" altLang="en-US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3318" name="TextBox 16"/>
          <p:cNvSpPr txBox="1">
            <a:spLocks noChangeArrowheads="1"/>
          </p:cNvSpPr>
          <p:nvPr/>
        </p:nvSpPr>
        <p:spPr bwMode="auto">
          <a:xfrm>
            <a:off x="553135" y="1143118"/>
            <a:ext cx="32247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Chinese VLBI</a:t>
            </a:r>
            <a:r>
              <a:rPr lang="zh-CN" alt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network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943" y="3327338"/>
            <a:ext cx="1393426" cy="140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942" y="4967278"/>
            <a:ext cx="2041498" cy="109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6263680" y="2852936"/>
            <a:ext cx="28803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Shanghai 65m/25m</a:t>
            </a:r>
            <a:endParaRPr lang="zh-CN" altLang="en-US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39552" y="116523"/>
            <a:ext cx="5112568" cy="646331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altLang="zh-CN" sz="3600" b="1" dirty="0">
                <a:latin typeface="Times New Roman" pitchFamily="18" charset="0"/>
                <a:cs typeface="Times New Roman" pitchFamily="18" charset="0"/>
              </a:rPr>
              <a:t>Chinese </a:t>
            </a:r>
            <a:r>
              <a:rPr lang="en-US" altLang="zh-CN" sz="3600" b="1" dirty="0" smtClean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VLBI network</a:t>
            </a:r>
            <a:endParaRPr lang="zh-CN" altLang="en-US" sz="3600" b="1" dirty="0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5328" y="1700808"/>
            <a:ext cx="2029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Beijing 50m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584" y="2132856"/>
            <a:ext cx="2151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Urumqi 25m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91680" y="5661248"/>
            <a:ext cx="16433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Kunming</a:t>
            </a:r>
          </a:p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40m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32</a:t>
            </a:fld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4929" name="Picture 1"/>
          <p:cNvPicPr>
            <a:picLocks noChangeAspect="1" noChangeArrowheads="1"/>
          </p:cNvPicPr>
          <p:nvPr/>
        </p:nvPicPr>
        <p:blipFill>
          <a:blip r:embed="rId5" cstate="print">
            <a:lum bright="-12000"/>
          </a:blip>
          <a:srcRect/>
          <a:stretch>
            <a:fillRect/>
          </a:stretch>
        </p:blipFill>
        <p:spPr bwMode="auto">
          <a:xfrm>
            <a:off x="7884368" y="3789040"/>
            <a:ext cx="971600" cy="94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4198200" y="5445224"/>
            <a:ext cx="129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FAST500m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4572000" y="5373216"/>
            <a:ext cx="144016" cy="1427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7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047" y="27056"/>
            <a:ext cx="1992001" cy="165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323528" y="116632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cap="all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CE-3 </a:t>
            </a:r>
            <a:r>
              <a:rPr lang="en-US" altLang="zh-CN" sz="3600" b="1" dirty="0" smtClean="0">
                <a:latin typeface="Times New Roman" pitchFamily="18" charset="0"/>
                <a:cs typeface="Times New Roman" pitchFamily="18" charset="0"/>
              </a:rPr>
              <a:t>Orbit</a:t>
            </a:r>
            <a:endParaRPr lang="zh-CN" altLang="en-US" sz="3600" b="1" cap="all" dirty="0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1768"/>
            <a:ext cx="8853095" cy="519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3528" y="3717032"/>
            <a:ext cx="35292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Launch </a:t>
            </a:r>
          </a:p>
          <a:p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2013-12-1  17:31:32</a:t>
            </a:r>
            <a:endParaRPr lang="zh-CN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4282" y="785794"/>
            <a:ext cx="70009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Flying to moon</a:t>
            </a:r>
          </a:p>
          <a:p>
            <a:r>
              <a:rPr lang="en-US" altLang="zh-CN" sz="28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100</a:t>
            </a:r>
            <a:r>
              <a:rPr lang="zh-CN" altLang="zh-CN" sz="28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×</a:t>
            </a:r>
            <a:r>
              <a:rPr lang="en-US" altLang="zh-CN" sz="28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100km, 4 days.</a:t>
            </a:r>
          </a:p>
          <a:p>
            <a:r>
              <a:rPr lang="en-US" altLang="zh-CN" sz="28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100</a:t>
            </a:r>
            <a:r>
              <a:rPr lang="zh-CN" altLang="zh-CN" sz="28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×</a:t>
            </a:r>
            <a:r>
              <a:rPr lang="en-US" altLang="zh-CN" sz="28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15km, 4 days</a:t>
            </a:r>
          </a:p>
          <a:p>
            <a:r>
              <a:rPr lang="en-US" altLang="zh-CN" sz="28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Softly landing Dec.14</a:t>
            </a:r>
          </a:p>
          <a:p>
            <a:r>
              <a:rPr lang="en-US" altLang="zh-CN" sz="28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Rover relative  position  </a:t>
            </a:r>
          </a:p>
          <a:p>
            <a:r>
              <a:rPr lang="en-US" altLang="zh-CN" sz="28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  <a:sym typeface="Wingdings" pitchFamily="2" charset="2"/>
              </a:rPr>
              <a:t>   </a:t>
            </a:r>
            <a:r>
              <a:rPr lang="en-US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  <a:sym typeface="Wingdings" pitchFamily="2" charset="2"/>
              </a:rPr>
              <a:t>Same-beam VLBI</a:t>
            </a:r>
            <a:endParaRPr lang="zh-CN" altLang="en-US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20487228">
            <a:off x="5664697" y="4993560"/>
            <a:ext cx="1320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/>
              <a:t>4.7days</a:t>
            </a:r>
            <a:endParaRPr lang="zh-CN" altLang="en-US" sz="2800" b="1" dirty="0"/>
          </a:p>
        </p:txBody>
      </p:sp>
      <p:sp>
        <p:nvSpPr>
          <p:cNvPr id="7" name="右大括号 6"/>
          <p:cNvSpPr/>
          <p:nvPr/>
        </p:nvSpPr>
        <p:spPr>
          <a:xfrm>
            <a:off x="3714744" y="928670"/>
            <a:ext cx="285752" cy="150019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矩形 7"/>
          <p:cNvSpPr/>
          <p:nvPr/>
        </p:nvSpPr>
        <p:spPr>
          <a:xfrm>
            <a:off x="3956469" y="1748420"/>
            <a:ext cx="19402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ΔDOR VLBI</a:t>
            </a:r>
            <a:endParaRPr lang="zh-CN" altLang="en-US" sz="24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145" y="20903"/>
            <a:ext cx="1958232" cy="165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56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4"/>
          <p:cNvSpPr>
            <a:spLocks noChangeArrowheads="1"/>
          </p:cNvSpPr>
          <p:nvPr/>
        </p:nvSpPr>
        <p:spPr bwMode="auto">
          <a:xfrm>
            <a:off x="179389" y="115888"/>
            <a:ext cx="4824970" cy="647700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altLang="zh-CN" sz="3600" b="1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High-accuracy VLBI</a:t>
            </a:r>
          </a:p>
        </p:txBody>
      </p:sp>
      <p:cxnSp>
        <p:nvCxnSpPr>
          <p:cNvPr id="120" name="直接连接符 119"/>
          <p:cNvCxnSpPr/>
          <p:nvPr/>
        </p:nvCxnSpPr>
        <p:spPr bwMode="auto">
          <a:xfrm>
            <a:off x="201613" y="1916683"/>
            <a:ext cx="4514850" cy="3175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接连接符 120"/>
          <p:cNvCxnSpPr/>
          <p:nvPr/>
        </p:nvCxnSpPr>
        <p:spPr bwMode="auto">
          <a:xfrm rot="5400000">
            <a:off x="-8731" y="1701577"/>
            <a:ext cx="458788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连接符 121"/>
          <p:cNvCxnSpPr/>
          <p:nvPr/>
        </p:nvCxnSpPr>
        <p:spPr bwMode="auto">
          <a:xfrm rot="5400000">
            <a:off x="813594" y="1687289"/>
            <a:ext cx="457200" cy="1588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接连接符 122"/>
          <p:cNvCxnSpPr/>
          <p:nvPr/>
        </p:nvCxnSpPr>
        <p:spPr bwMode="auto">
          <a:xfrm rot="5400000">
            <a:off x="1464469" y="1687289"/>
            <a:ext cx="457200" cy="1588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接连接符 123"/>
          <p:cNvCxnSpPr/>
          <p:nvPr/>
        </p:nvCxnSpPr>
        <p:spPr bwMode="auto">
          <a:xfrm rot="5400000">
            <a:off x="2209800" y="1688083"/>
            <a:ext cx="45720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连接符 124"/>
          <p:cNvCxnSpPr/>
          <p:nvPr/>
        </p:nvCxnSpPr>
        <p:spPr bwMode="auto">
          <a:xfrm rot="5400000">
            <a:off x="2873375" y="1688083"/>
            <a:ext cx="45720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接连接符 125"/>
          <p:cNvCxnSpPr/>
          <p:nvPr/>
        </p:nvCxnSpPr>
        <p:spPr bwMode="auto">
          <a:xfrm rot="5400000">
            <a:off x="3617119" y="1680939"/>
            <a:ext cx="457200" cy="1588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直接连接符 126"/>
          <p:cNvCxnSpPr/>
          <p:nvPr/>
        </p:nvCxnSpPr>
        <p:spPr bwMode="auto">
          <a:xfrm rot="5400000">
            <a:off x="4375944" y="1680939"/>
            <a:ext cx="457200" cy="1588"/>
          </a:xfrm>
          <a:prstGeom prst="line">
            <a:avLst/>
          </a:prstGeom>
          <a:ln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35"/>
          <p:cNvSpPr txBox="1">
            <a:spLocks noChangeArrowheads="1"/>
          </p:cNvSpPr>
          <p:nvPr/>
        </p:nvSpPr>
        <p:spPr bwMode="auto">
          <a:xfrm>
            <a:off x="131763" y="1499171"/>
            <a:ext cx="939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Quasar</a:t>
            </a:r>
            <a:endParaRPr lang="zh-CN" altLang="en-US" b="1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</p:txBody>
      </p:sp>
      <p:sp>
        <p:nvSpPr>
          <p:cNvPr id="129" name="TextBox 36"/>
          <p:cNvSpPr txBox="1">
            <a:spLocks noChangeArrowheads="1"/>
          </p:cNvSpPr>
          <p:nvPr/>
        </p:nvSpPr>
        <p:spPr bwMode="auto">
          <a:xfrm>
            <a:off x="3022600" y="1499171"/>
            <a:ext cx="889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quasar</a:t>
            </a:r>
            <a:endParaRPr lang="zh-CN" altLang="en-US" b="1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</p:txBody>
      </p:sp>
      <p:sp>
        <p:nvSpPr>
          <p:cNvPr id="130" name="TextBox 37"/>
          <p:cNvSpPr txBox="1">
            <a:spLocks noChangeArrowheads="1"/>
          </p:cNvSpPr>
          <p:nvPr/>
        </p:nvSpPr>
        <p:spPr bwMode="auto">
          <a:xfrm>
            <a:off x="1112838" y="1499171"/>
            <a:ext cx="466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sat</a:t>
            </a:r>
            <a:endParaRPr lang="zh-CN" altLang="en-US" b="1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</p:txBody>
      </p:sp>
      <p:grpSp>
        <p:nvGrpSpPr>
          <p:cNvPr id="2" name="组合 124"/>
          <p:cNvGrpSpPr>
            <a:grpSpLocks/>
          </p:cNvGrpSpPr>
          <p:nvPr/>
        </p:nvGrpSpPr>
        <p:grpSpPr bwMode="auto">
          <a:xfrm>
            <a:off x="4791075" y="836613"/>
            <a:ext cx="4143375" cy="5956300"/>
            <a:chOff x="4510088" y="585788"/>
            <a:chExt cx="4410075" cy="6057900"/>
          </a:xfrm>
        </p:grpSpPr>
        <p:sp>
          <p:nvSpPr>
            <p:cNvPr id="132" name="Arc 6"/>
            <p:cNvSpPr>
              <a:spLocks/>
            </p:cNvSpPr>
            <p:nvPr/>
          </p:nvSpPr>
          <p:spPr bwMode="auto">
            <a:xfrm flipH="1">
              <a:off x="4827588" y="3125788"/>
              <a:ext cx="4013200" cy="838200"/>
            </a:xfrm>
            <a:custGeom>
              <a:avLst/>
              <a:gdLst>
                <a:gd name="T0" fmla="*/ 0 w 39935"/>
                <a:gd name="T1" fmla="*/ 2147483647 h 21600"/>
                <a:gd name="T2" fmla="*/ 2147483647 w 39935"/>
                <a:gd name="T3" fmla="*/ 2147483647 h 21600"/>
                <a:gd name="T4" fmla="*/ 2147483647 w 3993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39935"/>
                <a:gd name="T10" fmla="*/ 0 h 21600"/>
                <a:gd name="T11" fmla="*/ 39935 w 399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935" h="21600" fill="none" extrusionOk="0">
                  <a:moveTo>
                    <a:pt x="0" y="14062"/>
                  </a:moveTo>
                  <a:cubicBezTo>
                    <a:pt x="3148" y="5607"/>
                    <a:pt x="11220" y="-1"/>
                    <a:pt x="20242" y="0"/>
                  </a:cubicBezTo>
                  <a:cubicBezTo>
                    <a:pt x="28737" y="0"/>
                    <a:pt x="36444" y="4979"/>
                    <a:pt x="39934" y="12725"/>
                  </a:cubicBezTo>
                </a:path>
                <a:path w="39935" h="21600" stroke="0" extrusionOk="0">
                  <a:moveTo>
                    <a:pt x="0" y="14062"/>
                  </a:moveTo>
                  <a:cubicBezTo>
                    <a:pt x="3148" y="5607"/>
                    <a:pt x="11220" y="-1"/>
                    <a:pt x="20242" y="0"/>
                  </a:cubicBezTo>
                  <a:cubicBezTo>
                    <a:pt x="28737" y="0"/>
                    <a:pt x="36444" y="4979"/>
                    <a:pt x="39934" y="12725"/>
                  </a:cubicBezTo>
                  <a:lnTo>
                    <a:pt x="20242" y="21600"/>
                  </a:lnTo>
                  <a:lnTo>
                    <a:pt x="0" y="1406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Arc 7"/>
            <p:cNvSpPr>
              <a:spLocks/>
            </p:cNvSpPr>
            <p:nvPr/>
          </p:nvSpPr>
          <p:spPr bwMode="auto">
            <a:xfrm flipH="1">
              <a:off x="4822825" y="2973388"/>
              <a:ext cx="4013200" cy="838200"/>
            </a:xfrm>
            <a:custGeom>
              <a:avLst/>
              <a:gdLst>
                <a:gd name="T0" fmla="*/ 0 w 39935"/>
                <a:gd name="T1" fmla="*/ 2147483647 h 21600"/>
                <a:gd name="T2" fmla="*/ 2147483647 w 39935"/>
                <a:gd name="T3" fmla="*/ 2147483647 h 21600"/>
                <a:gd name="T4" fmla="*/ 2147483647 w 3993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39935"/>
                <a:gd name="T10" fmla="*/ 0 h 21600"/>
                <a:gd name="T11" fmla="*/ 39935 w 399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935" h="21600" fill="none" extrusionOk="0">
                  <a:moveTo>
                    <a:pt x="0" y="14062"/>
                  </a:moveTo>
                  <a:cubicBezTo>
                    <a:pt x="3148" y="5607"/>
                    <a:pt x="11220" y="-1"/>
                    <a:pt x="20242" y="0"/>
                  </a:cubicBezTo>
                  <a:cubicBezTo>
                    <a:pt x="28737" y="0"/>
                    <a:pt x="36444" y="4979"/>
                    <a:pt x="39934" y="12725"/>
                  </a:cubicBezTo>
                </a:path>
                <a:path w="39935" h="21600" stroke="0" extrusionOk="0">
                  <a:moveTo>
                    <a:pt x="0" y="14062"/>
                  </a:moveTo>
                  <a:cubicBezTo>
                    <a:pt x="3148" y="5607"/>
                    <a:pt x="11220" y="-1"/>
                    <a:pt x="20242" y="0"/>
                  </a:cubicBezTo>
                  <a:cubicBezTo>
                    <a:pt x="28737" y="0"/>
                    <a:pt x="36444" y="4979"/>
                    <a:pt x="39934" y="12725"/>
                  </a:cubicBezTo>
                  <a:lnTo>
                    <a:pt x="20242" y="21600"/>
                  </a:lnTo>
                  <a:lnTo>
                    <a:pt x="0" y="1406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Arc 8"/>
            <p:cNvSpPr>
              <a:spLocks/>
            </p:cNvSpPr>
            <p:nvPr/>
          </p:nvSpPr>
          <p:spPr bwMode="auto">
            <a:xfrm flipH="1">
              <a:off x="4822825" y="3278188"/>
              <a:ext cx="4013200" cy="838200"/>
            </a:xfrm>
            <a:custGeom>
              <a:avLst/>
              <a:gdLst>
                <a:gd name="T0" fmla="*/ 0 w 39935"/>
                <a:gd name="T1" fmla="*/ 2147483647 h 21600"/>
                <a:gd name="T2" fmla="*/ 2147483647 w 39935"/>
                <a:gd name="T3" fmla="*/ 2147483647 h 21600"/>
                <a:gd name="T4" fmla="*/ 2147483647 w 3993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39935"/>
                <a:gd name="T10" fmla="*/ 0 h 21600"/>
                <a:gd name="T11" fmla="*/ 39935 w 399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935" h="21600" fill="none" extrusionOk="0">
                  <a:moveTo>
                    <a:pt x="0" y="14062"/>
                  </a:moveTo>
                  <a:cubicBezTo>
                    <a:pt x="3148" y="5607"/>
                    <a:pt x="11220" y="-1"/>
                    <a:pt x="20242" y="0"/>
                  </a:cubicBezTo>
                  <a:cubicBezTo>
                    <a:pt x="28737" y="0"/>
                    <a:pt x="36444" y="4979"/>
                    <a:pt x="39934" y="12725"/>
                  </a:cubicBezTo>
                </a:path>
                <a:path w="39935" h="21600" stroke="0" extrusionOk="0">
                  <a:moveTo>
                    <a:pt x="0" y="14062"/>
                  </a:moveTo>
                  <a:cubicBezTo>
                    <a:pt x="3148" y="5607"/>
                    <a:pt x="11220" y="-1"/>
                    <a:pt x="20242" y="0"/>
                  </a:cubicBezTo>
                  <a:cubicBezTo>
                    <a:pt x="28737" y="0"/>
                    <a:pt x="36444" y="4979"/>
                    <a:pt x="39934" y="12725"/>
                  </a:cubicBezTo>
                  <a:lnTo>
                    <a:pt x="20242" y="21600"/>
                  </a:lnTo>
                  <a:lnTo>
                    <a:pt x="0" y="1406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Rectangle 9"/>
            <p:cNvSpPr>
              <a:spLocks noChangeArrowheads="1"/>
            </p:cNvSpPr>
            <p:nvPr/>
          </p:nvSpPr>
          <p:spPr bwMode="auto">
            <a:xfrm flipH="1">
              <a:off x="5386388" y="5881688"/>
              <a:ext cx="3089275" cy="4556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Times New Roman" panose="02020603050405020304" pitchFamily="18" charset="0"/>
                <a:ea typeface="Arial Unicode MS" pitchFamily="34" charset="-122"/>
                <a:cs typeface="Times New Roman" pitchFamily="18" charset="0"/>
              </a:endParaRPr>
            </a:p>
          </p:txBody>
        </p:sp>
        <p:sp>
          <p:nvSpPr>
            <p:cNvPr id="136" name="Text Box 10"/>
            <p:cNvSpPr txBox="1">
              <a:spLocks noChangeArrowheads="1"/>
            </p:cNvSpPr>
            <p:nvPr/>
          </p:nvSpPr>
          <p:spPr bwMode="auto">
            <a:xfrm flipH="1">
              <a:off x="6116315" y="5875259"/>
              <a:ext cx="1728901" cy="469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 b="1">
                  <a:latin typeface="Times New Roman" panose="02020603050405020304" pitchFamily="18" charset="0"/>
                  <a:ea typeface="Arial Unicode MS" pitchFamily="34" charset="-122"/>
                  <a:cs typeface="Times New Roman" pitchFamily="18" charset="0"/>
                </a:rPr>
                <a:t>correlation</a:t>
              </a:r>
            </a:p>
          </p:txBody>
        </p:sp>
        <p:sp>
          <p:nvSpPr>
            <p:cNvPr id="137" name="Arc 11"/>
            <p:cNvSpPr>
              <a:spLocks/>
            </p:cNvSpPr>
            <p:nvPr/>
          </p:nvSpPr>
          <p:spPr bwMode="auto">
            <a:xfrm flipH="1">
              <a:off x="4737100" y="3773488"/>
              <a:ext cx="4094163" cy="930275"/>
            </a:xfrm>
            <a:custGeom>
              <a:avLst/>
              <a:gdLst>
                <a:gd name="T0" fmla="*/ 0 w 39059"/>
                <a:gd name="T1" fmla="*/ 2147483647 h 21600"/>
                <a:gd name="T2" fmla="*/ 2147483647 w 39059"/>
                <a:gd name="T3" fmla="*/ 2147483647 h 21600"/>
                <a:gd name="T4" fmla="*/ 2147483647 w 39059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39059"/>
                <a:gd name="T10" fmla="*/ 0 h 21600"/>
                <a:gd name="T11" fmla="*/ 39059 w 3905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059" h="21600" fill="none" extrusionOk="0">
                  <a:moveTo>
                    <a:pt x="-1" y="12033"/>
                  </a:moveTo>
                  <a:cubicBezTo>
                    <a:pt x="3639" y="4664"/>
                    <a:pt x="11146" y="-1"/>
                    <a:pt x="19366" y="0"/>
                  </a:cubicBezTo>
                  <a:cubicBezTo>
                    <a:pt x="27861" y="0"/>
                    <a:pt x="35568" y="4979"/>
                    <a:pt x="39058" y="12725"/>
                  </a:cubicBezTo>
                </a:path>
                <a:path w="39059" h="21600" stroke="0" extrusionOk="0">
                  <a:moveTo>
                    <a:pt x="-1" y="12033"/>
                  </a:moveTo>
                  <a:cubicBezTo>
                    <a:pt x="3639" y="4664"/>
                    <a:pt x="11146" y="-1"/>
                    <a:pt x="19366" y="0"/>
                  </a:cubicBezTo>
                  <a:cubicBezTo>
                    <a:pt x="27861" y="0"/>
                    <a:pt x="35568" y="4979"/>
                    <a:pt x="39058" y="12725"/>
                  </a:cubicBezTo>
                  <a:lnTo>
                    <a:pt x="19366" y="21600"/>
                  </a:lnTo>
                  <a:lnTo>
                    <a:pt x="-1" y="12033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Line 12"/>
            <p:cNvSpPr>
              <a:spLocks noChangeShapeType="1"/>
            </p:cNvSpPr>
            <p:nvPr/>
          </p:nvSpPr>
          <p:spPr bwMode="auto">
            <a:xfrm rot="5400000">
              <a:off x="5722937" y="3722688"/>
              <a:ext cx="161925" cy="1143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9" name="Line 13"/>
            <p:cNvSpPr>
              <a:spLocks noChangeShapeType="1"/>
            </p:cNvSpPr>
            <p:nvPr/>
          </p:nvSpPr>
          <p:spPr bwMode="auto">
            <a:xfrm rot="5400000" flipV="1">
              <a:off x="5861050" y="3713163"/>
              <a:ext cx="153987" cy="1412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0" name="AutoShape 14"/>
            <p:cNvSpPr>
              <a:spLocks noChangeArrowheads="1"/>
            </p:cNvSpPr>
            <p:nvPr/>
          </p:nvSpPr>
          <p:spPr bwMode="auto">
            <a:xfrm rot="-4437855">
              <a:off x="5788025" y="3402013"/>
              <a:ext cx="241300" cy="419100"/>
            </a:xfrm>
            <a:prstGeom prst="moon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Times New Roman" panose="02020603050405020304" pitchFamily="18" charset="0"/>
                <a:ea typeface="Arial Unicode MS" pitchFamily="34" charset="-122"/>
                <a:cs typeface="Times New Roman" pitchFamily="18" charset="0"/>
              </a:endParaRPr>
            </a:p>
          </p:txBody>
        </p:sp>
        <p:pic>
          <p:nvPicPr>
            <p:cNvPr id="142" name="Picture 1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7883525" y="630238"/>
              <a:ext cx="7032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" name="Line 16"/>
            <p:cNvSpPr>
              <a:spLocks noChangeShapeType="1"/>
            </p:cNvSpPr>
            <p:nvPr/>
          </p:nvSpPr>
          <p:spPr bwMode="auto">
            <a:xfrm flipH="1">
              <a:off x="5899150" y="1071563"/>
              <a:ext cx="2333625" cy="2535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Line 17"/>
            <p:cNvSpPr>
              <a:spLocks noChangeShapeType="1"/>
            </p:cNvSpPr>
            <p:nvPr/>
          </p:nvSpPr>
          <p:spPr bwMode="auto">
            <a:xfrm flipH="1">
              <a:off x="7840663" y="1087438"/>
              <a:ext cx="392112" cy="2519362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" name="Group 18"/>
            <p:cNvGrpSpPr>
              <a:grpSpLocks/>
            </p:cNvGrpSpPr>
            <p:nvPr/>
          </p:nvGrpSpPr>
          <p:grpSpPr bwMode="auto">
            <a:xfrm rot="18644457" flipH="1">
              <a:off x="6696871" y="2077242"/>
              <a:ext cx="950912" cy="301625"/>
              <a:chOff x="3988" y="762"/>
              <a:chExt cx="1720" cy="444"/>
            </a:xfrm>
          </p:grpSpPr>
          <p:grpSp>
            <p:nvGrpSpPr>
              <p:cNvPr id="6" name="Group 19"/>
              <p:cNvGrpSpPr>
                <a:grpSpLocks/>
              </p:cNvGrpSpPr>
              <p:nvPr/>
            </p:nvGrpSpPr>
            <p:grpSpPr bwMode="auto">
              <a:xfrm>
                <a:off x="3988" y="762"/>
                <a:ext cx="860" cy="438"/>
                <a:chOff x="3988" y="762"/>
                <a:chExt cx="860" cy="438"/>
              </a:xfrm>
            </p:grpSpPr>
            <p:sp>
              <p:nvSpPr>
                <p:cNvPr id="224" name="Arc 20"/>
                <p:cNvSpPr>
                  <a:spLocks/>
                </p:cNvSpPr>
                <p:nvPr/>
              </p:nvSpPr>
              <p:spPr bwMode="auto">
                <a:xfrm>
                  <a:off x="3988" y="762"/>
                  <a:ext cx="430" cy="246"/>
                </a:xfrm>
                <a:custGeom>
                  <a:avLst/>
                  <a:gdLst>
                    <a:gd name="T0" fmla="*/ 0 w 43200"/>
                    <a:gd name="T1" fmla="*/ 0 h 24412"/>
                    <a:gd name="T2" fmla="*/ 0 w 43200"/>
                    <a:gd name="T3" fmla="*/ 0 h 24412"/>
                    <a:gd name="T4" fmla="*/ 0 w 43200"/>
                    <a:gd name="T5" fmla="*/ 0 h 24412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4412"/>
                    <a:gd name="T11" fmla="*/ 43200 w 43200"/>
                    <a:gd name="T12" fmla="*/ 24412 h 244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4412" fill="none" extrusionOk="0">
                      <a:moveTo>
                        <a:pt x="183" y="24412"/>
                      </a:moveTo>
                      <a:cubicBezTo>
                        <a:pt x="61" y="23479"/>
                        <a:pt x="0" y="2254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4412" stroke="0" extrusionOk="0">
                      <a:moveTo>
                        <a:pt x="183" y="24412"/>
                      </a:moveTo>
                      <a:cubicBezTo>
                        <a:pt x="61" y="23479"/>
                        <a:pt x="0" y="2254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83" y="24412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5" name="Arc 21"/>
                <p:cNvSpPr>
                  <a:spLocks/>
                </p:cNvSpPr>
                <p:nvPr/>
              </p:nvSpPr>
              <p:spPr bwMode="auto">
                <a:xfrm flipV="1">
                  <a:off x="4418" y="954"/>
                  <a:ext cx="430" cy="246"/>
                </a:xfrm>
                <a:custGeom>
                  <a:avLst/>
                  <a:gdLst>
                    <a:gd name="T0" fmla="*/ 0 w 43200"/>
                    <a:gd name="T1" fmla="*/ 0 h 24412"/>
                    <a:gd name="T2" fmla="*/ 0 w 43200"/>
                    <a:gd name="T3" fmla="*/ 0 h 24412"/>
                    <a:gd name="T4" fmla="*/ 0 w 43200"/>
                    <a:gd name="T5" fmla="*/ 0 h 24412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4412"/>
                    <a:gd name="T11" fmla="*/ 43200 w 43200"/>
                    <a:gd name="T12" fmla="*/ 24412 h 244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4412" fill="none" extrusionOk="0">
                      <a:moveTo>
                        <a:pt x="183" y="24412"/>
                      </a:moveTo>
                      <a:cubicBezTo>
                        <a:pt x="61" y="23479"/>
                        <a:pt x="0" y="2254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4412" stroke="0" extrusionOk="0">
                      <a:moveTo>
                        <a:pt x="183" y="24412"/>
                      </a:moveTo>
                      <a:cubicBezTo>
                        <a:pt x="61" y="23479"/>
                        <a:pt x="0" y="2254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83" y="24412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9" name="Group 22"/>
              <p:cNvGrpSpPr>
                <a:grpSpLocks/>
              </p:cNvGrpSpPr>
              <p:nvPr/>
            </p:nvGrpSpPr>
            <p:grpSpPr bwMode="auto">
              <a:xfrm>
                <a:off x="4848" y="768"/>
                <a:ext cx="860" cy="438"/>
                <a:chOff x="3988" y="762"/>
                <a:chExt cx="860" cy="438"/>
              </a:xfrm>
            </p:grpSpPr>
            <p:sp>
              <p:nvSpPr>
                <p:cNvPr id="222" name="Arc 23"/>
                <p:cNvSpPr>
                  <a:spLocks/>
                </p:cNvSpPr>
                <p:nvPr/>
              </p:nvSpPr>
              <p:spPr bwMode="auto">
                <a:xfrm>
                  <a:off x="3988" y="762"/>
                  <a:ext cx="430" cy="246"/>
                </a:xfrm>
                <a:custGeom>
                  <a:avLst/>
                  <a:gdLst>
                    <a:gd name="T0" fmla="*/ 0 w 43200"/>
                    <a:gd name="T1" fmla="*/ 0 h 24412"/>
                    <a:gd name="T2" fmla="*/ 0 w 43200"/>
                    <a:gd name="T3" fmla="*/ 0 h 24412"/>
                    <a:gd name="T4" fmla="*/ 0 w 43200"/>
                    <a:gd name="T5" fmla="*/ 0 h 24412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4412"/>
                    <a:gd name="T11" fmla="*/ 43200 w 43200"/>
                    <a:gd name="T12" fmla="*/ 24412 h 244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4412" fill="none" extrusionOk="0">
                      <a:moveTo>
                        <a:pt x="183" y="24412"/>
                      </a:moveTo>
                      <a:cubicBezTo>
                        <a:pt x="61" y="23479"/>
                        <a:pt x="0" y="2254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4412" stroke="0" extrusionOk="0">
                      <a:moveTo>
                        <a:pt x="183" y="24412"/>
                      </a:moveTo>
                      <a:cubicBezTo>
                        <a:pt x="61" y="23479"/>
                        <a:pt x="0" y="2254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83" y="24412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3" name="Arc 24"/>
                <p:cNvSpPr>
                  <a:spLocks/>
                </p:cNvSpPr>
                <p:nvPr/>
              </p:nvSpPr>
              <p:spPr bwMode="auto">
                <a:xfrm flipV="1">
                  <a:off x="4418" y="954"/>
                  <a:ext cx="430" cy="246"/>
                </a:xfrm>
                <a:custGeom>
                  <a:avLst/>
                  <a:gdLst>
                    <a:gd name="T0" fmla="*/ 0 w 43200"/>
                    <a:gd name="T1" fmla="*/ 0 h 24412"/>
                    <a:gd name="T2" fmla="*/ 0 w 43200"/>
                    <a:gd name="T3" fmla="*/ 0 h 24412"/>
                    <a:gd name="T4" fmla="*/ 0 w 43200"/>
                    <a:gd name="T5" fmla="*/ 0 h 24412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4412"/>
                    <a:gd name="T11" fmla="*/ 43200 w 43200"/>
                    <a:gd name="T12" fmla="*/ 24412 h 244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4412" fill="none" extrusionOk="0">
                      <a:moveTo>
                        <a:pt x="183" y="24412"/>
                      </a:moveTo>
                      <a:cubicBezTo>
                        <a:pt x="61" y="23479"/>
                        <a:pt x="0" y="2254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4412" stroke="0" extrusionOk="0">
                      <a:moveTo>
                        <a:pt x="183" y="24412"/>
                      </a:moveTo>
                      <a:cubicBezTo>
                        <a:pt x="61" y="23479"/>
                        <a:pt x="0" y="2254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83" y="24412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0" name="Group 25"/>
            <p:cNvGrpSpPr>
              <a:grpSpLocks/>
            </p:cNvGrpSpPr>
            <p:nvPr/>
          </p:nvGrpSpPr>
          <p:grpSpPr bwMode="auto">
            <a:xfrm rot="16700881" flipH="1">
              <a:off x="7553326" y="2109785"/>
              <a:ext cx="950912" cy="300037"/>
              <a:chOff x="3988" y="762"/>
              <a:chExt cx="1720" cy="444"/>
            </a:xfrm>
          </p:grpSpPr>
          <p:grpSp>
            <p:nvGrpSpPr>
              <p:cNvPr id="11" name="Group 26"/>
              <p:cNvGrpSpPr>
                <a:grpSpLocks/>
              </p:cNvGrpSpPr>
              <p:nvPr/>
            </p:nvGrpSpPr>
            <p:grpSpPr bwMode="auto">
              <a:xfrm>
                <a:off x="3988" y="762"/>
                <a:ext cx="860" cy="438"/>
                <a:chOff x="3988" y="762"/>
                <a:chExt cx="860" cy="438"/>
              </a:xfrm>
            </p:grpSpPr>
            <p:sp>
              <p:nvSpPr>
                <p:cNvPr id="218" name="Arc 27"/>
                <p:cNvSpPr>
                  <a:spLocks/>
                </p:cNvSpPr>
                <p:nvPr/>
              </p:nvSpPr>
              <p:spPr bwMode="auto">
                <a:xfrm>
                  <a:off x="3988" y="762"/>
                  <a:ext cx="430" cy="246"/>
                </a:xfrm>
                <a:custGeom>
                  <a:avLst/>
                  <a:gdLst>
                    <a:gd name="T0" fmla="*/ 0 w 43200"/>
                    <a:gd name="T1" fmla="*/ 0 h 24412"/>
                    <a:gd name="T2" fmla="*/ 0 w 43200"/>
                    <a:gd name="T3" fmla="*/ 0 h 24412"/>
                    <a:gd name="T4" fmla="*/ 0 w 43200"/>
                    <a:gd name="T5" fmla="*/ 0 h 24412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4412"/>
                    <a:gd name="T11" fmla="*/ 43200 w 43200"/>
                    <a:gd name="T12" fmla="*/ 24412 h 244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4412" fill="none" extrusionOk="0">
                      <a:moveTo>
                        <a:pt x="183" y="24412"/>
                      </a:moveTo>
                      <a:cubicBezTo>
                        <a:pt x="61" y="23479"/>
                        <a:pt x="0" y="2254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4412" stroke="0" extrusionOk="0">
                      <a:moveTo>
                        <a:pt x="183" y="24412"/>
                      </a:moveTo>
                      <a:cubicBezTo>
                        <a:pt x="61" y="23479"/>
                        <a:pt x="0" y="2254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83" y="24412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9" name="Arc 28"/>
                <p:cNvSpPr>
                  <a:spLocks/>
                </p:cNvSpPr>
                <p:nvPr/>
              </p:nvSpPr>
              <p:spPr bwMode="auto">
                <a:xfrm flipV="1">
                  <a:off x="4418" y="954"/>
                  <a:ext cx="430" cy="246"/>
                </a:xfrm>
                <a:custGeom>
                  <a:avLst/>
                  <a:gdLst>
                    <a:gd name="T0" fmla="*/ 0 w 43200"/>
                    <a:gd name="T1" fmla="*/ 0 h 24412"/>
                    <a:gd name="T2" fmla="*/ 0 w 43200"/>
                    <a:gd name="T3" fmla="*/ 0 h 24412"/>
                    <a:gd name="T4" fmla="*/ 0 w 43200"/>
                    <a:gd name="T5" fmla="*/ 0 h 24412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4412"/>
                    <a:gd name="T11" fmla="*/ 43200 w 43200"/>
                    <a:gd name="T12" fmla="*/ 24412 h 244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4412" fill="none" extrusionOk="0">
                      <a:moveTo>
                        <a:pt x="183" y="24412"/>
                      </a:moveTo>
                      <a:cubicBezTo>
                        <a:pt x="61" y="23479"/>
                        <a:pt x="0" y="2254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4412" stroke="0" extrusionOk="0">
                      <a:moveTo>
                        <a:pt x="183" y="24412"/>
                      </a:moveTo>
                      <a:cubicBezTo>
                        <a:pt x="61" y="23479"/>
                        <a:pt x="0" y="2254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83" y="24412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2" name="Group 29"/>
              <p:cNvGrpSpPr>
                <a:grpSpLocks/>
              </p:cNvGrpSpPr>
              <p:nvPr/>
            </p:nvGrpSpPr>
            <p:grpSpPr bwMode="auto">
              <a:xfrm>
                <a:off x="4848" y="768"/>
                <a:ext cx="860" cy="438"/>
                <a:chOff x="3988" y="762"/>
                <a:chExt cx="860" cy="438"/>
              </a:xfrm>
            </p:grpSpPr>
            <p:sp>
              <p:nvSpPr>
                <p:cNvPr id="216" name="Arc 30"/>
                <p:cNvSpPr>
                  <a:spLocks/>
                </p:cNvSpPr>
                <p:nvPr/>
              </p:nvSpPr>
              <p:spPr bwMode="auto">
                <a:xfrm>
                  <a:off x="3988" y="762"/>
                  <a:ext cx="430" cy="246"/>
                </a:xfrm>
                <a:custGeom>
                  <a:avLst/>
                  <a:gdLst>
                    <a:gd name="T0" fmla="*/ 0 w 43200"/>
                    <a:gd name="T1" fmla="*/ 0 h 24412"/>
                    <a:gd name="T2" fmla="*/ 0 w 43200"/>
                    <a:gd name="T3" fmla="*/ 0 h 24412"/>
                    <a:gd name="T4" fmla="*/ 0 w 43200"/>
                    <a:gd name="T5" fmla="*/ 0 h 24412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4412"/>
                    <a:gd name="T11" fmla="*/ 43200 w 43200"/>
                    <a:gd name="T12" fmla="*/ 24412 h 244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4412" fill="none" extrusionOk="0">
                      <a:moveTo>
                        <a:pt x="183" y="24412"/>
                      </a:moveTo>
                      <a:cubicBezTo>
                        <a:pt x="61" y="23479"/>
                        <a:pt x="0" y="2254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4412" stroke="0" extrusionOk="0">
                      <a:moveTo>
                        <a:pt x="183" y="24412"/>
                      </a:moveTo>
                      <a:cubicBezTo>
                        <a:pt x="61" y="23479"/>
                        <a:pt x="0" y="2254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83" y="24412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7" name="Arc 31"/>
                <p:cNvSpPr>
                  <a:spLocks/>
                </p:cNvSpPr>
                <p:nvPr/>
              </p:nvSpPr>
              <p:spPr bwMode="auto">
                <a:xfrm flipV="1">
                  <a:off x="4418" y="954"/>
                  <a:ext cx="430" cy="246"/>
                </a:xfrm>
                <a:custGeom>
                  <a:avLst/>
                  <a:gdLst>
                    <a:gd name="T0" fmla="*/ 0 w 43200"/>
                    <a:gd name="T1" fmla="*/ 0 h 24412"/>
                    <a:gd name="T2" fmla="*/ 0 w 43200"/>
                    <a:gd name="T3" fmla="*/ 0 h 24412"/>
                    <a:gd name="T4" fmla="*/ 0 w 43200"/>
                    <a:gd name="T5" fmla="*/ 0 h 24412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24412"/>
                    <a:gd name="T11" fmla="*/ 43200 w 43200"/>
                    <a:gd name="T12" fmla="*/ 24412 h 244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24412" fill="none" extrusionOk="0">
                      <a:moveTo>
                        <a:pt x="183" y="24412"/>
                      </a:moveTo>
                      <a:cubicBezTo>
                        <a:pt x="61" y="23479"/>
                        <a:pt x="0" y="2254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</a:path>
                    <a:path w="43200" h="24412" stroke="0" extrusionOk="0">
                      <a:moveTo>
                        <a:pt x="183" y="24412"/>
                      </a:moveTo>
                      <a:cubicBezTo>
                        <a:pt x="61" y="23479"/>
                        <a:pt x="0" y="22540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33529" y="-1"/>
                        <a:pt x="43199" y="9670"/>
                        <a:pt x="43200" y="21599"/>
                      </a:cubicBezTo>
                      <a:lnTo>
                        <a:pt x="21600" y="21600"/>
                      </a:lnTo>
                      <a:lnTo>
                        <a:pt x="183" y="24412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147" name="Line 32"/>
            <p:cNvSpPr>
              <a:spLocks noChangeShapeType="1"/>
            </p:cNvSpPr>
            <p:nvPr/>
          </p:nvSpPr>
          <p:spPr bwMode="auto">
            <a:xfrm rot="5400000">
              <a:off x="7653338" y="3735388"/>
              <a:ext cx="161925" cy="1111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8" name="Line 33"/>
            <p:cNvSpPr>
              <a:spLocks noChangeShapeType="1"/>
            </p:cNvSpPr>
            <p:nvPr/>
          </p:nvSpPr>
          <p:spPr bwMode="auto">
            <a:xfrm rot="5400000" flipV="1">
              <a:off x="7790657" y="3723481"/>
              <a:ext cx="153988" cy="1428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" name="AutoShape 34"/>
            <p:cNvSpPr>
              <a:spLocks noChangeArrowheads="1"/>
            </p:cNvSpPr>
            <p:nvPr/>
          </p:nvSpPr>
          <p:spPr bwMode="auto">
            <a:xfrm rot="-4437855">
              <a:off x="7717632" y="3415506"/>
              <a:ext cx="241300" cy="420687"/>
            </a:xfrm>
            <a:prstGeom prst="moon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Times New Roman" panose="02020603050405020304" pitchFamily="18" charset="0"/>
                <a:ea typeface="Arial Unicode MS" pitchFamily="34" charset="-122"/>
                <a:cs typeface="Times New Roman" pitchFamily="18" charset="0"/>
              </a:endParaRPr>
            </a:p>
          </p:txBody>
        </p:sp>
        <p:sp>
          <p:nvSpPr>
            <p:cNvPr id="150" name="Arc 35"/>
            <p:cNvSpPr>
              <a:spLocks/>
            </p:cNvSpPr>
            <p:nvPr/>
          </p:nvSpPr>
          <p:spPr bwMode="auto">
            <a:xfrm rot="1673781" flipV="1">
              <a:off x="4857750" y="2328863"/>
              <a:ext cx="4014788" cy="838200"/>
            </a:xfrm>
            <a:custGeom>
              <a:avLst/>
              <a:gdLst>
                <a:gd name="T0" fmla="*/ 0 w 39935"/>
                <a:gd name="T1" fmla="*/ 2147483647 h 21600"/>
                <a:gd name="T2" fmla="*/ 2147483647 w 39935"/>
                <a:gd name="T3" fmla="*/ 2147483647 h 21600"/>
                <a:gd name="T4" fmla="*/ 2147483647 w 3993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39935"/>
                <a:gd name="T10" fmla="*/ 0 h 21600"/>
                <a:gd name="T11" fmla="*/ 39935 w 399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935" h="21600" fill="none" extrusionOk="0">
                  <a:moveTo>
                    <a:pt x="0" y="14062"/>
                  </a:moveTo>
                  <a:cubicBezTo>
                    <a:pt x="3148" y="5607"/>
                    <a:pt x="11220" y="-1"/>
                    <a:pt x="20242" y="0"/>
                  </a:cubicBezTo>
                  <a:cubicBezTo>
                    <a:pt x="28737" y="0"/>
                    <a:pt x="36444" y="4979"/>
                    <a:pt x="39934" y="12725"/>
                  </a:cubicBezTo>
                </a:path>
                <a:path w="39935" h="21600" stroke="0" extrusionOk="0">
                  <a:moveTo>
                    <a:pt x="0" y="14062"/>
                  </a:moveTo>
                  <a:cubicBezTo>
                    <a:pt x="3148" y="5607"/>
                    <a:pt x="11220" y="-1"/>
                    <a:pt x="20242" y="0"/>
                  </a:cubicBezTo>
                  <a:cubicBezTo>
                    <a:pt x="28737" y="0"/>
                    <a:pt x="36444" y="4979"/>
                    <a:pt x="39934" y="12725"/>
                  </a:cubicBezTo>
                  <a:lnTo>
                    <a:pt x="20242" y="21600"/>
                  </a:lnTo>
                  <a:lnTo>
                    <a:pt x="0" y="14062"/>
                  </a:lnTo>
                  <a:close/>
                </a:path>
              </a:pathLst>
            </a:custGeom>
            <a:noFill/>
            <a:ln w="9525">
              <a:solidFill>
                <a:schemeClr val="accent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1" name="Text Box 36"/>
            <p:cNvSpPr txBox="1">
              <a:spLocks noChangeArrowheads="1"/>
            </p:cNvSpPr>
            <p:nvPr/>
          </p:nvSpPr>
          <p:spPr bwMode="auto">
            <a:xfrm>
              <a:off x="4544166" y="2428875"/>
              <a:ext cx="1708423" cy="72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000" b="1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atmosphere</a:t>
              </a:r>
            </a:p>
            <a:p>
              <a:r>
                <a:rPr lang="zh-CN" altLang="en-US" sz="2000" b="1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（</a:t>
              </a:r>
              <a:r>
                <a:rPr lang="en-US" altLang="zh-CN" sz="2000" b="1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5m+fluc</a:t>
              </a:r>
              <a:r>
                <a:rPr lang="zh-CN" altLang="en-US" sz="2000" b="1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）</a:t>
              </a:r>
              <a:endParaRPr lang="en-US" altLang="ja-JP" sz="2000" b="1">
                <a:latin typeface="Times New Roman" pitchFamily="18" charset="0"/>
                <a:ea typeface="Arial Unicode MS" pitchFamily="34" charset="-122"/>
                <a:cs typeface="Times New Roman" pitchFamily="18" charset="0"/>
              </a:endParaRPr>
            </a:p>
          </p:txBody>
        </p:sp>
        <p:sp>
          <p:nvSpPr>
            <p:cNvPr id="152" name="AutoShape 37"/>
            <p:cNvSpPr>
              <a:spLocks noChangeArrowheads="1"/>
            </p:cNvSpPr>
            <p:nvPr/>
          </p:nvSpPr>
          <p:spPr bwMode="auto">
            <a:xfrm>
              <a:off x="4510088" y="585788"/>
              <a:ext cx="4405312" cy="6057900"/>
            </a:xfrm>
            <a:prstGeom prst="roundRect">
              <a:avLst>
                <a:gd name="adj" fmla="val 2986"/>
              </a:avLst>
            </a:prstGeom>
            <a:noFill/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 b="1">
                <a:latin typeface="Times New Roman" panose="02020603050405020304" pitchFamily="18" charset="0"/>
                <a:ea typeface="Arial Unicode MS" pitchFamily="34" charset="-122"/>
                <a:cs typeface="Times New Roman" pitchFamily="18" charset="0"/>
              </a:endParaRPr>
            </a:p>
          </p:txBody>
        </p:sp>
        <p:sp>
          <p:nvSpPr>
            <p:cNvPr id="153" name="Line 38"/>
            <p:cNvSpPr>
              <a:spLocks noChangeShapeType="1"/>
            </p:cNvSpPr>
            <p:nvPr/>
          </p:nvSpPr>
          <p:spPr bwMode="auto">
            <a:xfrm rot="-5400000" flipH="1" flipV="1">
              <a:off x="5873750" y="3727451"/>
              <a:ext cx="1587" cy="2778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4" name="AutoShape 39"/>
            <p:cNvSpPr>
              <a:spLocks noChangeArrowheads="1"/>
            </p:cNvSpPr>
            <p:nvPr/>
          </p:nvSpPr>
          <p:spPr bwMode="auto">
            <a:xfrm rot="16200000" flipH="1">
              <a:off x="5152232" y="4310856"/>
              <a:ext cx="1249362" cy="1025525"/>
            </a:xfrm>
            <a:prstGeom prst="flowChartAlternateProcess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Times New Roman" panose="02020603050405020304" pitchFamily="18" charset="0"/>
                <a:ea typeface="Arial Unicode MS" pitchFamily="34" charset="-122"/>
                <a:cs typeface="Times New Roman" pitchFamily="18" charset="0"/>
              </a:endParaRPr>
            </a:p>
          </p:txBody>
        </p:sp>
        <p:sp>
          <p:nvSpPr>
            <p:cNvPr id="155" name="Rectangle 40"/>
            <p:cNvSpPr>
              <a:spLocks noChangeArrowheads="1"/>
            </p:cNvSpPr>
            <p:nvPr/>
          </p:nvSpPr>
          <p:spPr bwMode="auto">
            <a:xfrm rot="16200000" flipH="1">
              <a:off x="4311650" y="4816476"/>
              <a:ext cx="1036637" cy="366712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ea typeface="Arial Unicode MS" pitchFamily="34" charset="-122"/>
                <a:cs typeface="Times New Roman" pitchFamily="18" charset="0"/>
              </a:endParaRPr>
            </a:p>
          </p:txBody>
        </p:sp>
        <p:sp>
          <p:nvSpPr>
            <p:cNvPr id="156" name="Text Box 41"/>
            <p:cNvSpPr txBox="1">
              <a:spLocks noChangeArrowheads="1"/>
            </p:cNvSpPr>
            <p:nvPr/>
          </p:nvSpPr>
          <p:spPr bwMode="auto">
            <a:xfrm rot="16200000" flipH="1">
              <a:off x="4222401" y="4780418"/>
              <a:ext cx="1187374" cy="4259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en-US" altLang="ja-JP" sz="2000" b="1">
                  <a:latin typeface="Times New Roman" panose="02020603050405020304" pitchFamily="18" charset="0"/>
                  <a:ea typeface="Arial Unicode MS" pitchFamily="34" charset="-122"/>
                  <a:cs typeface="Times New Roman" pitchFamily="18" charset="0"/>
                </a:rPr>
                <a:t>H-Maser</a:t>
              </a:r>
            </a:p>
          </p:txBody>
        </p:sp>
        <p:sp>
          <p:nvSpPr>
            <p:cNvPr id="157" name="Line 42"/>
            <p:cNvSpPr>
              <a:spLocks noChangeShapeType="1"/>
            </p:cNvSpPr>
            <p:nvPr/>
          </p:nvSpPr>
          <p:spPr bwMode="auto">
            <a:xfrm rot="10800000" flipH="1" flipV="1">
              <a:off x="5014913" y="5133975"/>
              <a:ext cx="3746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" name="Line 43"/>
            <p:cNvSpPr>
              <a:spLocks noChangeShapeType="1"/>
            </p:cNvSpPr>
            <p:nvPr/>
          </p:nvSpPr>
          <p:spPr bwMode="auto">
            <a:xfrm rot="16200000" flipH="1">
              <a:off x="5722144" y="4869657"/>
              <a:ext cx="34448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" name="Line 44"/>
            <p:cNvSpPr>
              <a:spLocks noChangeShapeType="1"/>
            </p:cNvSpPr>
            <p:nvPr/>
          </p:nvSpPr>
          <p:spPr bwMode="auto">
            <a:xfrm rot="5400000">
              <a:off x="5550694" y="4187031"/>
              <a:ext cx="654050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0" name="Line 45"/>
            <p:cNvSpPr>
              <a:spLocks noChangeShapeType="1"/>
            </p:cNvSpPr>
            <p:nvPr/>
          </p:nvSpPr>
          <p:spPr bwMode="auto">
            <a:xfrm>
              <a:off x="5892800" y="5216525"/>
              <a:ext cx="1588" cy="6699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" name="Group 46"/>
            <p:cNvGrpSpPr>
              <a:grpSpLocks/>
            </p:cNvGrpSpPr>
            <p:nvPr/>
          </p:nvGrpSpPr>
          <p:grpSpPr bwMode="auto">
            <a:xfrm>
              <a:off x="5329788" y="4210054"/>
              <a:ext cx="658263" cy="533401"/>
              <a:chOff x="3298" y="2539"/>
              <a:chExt cx="426" cy="336"/>
            </a:xfrm>
          </p:grpSpPr>
          <p:sp>
            <p:nvSpPr>
              <p:cNvPr id="206" name="Rectangle 47"/>
              <p:cNvSpPr>
                <a:spLocks noChangeArrowheads="1"/>
              </p:cNvSpPr>
              <p:nvPr/>
            </p:nvSpPr>
            <p:spPr bwMode="auto">
              <a:xfrm flipH="1">
                <a:off x="3298" y="2539"/>
                <a:ext cx="363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altLang="ja-JP" sz="2000" b="1">
                    <a:latin typeface="Times New Roman" panose="02020603050405020304" pitchFamily="18" charset="0"/>
                    <a:ea typeface="Arial Unicode MS" pitchFamily="34" charset="-122"/>
                    <a:cs typeface="Times New Roman" pitchFamily="18" charset="0"/>
                  </a:rPr>
                  <a:t>PLO</a:t>
                </a:r>
              </a:p>
            </p:txBody>
          </p:sp>
          <p:grpSp>
            <p:nvGrpSpPr>
              <p:cNvPr id="14" name="Group 48"/>
              <p:cNvGrpSpPr>
                <a:grpSpLocks/>
              </p:cNvGrpSpPr>
              <p:nvPr/>
            </p:nvGrpSpPr>
            <p:grpSpPr bwMode="auto">
              <a:xfrm flipH="1">
                <a:off x="3609" y="2739"/>
                <a:ext cx="115" cy="107"/>
                <a:chOff x="1282" y="1121"/>
                <a:chExt cx="132" cy="95"/>
              </a:xfrm>
            </p:grpSpPr>
            <p:sp>
              <p:nvSpPr>
                <p:cNvPr id="211" name="Oval 49"/>
                <p:cNvSpPr>
                  <a:spLocks noChangeArrowheads="1"/>
                </p:cNvSpPr>
                <p:nvPr/>
              </p:nvSpPr>
              <p:spPr bwMode="auto">
                <a:xfrm rot="5400000">
                  <a:off x="1300" y="1103"/>
                  <a:ext cx="95" cy="13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 sz="2000">
                    <a:latin typeface="Times New Roman" panose="02020603050405020304" pitchFamily="18" charset="0"/>
                    <a:ea typeface="Arial Unicode MS" pitchFamily="34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12" name="Line 50"/>
                <p:cNvSpPr>
                  <a:spLocks noChangeShapeType="1"/>
                </p:cNvSpPr>
                <p:nvPr/>
              </p:nvSpPr>
              <p:spPr bwMode="auto">
                <a:xfrm rot="5400000">
                  <a:off x="1312" y="1120"/>
                  <a:ext cx="69" cy="9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3" name="Line 51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313" y="1121"/>
                  <a:ext cx="68" cy="9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8" name="Oval 52"/>
              <p:cNvSpPr>
                <a:spLocks noChangeArrowheads="1"/>
              </p:cNvSpPr>
              <p:nvPr/>
            </p:nvSpPr>
            <p:spPr bwMode="auto">
              <a:xfrm rot="16200000" flipH="1">
                <a:off x="3329" y="2714"/>
                <a:ext cx="147" cy="149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 sz="2000">
                  <a:latin typeface="Times New Roman" panose="02020603050405020304" pitchFamily="18" charset="0"/>
                  <a:ea typeface="Arial Unicode MS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209" name="Rectangle 53"/>
              <p:cNvSpPr>
                <a:spLocks noChangeArrowheads="1"/>
              </p:cNvSpPr>
              <p:nvPr/>
            </p:nvSpPr>
            <p:spPr bwMode="auto">
              <a:xfrm flipH="1">
                <a:off x="3322" y="2678"/>
                <a:ext cx="131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ja-JP" altLang="en-US" sz="2000">
                    <a:latin typeface="Times New Roman" panose="02020603050405020304" pitchFamily="18" charset="0"/>
                    <a:ea typeface="Arial Unicode MS" pitchFamily="34" charset="-122"/>
                    <a:cs typeface="Times New Roman" pitchFamily="18" charset="0"/>
                  </a:rPr>
                  <a:t>～</a:t>
                </a:r>
              </a:p>
            </p:txBody>
          </p:sp>
          <p:sp>
            <p:nvSpPr>
              <p:cNvPr id="210" name="Line 54"/>
              <p:cNvSpPr>
                <a:spLocks noChangeShapeType="1"/>
              </p:cNvSpPr>
              <p:nvPr/>
            </p:nvSpPr>
            <p:spPr bwMode="auto">
              <a:xfrm rot="10800000" flipH="1">
                <a:off x="3477" y="2786"/>
                <a:ext cx="128" cy="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2" name="Line 55"/>
            <p:cNvSpPr>
              <a:spLocks noChangeShapeType="1"/>
            </p:cNvSpPr>
            <p:nvPr/>
          </p:nvSpPr>
          <p:spPr bwMode="auto">
            <a:xfrm flipH="1">
              <a:off x="5178425" y="4583113"/>
              <a:ext cx="1588" cy="5476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Line 56"/>
            <p:cNvSpPr>
              <a:spLocks noChangeShapeType="1"/>
            </p:cNvSpPr>
            <p:nvPr/>
          </p:nvSpPr>
          <p:spPr bwMode="auto">
            <a:xfrm rot="10800000" flipH="1">
              <a:off x="5180013" y="4586288"/>
              <a:ext cx="196850" cy="79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Group 57"/>
            <p:cNvGrpSpPr>
              <a:grpSpLocks/>
            </p:cNvGrpSpPr>
            <p:nvPr/>
          </p:nvGrpSpPr>
          <p:grpSpPr bwMode="auto">
            <a:xfrm>
              <a:off x="5329788" y="4724404"/>
              <a:ext cx="658263" cy="533401"/>
              <a:chOff x="3298" y="2539"/>
              <a:chExt cx="426" cy="336"/>
            </a:xfrm>
          </p:grpSpPr>
          <p:sp>
            <p:nvSpPr>
              <p:cNvPr id="198" name="Rectangle 58"/>
              <p:cNvSpPr>
                <a:spLocks noChangeArrowheads="1"/>
              </p:cNvSpPr>
              <p:nvPr/>
            </p:nvSpPr>
            <p:spPr bwMode="auto">
              <a:xfrm flipH="1">
                <a:off x="3298" y="2539"/>
                <a:ext cx="363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altLang="ja-JP" sz="2000" b="1">
                    <a:latin typeface="Times New Roman" panose="02020603050405020304" pitchFamily="18" charset="0"/>
                    <a:ea typeface="Arial Unicode MS" pitchFamily="34" charset="-122"/>
                    <a:cs typeface="Times New Roman" pitchFamily="18" charset="0"/>
                  </a:rPr>
                  <a:t>PLO</a:t>
                </a:r>
              </a:p>
            </p:txBody>
          </p:sp>
          <p:grpSp>
            <p:nvGrpSpPr>
              <p:cNvPr id="16" name="Group 59"/>
              <p:cNvGrpSpPr>
                <a:grpSpLocks/>
              </p:cNvGrpSpPr>
              <p:nvPr/>
            </p:nvGrpSpPr>
            <p:grpSpPr bwMode="auto">
              <a:xfrm flipH="1">
                <a:off x="3609" y="2739"/>
                <a:ext cx="115" cy="107"/>
                <a:chOff x="1282" y="1121"/>
                <a:chExt cx="132" cy="95"/>
              </a:xfrm>
            </p:grpSpPr>
            <p:sp>
              <p:nvSpPr>
                <p:cNvPr id="203" name="Oval 60"/>
                <p:cNvSpPr>
                  <a:spLocks noChangeArrowheads="1"/>
                </p:cNvSpPr>
                <p:nvPr/>
              </p:nvSpPr>
              <p:spPr bwMode="auto">
                <a:xfrm rot="5400000">
                  <a:off x="1300" y="1103"/>
                  <a:ext cx="95" cy="13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 sz="2000">
                    <a:latin typeface="Times New Roman" panose="02020603050405020304" pitchFamily="18" charset="0"/>
                    <a:ea typeface="Arial Unicode MS" pitchFamily="34" charset="-122"/>
                    <a:cs typeface="Times New Roman" pitchFamily="18" charset="0"/>
                  </a:endParaRPr>
                </a:p>
              </p:txBody>
            </p:sp>
            <p:sp>
              <p:nvSpPr>
                <p:cNvPr id="204" name="Line 61"/>
                <p:cNvSpPr>
                  <a:spLocks noChangeShapeType="1"/>
                </p:cNvSpPr>
                <p:nvPr/>
              </p:nvSpPr>
              <p:spPr bwMode="auto">
                <a:xfrm rot="5400000">
                  <a:off x="1312" y="1120"/>
                  <a:ext cx="69" cy="9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5" name="Line 62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313" y="1121"/>
                  <a:ext cx="68" cy="9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0" name="Oval 63"/>
              <p:cNvSpPr>
                <a:spLocks noChangeArrowheads="1"/>
              </p:cNvSpPr>
              <p:nvPr/>
            </p:nvSpPr>
            <p:spPr bwMode="auto">
              <a:xfrm rot="16200000" flipH="1">
                <a:off x="3329" y="2714"/>
                <a:ext cx="147" cy="149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 sz="2000">
                  <a:latin typeface="Times New Roman" panose="02020603050405020304" pitchFamily="18" charset="0"/>
                  <a:ea typeface="Arial Unicode MS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201" name="Rectangle 64"/>
              <p:cNvSpPr>
                <a:spLocks noChangeArrowheads="1"/>
              </p:cNvSpPr>
              <p:nvPr/>
            </p:nvSpPr>
            <p:spPr bwMode="auto">
              <a:xfrm flipH="1">
                <a:off x="3322" y="2678"/>
                <a:ext cx="131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ja-JP" altLang="en-US" sz="2000">
                    <a:latin typeface="Times New Roman" panose="02020603050405020304" pitchFamily="18" charset="0"/>
                    <a:ea typeface="Arial Unicode MS" pitchFamily="34" charset="-122"/>
                    <a:cs typeface="Times New Roman" pitchFamily="18" charset="0"/>
                  </a:rPr>
                  <a:t>～</a:t>
                </a:r>
              </a:p>
            </p:txBody>
          </p:sp>
          <p:sp>
            <p:nvSpPr>
              <p:cNvPr id="202" name="Line 65"/>
              <p:cNvSpPr>
                <a:spLocks noChangeShapeType="1"/>
              </p:cNvSpPr>
              <p:nvPr/>
            </p:nvSpPr>
            <p:spPr bwMode="auto">
              <a:xfrm rot="10800000" flipH="1">
                <a:off x="3477" y="2786"/>
                <a:ext cx="128" cy="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5" name="Line 66"/>
            <p:cNvSpPr>
              <a:spLocks noChangeShapeType="1"/>
            </p:cNvSpPr>
            <p:nvPr/>
          </p:nvSpPr>
          <p:spPr bwMode="auto">
            <a:xfrm rot="-5400000" flipH="1" flipV="1">
              <a:off x="7816850" y="3733801"/>
              <a:ext cx="1587" cy="2778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" name="AutoShape 67"/>
            <p:cNvSpPr>
              <a:spLocks noChangeArrowheads="1"/>
            </p:cNvSpPr>
            <p:nvPr/>
          </p:nvSpPr>
          <p:spPr bwMode="auto">
            <a:xfrm rot="16200000" flipH="1">
              <a:off x="7100888" y="4298950"/>
              <a:ext cx="1249362" cy="1023938"/>
            </a:xfrm>
            <a:prstGeom prst="flowChartAlternateProcess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Times New Roman" panose="02020603050405020304" pitchFamily="18" charset="0"/>
                <a:ea typeface="Arial Unicode MS" pitchFamily="34" charset="-122"/>
                <a:cs typeface="Times New Roman" pitchFamily="18" charset="0"/>
              </a:endParaRPr>
            </a:p>
          </p:txBody>
        </p:sp>
        <p:sp>
          <p:nvSpPr>
            <p:cNvPr id="167" name="Rectangle 68"/>
            <p:cNvSpPr>
              <a:spLocks noChangeArrowheads="1"/>
            </p:cNvSpPr>
            <p:nvPr/>
          </p:nvSpPr>
          <p:spPr bwMode="auto">
            <a:xfrm rot="16200000" flipH="1">
              <a:off x="6259513" y="4803775"/>
              <a:ext cx="1036637" cy="36671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ea typeface="Arial Unicode MS" pitchFamily="34" charset="-122"/>
                <a:cs typeface="Times New Roman" pitchFamily="18" charset="0"/>
              </a:endParaRPr>
            </a:p>
          </p:txBody>
        </p:sp>
        <p:sp>
          <p:nvSpPr>
            <p:cNvPr id="168" name="Text Box 69"/>
            <p:cNvSpPr txBox="1">
              <a:spLocks noChangeArrowheads="1"/>
            </p:cNvSpPr>
            <p:nvPr/>
          </p:nvSpPr>
          <p:spPr bwMode="auto">
            <a:xfrm rot="16200000" flipH="1">
              <a:off x="6174111" y="4767500"/>
              <a:ext cx="1187374" cy="4259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en-US" altLang="ja-JP" sz="2000" b="1">
                  <a:latin typeface="Times New Roman" panose="02020603050405020304" pitchFamily="18" charset="0"/>
                  <a:ea typeface="Arial Unicode MS" pitchFamily="34" charset="-122"/>
                  <a:cs typeface="Times New Roman" pitchFamily="18" charset="0"/>
                </a:rPr>
                <a:t>H-Maser</a:t>
              </a:r>
            </a:p>
          </p:txBody>
        </p:sp>
        <p:sp>
          <p:nvSpPr>
            <p:cNvPr id="169" name="Line 70"/>
            <p:cNvSpPr>
              <a:spLocks noChangeShapeType="1"/>
            </p:cNvSpPr>
            <p:nvPr/>
          </p:nvSpPr>
          <p:spPr bwMode="auto">
            <a:xfrm rot="10800000" flipH="1" flipV="1">
              <a:off x="6962775" y="5121275"/>
              <a:ext cx="37623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" name="Line 71"/>
            <p:cNvSpPr>
              <a:spLocks noChangeShapeType="1"/>
            </p:cNvSpPr>
            <p:nvPr/>
          </p:nvSpPr>
          <p:spPr bwMode="auto">
            <a:xfrm rot="16200000" flipH="1">
              <a:off x="7662070" y="4853781"/>
              <a:ext cx="341312" cy="31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Line 72"/>
            <p:cNvSpPr>
              <a:spLocks noChangeShapeType="1"/>
            </p:cNvSpPr>
            <p:nvPr/>
          </p:nvSpPr>
          <p:spPr bwMode="auto">
            <a:xfrm rot="5400000">
              <a:off x="7513638" y="4187825"/>
              <a:ext cx="627062" cy="15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2" name="Line 73"/>
            <p:cNvSpPr>
              <a:spLocks noChangeShapeType="1"/>
            </p:cNvSpPr>
            <p:nvPr/>
          </p:nvSpPr>
          <p:spPr bwMode="auto">
            <a:xfrm>
              <a:off x="7842250" y="5203825"/>
              <a:ext cx="1588" cy="6699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" name="Group 74"/>
            <p:cNvGrpSpPr>
              <a:grpSpLocks/>
            </p:cNvGrpSpPr>
            <p:nvPr/>
          </p:nvGrpSpPr>
          <p:grpSpPr bwMode="auto">
            <a:xfrm>
              <a:off x="7279238" y="4197354"/>
              <a:ext cx="658263" cy="533401"/>
              <a:chOff x="3298" y="2539"/>
              <a:chExt cx="426" cy="336"/>
            </a:xfrm>
          </p:grpSpPr>
          <p:sp>
            <p:nvSpPr>
              <p:cNvPr id="190" name="Rectangle 75"/>
              <p:cNvSpPr>
                <a:spLocks noChangeArrowheads="1"/>
              </p:cNvSpPr>
              <p:nvPr/>
            </p:nvSpPr>
            <p:spPr bwMode="auto">
              <a:xfrm flipH="1">
                <a:off x="3298" y="2539"/>
                <a:ext cx="363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altLang="ja-JP" sz="2000" b="1">
                    <a:latin typeface="Times New Roman" panose="02020603050405020304" pitchFamily="18" charset="0"/>
                    <a:ea typeface="Arial Unicode MS" pitchFamily="34" charset="-122"/>
                    <a:cs typeface="Times New Roman" pitchFamily="18" charset="0"/>
                  </a:rPr>
                  <a:t>PLO</a:t>
                </a:r>
              </a:p>
            </p:txBody>
          </p:sp>
          <p:grpSp>
            <p:nvGrpSpPr>
              <p:cNvPr id="18" name="Group 76"/>
              <p:cNvGrpSpPr>
                <a:grpSpLocks/>
              </p:cNvGrpSpPr>
              <p:nvPr/>
            </p:nvGrpSpPr>
            <p:grpSpPr bwMode="auto">
              <a:xfrm flipH="1">
                <a:off x="3609" y="2739"/>
                <a:ext cx="115" cy="107"/>
                <a:chOff x="1282" y="1121"/>
                <a:chExt cx="132" cy="95"/>
              </a:xfrm>
            </p:grpSpPr>
            <p:sp>
              <p:nvSpPr>
                <p:cNvPr id="195" name="Oval 77"/>
                <p:cNvSpPr>
                  <a:spLocks noChangeArrowheads="1"/>
                </p:cNvSpPr>
                <p:nvPr/>
              </p:nvSpPr>
              <p:spPr bwMode="auto">
                <a:xfrm rot="5400000">
                  <a:off x="1300" y="1103"/>
                  <a:ext cx="95" cy="13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 sz="2000">
                    <a:latin typeface="Times New Roman" panose="02020603050405020304" pitchFamily="18" charset="0"/>
                    <a:ea typeface="Arial Unicode MS" pitchFamily="34" charset="-122"/>
                    <a:cs typeface="Times New Roman" pitchFamily="18" charset="0"/>
                  </a:endParaRPr>
                </a:p>
              </p:txBody>
            </p:sp>
            <p:sp>
              <p:nvSpPr>
                <p:cNvPr id="196" name="Line 78"/>
                <p:cNvSpPr>
                  <a:spLocks noChangeShapeType="1"/>
                </p:cNvSpPr>
                <p:nvPr/>
              </p:nvSpPr>
              <p:spPr bwMode="auto">
                <a:xfrm rot="5400000">
                  <a:off x="1312" y="1120"/>
                  <a:ext cx="69" cy="9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97" name="Line 79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313" y="1121"/>
                  <a:ext cx="68" cy="9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92" name="Oval 80"/>
              <p:cNvSpPr>
                <a:spLocks noChangeArrowheads="1"/>
              </p:cNvSpPr>
              <p:nvPr/>
            </p:nvSpPr>
            <p:spPr bwMode="auto">
              <a:xfrm rot="16200000" flipH="1">
                <a:off x="3329" y="2714"/>
                <a:ext cx="147" cy="149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 sz="2000">
                  <a:latin typeface="Times New Roman" panose="02020603050405020304" pitchFamily="18" charset="0"/>
                  <a:ea typeface="Arial Unicode MS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193" name="Rectangle 81"/>
              <p:cNvSpPr>
                <a:spLocks noChangeArrowheads="1"/>
              </p:cNvSpPr>
              <p:nvPr/>
            </p:nvSpPr>
            <p:spPr bwMode="auto">
              <a:xfrm flipH="1">
                <a:off x="3322" y="2678"/>
                <a:ext cx="131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ja-JP" altLang="en-US" sz="2000" b="1">
                    <a:latin typeface="Times New Roman" panose="02020603050405020304" pitchFamily="18" charset="0"/>
                    <a:ea typeface="Arial Unicode MS" pitchFamily="34" charset="-122"/>
                    <a:cs typeface="Times New Roman" pitchFamily="18" charset="0"/>
                  </a:rPr>
                  <a:t>～</a:t>
                </a:r>
              </a:p>
            </p:txBody>
          </p:sp>
          <p:sp>
            <p:nvSpPr>
              <p:cNvPr id="194" name="Line 82"/>
              <p:cNvSpPr>
                <a:spLocks noChangeShapeType="1"/>
              </p:cNvSpPr>
              <p:nvPr/>
            </p:nvSpPr>
            <p:spPr bwMode="auto">
              <a:xfrm rot="10800000" flipH="1">
                <a:off x="3477" y="2786"/>
                <a:ext cx="128" cy="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4" name="Line 83"/>
            <p:cNvSpPr>
              <a:spLocks noChangeShapeType="1"/>
            </p:cNvSpPr>
            <p:nvPr/>
          </p:nvSpPr>
          <p:spPr bwMode="auto">
            <a:xfrm flipH="1">
              <a:off x="7127875" y="4570413"/>
              <a:ext cx="1588" cy="5476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" name="Line 84"/>
            <p:cNvSpPr>
              <a:spLocks noChangeShapeType="1"/>
            </p:cNvSpPr>
            <p:nvPr/>
          </p:nvSpPr>
          <p:spPr bwMode="auto">
            <a:xfrm rot="10800000" flipH="1">
              <a:off x="7129463" y="4581525"/>
              <a:ext cx="19367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 wrap="none" anchor="ctr"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9" name="Group 85"/>
            <p:cNvGrpSpPr>
              <a:grpSpLocks/>
            </p:cNvGrpSpPr>
            <p:nvPr/>
          </p:nvGrpSpPr>
          <p:grpSpPr bwMode="auto">
            <a:xfrm>
              <a:off x="7279238" y="4711704"/>
              <a:ext cx="658263" cy="533401"/>
              <a:chOff x="3298" y="2539"/>
              <a:chExt cx="426" cy="336"/>
            </a:xfrm>
          </p:grpSpPr>
          <p:sp>
            <p:nvSpPr>
              <p:cNvPr id="182" name="Rectangle 86"/>
              <p:cNvSpPr>
                <a:spLocks noChangeArrowheads="1"/>
              </p:cNvSpPr>
              <p:nvPr/>
            </p:nvSpPr>
            <p:spPr bwMode="auto">
              <a:xfrm flipH="1">
                <a:off x="3298" y="2539"/>
                <a:ext cx="363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0" hangingPunct="0"/>
                <a:r>
                  <a:rPr lang="en-US" altLang="ja-JP" sz="2000" b="1">
                    <a:latin typeface="Times New Roman" panose="02020603050405020304" pitchFamily="18" charset="0"/>
                    <a:ea typeface="Arial Unicode MS" pitchFamily="34" charset="-122"/>
                    <a:cs typeface="Times New Roman" pitchFamily="18" charset="0"/>
                  </a:rPr>
                  <a:t>PLO</a:t>
                </a:r>
              </a:p>
            </p:txBody>
          </p:sp>
          <p:grpSp>
            <p:nvGrpSpPr>
              <p:cNvPr id="20" name="Group 87"/>
              <p:cNvGrpSpPr>
                <a:grpSpLocks/>
              </p:cNvGrpSpPr>
              <p:nvPr/>
            </p:nvGrpSpPr>
            <p:grpSpPr bwMode="auto">
              <a:xfrm flipH="1">
                <a:off x="3609" y="2739"/>
                <a:ext cx="115" cy="107"/>
                <a:chOff x="1282" y="1121"/>
                <a:chExt cx="132" cy="95"/>
              </a:xfrm>
            </p:grpSpPr>
            <p:sp>
              <p:nvSpPr>
                <p:cNvPr id="187" name="Oval 88"/>
                <p:cNvSpPr>
                  <a:spLocks noChangeArrowheads="1"/>
                </p:cNvSpPr>
                <p:nvPr/>
              </p:nvSpPr>
              <p:spPr bwMode="auto">
                <a:xfrm rot="5400000">
                  <a:off x="1300" y="1103"/>
                  <a:ext cx="95" cy="132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 sz="2000">
                    <a:latin typeface="Times New Roman" panose="02020603050405020304" pitchFamily="18" charset="0"/>
                    <a:ea typeface="Arial Unicode MS" pitchFamily="34" charset="-122"/>
                    <a:cs typeface="Times New Roman" pitchFamily="18" charset="0"/>
                  </a:endParaRPr>
                </a:p>
              </p:txBody>
            </p:sp>
            <p:sp>
              <p:nvSpPr>
                <p:cNvPr id="188" name="Line 89"/>
                <p:cNvSpPr>
                  <a:spLocks noChangeShapeType="1"/>
                </p:cNvSpPr>
                <p:nvPr/>
              </p:nvSpPr>
              <p:spPr bwMode="auto">
                <a:xfrm rot="5400000">
                  <a:off x="1312" y="1120"/>
                  <a:ext cx="69" cy="9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9" name="Line 90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313" y="1121"/>
                  <a:ext cx="68" cy="9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84" name="Oval 91"/>
              <p:cNvSpPr>
                <a:spLocks noChangeArrowheads="1"/>
              </p:cNvSpPr>
              <p:nvPr/>
            </p:nvSpPr>
            <p:spPr bwMode="auto">
              <a:xfrm rot="16200000" flipH="1">
                <a:off x="3329" y="2714"/>
                <a:ext cx="147" cy="149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 sz="2000">
                  <a:latin typeface="Times New Roman" panose="02020603050405020304" pitchFamily="18" charset="0"/>
                  <a:ea typeface="Arial Unicode MS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185" name="Rectangle 92"/>
              <p:cNvSpPr>
                <a:spLocks noChangeArrowheads="1"/>
              </p:cNvSpPr>
              <p:nvPr/>
            </p:nvSpPr>
            <p:spPr bwMode="auto">
              <a:xfrm flipH="1">
                <a:off x="3322" y="2678"/>
                <a:ext cx="131" cy="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hangingPunct="0"/>
                <a:r>
                  <a:rPr lang="ja-JP" altLang="en-US" sz="2000" b="1">
                    <a:latin typeface="Times New Roman" panose="02020603050405020304" pitchFamily="18" charset="0"/>
                    <a:ea typeface="Arial Unicode MS" pitchFamily="34" charset="-122"/>
                    <a:cs typeface="Times New Roman" pitchFamily="18" charset="0"/>
                  </a:rPr>
                  <a:t>～</a:t>
                </a:r>
              </a:p>
            </p:txBody>
          </p:sp>
          <p:sp>
            <p:nvSpPr>
              <p:cNvPr id="186" name="Line 93"/>
              <p:cNvSpPr>
                <a:spLocks noChangeShapeType="1"/>
              </p:cNvSpPr>
              <p:nvPr/>
            </p:nvSpPr>
            <p:spPr bwMode="auto">
              <a:xfrm rot="10800000" flipH="1">
                <a:off x="3477" y="2786"/>
                <a:ext cx="128" cy="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Arc 94"/>
            <p:cNvSpPr>
              <a:spLocks/>
            </p:cNvSpPr>
            <p:nvPr/>
          </p:nvSpPr>
          <p:spPr bwMode="auto">
            <a:xfrm flipH="1">
              <a:off x="6045200" y="2058988"/>
              <a:ext cx="2874963" cy="623887"/>
            </a:xfrm>
            <a:custGeom>
              <a:avLst/>
              <a:gdLst>
                <a:gd name="T0" fmla="*/ 0 w 39935"/>
                <a:gd name="T1" fmla="*/ 2147483647 h 21600"/>
                <a:gd name="T2" fmla="*/ 2147483647 w 39935"/>
                <a:gd name="T3" fmla="*/ 2147483647 h 21600"/>
                <a:gd name="T4" fmla="*/ 2147483647 w 3993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39935"/>
                <a:gd name="T10" fmla="*/ 0 h 21600"/>
                <a:gd name="T11" fmla="*/ 39935 w 399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935" h="21600" fill="none" extrusionOk="0">
                  <a:moveTo>
                    <a:pt x="0" y="14062"/>
                  </a:moveTo>
                  <a:cubicBezTo>
                    <a:pt x="3148" y="5607"/>
                    <a:pt x="11220" y="-1"/>
                    <a:pt x="20242" y="0"/>
                  </a:cubicBezTo>
                  <a:cubicBezTo>
                    <a:pt x="28737" y="0"/>
                    <a:pt x="36444" y="4979"/>
                    <a:pt x="39934" y="12725"/>
                  </a:cubicBezTo>
                </a:path>
                <a:path w="39935" h="21600" stroke="0" extrusionOk="0">
                  <a:moveTo>
                    <a:pt x="0" y="14062"/>
                  </a:moveTo>
                  <a:cubicBezTo>
                    <a:pt x="3148" y="5607"/>
                    <a:pt x="11220" y="-1"/>
                    <a:pt x="20242" y="0"/>
                  </a:cubicBezTo>
                  <a:cubicBezTo>
                    <a:pt x="28737" y="0"/>
                    <a:pt x="36444" y="4979"/>
                    <a:pt x="39934" y="12725"/>
                  </a:cubicBezTo>
                  <a:lnTo>
                    <a:pt x="20242" y="21600"/>
                  </a:lnTo>
                  <a:lnTo>
                    <a:pt x="0" y="1406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Arc 95"/>
            <p:cNvSpPr>
              <a:spLocks/>
            </p:cNvSpPr>
            <p:nvPr/>
          </p:nvSpPr>
          <p:spPr bwMode="auto">
            <a:xfrm flipH="1">
              <a:off x="6040438" y="2211388"/>
              <a:ext cx="2874962" cy="623887"/>
            </a:xfrm>
            <a:custGeom>
              <a:avLst/>
              <a:gdLst>
                <a:gd name="T0" fmla="*/ 0 w 39935"/>
                <a:gd name="T1" fmla="*/ 2147483647 h 21600"/>
                <a:gd name="T2" fmla="*/ 2147483647 w 39935"/>
                <a:gd name="T3" fmla="*/ 2147483647 h 21600"/>
                <a:gd name="T4" fmla="*/ 2147483647 w 3993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39935"/>
                <a:gd name="T10" fmla="*/ 0 h 21600"/>
                <a:gd name="T11" fmla="*/ 39935 w 3993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9935" h="21600" fill="none" extrusionOk="0">
                  <a:moveTo>
                    <a:pt x="0" y="14062"/>
                  </a:moveTo>
                  <a:cubicBezTo>
                    <a:pt x="3148" y="5607"/>
                    <a:pt x="11220" y="-1"/>
                    <a:pt x="20242" y="0"/>
                  </a:cubicBezTo>
                  <a:cubicBezTo>
                    <a:pt x="28737" y="0"/>
                    <a:pt x="36444" y="4979"/>
                    <a:pt x="39934" y="12725"/>
                  </a:cubicBezTo>
                </a:path>
                <a:path w="39935" h="21600" stroke="0" extrusionOk="0">
                  <a:moveTo>
                    <a:pt x="0" y="14062"/>
                  </a:moveTo>
                  <a:cubicBezTo>
                    <a:pt x="3148" y="5607"/>
                    <a:pt x="11220" y="-1"/>
                    <a:pt x="20242" y="0"/>
                  </a:cubicBezTo>
                  <a:cubicBezTo>
                    <a:pt x="28737" y="0"/>
                    <a:pt x="36444" y="4979"/>
                    <a:pt x="39934" y="12725"/>
                  </a:cubicBezTo>
                  <a:lnTo>
                    <a:pt x="20242" y="21600"/>
                  </a:lnTo>
                  <a:lnTo>
                    <a:pt x="0" y="14062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" name="Text Box 96"/>
            <p:cNvSpPr txBox="1">
              <a:spLocks noChangeArrowheads="1"/>
            </p:cNvSpPr>
            <p:nvPr/>
          </p:nvSpPr>
          <p:spPr bwMode="auto">
            <a:xfrm>
              <a:off x="5687164" y="1357313"/>
              <a:ext cx="1708423" cy="72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 </a:t>
              </a:r>
              <a:r>
                <a:rPr lang="en-US" altLang="zh-CN" sz="2000" b="1" dirty="0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ionosphere </a:t>
              </a:r>
            </a:p>
            <a:p>
              <a:r>
                <a:rPr lang="zh-CN" altLang="en-US" sz="2000" b="1" dirty="0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（</a:t>
              </a:r>
              <a:r>
                <a:rPr lang="en-US" altLang="zh-CN" sz="2000" b="1" dirty="0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2m+fluc</a:t>
              </a:r>
              <a:r>
                <a:rPr lang="zh-CN" altLang="en-US" sz="2000" b="1" dirty="0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）</a:t>
              </a:r>
              <a:endParaRPr lang="en-US" altLang="ja-JP" sz="2000" b="1" dirty="0">
                <a:latin typeface="Times New Roman" pitchFamily="18" charset="0"/>
                <a:ea typeface="Arial Unicode MS" pitchFamily="34" charset="-122"/>
                <a:cs typeface="Times New Roman" pitchFamily="18" charset="0"/>
              </a:endParaRPr>
            </a:p>
          </p:txBody>
        </p:sp>
        <p:sp>
          <p:nvSpPr>
            <p:cNvPr id="180" name="Text Box 100"/>
            <p:cNvSpPr txBox="1">
              <a:spLocks noChangeArrowheads="1"/>
            </p:cNvSpPr>
            <p:nvPr/>
          </p:nvSpPr>
          <p:spPr bwMode="auto">
            <a:xfrm>
              <a:off x="7024875" y="714375"/>
              <a:ext cx="1126549" cy="406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000" b="1">
                  <a:latin typeface="Times New Roman" panose="02020603050405020304" pitchFamily="18" charset="0"/>
                  <a:ea typeface="Arial Unicode MS" pitchFamily="34" charset="-122"/>
                  <a:cs typeface="Times New Roman" pitchFamily="18" charset="0"/>
                </a:rPr>
                <a:t>satellite</a:t>
              </a:r>
            </a:p>
          </p:txBody>
        </p:sp>
        <p:sp>
          <p:nvSpPr>
            <p:cNvPr id="181" name="TextBox 101"/>
            <p:cNvSpPr txBox="1">
              <a:spLocks noChangeArrowheads="1"/>
            </p:cNvSpPr>
            <p:nvPr/>
          </p:nvSpPr>
          <p:spPr bwMode="auto">
            <a:xfrm>
              <a:off x="6039673" y="3781255"/>
              <a:ext cx="1472943" cy="406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000" b="1">
                  <a:latin typeface="Times New Roman" panose="02020603050405020304" pitchFamily="18" charset="0"/>
                  <a:ea typeface="Arial Unicode MS" pitchFamily="34" charset="-122"/>
                  <a:cs typeface="Times New Roman" pitchFamily="18" charset="0"/>
                </a:rPr>
                <a:t>instrument</a:t>
              </a:r>
            </a:p>
          </p:txBody>
        </p:sp>
      </p:grpSp>
      <p:sp>
        <p:nvSpPr>
          <p:cNvPr id="226" name="AutoShape 127"/>
          <p:cNvSpPr>
            <a:spLocks noChangeArrowheads="1"/>
          </p:cNvSpPr>
          <p:nvPr/>
        </p:nvSpPr>
        <p:spPr bwMode="auto">
          <a:xfrm>
            <a:off x="8604250" y="1196975"/>
            <a:ext cx="430213" cy="403225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>
              <a:latin typeface="Times New Roman" panose="02020603050405020304" pitchFamily="18" charset="0"/>
              <a:ea typeface="Arial Unicode MS" pitchFamily="34" charset="-122"/>
              <a:cs typeface="Times New Roman" pitchFamily="18" charset="0"/>
            </a:endParaRPr>
          </a:p>
        </p:txBody>
      </p:sp>
      <p:sp>
        <p:nvSpPr>
          <p:cNvPr id="227" name="Line 128"/>
          <p:cNvSpPr>
            <a:spLocks noChangeShapeType="1"/>
          </p:cNvSpPr>
          <p:nvPr/>
        </p:nvSpPr>
        <p:spPr bwMode="auto">
          <a:xfrm flipH="1">
            <a:off x="6156325" y="1447800"/>
            <a:ext cx="2530475" cy="2341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8" name="Line 129"/>
          <p:cNvSpPr>
            <a:spLocks noChangeShapeType="1"/>
          </p:cNvSpPr>
          <p:nvPr/>
        </p:nvSpPr>
        <p:spPr bwMode="auto">
          <a:xfrm flipH="1">
            <a:off x="7956550" y="1447800"/>
            <a:ext cx="730250" cy="2341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9" name="Rectangle 130"/>
          <p:cNvSpPr>
            <a:spLocks noChangeArrowheads="1"/>
          </p:cNvSpPr>
          <p:nvPr/>
        </p:nvSpPr>
        <p:spPr bwMode="auto">
          <a:xfrm>
            <a:off x="8261350" y="1676400"/>
            <a:ext cx="890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quasar</a:t>
            </a:r>
            <a:endParaRPr lang="zh-CN" altLang="en-US" b="1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</p:txBody>
      </p:sp>
      <p:sp>
        <p:nvSpPr>
          <p:cNvPr id="230" name="TextBox 35"/>
          <p:cNvSpPr txBox="1">
            <a:spLocks noChangeArrowheads="1"/>
          </p:cNvSpPr>
          <p:nvPr/>
        </p:nvSpPr>
        <p:spPr bwMode="auto">
          <a:xfrm>
            <a:off x="1616075" y="1499171"/>
            <a:ext cx="889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quasar</a:t>
            </a:r>
            <a:endParaRPr lang="zh-CN" altLang="en-US" b="1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</p:txBody>
      </p:sp>
      <p:sp>
        <p:nvSpPr>
          <p:cNvPr id="231" name="TextBox 37"/>
          <p:cNvSpPr txBox="1">
            <a:spLocks noChangeArrowheads="1"/>
          </p:cNvSpPr>
          <p:nvPr/>
        </p:nvSpPr>
        <p:spPr bwMode="auto">
          <a:xfrm>
            <a:off x="2552700" y="1499171"/>
            <a:ext cx="4683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sat</a:t>
            </a:r>
            <a:endParaRPr lang="zh-CN" altLang="en-US" b="1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</p:txBody>
      </p:sp>
      <p:sp>
        <p:nvSpPr>
          <p:cNvPr id="232" name="TextBox 37"/>
          <p:cNvSpPr txBox="1">
            <a:spLocks noChangeArrowheads="1"/>
          </p:cNvSpPr>
          <p:nvPr/>
        </p:nvSpPr>
        <p:spPr bwMode="auto">
          <a:xfrm>
            <a:off x="3992563" y="1519808"/>
            <a:ext cx="468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sat</a:t>
            </a:r>
            <a:endParaRPr lang="zh-CN" altLang="en-US" b="1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</p:txBody>
      </p:sp>
      <p:sp>
        <p:nvSpPr>
          <p:cNvPr id="241" name="TextBox 162"/>
          <p:cNvSpPr txBox="1">
            <a:spLocks noChangeArrowheads="1"/>
          </p:cNvSpPr>
          <p:nvPr/>
        </p:nvSpPr>
        <p:spPr bwMode="auto">
          <a:xfrm>
            <a:off x="365125" y="1916683"/>
            <a:ext cx="41857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5m</a:t>
            </a:r>
            <a:r>
              <a:rPr lang="zh-CN" altLang="en-US" b="1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　  </a:t>
            </a:r>
            <a:r>
              <a:rPr lang="en-US" altLang="ja-JP" b="1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 5m</a:t>
            </a:r>
            <a:r>
              <a:rPr lang="zh-CN" altLang="en-US" b="1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　　</a:t>
            </a:r>
            <a:r>
              <a:rPr lang="en-US" altLang="ja-JP" b="1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5m</a:t>
            </a:r>
            <a:r>
              <a:rPr lang="zh-CN" altLang="en-US" b="1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　  </a:t>
            </a:r>
            <a:r>
              <a:rPr lang="en-US" altLang="ja-JP" b="1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5m</a:t>
            </a:r>
            <a:r>
              <a:rPr lang="zh-CN" altLang="en-US" b="1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　   </a:t>
            </a:r>
            <a:r>
              <a:rPr lang="en-US" altLang="ja-JP" b="1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5m</a:t>
            </a:r>
            <a:r>
              <a:rPr lang="zh-CN" altLang="en-US" b="1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  　</a:t>
            </a:r>
            <a:r>
              <a:rPr lang="en-US" altLang="ja-JP" b="1" dirty="0" smtClean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5min</a:t>
            </a:r>
            <a:endParaRPr lang="zh-CN" altLang="en-US" b="1" dirty="0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</p:txBody>
      </p:sp>
      <p:sp>
        <p:nvSpPr>
          <p:cNvPr id="242" name="TextBox 164"/>
          <p:cNvSpPr txBox="1">
            <a:spLocks noChangeArrowheads="1"/>
          </p:cNvSpPr>
          <p:nvPr/>
        </p:nvSpPr>
        <p:spPr bwMode="auto">
          <a:xfrm>
            <a:off x="141883" y="908720"/>
            <a:ext cx="2701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Observation mode</a:t>
            </a:r>
            <a:endParaRPr lang="zh-CN" altLang="en-US" sz="2400" b="1" dirty="0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179512" y="2348880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000" b="1" dirty="0" err="1" smtClean="0">
                <a:latin typeface="Times New Roman" pitchFamily="18" charset="0"/>
                <a:cs typeface="Times New Roman" pitchFamily="18" charset="0"/>
              </a:rPr>
              <a:t>Tianma</a:t>
            </a: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 telescope contribution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A substantial increase in observation sensitivity.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A large expansion of  choice of the radio source near spacecraft, improve the accuracy of the calibration.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A substantial increase in the success rate of Delta DOR VLBI delay.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The above 3 points significantly improve the accuracy of the VLBI measurement system, to make a significant contribution to the lunar soft landing .</a:t>
            </a:r>
            <a:endParaRPr lang="zh-CN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32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58" y="1340768"/>
            <a:ext cx="418884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 4"/>
          <p:cNvSpPr/>
          <p:nvPr/>
        </p:nvSpPr>
        <p:spPr bwMode="auto">
          <a:xfrm>
            <a:off x="527621" y="2022113"/>
            <a:ext cx="239712" cy="174267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b="1">
              <a:latin typeface="Times New Roman" panose="02020603050405020304" pitchFamily="18" charset="0"/>
              <a:ea typeface="华文楷体" pitchFamily="2" charset="-122"/>
              <a:cs typeface="Times New Roman" pitchFamily="18" charset="0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73658" y="2353998"/>
            <a:ext cx="30008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b="1" dirty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3</a:t>
            </a:r>
          </a:p>
          <a:p>
            <a:pPr eaLnBrk="1" hangingPunct="1"/>
            <a:r>
              <a:rPr lang="zh-CN" altLang="en-US" sz="500" b="1" dirty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　</a:t>
            </a:r>
            <a:endParaRPr lang="en-US" altLang="zh-CN" sz="500" b="1" dirty="0"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eaLnBrk="1" hangingPunct="1"/>
            <a:r>
              <a:rPr lang="en-US" altLang="zh-CN" b="1" dirty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2</a:t>
            </a:r>
          </a:p>
          <a:p>
            <a:pPr eaLnBrk="1" hangingPunct="1"/>
            <a:endParaRPr lang="en-US" altLang="zh-CN" sz="500" b="1" dirty="0"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eaLnBrk="1" hangingPunct="1"/>
            <a:r>
              <a:rPr lang="en-US" altLang="zh-CN" b="1" dirty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1</a:t>
            </a:r>
          </a:p>
          <a:p>
            <a:pPr eaLnBrk="1" hangingPunct="1"/>
            <a:endParaRPr lang="en-US" altLang="zh-CN" sz="800" b="1" dirty="0"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eaLnBrk="1" hangingPunct="1"/>
            <a:r>
              <a:rPr lang="en-US" altLang="zh-CN" b="1" dirty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0</a:t>
            </a:r>
            <a:endParaRPr lang="zh-CN" altLang="en-US" b="1" dirty="0"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  <p:sp>
        <p:nvSpPr>
          <p:cNvPr id="7" name="圆角矩形 6"/>
          <p:cNvSpPr/>
          <p:nvPr/>
        </p:nvSpPr>
        <p:spPr bwMode="auto">
          <a:xfrm>
            <a:off x="1678558" y="1644004"/>
            <a:ext cx="1965325" cy="4249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zh-CN" altLang="en-US" b="1">
              <a:latin typeface="Times New Roman" panose="02020603050405020304" pitchFamily="18" charset="0"/>
              <a:ea typeface="华文楷体" pitchFamily="2" charset="-122"/>
              <a:cs typeface="Times New Roman" pitchFamily="18" charset="0"/>
            </a:endParaRPr>
          </a:p>
        </p:txBody>
      </p:sp>
      <p:sp>
        <p:nvSpPr>
          <p:cNvPr id="9" name="矩形 7"/>
          <p:cNvSpPr>
            <a:spLocks noChangeArrowheads="1"/>
          </p:cNvSpPr>
          <p:nvPr/>
        </p:nvSpPr>
        <p:spPr bwMode="auto">
          <a:xfrm rot="16200000">
            <a:off x="-1001580" y="2805920"/>
            <a:ext cx="2537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Delay residual</a:t>
            </a:r>
            <a:r>
              <a:rPr lang="zh-CN" altLang="en-US" sz="2000" b="1" dirty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　</a:t>
            </a:r>
            <a:r>
              <a:rPr lang="en-US" altLang="zh-CN" sz="2000" b="1" dirty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ns</a:t>
            </a:r>
            <a:endParaRPr lang="zh-CN" altLang="en-US" sz="2000" b="1" dirty="0"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692846" y="4313228"/>
            <a:ext cx="23415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2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Observation code</a:t>
            </a:r>
            <a:endParaRPr lang="zh-CN" altLang="en-US" sz="2200" b="1" dirty="0"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  <p:graphicFrame>
        <p:nvGraphicFramePr>
          <p:cNvPr id="12" name="图表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8689481"/>
              </p:ext>
            </p:extLst>
          </p:nvPr>
        </p:nvGraphicFramePr>
        <p:xfrm>
          <a:off x="4716016" y="1473024"/>
          <a:ext cx="3960440" cy="3348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矩形 14"/>
          <p:cNvSpPr/>
          <p:nvPr/>
        </p:nvSpPr>
        <p:spPr>
          <a:xfrm>
            <a:off x="818676" y="116632"/>
            <a:ext cx="72817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CE-2 and CE-3 VLBI delay residual </a:t>
            </a:r>
          </a:p>
          <a:p>
            <a:r>
              <a:rPr lang="en-US" altLang="zh-CN" sz="32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after orbit determination</a:t>
            </a:r>
            <a:endParaRPr lang="en-US" altLang="zh-CN" sz="3200" b="1" dirty="0"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10" y="5072074"/>
            <a:ext cx="75323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cs typeface="Times New Roman" pitchFamily="18" charset="0"/>
              </a:rPr>
              <a:t>Orbit determination error (</a:t>
            </a:r>
            <a:r>
              <a:rPr lang="en-US" altLang="zh-CN" sz="2400" b="1" dirty="0" err="1" smtClean="0">
                <a:latin typeface="Times New Roman" pitchFamily="18" charset="0"/>
                <a:cs typeface="Times New Roman" pitchFamily="18" charset="0"/>
              </a:rPr>
              <a:t>VLBI+Doppler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/Range)</a:t>
            </a:r>
          </a:p>
          <a:p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       Flying to the moon: hundreds meters</a:t>
            </a:r>
          </a:p>
          <a:p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       Circling the moon:  tens meters</a:t>
            </a:r>
          </a:p>
          <a:p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       Landing site: tens meters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259632" y="1599183"/>
            <a:ext cx="15841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4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CE-2</a:t>
            </a:r>
            <a:endParaRPr lang="zh-CN" altLang="en-US" sz="2400" b="1" dirty="0"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6623670" y="1484784"/>
            <a:ext cx="11886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zh-CN" sz="24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CE-3</a:t>
            </a:r>
            <a:endParaRPr lang="zh-CN" altLang="en-US" sz="2400" b="1" dirty="0"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52105" y="2437505"/>
            <a:ext cx="24059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 dirty="0" smtClean="0">
                <a:latin typeface="Times New Roman" pitchFamily="18" charset="0"/>
                <a:cs typeface="Times New Roman" pitchFamily="18" charset="0"/>
              </a:rPr>
              <a:t>Delay error 0.67ns</a:t>
            </a:r>
            <a:endParaRPr lang="zh-CN" alt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35</a:t>
            </a:fld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477579" y="1599182"/>
            <a:ext cx="10150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1.77ns</a:t>
            </a:r>
          </a:p>
        </p:txBody>
      </p:sp>
    </p:spTree>
    <p:extLst>
      <p:ext uri="{BB962C8B-B14F-4D97-AF65-F5344CB8AC3E}">
        <p14:creationId xmlns:p14="http://schemas.microsoft.com/office/powerpoint/2010/main" val="410442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1763688" y="214290"/>
            <a:ext cx="4680520" cy="785794"/>
          </a:xfrm>
          <a:prstGeom prst="rect">
            <a:avLst/>
          </a:prstGeom>
        </p:spPr>
        <p:txBody>
          <a:bodyPr/>
          <a:lstStyle/>
          <a:p>
            <a:r>
              <a:rPr lang="en-US" altLang="zh-CN" sz="3600" b="1" dirty="0" smtClean="0">
                <a:latin typeface="Times New Roman" pitchFamily="18" charset="0"/>
                <a:cs typeface="Times New Roman" pitchFamily="18" charset="0"/>
              </a:rPr>
              <a:t>CE-3 landing site</a:t>
            </a:r>
            <a:endParaRPr lang="zh-CN" alt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文本框 1"/>
          <p:cNvSpPr txBox="1"/>
          <p:nvPr/>
        </p:nvSpPr>
        <p:spPr>
          <a:xfrm>
            <a:off x="4714876" y="1357298"/>
            <a:ext cx="4071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osition difference measured by SHAO and NASA was less than 50m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www.uux.cn/attachments/2013/12/1_201312311516391hhj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298"/>
            <a:ext cx="4498479" cy="449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26584"/>
              </p:ext>
            </p:extLst>
          </p:nvPr>
        </p:nvGraphicFramePr>
        <p:xfrm>
          <a:off x="4500562" y="2838115"/>
          <a:ext cx="4518595" cy="24482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5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6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1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1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0576">
                <a:tc>
                  <a:txBody>
                    <a:bodyPr/>
                    <a:lstStyle/>
                    <a:p>
                      <a:pPr indent="129540"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zh-CN" sz="1800" b="1" kern="100" spc="10" dirty="0">
                        <a:effectLst/>
                        <a:latin typeface="Times New Roman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longitude</a:t>
                      </a:r>
                      <a:endParaRPr lang="zh-CN" altLang="zh-CN" sz="1800" b="1" kern="100" spc="10" dirty="0" smtClean="0"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latitude</a:t>
                      </a:r>
                      <a:endParaRPr lang="zh-CN" altLang="zh-CN" sz="1800" b="1" kern="100" spc="10" dirty="0" smtClean="0"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i="0" u="none" strike="noStrike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height</a:t>
                      </a:r>
                      <a:endParaRPr lang="zh-CN" sz="1800" b="1" kern="100" spc="10" dirty="0">
                        <a:effectLst/>
                        <a:latin typeface="Times New Roman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589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spc="1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NASA</a:t>
                      </a:r>
                      <a:endParaRPr lang="zh-CN" sz="1800" b="1" kern="100" spc="10" dirty="0">
                        <a:effectLst/>
                        <a:latin typeface="Times New Roman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spc="1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-19.5116</a:t>
                      </a:r>
                      <a:endParaRPr lang="zh-CN" sz="1800" b="1" kern="100" spc="10" dirty="0">
                        <a:effectLst/>
                        <a:latin typeface="Times New Roman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spc="1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44.1214</a:t>
                      </a:r>
                      <a:endParaRPr lang="zh-CN" sz="1800" b="1" kern="100" spc="10" dirty="0">
                        <a:effectLst/>
                        <a:latin typeface="Times New Roman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spc="1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-2640.0</a:t>
                      </a:r>
                      <a:endParaRPr lang="zh-CN" sz="1800" b="1" kern="100" spc="10" dirty="0">
                        <a:effectLst/>
                        <a:latin typeface="Times New Roman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589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spc="1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SHAO</a:t>
                      </a:r>
                      <a:endParaRPr lang="zh-CN" sz="1800" b="1" kern="100" spc="10" dirty="0">
                        <a:effectLst/>
                        <a:latin typeface="Times New Roman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spc="1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-19.5124</a:t>
                      </a:r>
                      <a:endParaRPr lang="zh-CN" altLang="zh-CN" sz="1800" b="1" kern="100" spc="10" dirty="0"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spc="1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44.1206</a:t>
                      </a:r>
                      <a:endParaRPr lang="zh-CN" sz="1800" b="1" kern="100" spc="10" dirty="0">
                        <a:effectLst/>
                        <a:latin typeface="Times New Roman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spc="1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-2632.0</a:t>
                      </a:r>
                      <a:endParaRPr lang="zh-CN" altLang="zh-CN" sz="1800" b="1" kern="100" spc="10" dirty="0"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589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1" kern="100" spc="10" dirty="0" smtClean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Position</a:t>
                      </a:r>
                      <a:endParaRPr lang="zh-CN" sz="1800" b="1" kern="100" spc="10" dirty="0">
                        <a:effectLst/>
                        <a:latin typeface="Times New Roman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spc="1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17m</a:t>
                      </a:r>
                      <a:r>
                        <a:rPr lang="en-US" sz="2400" b="1" kern="100" spc="1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zh-CN" sz="2400" b="1" kern="100" spc="10" dirty="0">
                        <a:effectLst/>
                        <a:latin typeface="Times New Roman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spc="1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24m</a:t>
                      </a:r>
                      <a:endParaRPr lang="zh-CN" sz="2400" b="1" kern="100" spc="10" dirty="0">
                        <a:effectLst/>
                        <a:latin typeface="Times New Roman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00" spc="1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8m</a:t>
                      </a:r>
                      <a:endParaRPr lang="zh-CN" sz="2400" b="1" kern="100" spc="10" dirty="0">
                        <a:effectLst/>
                        <a:latin typeface="Times New Roman" pitchFamily="18" charset="0"/>
                        <a:ea typeface="宋体" panose="02010600030101010101" pitchFamily="2" charset="-122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57422" y="3214686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Lander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43174" y="3857628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Rover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矩形 7"/>
          <p:cNvSpPr>
            <a:spLocks noChangeArrowheads="1"/>
          </p:cNvSpPr>
          <p:nvPr/>
        </p:nvSpPr>
        <p:spPr bwMode="auto">
          <a:xfrm>
            <a:off x="323850" y="103188"/>
            <a:ext cx="6768430" cy="589508"/>
          </a:xfrm>
          <a:prstGeom prst="rect">
            <a:avLst/>
          </a:prstGeom>
          <a:solidFill>
            <a:srgbClr val="A7EF3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3200" b="1" dirty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Same-beam VLBI in </a:t>
            </a:r>
            <a:r>
              <a:rPr lang="en-US" altLang="zh-CN" sz="3200" b="1" dirty="0" smtClean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CE-3 and CE-5</a:t>
            </a:r>
            <a:endParaRPr lang="zh-CN" altLang="en-US" sz="3200" b="1" dirty="0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</p:txBody>
      </p:sp>
      <p:sp>
        <p:nvSpPr>
          <p:cNvPr id="88" name="TextBox 15"/>
          <p:cNvSpPr txBox="1">
            <a:spLocks noChangeArrowheads="1"/>
          </p:cNvSpPr>
          <p:nvPr/>
        </p:nvSpPr>
        <p:spPr bwMode="auto">
          <a:xfrm>
            <a:off x="1913063" y="836613"/>
            <a:ext cx="9460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 smtClean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CE-3 </a:t>
            </a:r>
            <a:endParaRPr lang="zh-CN" altLang="en-US" sz="2400" b="1" dirty="0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179513" y="1441450"/>
            <a:ext cx="4248471" cy="4291013"/>
            <a:chOff x="0" y="0"/>
            <a:chExt cx="5072063" cy="4584096"/>
          </a:xfrm>
        </p:grpSpPr>
        <p:sp>
          <p:nvSpPr>
            <p:cNvPr id="90" name="任意多边形 76"/>
            <p:cNvSpPr>
              <a:spLocks/>
            </p:cNvSpPr>
            <p:nvPr/>
          </p:nvSpPr>
          <p:spPr bwMode="auto">
            <a:xfrm>
              <a:off x="1857375" y="71438"/>
              <a:ext cx="1643063" cy="806450"/>
            </a:xfrm>
            <a:custGeom>
              <a:avLst/>
              <a:gdLst>
                <a:gd name="T0" fmla="*/ 0 w 1027416"/>
                <a:gd name="T1" fmla="*/ 879618937 h 525693"/>
                <a:gd name="T2" fmla="*/ 769496732 w 1027416"/>
                <a:gd name="T3" fmla="*/ 1129855492 h 525693"/>
                <a:gd name="T4" fmla="*/ 1490904277 w 1027416"/>
                <a:gd name="T5" fmla="*/ 1084358704 h 525693"/>
                <a:gd name="T6" fmla="*/ 1490904277 w 1027416"/>
                <a:gd name="T7" fmla="*/ 652131983 h 525693"/>
                <a:gd name="T8" fmla="*/ 1538996084 w 1027416"/>
                <a:gd name="T9" fmla="*/ 219904433 h 525693"/>
                <a:gd name="T10" fmla="*/ 2019935101 w 1027416"/>
                <a:gd name="T11" fmla="*/ 37913241 h 525693"/>
                <a:gd name="T12" fmla="*/ 2147483647 w 1027416"/>
                <a:gd name="T13" fmla="*/ 37913241 h 525693"/>
                <a:gd name="T14" fmla="*/ 2147483647 w 1027416"/>
                <a:gd name="T15" fmla="*/ 265400769 h 525693"/>
                <a:gd name="T16" fmla="*/ 2147483647 w 1027416"/>
                <a:gd name="T17" fmla="*/ 538386546 h 525693"/>
                <a:gd name="T18" fmla="*/ 2147483647 w 1027416"/>
                <a:gd name="T19" fmla="*/ 765876363 h 52569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27416"/>
                <a:gd name="T31" fmla="*/ 0 h 525693"/>
                <a:gd name="T32" fmla="*/ 1027416 w 1027416"/>
                <a:gd name="T33" fmla="*/ 525693 h 52569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27416" h="525693">
                  <a:moveTo>
                    <a:pt x="0" y="397266"/>
                  </a:moveTo>
                  <a:cubicBezTo>
                    <a:pt x="55651" y="446068"/>
                    <a:pt x="111303" y="494871"/>
                    <a:pt x="164386" y="510282"/>
                  </a:cubicBezTo>
                  <a:cubicBezTo>
                    <a:pt x="217469" y="525693"/>
                    <a:pt x="292814" y="525693"/>
                    <a:pt x="318499" y="489734"/>
                  </a:cubicBezTo>
                  <a:cubicBezTo>
                    <a:pt x="344184" y="453775"/>
                    <a:pt x="316787" y="359595"/>
                    <a:pt x="318499" y="294525"/>
                  </a:cubicBezTo>
                  <a:cubicBezTo>
                    <a:pt x="320211" y="229455"/>
                    <a:pt x="309937" y="145550"/>
                    <a:pt x="328773" y="99316"/>
                  </a:cubicBezTo>
                  <a:cubicBezTo>
                    <a:pt x="347609" y="53082"/>
                    <a:pt x="385281" y="30822"/>
                    <a:pt x="431515" y="17123"/>
                  </a:cubicBezTo>
                  <a:cubicBezTo>
                    <a:pt x="477749" y="3424"/>
                    <a:pt x="541105" y="0"/>
                    <a:pt x="606175" y="17123"/>
                  </a:cubicBezTo>
                  <a:cubicBezTo>
                    <a:pt x="671245" y="34247"/>
                    <a:pt x="777412" y="82192"/>
                    <a:pt x="821933" y="119864"/>
                  </a:cubicBezTo>
                  <a:cubicBezTo>
                    <a:pt x="866454" y="157536"/>
                    <a:pt x="839056" y="205482"/>
                    <a:pt x="873303" y="243154"/>
                  </a:cubicBezTo>
                  <a:cubicBezTo>
                    <a:pt x="907550" y="280826"/>
                    <a:pt x="1027416" y="345896"/>
                    <a:pt x="1027416" y="345896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Group 79"/>
            <p:cNvGrpSpPr>
              <a:grpSpLocks/>
            </p:cNvGrpSpPr>
            <p:nvPr/>
          </p:nvGrpSpPr>
          <p:grpSpPr bwMode="auto">
            <a:xfrm>
              <a:off x="3143250" y="285750"/>
              <a:ext cx="1143000" cy="642938"/>
              <a:chOff x="0" y="0"/>
              <a:chExt cx="2143140" cy="1143008"/>
            </a:xfrm>
          </p:grpSpPr>
          <p:cxnSp>
            <p:nvCxnSpPr>
              <p:cNvPr id="164" name="直接连接符 88"/>
              <p:cNvCxnSpPr>
                <a:cxnSpLocks noChangeShapeType="1"/>
              </p:cNvCxnSpPr>
              <p:nvPr/>
            </p:nvCxnSpPr>
            <p:spPr bwMode="auto">
              <a:xfrm rot="5400000">
                <a:off x="522569" y="893279"/>
                <a:ext cx="244091" cy="17171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65" name="直接连接符 89"/>
              <p:cNvCxnSpPr>
                <a:cxnSpLocks noChangeShapeType="1"/>
              </p:cNvCxnSpPr>
              <p:nvPr/>
            </p:nvCxnSpPr>
            <p:spPr bwMode="auto">
              <a:xfrm rot="16200000" flipH="1">
                <a:off x="1313802" y="871445"/>
                <a:ext cx="286279" cy="25756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66" name="直接连接符 90"/>
              <p:cNvCxnSpPr>
                <a:cxnSpLocks noChangeShapeType="1"/>
              </p:cNvCxnSpPr>
              <p:nvPr/>
            </p:nvCxnSpPr>
            <p:spPr bwMode="auto">
              <a:xfrm rot="5400000">
                <a:off x="906900" y="977116"/>
                <a:ext cx="201902" cy="462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67" name="平行四边形 91"/>
              <p:cNvSpPr>
                <a:spLocks noChangeArrowheads="1"/>
              </p:cNvSpPr>
              <p:nvPr/>
            </p:nvSpPr>
            <p:spPr bwMode="auto">
              <a:xfrm>
                <a:off x="697" y="329738"/>
                <a:ext cx="815631" cy="322439"/>
              </a:xfrm>
              <a:prstGeom prst="parallelogram">
                <a:avLst>
                  <a:gd name="adj" fmla="val 25003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zh-CN" altLang="en-US" sz="2400" b="1">
                  <a:solidFill>
                    <a:srgbClr val="FFFFFF"/>
                  </a:solidFill>
                  <a:latin typeface="Times New Roman" pitchFamily="18" charset="0"/>
                  <a:ea typeface="Arial Unicode MS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168" name="平行四边形 92"/>
              <p:cNvSpPr>
                <a:spLocks noChangeArrowheads="1"/>
              </p:cNvSpPr>
              <p:nvPr/>
            </p:nvSpPr>
            <p:spPr bwMode="auto">
              <a:xfrm>
                <a:off x="1328160" y="287549"/>
                <a:ext cx="815631" cy="364627"/>
              </a:xfrm>
              <a:prstGeom prst="parallelogram">
                <a:avLst>
                  <a:gd name="adj" fmla="val 24999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zh-CN" altLang="en-US" sz="2400" b="1">
                  <a:solidFill>
                    <a:srgbClr val="FFFFFF"/>
                  </a:solidFill>
                  <a:latin typeface="Times New Roman" pitchFamily="18" charset="0"/>
                  <a:ea typeface="Arial Unicode MS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169" name="流程图: 磁盘 93"/>
              <p:cNvSpPr>
                <a:spLocks noChangeArrowheads="1"/>
              </p:cNvSpPr>
              <p:nvPr/>
            </p:nvSpPr>
            <p:spPr bwMode="auto">
              <a:xfrm>
                <a:off x="601688" y="1270"/>
                <a:ext cx="941113" cy="898010"/>
              </a:xfrm>
              <a:prstGeom prst="flowChartMagneticDisk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 sz="2400" b="1">
                  <a:solidFill>
                    <a:srgbClr val="FFFFFF"/>
                  </a:solidFill>
                  <a:latin typeface="Times New Roman" pitchFamily="18" charset="0"/>
                  <a:ea typeface="Arial Unicode MS" pitchFamily="34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5" name="Group 86"/>
            <p:cNvGrpSpPr>
              <a:grpSpLocks/>
            </p:cNvGrpSpPr>
            <p:nvPr/>
          </p:nvGrpSpPr>
          <p:grpSpPr bwMode="auto">
            <a:xfrm>
              <a:off x="1357313" y="500063"/>
              <a:ext cx="714375" cy="452437"/>
              <a:chOff x="0" y="0"/>
              <a:chExt cx="2714644" cy="1714512"/>
            </a:xfrm>
          </p:grpSpPr>
          <p:sp>
            <p:nvSpPr>
              <p:cNvPr id="157" name="椭圆 95"/>
              <p:cNvSpPr>
                <a:spLocks noChangeArrowheads="1"/>
              </p:cNvSpPr>
              <p:nvPr/>
            </p:nvSpPr>
            <p:spPr bwMode="auto">
              <a:xfrm>
                <a:off x="503905" y="1072634"/>
                <a:ext cx="281079" cy="64234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 sz="2400" b="1">
                  <a:solidFill>
                    <a:srgbClr val="FFFFFF"/>
                  </a:solidFill>
                  <a:latin typeface="Times New Roman" pitchFamily="18" charset="0"/>
                  <a:ea typeface="Arial Unicode MS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158" name="椭圆 96"/>
              <p:cNvSpPr>
                <a:spLocks noChangeArrowheads="1"/>
              </p:cNvSpPr>
              <p:nvPr/>
            </p:nvSpPr>
            <p:spPr bwMode="auto">
              <a:xfrm>
                <a:off x="1501063" y="1072634"/>
                <a:ext cx="281079" cy="64234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 sz="2400" b="1">
                  <a:solidFill>
                    <a:srgbClr val="FFFFFF"/>
                  </a:solidFill>
                  <a:latin typeface="Times New Roman" pitchFamily="18" charset="0"/>
                  <a:ea typeface="Arial Unicode MS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159" name="椭圆 97"/>
              <p:cNvSpPr>
                <a:spLocks noChangeArrowheads="1"/>
              </p:cNvSpPr>
              <p:nvPr/>
            </p:nvSpPr>
            <p:spPr bwMode="auto">
              <a:xfrm>
                <a:off x="2002991" y="790003"/>
                <a:ext cx="281079" cy="64234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 sz="2400" b="1">
                  <a:solidFill>
                    <a:srgbClr val="FFFFFF"/>
                  </a:solidFill>
                  <a:latin typeface="Times New Roman" pitchFamily="18" charset="0"/>
                  <a:ea typeface="Arial Unicode MS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160" name="椭圆 98"/>
              <p:cNvSpPr>
                <a:spLocks noChangeArrowheads="1"/>
              </p:cNvSpPr>
              <p:nvPr/>
            </p:nvSpPr>
            <p:spPr bwMode="auto">
              <a:xfrm>
                <a:off x="932216" y="790003"/>
                <a:ext cx="281079" cy="64234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 sz="2400" b="1">
                  <a:solidFill>
                    <a:srgbClr val="FFFFFF"/>
                  </a:solidFill>
                  <a:latin typeface="Times New Roman" pitchFamily="18" charset="0"/>
                  <a:ea typeface="Arial Unicode MS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161" name="平行四边形 99"/>
              <p:cNvSpPr>
                <a:spLocks noChangeArrowheads="1"/>
              </p:cNvSpPr>
              <p:nvPr/>
            </p:nvSpPr>
            <p:spPr bwMode="auto">
              <a:xfrm>
                <a:off x="1977" y="430291"/>
                <a:ext cx="856621" cy="430368"/>
              </a:xfrm>
              <a:prstGeom prst="parallelogram">
                <a:avLst>
                  <a:gd name="adj" fmla="val 2500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zh-CN" altLang="en-US" sz="2400" b="1">
                  <a:solidFill>
                    <a:srgbClr val="FFFFFF"/>
                  </a:solidFill>
                  <a:latin typeface="Times New Roman" pitchFamily="18" charset="0"/>
                  <a:ea typeface="Arial Unicode MS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162" name="立方体 100"/>
              <p:cNvSpPr>
                <a:spLocks noChangeArrowheads="1"/>
              </p:cNvSpPr>
              <p:nvPr/>
            </p:nvSpPr>
            <p:spPr bwMode="auto">
              <a:xfrm>
                <a:off x="711366" y="-81"/>
                <a:ext cx="1425472" cy="1284686"/>
              </a:xfrm>
              <a:prstGeom prst="cube">
                <a:avLst>
                  <a:gd name="adj" fmla="val 2500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zh-CN" altLang="en-US" sz="2400" b="1">
                  <a:solidFill>
                    <a:srgbClr val="FFFFFF"/>
                  </a:solidFill>
                  <a:latin typeface="Times New Roman" pitchFamily="18" charset="0"/>
                  <a:ea typeface="Arial Unicode MS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163" name="平行四边形 101"/>
              <p:cNvSpPr>
                <a:spLocks noChangeArrowheads="1"/>
              </p:cNvSpPr>
              <p:nvPr/>
            </p:nvSpPr>
            <p:spPr bwMode="auto">
              <a:xfrm>
                <a:off x="1855760" y="430291"/>
                <a:ext cx="856621" cy="430368"/>
              </a:xfrm>
              <a:prstGeom prst="parallelogram">
                <a:avLst>
                  <a:gd name="adj" fmla="val 2500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zh-CN" altLang="en-US" sz="2400" b="1">
                  <a:solidFill>
                    <a:srgbClr val="FFFFFF"/>
                  </a:solidFill>
                  <a:latin typeface="Times New Roman" pitchFamily="18" charset="0"/>
                  <a:ea typeface="Arial Unicode MS" pitchFamily="34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6" name="Group 94"/>
            <p:cNvGrpSpPr>
              <a:grpSpLocks/>
            </p:cNvGrpSpPr>
            <p:nvPr/>
          </p:nvGrpSpPr>
          <p:grpSpPr bwMode="auto">
            <a:xfrm rot="-2508595">
              <a:off x="2971800" y="2952750"/>
              <a:ext cx="446088" cy="500063"/>
              <a:chOff x="0" y="0"/>
              <a:chExt cx="1063625" cy="1081088"/>
            </a:xfrm>
          </p:grpSpPr>
          <p:sp>
            <p:nvSpPr>
              <p:cNvPr id="154" name="Arc 197"/>
              <p:cNvSpPr>
                <a:spLocks/>
              </p:cNvSpPr>
              <p:nvPr/>
            </p:nvSpPr>
            <p:spPr bwMode="auto">
              <a:xfrm rot="-1706012">
                <a:off x="0" y="471488"/>
                <a:ext cx="222250" cy="609600"/>
              </a:xfrm>
              <a:custGeom>
                <a:avLst/>
                <a:gdLst>
                  <a:gd name="T0" fmla="*/ 2147483647 w 43200"/>
                  <a:gd name="T1" fmla="*/ 2147483647 h 43195"/>
                  <a:gd name="T2" fmla="*/ 0 w 43200"/>
                  <a:gd name="T3" fmla="*/ 2147483647 h 43195"/>
                  <a:gd name="T4" fmla="*/ 2147483647 w 43200"/>
                  <a:gd name="T5" fmla="*/ 0 h 43195"/>
                  <a:gd name="T6" fmla="*/ 2147483647 w 43200"/>
                  <a:gd name="T7" fmla="*/ 2147483647 h 43195"/>
                  <a:gd name="T8" fmla="*/ 2147483647 w 43200"/>
                  <a:gd name="T9" fmla="*/ 2147483647 h 43195"/>
                  <a:gd name="T10" fmla="*/ 2147483647 w 43200"/>
                  <a:gd name="T11" fmla="*/ 2147483647 h 43195"/>
                  <a:gd name="T12" fmla="*/ 0 w 43200"/>
                  <a:gd name="T13" fmla="*/ 2147483647 h 43195"/>
                  <a:gd name="T14" fmla="*/ 2147483647 w 43200"/>
                  <a:gd name="T15" fmla="*/ 0 h 43195"/>
                  <a:gd name="T16" fmla="*/ 2147483647 w 43200"/>
                  <a:gd name="T17" fmla="*/ 2147483647 h 43195"/>
                  <a:gd name="T18" fmla="*/ 2147483647 w 43200"/>
                  <a:gd name="T19" fmla="*/ 2147483647 h 43195"/>
                  <a:gd name="T20" fmla="*/ 2147483647 w 43200"/>
                  <a:gd name="T21" fmla="*/ 2147483647 h 4319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200"/>
                  <a:gd name="T34" fmla="*/ 0 h 43195"/>
                  <a:gd name="T35" fmla="*/ 43200 w 43200"/>
                  <a:gd name="T36" fmla="*/ 43195 h 4319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200" h="43195" fill="none" extrusionOk="0">
                    <a:moveTo>
                      <a:pt x="21148" y="43195"/>
                    </a:moveTo>
                    <a:cubicBezTo>
                      <a:pt x="9397" y="42949"/>
                      <a:pt x="0" y="3335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301"/>
                      <a:pt x="33881" y="42875"/>
                      <a:pt x="22184" y="43192"/>
                    </a:cubicBezTo>
                  </a:path>
                  <a:path w="43200" h="43195" stroke="0" extrusionOk="0">
                    <a:moveTo>
                      <a:pt x="21148" y="43195"/>
                    </a:moveTo>
                    <a:cubicBezTo>
                      <a:pt x="9397" y="42949"/>
                      <a:pt x="0" y="3335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301"/>
                      <a:pt x="33881" y="42875"/>
                      <a:pt x="22184" y="43192"/>
                    </a:cubicBezTo>
                    <a:lnTo>
                      <a:pt x="21600" y="21600"/>
                    </a:lnTo>
                    <a:lnTo>
                      <a:pt x="21148" y="43195"/>
                    </a:lnTo>
                    <a:close/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5" name="Arc 217"/>
              <p:cNvSpPr>
                <a:spLocks/>
              </p:cNvSpPr>
              <p:nvPr/>
            </p:nvSpPr>
            <p:spPr bwMode="auto">
              <a:xfrm rot="4152315">
                <a:off x="638175" y="636588"/>
                <a:ext cx="241300" cy="609600"/>
              </a:xfrm>
              <a:custGeom>
                <a:avLst/>
                <a:gdLst>
                  <a:gd name="T0" fmla="*/ 2147483647 w 43200"/>
                  <a:gd name="T1" fmla="*/ 2147483647 h 43195"/>
                  <a:gd name="T2" fmla="*/ 0 w 43200"/>
                  <a:gd name="T3" fmla="*/ 2147483647 h 43195"/>
                  <a:gd name="T4" fmla="*/ 2147483647 w 43200"/>
                  <a:gd name="T5" fmla="*/ 0 h 43195"/>
                  <a:gd name="T6" fmla="*/ 2147483647 w 43200"/>
                  <a:gd name="T7" fmla="*/ 2147483647 h 43195"/>
                  <a:gd name="T8" fmla="*/ 2147483647 w 43200"/>
                  <a:gd name="T9" fmla="*/ 2147483647 h 43195"/>
                  <a:gd name="T10" fmla="*/ 2147483647 w 43200"/>
                  <a:gd name="T11" fmla="*/ 2147483647 h 43195"/>
                  <a:gd name="T12" fmla="*/ 0 w 43200"/>
                  <a:gd name="T13" fmla="*/ 2147483647 h 43195"/>
                  <a:gd name="T14" fmla="*/ 2147483647 w 43200"/>
                  <a:gd name="T15" fmla="*/ 0 h 43195"/>
                  <a:gd name="T16" fmla="*/ 2147483647 w 43200"/>
                  <a:gd name="T17" fmla="*/ 2147483647 h 43195"/>
                  <a:gd name="T18" fmla="*/ 2147483647 w 43200"/>
                  <a:gd name="T19" fmla="*/ 2147483647 h 43195"/>
                  <a:gd name="T20" fmla="*/ 2147483647 w 43200"/>
                  <a:gd name="T21" fmla="*/ 2147483647 h 4319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200"/>
                  <a:gd name="T34" fmla="*/ 0 h 43195"/>
                  <a:gd name="T35" fmla="*/ 43200 w 43200"/>
                  <a:gd name="T36" fmla="*/ 43195 h 4319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200" h="43195" fill="none" extrusionOk="0">
                    <a:moveTo>
                      <a:pt x="21148" y="43195"/>
                    </a:moveTo>
                    <a:cubicBezTo>
                      <a:pt x="9397" y="42949"/>
                      <a:pt x="0" y="3335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301"/>
                      <a:pt x="33881" y="42875"/>
                      <a:pt x="22184" y="43192"/>
                    </a:cubicBezTo>
                  </a:path>
                  <a:path w="43200" h="43195" stroke="0" extrusionOk="0">
                    <a:moveTo>
                      <a:pt x="21148" y="43195"/>
                    </a:moveTo>
                    <a:cubicBezTo>
                      <a:pt x="9397" y="42949"/>
                      <a:pt x="0" y="3335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301"/>
                      <a:pt x="33881" y="42875"/>
                      <a:pt x="22184" y="43192"/>
                    </a:cubicBezTo>
                    <a:lnTo>
                      <a:pt x="21600" y="21600"/>
                    </a:lnTo>
                    <a:lnTo>
                      <a:pt x="21148" y="43195"/>
                    </a:lnTo>
                    <a:close/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6" name="Arc 218"/>
              <p:cNvSpPr>
                <a:spLocks/>
              </p:cNvSpPr>
              <p:nvPr/>
            </p:nvSpPr>
            <p:spPr bwMode="auto">
              <a:xfrm rot="1037540">
                <a:off x="225425" y="0"/>
                <a:ext cx="530225" cy="1081088"/>
              </a:xfrm>
              <a:custGeom>
                <a:avLst/>
                <a:gdLst>
                  <a:gd name="T0" fmla="*/ 2147483647 w 43200"/>
                  <a:gd name="T1" fmla="*/ 2147483647 h 43195"/>
                  <a:gd name="T2" fmla="*/ 0 w 43200"/>
                  <a:gd name="T3" fmla="*/ 2147483647 h 43195"/>
                  <a:gd name="T4" fmla="*/ 2147483647 w 43200"/>
                  <a:gd name="T5" fmla="*/ 0 h 43195"/>
                  <a:gd name="T6" fmla="*/ 2147483647 w 43200"/>
                  <a:gd name="T7" fmla="*/ 2147483647 h 43195"/>
                  <a:gd name="T8" fmla="*/ 2147483647 w 43200"/>
                  <a:gd name="T9" fmla="*/ 2147483647 h 43195"/>
                  <a:gd name="T10" fmla="*/ 2147483647 w 43200"/>
                  <a:gd name="T11" fmla="*/ 2147483647 h 43195"/>
                  <a:gd name="T12" fmla="*/ 0 w 43200"/>
                  <a:gd name="T13" fmla="*/ 2147483647 h 43195"/>
                  <a:gd name="T14" fmla="*/ 2147483647 w 43200"/>
                  <a:gd name="T15" fmla="*/ 0 h 43195"/>
                  <a:gd name="T16" fmla="*/ 2147483647 w 43200"/>
                  <a:gd name="T17" fmla="*/ 2147483647 h 43195"/>
                  <a:gd name="T18" fmla="*/ 2147483647 w 43200"/>
                  <a:gd name="T19" fmla="*/ 2147483647 h 43195"/>
                  <a:gd name="T20" fmla="*/ 2147483647 w 43200"/>
                  <a:gd name="T21" fmla="*/ 2147483647 h 4319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200"/>
                  <a:gd name="T34" fmla="*/ 0 h 43195"/>
                  <a:gd name="T35" fmla="*/ 43200 w 43200"/>
                  <a:gd name="T36" fmla="*/ 43195 h 4319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200" h="43195" fill="none" extrusionOk="0">
                    <a:moveTo>
                      <a:pt x="21148" y="43195"/>
                    </a:moveTo>
                    <a:cubicBezTo>
                      <a:pt x="9397" y="42949"/>
                      <a:pt x="0" y="3335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301"/>
                      <a:pt x="33881" y="42875"/>
                      <a:pt x="22184" y="43192"/>
                    </a:cubicBezTo>
                  </a:path>
                  <a:path w="43200" h="43195" stroke="0" extrusionOk="0">
                    <a:moveTo>
                      <a:pt x="21148" y="43195"/>
                    </a:moveTo>
                    <a:cubicBezTo>
                      <a:pt x="9397" y="42949"/>
                      <a:pt x="0" y="3335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301"/>
                      <a:pt x="33881" y="42875"/>
                      <a:pt x="22184" y="43192"/>
                    </a:cubicBezTo>
                    <a:lnTo>
                      <a:pt x="21600" y="21600"/>
                    </a:lnTo>
                    <a:lnTo>
                      <a:pt x="21148" y="43195"/>
                    </a:lnTo>
                    <a:close/>
                  </a:path>
                </a:pathLst>
              </a:custGeom>
              <a:solidFill>
                <a:schemeClr val="bg1"/>
              </a:solidFill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98"/>
            <p:cNvGrpSpPr>
              <a:grpSpLocks/>
            </p:cNvGrpSpPr>
            <p:nvPr/>
          </p:nvGrpSpPr>
          <p:grpSpPr bwMode="auto">
            <a:xfrm>
              <a:off x="1185863" y="2786063"/>
              <a:ext cx="446087" cy="500062"/>
              <a:chOff x="0" y="0"/>
              <a:chExt cx="1063625" cy="1081088"/>
            </a:xfrm>
          </p:grpSpPr>
          <p:sp>
            <p:nvSpPr>
              <p:cNvPr id="151" name="Arc 197"/>
              <p:cNvSpPr>
                <a:spLocks/>
              </p:cNvSpPr>
              <p:nvPr/>
            </p:nvSpPr>
            <p:spPr bwMode="auto">
              <a:xfrm rot="-1706012">
                <a:off x="0" y="471488"/>
                <a:ext cx="222250" cy="609600"/>
              </a:xfrm>
              <a:custGeom>
                <a:avLst/>
                <a:gdLst>
                  <a:gd name="T0" fmla="*/ 2147483647 w 43200"/>
                  <a:gd name="T1" fmla="*/ 2147483647 h 43195"/>
                  <a:gd name="T2" fmla="*/ 0 w 43200"/>
                  <a:gd name="T3" fmla="*/ 2147483647 h 43195"/>
                  <a:gd name="T4" fmla="*/ 2147483647 w 43200"/>
                  <a:gd name="T5" fmla="*/ 0 h 43195"/>
                  <a:gd name="T6" fmla="*/ 2147483647 w 43200"/>
                  <a:gd name="T7" fmla="*/ 2147483647 h 43195"/>
                  <a:gd name="T8" fmla="*/ 2147483647 w 43200"/>
                  <a:gd name="T9" fmla="*/ 2147483647 h 43195"/>
                  <a:gd name="T10" fmla="*/ 2147483647 w 43200"/>
                  <a:gd name="T11" fmla="*/ 2147483647 h 43195"/>
                  <a:gd name="T12" fmla="*/ 0 w 43200"/>
                  <a:gd name="T13" fmla="*/ 2147483647 h 43195"/>
                  <a:gd name="T14" fmla="*/ 2147483647 w 43200"/>
                  <a:gd name="T15" fmla="*/ 0 h 43195"/>
                  <a:gd name="T16" fmla="*/ 2147483647 w 43200"/>
                  <a:gd name="T17" fmla="*/ 2147483647 h 43195"/>
                  <a:gd name="T18" fmla="*/ 2147483647 w 43200"/>
                  <a:gd name="T19" fmla="*/ 2147483647 h 43195"/>
                  <a:gd name="T20" fmla="*/ 2147483647 w 43200"/>
                  <a:gd name="T21" fmla="*/ 2147483647 h 4319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200"/>
                  <a:gd name="T34" fmla="*/ 0 h 43195"/>
                  <a:gd name="T35" fmla="*/ 43200 w 43200"/>
                  <a:gd name="T36" fmla="*/ 43195 h 4319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200" h="43195" fill="none" extrusionOk="0">
                    <a:moveTo>
                      <a:pt x="21148" y="43195"/>
                    </a:moveTo>
                    <a:cubicBezTo>
                      <a:pt x="9397" y="42949"/>
                      <a:pt x="0" y="3335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301"/>
                      <a:pt x="33881" y="42875"/>
                      <a:pt x="22184" y="43192"/>
                    </a:cubicBezTo>
                  </a:path>
                  <a:path w="43200" h="43195" stroke="0" extrusionOk="0">
                    <a:moveTo>
                      <a:pt x="21148" y="43195"/>
                    </a:moveTo>
                    <a:cubicBezTo>
                      <a:pt x="9397" y="42949"/>
                      <a:pt x="0" y="3335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301"/>
                      <a:pt x="33881" y="42875"/>
                      <a:pt x="22184" y="43192"/>
                    </a:cubicBezTo>
                    <a:lnTo>
                      <a:pt x="21600" y="21600"/>
                    </a:lnTo>
                    <a:lnTo>
                      <a:pt x="21148" y="43195"/>
                    </a:lnTo>
                    <a:close/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2" name="Arc 217"/>
              <p:cNvSpPr>
                <a:spLocks/>
              </p:cNvSpPr>
              <p:nvPr/>
            </p:nvSpPr>
            <p:spPr bwMode="auto">
              <a:xfrm rot="4152315">
                <a:off x="638175" y="636588"/>
                <a:ext cx="241300" cy="609600"/>
              </a:xfrm>
              <a:custGeom>
                <a:avLst/>
                <a:gdLst>
                  <a:gd name="T0" fmla="*/ 2147483647 w 43200"/>
                  <a:gd name="T1" fmla="*/ 2147483647 h 43195"/>
                  <a:gd name="T2" fmla="*/ 0 w 43200"/>
                  <a:gd name="T3" fmla="*/ 2147483647 h 43195"/>
                  <a:gd name="T4" fmla="*/ 2147483647 w 43200"/>
                  <a:gd name="T5" fmla="*/ 0 h 43195"/>
                  <a:gd name="T6" fmla="*/ 2147483647 w 43200"/>
                  <a:gd name="T7" fmla="*/ 2147483647 h 43195"/>
                  <a:gd name="T8" fmla="*/ 2147483647 w 43200"/>
                  <a:gd name="T9" fmla="*/ 2147483647 h 43195"/>
                  <a:gd name="T10" fmla="*/ 2147483647 w 43200"/>
                  <a:gd name="T11" fmla="*/ 2147483647 h 43195"/>
                  <a:gd name="T12" fmla="*/ 0 w 43200"/>
                  <a:gd name="T13" fmla="*/ 2147483647 h 43195"/>
                  <a:gd name="T14" fmla="*/ 2147483647 w 43200"/>
                  <a:gd name="T15" fmla="*/ 0 h 43195"/>
                  <a:gd name="T16" fmla="*/ 2147483647 w 43200"/>
                  <a:gd name="T17" fmla="*/ 2147483647 h 43195"/>
                  <a:gd name="T18" fmla="*/ 2147483647 w 43200"/>
                  <a:gd name="T19" fmla="*/ 2147483647 h 43195"/>
                  <a:gd name="T20" fmla="*/ 2147483647 w 43200"/>
                  <a:gd name="T21" fmla="*/ 2147483647 h 4319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200"/>
                  <a:gd name="T34" fmla="*/ 0 h 43195"/>
                  <a:gd name="T35" fmla="*/ 43200 w 43200"/>
                  <a:gd name="T36" fmla="*/ 43195 h 4319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200" h="43195" fill="none" extrusionOk="0">
                    <a:moveTo>
                      <a:pt x="21148" y="43195"/>
                    </a:moveTo>
                    <a:cubicBezTo>
                      <a:pt x="9397" y="42949"/>
                      <a:pt x="0" y="3335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301"/>
                      <a:pt x="33881" y="42875"/>
                      <a:pt x="22184" y="43192"/>
                    </a:cubicBezTo>
                  </a:path>
                  <a:path w="43200" h="43195" stroke="0" extrusionOk="0">
                    <a:moveTo>
                      <a:pt x="21148" y="43195"/>
                    </a:moveTo>
                    <a:cubicBezTo>
                      <a:pt x="9397" y="42949"/>
                      <a:pt x="0" y="3335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301"/>
                      <a:pt x="33881" y="42875"/>
                      <a:pt x="22184" y="43192"/>
                    </a:cubicBezTo>
                    <a:lnTo>
                      <a:pt x="21600" y="21600"/>
                    </a:lnTo>
                    <a:lnTo>
                      <a:pt x="21148" y="43195"/>
                    </a:lnTo>
                    <a:close/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3" name="Arc 218"/>
              <p:cNvSpPr>
                <a:spLocks/>
              </p:cNvSpPr>
              <p:nvPr/>
            </p:nvSpPr>
            <p:spPr bwMode="auto">
              <a:xfrm rot="1037540">
                <a:off x="225425" y="0"/>
                <a:ext cx="530225" cy="1081088"/>
              </a:xfrm>
              <a:custGeom>
                <a:avLst/>
                <a:gdLst>
                  <a:gd name="T0" fmla="*/ 2147483647 w 43200"/>
                  <a:gd name="T1" fmla="*/ 2147483647 h 43195"/>
                  <a:gd name="T2" fmla="*/ 0 w 43200"/>
                  <a:gd name="T3" fmla="*/ 2147483647 h 43195"/>
                  <a:gd name="T4" fmla="*/ 2147483647 w 43200"/>
                  <a:gd name="T5" fmla="*/ 0 h 43195"/>
                  <a:gd name="T6" fmla="*/ 2147483647 w 43200"/>
                  <a:gd name="T7" fmla="*/ 2147483647 h 43195"/>
                  <a:gd name="T8" fmla="*/ 2147483647 w 43200"/>
                  <a:gd name="T9" fmla="*/ 2147483647 h 43195"/>
                  <a:gd name="T10" fmla="*/ 2147483647 w 43200"/>
                  <a:gd name="T11" fmla="*/ 2147483647 h 43195"/>
                  <a:gd name="T12" fmla="*/ 0 w 43200"/>
                  <a:gd name="T13" fmla="*/ 2147483647 h 43195"/>
                  <a:gd name="T14" fmla="*/ 2147483647 w 43200"/>
                  <a:gd name="T15" fmla="*/ 0 h 43195"/>
                  <a:gd name="T16" fmla="*/ 2147483647 w 43200"/>
                  <a:gd name="T17" fmla="*/ 2147483647 h 43195"/>
                  <a:gd name="T18" fmla="*/ 2147483647 w 43200"/>
                  <a:gd name="T19" fmla="*/ 2147483647 h 43195"/>
                  <a:gd name="T20" fmla="*/ 2147483647 w 43200"/>
                  <a:gd name="T21" fmla="*/ 2147483647 h 4319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200"/>
                  <a:gd name="T34" fmla="*/ 0 h 43195"/>
                  <a:gd name="T35" fmla="*/ 43200 w 43200"/>
                  <a:gd name="T36" fmla="*/ 43195 h 4319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200" h="43195" fill="none" extrusionOk="0">
                    <a:moveTo>
                      <a:pt x="21148" y="43195"/>
                    </a:moveTo>
                    <a:cubicBezTo>
                      <a:pt x="9397" y="42949"/>
                      <a:pt x="0" y="3335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301"/>
                      <a:pt x="33881" y="42875"/>
                      <a:pt x="22184" y="43192"/>
                    </a:cubicBezTo>
                  </a:path>
                  <a:path w="43200" h="43195" stroke="0" extrusionOk="0">
                    <a:moveTo>
                      <a:pt x="21148" y="43195"/>
                    </a:moveTo>
                    <a:cubicBezTo>
                      <a:pt x="9397" y="42949"/>
                      <a:pt x="0" y="3335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301"/>
                      <a:pt x="33881" y="42875"/>
                      <a:pt x="22184" y="43192"/>
                    </a:cubicBezTo>
                    <a:lnTo>
                      <a:pt x="21600" y="21600"/>
                    </a:lnTo>
                    <a:lnTo>
                      <a:pt x="21148" y="43195"/>
                    </a:lnTo>
                    <a:close/>
                  </a:path>
                </a:pathLst>
              </a:custGeom>
              <a:solidFill>
                <a:schemeClr val="bg1"/>
              </a:solidFill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95" name="平行四边形 110"/>
            <p:cNvSpPr>
              <a:spLocks noChangeArrowheads="1"/>
            </p:cNvSpPr>
            <p:nvPr/>
          </p:nvSpPr>
          <p:spPr bwMode="auto">
            <a:xfrm>
              <a:off x="257125" y="0"/>
              <a:ext cx="4814938" cy="1725569"/>
            </a:xfrm>
            <a:prstGeom prst="parallelogram">
              <a:avLst>
                <a:gd name="adj" fmla="val 6432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zh-CN" altLang="en-US" sz="2400" b="1">
                <a:solidFill>
                  <a:srgbClr val="FFFFFF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endParaRPr>
            </a:p>
          </p:txBody>
        </p:sp>
        <p:sp>
          <p:nvSpPr>
            <p:cNvPr id="96" name="平行四边形 111"/>
            <p:cNvSpPr>
              <a:spLocks noChangeArrowheads="1"/>
            </p:cNvSpPr>
            <p:nvPr/>
          </p:nvSpPr>
          <p:spPr bwMode="auto">
            <a:xfrm>
              <a:off x="0" y="2774810"/>
              <a:ext cx="4814938" cy="1725569"/>
            </a:xfrm>
            <a:prstGeom prst="parallelogram">
              <a:avLst>
                <a:gd name="adj" fmla="val 6432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zh-CN" altLang="en-US" sz="2400" b="1">
                <a:solidFill>
                  <a:srgbClr val="FFFFFF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endParaRPr>
            </a:p>
          </p:txBody>
        </p:sp>
        <p:grpSp>
          <p:nvGrpSpPr>
            <p:cNvPr id="8" name="Group 104"/>
            <p:cNvGrpSpPr>
              <a:grpSpLocks/>
            </p:cNvGrpSpPr>
            <p:nvPr/>
          </p:nvGrpSpPr>
          <p:grpSpPr bwMode="auto">
            <a:xfrm>
              <a:off x="2439988" y="2835275"/>
              <a:ext cx="268287" cy="339725"/>
              <a:chOff x="0" y="0"/>
              <a:chExt cx="298450" cy="392112"/>
            </a:xfrm>
          </p:grpSpPr>
          <p:sp>
            <p:nvSpPr>
              <p:cNvPr id="143" name="Freeform 201"/>
              <p:cNvSpPr>
                <a:spLocks noChangeAspect="1"/>
              </p:cNvSpPr>
              <p:nvPr/>
            </p:nvSpPr>
            <p:spPr bwMode="auto">
              <a:xfrm rot="-1085186">
                <a:off x="46037" y="196850"/>
                <a:ext cx="103188" cy="93662"/>
              </a:xfrm>
              <a:custGeom>
                <a:avLst/>
                <a:gdLst>
                  <a:gd name="T0" fmla="*/ 2147483647 w 82"/>
                  <a:gd name="T1" fmla="*/ 0 h 82"/>
                  <a:gd name="T2" fmla="*/ 2147483647 w 82"/>
                  <a:gd name="T3" fmla="*/ 2147483647 h 82"/>
                  <a:gd name="T4" fmla="*/ 2147483647 w 82"/>
                  <a:gd name="T5" fmla="*/ 2147483647 h 82"/>
                  <a:gd name="T6" fmla="*/ 0 w 82"/>
                  <a:gd name="T7" fmla="*/ 2147483647 h 82"/>
                  <a:gd name="T8" fmla="*/ 0 w 82"/>
                  <a:gd name="T9" fmla="*/ 2147483647 h 82"/>
                  <a:gd name="T10" fmla="*/ 2147483647 w 82"/>
                  <a:gd name="T11" fmla="*/ 0 h 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2"/>
                  <a:gd name="T19" fmla="*/ 0 h 82"/>
                  <a:gd name="T20" fmla="*/ 82 w 82"/>
                  <a:gd name="T21" fmla="*/ 82 h 8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2" h="82">
                    <a:moveTo>
                      <a:pt x="27" y="0"/>
                    </a:moveTo>
                    <a:lnTo>
                      <a:pt x="81" y="53"/>
                    </a:lnTo>
                    <a:lnTo>
                      <a:pt x="53" y="81"/>
                    </a:lnTo>
                    <a:lnTo>
                      <a:pt x="0" y="81"/>
                    </a:lnTo>
                    <a:lnTo>
                      <a:pt x="0" y="28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4" name="Freeform 202"/>
              <p:cNvSpPr>
                <a:spLocks noChangeAspect="1"/>
              </p:cNvSpPr>
              <p:nvPr/>
            </p:nvSpPr>
            <p:spPr bwMode="auto">
              <a:xfrm rot="-1085186">
                <a:off x="47625" y="195262"/>
                <a:ext cx="101600" cy="93663"/>
              </a:xfrm>
              <a:custGeom>
                <a:avLst/>
                <a:gdLst>
                  <a:gd name="T0" fmla="*/ 2147483647 w 80"/>
                  <a:gd name="T1" fmla="*/ 2147483647 h 82"/>
                  <a:gd name="T2" fmla="*/ 2147483647 w 80"/>
                  <a:gd name="T3" fmla="*/ 0 h 82"/>
                  <a:gd name="T4" fmla="*/ 0 w 80"/>
                  <a:gd name="T5" fmla="*/ 2147483647 h 82"/>
                  <a:gd name="T6" fmla="*/ 2147483647 w 80"/>
                  <a:gd name="T7" fmla="*/ 2147483647 h 82"/>
                  <a:gd name="T8" fmla="*/ 2147483647 w 80"/>
                  <a:gd name="T9" fmla="*/ 2147483647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"/>
                  <a:gd name="T16" fmla="*/ 0 h 82"/>
                  <a:gd name="T17" fmla="*/ 80 w 80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" h="82">
                    <a:moveTo>
                      <a:pt x="79" y="27"/>
                    </a:moveTo>
                    <a:lnTo>
                      <a:pt x="53" y="0"/>
                    </a:lnTo>
                    <a:lnTo>
                      <a:pt x="0" y="55"/>
                    </a:lnTo>
                    <a:lnTo>
                      <a:pt x="25" y="81"/>
                    </a:lnTo>
                    <a:lnTo>
                      <a:pt x="79" y="27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5" name="Freeform 203"/>
              <p:cNvSpPr>
                <a:spLocks noChangeAspect="1"/>
              </p:cNvSpPr>
              <p:nvPr/>
            </p:nvSpPr>
            <p:spPr bwMode="auto">
              <a:xfrm rot="-1085186">
                <a:off x="20637" y="12700"/>
                <a:ext cx="268288" cy="242887"/>
              </a:xfrm>
              <a:custGeom>
                <a:avLst/>
                <a:gdLst>
                  <a:gd name="T0" fmla="*/ 2147483647 w 211"/>
                  <a:gd name="T1" fmla="*/ 0 h 211"/>
                  <a:gd name="T2" fmla="*/ 2147483647 w 211"/>
                  <a:gd name="T3" fmla="*/ 2147483647 h 211"/>
                  <a:gd name="T4" fmla="*/ 2147483647 w 211"/>
                  <a:gd name="T5" fmla="*/ 2147483647 h 211"/>
                  <a:gd name="T6" fmla="*/ 0 w 211"/>
                  <a:gd name="T7" fmla="*/ 2147483647 h 211"/>
                  <a:gd name="T8" fmla="*/ 2147483647 w 211"/>
                  <a:gd name="T9" fmla="*/ 2147483647 h 211"/>
                  <a:gd name="T10" fmla="*/ 2147483647 w 211"/>
                  <a:gd name="T11" fmla="*/ 2147483647 h 211"/>
                  <a:gd name="T12" fmla="*/ 2147483647 w 211"/>
                  <a:gd name="T13" fmla="*/ 2147483647 h 211"/>
                  <a:gd name="T14" fmla="*/ 2147483647 w 211"/>
                  <a:gd name="T15" fmla="*/ 2147483647 h 211"/>
                  <a:gd name="T16" fmla="*/ 2147483647 w 211"/>
                  <a:gd name="T17" fmla="*/ 2147483647 h 211"/>
                  <a:gd name="T18" fmla="*/ 2147483647 w 211"/>
                  <a:gd name="T19" fmla="*/ 2147483647 h 211"/>
                  <a:gd name="T20" fmla="*/ 2147483647 w 211"/>
                  <a:gd name="T21" fmla="*/ 2147483647 h 211"/>
                  <a:gd name="T22" fmla="*/ 2147483647 w 211"/>
                  <a:gd name="T23" fmla="*/ 2147483647 h 211"/>
                  <a:gd name="T24" fmla="*/ 2147483647 w 211"/>
                  <a:gd name="T25" fmla="*/ 2147483647 h 211"/>
                  <a:gd name="T26" fmla="*/ 2147483647 w 211"/>
                  <a:gd name="T27" fmla="*/ 0 h 2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1"/>
                  <a:gd name="T43" fmla="*/ 0 h 211"/>
                  <a:gd name="T44" fmla="*/ 211 w 211"/>
                  <a:gd name="T45" fmla="*/ 211 h 2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1" h="211">
                    <a:moveTo>
                      <a:pt x="21" y="0"/>
                    </a:moveTo>
                    <a:lnTo>
                      <a:pt x="9" y="16"/>
                    </a:lnTo>
                    <a:lnTo>
                      <a:pt x="3" y="38"/>
                    </a:lnTo>
                    <a:lnTo>
                      <a:pt x="0" y="59"/>
                    </a:lnTo>
                    <a:lnTo>
                      <a:pt x="5" y="88"/>
                    </a:lnTo>
                    <a:lnTo>
                      <a:pt x="24" y="126"/>
                    </a:lnTo>
                    <a:lnTo>
                      <a:pt x="52" y="160"/>
                    </a:lnTo>
                    <a:lnTo>
                      <a:pt x="89" y="187"/>
                    </a:lnTo>
                    <a:lnTo>
                      <a:pt x="129" y="205"/>
                    </a:lnTo>
                    <a:lnTo>
                      <a:pt x="157" y="210"/>
                    </a:lnTo>
                    <a:lnTo>
                      <a:pt x="182" y="209"/>
                    </a:lnTo>
                    <a:lnTo>
                      <a:pt x="198" y="203"/>
                    </a:lnTo>
                    <a:lnTo>
                      <a:pt x="210" y="192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6" name="Freeform 204"/>
              <p:cNvSpPr>
                <a:spLocks noChangeAspect="1"/>
              </p:cNvSpPr>
              <p:nvPr/>
            </p:nvSpPr>
            <p:spPr bwMode="auto">
              <a:xfrm rot="-1085186">
                <a:off x="33337" y="0"/>
                <a:ext cx="265113" cy="241300"/>
              </a:xfrm>
              <a:custGeom>
                <a:avLst/>
                <a:gdLst>
                  <a:gd name="T0" fmla="*/ 2147483647 w 209"/>
                  <a:gd name="T1" fmla="*/ 2147483647 h 210"/>
                  <a:gd name="T2" fmla="*/ 2147483647 w 209"/>
                  <a:gd name="T3" fmla="*/ 2147483647 h 210"/>
                  <a:gd name="T4" fmla="*/ 2147483647 w 209"/>
                  <a:gd name="T5" fmla="*/ 0 h 210"/>
                  <a:gd name="T6" fmla="*/ 2147483647 w 209"/>
                  <a:gd name="T7" fmla="*/ 2147483647 h 210"/>
                  <a:gd name="T8" fmla="*/ 2147483647 w 209"/>
                  <a:gd name="T9" fmla="*/ 2147483647 h 210"/>
                  <a:gd name="T10" fmla="*/ 2147483647 w 209"/>
                  <a:gd name="T11" fmla="*/ 2147483647 h 210"/>
                  <a:gd name="T12" fmla="*/ 2147483647 w 209"/>
                  <a:gd name="T13" fmla="*/ 2147483647 h 210"/>
                  <a:gd name="T14" fmla="*/ 2147483647 w 209"/>
                  <a:gd name="T15" fmla="*/ 2147483647 h 210"/>
                  <a:gd name="T16" fmla="*/ 2147483647 w 209"/>
                  <a:gd name="T17" fmla="*/ 2147483647 h 210"/>
                  <a:gd name="T18" fmla="*/ 2147483647 w 209"/>
                  <a:gd name="T19" fmla="*/ 2147483647 h 210"/>
                  <a:gd name="T20" fmla="*/ 2147483647 w 209"/>
                  <a:gd name="T21" fmla="*/ 2147483647 h 210"/>
                  <a:gd name="T22" fmla="*/ 2147483647 w 209"/>
                  <a:gd name="T23" fmla="*/ 2147483647 h 210"/>
                  <a:gd name="T24" fmla="*/ 2147483647 w 209"/>
                  <a:gd name="T25" fmla="*/ 2147483647 h 210"/>
                  <a:gd name="T26" fmla="*/ 2147483647 w 209"/>
                  <a:gd name="T27" fmla="*/ 2147483647 h 210"/>
                  <a:gd name="T28" fmla="*/ 2147483647 w 209"/>
                  <a:gd name="T29" fmla="*/ 2147483647 h 210"/>
                  <a:gd name="T30" fmla="*/ 2147483647 w 209"/>
                  <a:gd name="T31" fmla="*/ 2147483647 h 210"/>
                  <a:gd name="T32" fmla="*/ 2147483647 w 209"/>
                  <a:gd name="T33" fmla="*/ 2147483647 h 210"/>
                  <a:gd name="T34" fmla="*/ 2147483647 w 209"/>
                  <a:gd name="T35" fmla="*/ 2147483647 h 210"/>
                  <a:gd name="T36" fmla="*/ 0 w 209"/>
                  <a:gd name="T37" fmla="*/ 2147483647 h 210"/>
                  <a:gd name="T38" fmla="*/ 2147483647 w 209"/>
                  <a:gd name="T39" fmla="*/ 2147483647 h 2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9"/>
                  <a:gd name="T61" fmla="*/ 0 h 210"/>
                  <a:gd name="T62" fmla="*/ 209 w 209"/>
                  <a:gd name="T63" fmla="*/ 210 h 21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9" h="210">
                    <a:moveTo>
                      <a:pt x="5" y="15"/>
                    </a:moveTo>
                    <a:lnTo>
                      <a:pt x="12" y="5"/>
                    </a:lnTo>
                    <a:lnTo>
                      <a:pt x="23" y="0"/>
                    </a:lnTo>
                    <a:lnTo>
                      <a:pt x="48" y="2"/>
                    </a:lnTo>
                    <a:lnTo>
                      <a:pt x="77" y="13"/>
                    </a:lnTo>
                    <a:lnTo>
                      <a:pt x="109" y="34"/>
                    </a:lnTo>
                    <a:lnTo>
                      <a:pt x="144" y="61"/>
                    </a:lnTo>
                    <a:lnTo>
                      <a:pt x="181" y="104"/>
                    </a:lnTo>
                    <a:lnTo>
                      <a:pt x="204" y="147"/>
                    </a:lnTo>
                    <a:lnTo>
                      <a:pt x="207" y="176"/>
                    </a:lnTo>
                    <a:lnTo>
                      <a:pt x="208" y="192"/>
                    </a:lnTo>
                    <a:lnTo>
                      <a:pt x="198" y="202"/>
                    </a:lnTo>
                    <a:lnTo>
                      <a:pt x="185" y="209"/>
                    </a:lnTo>
                    <a:lnTo>
                      <a:pt x="156" y="205"/>
                    </a:lnTo>
                    <a:lnTo>
                      <a:pt x="110" y="188"/>
                    </a:lnTo>
                    <a:lnTo>
                      <a:pt x="62" y="148"/>
                    </a:lnTo>
                    <a:lnTo>
                      <a:pt x="27" y="106"/>
                    </a:lnTo>
                    <a:lnTo>
                      <a:pt x="7" y="71"/>
                    </a:lnTo>
                    <a:lnTo>
                      <a:pt x="0" y="35"/>
                    </a:lnTo>
                    <a:lnTo>
                      <a:pt x="5" y="15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7" name="Freeform 205"/>
              <p:cNvSpPr>
                <a:spLocks noChangeAspect="1"/>
              </p:cNvSpPr>
              <p:nvPr/>
            </p:nvSpPr>
            <p:spPr bwMode="auto">
              <a:xfrm rot="-1085186">
                <a:off x="104775" y="131762"/>
                <a:ext cx="71437" cy="65088"/>
              </a:xfrm>
              <a:custGeom>
                <a:avLst/>
                <a:gdLst>
                  <a:gd name="T0" fmla="*/ 0 w 56"/>
                  <a:gd name="T1" fmla="*/ 2147483647 h 57"/>
                  <a:gd name="T2" fmla="*/ 2147483647 w 56"/>
                  <a:gd name="T3" fmla="*/ 2147483647 h 57"/>
                  <a:gd name="T4" fmla="*/ 2147483647 w 56"/>
                  <a:gd name="T5" fmla="*/ 0 h 57"/>
                  <a:gd name="T6" fmla="*/ 2147483647 w 56"/>
                  <a:gd name="T7" fmla="*/ 2147483647 h 57"/>
                  <a:gd name="T8" fmla="*/ 2147483647 w 56"/>
                  <a:gd name="T9" fmla="*/ 2147483647 h 57"/>
                  <a:gd name="T10" fmla="*/ 2147483647 w 56"/>
                  <a:gd name="T11" fmla="*/ 2147483647 h 57"/>
                  <a:gd name="T12" fmla="*/ 2147483647 w 56"/>
                  <a:gd name="T13" fmla="*/ 2147483647 h 57"/>
                  <a:gd name="T14" fmla="*/ 2147483647 w 56"/>
                  <a:gd name="T15" fmla="*/ 2147483647 h 57"/>
                  <a:gd name="T16" fmla="*/ 2147483647 w 56"/>
                  <a:gd name="T17" fmla="*/ 2147483647 h 57"/>
                  <a:gd name="T18" fmla="*/ 2147483647 w 56"/>
                  <a:gd name="T19" fmla="*/ 2147483647 h 57"/>
                  <a:gd name="T20" fmla="*/ 2147483647 w 56"/>
                  <a:gd name="T21" fmla="*/ 2147483647 h 57"/>
                  <a:gd name="T22" fmla="*/ 2147483647 w 56"/>
                  <a:gd name="T23" fmla="*/ 2147483647 h 57"/>
                  <a:gd name="T24" fmla="*/ 2147483647 w 56"/>
                  <a:gd name="T25" fmla="*/ 2147483647 h 57"/>
                  <a:gd name="T26" fmla="*/ 2147483647 w 56"/>
                  <a:gd name="T27" fmla="*/ 2147483647 h 57"/>
                  <a:gd name="T28" fmla="*/ 2147483647 w 56"/>
                  <a:gd name="T29" fmla="*/ 2147483647 h 57"/>
                  <a:gd name="T30" fmla="*/ 2147483647 w 56"/>
                  <a:gd name="T31" fmla="*/ 2147483647 h 57"/>
                  <a:gd name="T32" fmla="*/ 2147483647 w 56"/>
                  <a:gd name="T33" fmla="*/ 2147483647 h 57"/>
                  <a:gd name="T34" fmla="*/ 2147483647 w 56"/>
                  <a:gd name="T35" fmla="*/ 2147483647 h 57"/>
                  <a:gd name="T36" fmla="*/ 0 w 56"/>
                  <a:gd name="T37" fmla="*/ 2147483647 h 57"/>
                  <a:gd name="T38" fmla="*/ 0 w 56"/>
                  <a:gd name="T39" fmla="*/ 2147483647 h 5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6"/>
                  <a:gd name="T61" fmla="*/ 0 h 57"/>
                  <a:gd name="T62" fmla="*/ 56 w 56"/>
                  <a:gd name="T63" fmla="*/ 57 h 5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6" h="57">
                    <a:moveTo>
                      <a:pt x="0" y="6"/>
                    </a:moveTo>
                    <a:lnTo>
                      <a:pt x="3" y="1"/>
                    </a:lnTo>
                    <a:lnTo>
                      <a:pt x="6" y="0"/>
                    </a:lnTo>
                    <a:lnTo>
                      <a:pt x="13" y="1"/>
                    </a:lnTo>
                    <a:lnTo>
                      <a:pt x="20" y="4"/>
                    </a:lnTo>
                    <a:lnTo>
                      <a:pt x="29" y="9"/>
                    </a:lnTo>
                    <a:lnTo>
                      <a:pt x="38" y="17"/>
                    </a:lnTo>
                    <a:lnTo>
                      <a:pt x="48" y="27"/>
                    </a:lnTo>
                    <a:lnTo>
                      <a:pt x="55" y="41"/>
                    </a:lnTo>
                    <a:lnTo>
                      <a:pt x="55" y="47"/>
                    </a:lnTo>
                    <a:lnTo>
                      <a:pt x="54" y="51"/>
                    </a:lnTo>
                    <a:lnTo>
                      <a:pt x="52" y="53"/>
                    </a:lnTo>
                    <a:lnTo>
                      <a:pt x="49" y="56"/>
                    </a:lnTo>
                    <a:lnTo>
                      <a:pt x="41" y="53"/>
                    </a:lnTo>
                    <a:lnTo>
                      <a:pt x="30" y="50"/>
                    </a:lnTo>
                    <a:lnTo>
                      <a:pt x="17" y="40"/>
                    </a:lnTo>
                    <a:lnTo>
                      <a:pt x="7" y="28"/>
                    </a:lnTo>
                    <a:lnTo>
                      <a:pt x="3" y="20"/>
                    </a:lnTo>
                    <a:lnTo>
                      <a:pt x="0" y="1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8" name="Freeform 206"/>
              <p:cNvSpPr>
                <a:spLocks noChangeAspect="1"/>
              </p:cNvSpPr>
              <p:nvPr/>
            </p:nvSpPr>
            <p:spPr bwMode="auto">
              <a:xfrm rot="-1085186">
                <a:off x="88900" y="76200"/>
                <a:ext cx="138112" cy="127000"/>
              </a:xfrm>
              <a:custGeom>
                <a:avLst/>
                <a:gdLst>
                  <a:gd name="T0" fmla="*/ 2147483647 w 109"/>
                  <a:gd name="T1" fmla="*/ 2147483647 h 110"/>
                  <a:gd name="T2" fmla="*/ 2147483647 w 109"/>
                  <a:gd name="T3" fmla="*/ 2147483647 h 110"/>
                  <a:gd name="T4" fmla="*/ 2147483647 w 109"/>
                  <a:gd name="T5" fmla="*/ 2147483647 h 110"/>
                  <a:gd name="T6" fmla="*/ 2147483647 w 109"/>
                  <a:gd name="T7" fmla="*/ 2147483647 h 110"/>
                  <a:gd name="T8" fmla="*/ 2147483647 w 109"/>
                  <a:gd name="T9" fmla="*/ 2147483647 h 110"/>
                  <a:gd name="T10" fmla="*/ 2147483647 w 109"/>
                  <a:gd name="T11" fmla="*/ 2147483647 h 110"/>
                  <a:gd name="T12" fmla="*/ 2147483647 w 109"/>
                  <a:gd name="T13" fmla="*/ 0 h 110"/>
                  <a:gd name="T14" fmla="*/ 0 w 109"/>
                  <a:gd name="T15" fmla="*/ 2147483647 h 110"/>
                  <a:gd name="T16" fmla="*/ 2147483647 w 109"/>
                  <a:gd name="T17" fmla="*/ 2147483647 h 1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9"/>
                  <a:gd name="T28" fmla="*/ 0 h 110"/>
                  <a:gd name="T29" fmla="*/ 109 w 109"/>
                  <a:gd name="T30" fmla="*/ 110 h 1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9" h="110">
                    <a:moveTo>
                      <a:pt x="3" y="39"/>
                    </a:moveTo>
                    <a:lnTo>
                      <a:pt x="82" y="5"/>
                    </a:lnTo>
                    <a:lnTo>
                      <a:pt x="102" y="22"/>
                    </a:lnTo>
                    <a:lnTo>
                      <a:pt x="65" y="104"/>
                    </a:lnTo>
                    <a:lnTo>
                      <a:pt x="69" y="109"/>
                    </a:lnTo>
                    <a:lnTo>
                      <a:pt x="108" y="21"/>
                    </a:lnTo>
                    <a:lnTo>
                      <a:pt x="82" y="0"/>
                    </a:lnTo>
                    <a:lnTo>
                      <a:pt x="0" y="34"/>
                    </a:lnTo>
                    <a:lnTo>
                      <a:pt x="3" y="39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9" name="Freeform 207"/>
              <p:cNvSpPr>
                <a:spLocks noChangeAspect="1"/>
              </p:cNvSpPr>
              <p:nvPr/>
            </p:nvSpPr>
            <p:spPr bwMode="auto">
              <a:xfrm rot="-1085186">
                <a:off x="114300" y="88900"/>
                <a:ext cx="98425" cy="85725"/>
              </a:xfrm>
              <a:custGeom>
                <a:avLst/>
                <a:gdLst>
                  <a:gd name="T0" fmla="*/ 2147483647 w 77"/>
                  <a:gd name="T1" fmla="*/ 0 h 74"/>
                  <a:gd name="T2" fmla="*/ 0 w 77"/>
                  <a:gd name="T3" fmla="*/ 2147483647 h 74"/>
                  <a:gd name="T4" fmla="*/ 2147483647 w 77"/>
                  <a:gd name="T5" fmla="*/ 2147483647 h 74"/>
                  <a:gd name="T6" fmla="*/ 2147483647 w 77"/>
                  <a:gd name="T7" fmla="*/ 2147483647 h 74"/>
                  <a:gd name="T8" fmla="*/ 2147483647 w 77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74"/>
                  <a:gd name="T17" fmla="*/ 77 w 77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74">
                    <a:moveTo>
                      <a:pt x="71" y="0"/>
                    </a:moveTo>
                    <a:lnTo>
                      <a:pt x="0" y="66"/>
                    </a:lnTo>
                    <a:lnTo>
                      <a:pt x="4" y="73"/>
                    </a:lnTo>
                    <a:lnTo>
                      <a:pt x="76" y="2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0" name="AutoShape 242"/>
              <p:cNvSpPr>
                <a:spLocks/>
              </p:cNvSpPr>
              <p:nvPr/>
            </p:nvSpPr>
            <p:spPr bwMode="auto">
              <a:xfrm flipV="1">
                <a:off x="0" y="282575"/>
                <a:ext cx="160337" cy="109537"/>
              </a:xfrm>
              <a:custGeom>
                <a:avLst/>
                <a:gdLst>
                  <a:gd name="T0" fmla="*/ 0 w 21600"/>
                  <a:gd name="T1" fmla="*/ 0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13"/>
            <p:cNvGrpSpPr>
              <a:grpSpLocks/>
            </p:cNvGrpSpPr>
            <p:nvPr/>
          </p:nvGrpSpPr>
          <p:grpSpPr bwMode="auto">
            <a:xfrm>
              <a:off x="1144588" y="3144838"/>
              <a:ext cx="268287" cy="338137"/>
              <a:chOff x="0" y="0"/>
              <a:chExt cx="298450" cy="392112"/>
            </a:xfrm>
          </p:grpSpPr>
          <p:sp>
            <p:nvSpPr>
              <p:cNvPr id="135" name="Freeform 201"/>
              <p:cNvSpPr>
                <a:spLocks noChangeAspect="1"/>
              </p:cNvSpPr>
              <p:nvPr/>
            </p:nvSpPr>
            <p:spPr bwMode="auto">
              <a:xfrm rot="-1085186">
                <a:off x="46037" y="196850"/>
                <a:ext cx="103188" cy="93662"/>
              </a:xfrm>
              <a:custGeom>
                <a:avLst/>
                <a:gdLst>
                  <a:gd name="T0" fmla="*/ 2147483647 w 82"/>
                  <a:gd name="T1" fmla="*/ 0 h 82"/>
                  <a:gd name="T2" fmla="*/ 2147483647 w 82"/>
                  <a:gd name="T3" fmla="*/ 2147483647 h 82"/>
                  <a:gd name="T4" fmla="*/ 2147483647 w 82"/>
                  <a:gd name="T5" fmla="*/ 2147483647 h 82"/>
                  <a:gd name="T6" fmla="*/ 0 w 82"/>
                  <a:gd name="T7" fmla="*/ 2147483647 h 82"/>
                  <a:gd name="T8" fmla="*/ 0 w 82"/>
                  <a:gd name="T9" fmla="*/ 2147483647 h 82"/>
                  <a:gd name="T10" fmla="*/ 2147483647 w 82"/>
                  <a:gd name="T11" fmla="*/ 0 h 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2"/>
                  <a:gd name="T19" fmla="*/ 0 h 82"/>
                  <a:gd name="T20" fmla="*/ 82 w 82"/>
                  <a:gd name="T21" fmla="*/ 82 h 8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2" h="82">
                    <a:moveTo>
                      <a:pt x="27" y="0"/>
                    </a:moveTo>
                    <a:lnTo>
                      <a:pt x="81" y="53"/>
                    </a:lnTo>
                    <a:lnTo>
                      <a:pt x="53" y="81"/>
                    </a:lnTo>
                    <a:lnTo>
                      <a:pt x="0" y="81"/>
                    </a:lnTo>
                    <a:lnTo>
                      <a:pt x="0" y="28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6" name="Freeform 202"/>
              <p:cNvSpPr>
                <a:spLocks noChangeAspect="1"/>
              </p:cNvSpPr>
              <p:nvPr/>
            </p:nvSpPr>
            <p:spPr bwMode="auto">
              <a:xfrm rot="-1085186">
                <a:off x="47625" y="195262"/>
                <a:ext cx="101600" cy="93663"/>
              </a:xfrm>
              <a:custGeom>
                <a:avLst/>
                <a:gdLst>
                  <a:gd name="T0" fmla="*/ 2147483647 w 80"/>
                  <a:gd name="T1" fmla="*/ 2147483647 h 82"/>
                  <a:gd name="T2" fmla="*/ 2147483647 w 80"/>
                  <a:gd name="T3" fmla="*/ 0 h 82"/>
                  <a:gd name="T4" fmla="*/ 0 w 80"/>
                  <a:gd name="T5" fmla="*/ 2147483647 h 82"/>
                  <a:gd name="T6" fmla="*/ 2147483647 w 80"/>
                  <a:gd name="T7" fmla="*/ 2147483647 h 82"/>
                  <a:gd name="T8" fmla="*/ 2147483647 w 80"/>
                  <a:gd name="T9" fmla="*/ 2147483647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"/>
                  <a:gd name="T16" fmla="*/ 0 h 82"/>
                  <a:gd name="T17" fmla="*/ 80 w 80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" h="82">
                    <a:moveTo>
                      <a:pt x="79" y="27"/>
                    </a:moveTo>
                    <a:lnTo>
                      <a:pt x="53" y="0"/>
                    </a:lnTo>
                    <a:lnTo>
                      <a:pt x="0" y="55"/>
                    </a:lnTo>
                    <a:lnTo>
                      <a:pt x="25" y="81"/>
                    </a:lnTo>
                    <a:lnTo>
                      <a:pt x="79" y="27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7" name="Freeform 203"/>
              <p:cNvSpPr>
                <a:spLocks noChangeAspect="1"/>
              </p:cNvSpPr>
              <p:nvPr/>
            </p:nvSpPr>
            <p:spPr bwMode="auto">
              <a:xfrm rot="-1085186">
                <a:off x="20637" y="12700"/>
                <a:ext cx="268288" cy="242887"/>
              </a:xfrm>
              <a:custGeom>
                <a:avLst/>
                <a:gdLst>
                  <a:gd name="T0" fmla="*/ 2147483647 w 211"/>
                  <a:gd name="T1" fmla="*/ 0 h 211"/>
                  <a:gd name="T2" fmla="*/ 2147483647 w 211"/>
                  <a:gd name="T3" fmla="*/ 2147483647 h 211"/>
                  <a:gd name="T4" fmla="*/ 2147483647 w 211"/>
                  <a:gd name="T5" fmla="*/ 2147483647 h 211"/>
                  <a:gd name="T6" fmla="*/ 0 w 211"/>
                  <a:gd name="T7" fmla="*/ 2147483647 h 211"/>
                  <a:gd name="T8" fmla="*/ 2147483647 w 211"/>
                  <a:gd name="T9" fmla="*/ 2147483647 h 211"/>
                  <a:gd name="T10" fmla="*/ 2147483647 w 211"/>
                  <a:gd name="T11" fmla="*/ 2147483647 h 211"/>
                  <a:gd name="T12" fmla="*/ 2147483647 w 211"/>
                  <a:gd name="T13" fmla="*/ 2147483647 h 211"/>
                  <a:gd name="T14" fmla="*/ 2147483647 w 211"/>
                  <a:gd name="T15" fmla="*/ 2147483647 h 211"/>
                  <a:gd name="T16" fmla="*/ 2147483647 w 211"/>
                  <a:gd name="T17" fmla="*/ 2147483647 h 211"/>
                  <a:gd name="T18" fmla="*/ 2147483647 w 211"/>
                  <a:gd name="T19" fmla="*/ 2147483647 h 211"/>
                  <a:gd name="T20" fmla="*/ 2147483647 w 211"/>
                  <a:gd name="T21" fmla="*/ 2147483647 h 211"/>
                  <a:gd name="T22" fmla="*/ 2147483647 w 211"/>
                  <a:gd name="T23" fmla="*/ 2147483647 h 211"/>
                  <a:gd name="T24" fmla="*/ 2147483647 w 211"/>
                  <a:gd name="T25" fmla="*/ 2147483647 h 211"/>
                  <a:gd name="T26" fmla="*/ 2147483647 w 211"/>
                  <a:gd name="T27" fmla="*/ 0 h 2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1"/>
                  <a:gd name="T43" fmla="*/ 0 h 211"/>
                  <a:gd name="T44" fmla="*/ 211 w 211"/>
                  <a:gd name="T45" fmla="*/ 211 h 2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1" h="211">
                    <a:moveTo>
                      <a:pt x="21" y="0"/>
                    </a:moveTo>
                    <a:lnTo>
                      <a:pt x="9" y="16"/>
                    </a:lnTo>
                    <a:lnTo>
                      <a:pt x="3" y="38"/>
                    </a:lnTo>
                    <a:lnTo>
                      <a:pt x="0" y="59"/>
                    </a:lnTo>
                    <a:lnTo>
                      <a:pt x="5" y="88"/>
                    </a:lnTo>
                    <a:lnTo>
                      <a:pt x="24" y="126"/>
                    </a:lnTo>
                    <a:lnTo>
                      <a:pt x="52" y="160"/>
                    </a:lnTo>
                    <a:lnTo>
                      <a:pt x="89" y="187"/>
                    </a:lnTo>
                    <a:lnTo>
                      <a:pt x="129" y="205"/>
                    </a:lnTo>
                    <a:lnTo>
                      <a:pt x="157" y="210"/>
                    </a:lnTo>
                    <a:lnTo>
                      <a:pt x="182" y="209"/>
                    </a:lnTo>
                    <a:lnTo>
                      <a:pt x="198" y="203"/>
                    </a:lnTo>
                    <a:lnTo>
                      <a:pt x="210" y="192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8" name="Freeform 204"/>
              <p:cNvSpPr>
                <a:spLocks noChangeAspect="1"/>
              </p:cNvSpPr>
              <p:nvPr/>
            </p:nvSpPr>
            <p:spPr bwMode="auto">
              <a:xfrm rot="-1085186">
                <a:off x="33337" y="0"/>
                <a:ext cx="265113" cy="241300"/>
              </a:xfrm>
              <a:custGeom>
                <a:avLst/>
                <a:gdLst>
                  <a:gd name="T0" fmla="*/ 2147483647 w 209"/>
                  <a:gd name="T1" fmla="*/ 2147483647 h 210"/>
                  <a:gd name="T2" fmla="*/ 2147483647 w 209"/>
                  <a:gd name="T3" fmla="*/ 2147483647 h 210"/>
                  <a:gd name="T4" fmla="*/ 2147483647 w 209"/>
                  <a:gd name="T5" fmla="*/ 0 h 210"/>
                  <a:gd name="T6" fmla="*/ 2147483647 w 209"/>
                  <a:gd name="T7" fmla="*/ 2147483647 h 210"/>
                  <a:gd name="T8" fmla="*/ 2147483647 w 209"/>
                  <a:gd name="T9" fmla="*/ 2147483647 h 210"/>
                  <a:gd name="T10" fmla="*/ 2147483647 w 209"/>
                  <a:gd name="T11" fmla="*/ 2147483647 h 210"/>
                  <a:gd name="T12" fmla="*/ 2147483647 w 209"/>
                  <a:gd name="T13" fmla="*/ 2147483647 h 210"/>
                  <a:gd name="T14" fmla="*/ 2147483647 w 209"/>
                  <a:gd name="T15" fmla="*/ 2147483647 h 210"/>
                  <a:gd name="T16" fmla="*/ 2147483647 w 209"/>
                  <a:gd name="T17" fmla="*/ 2147483647 h 210"/>
                  <a:gd name="T18" fmla="*/ 2147483647 w 209"/>
                  <a:gd name="T19" fmla="*/ 2147483647 h 210"/>
                  <a:gd name="T20" fmla="*/ 2147483647 w 209"/>
                  <a:gd name="T21" fmla="*/ 2147483647 h 210"/>
                  <a:gd name="T22" fmla="*/ 2147483647 w 209"/>
                  <a:gd name="T23" fmla="*/ 2147483647 h 210"/>
                  <a:gd name="T24" fmla="*/ 2147483647 w 209"/>
                  <a:gd name="T25" fmla="*/ 2147483647 h 210"/>
                  <a:gd name="T26" fmla="*/ 2147483647 w 209"/>
                  <a:gd name="T27" fmla="*/ 2147483647 h 210"/>
                  <a:gd name="T28" fmla="*/ 2147483647 w 209"/>
                  <a:gd name="T29" fmla="*/ 2147483647 h 210"/>
                  <a:gd name="T30" fmla="*/ 2147483647 w 209"/>
                  <a:gd name="T31" fmla="*/ 2147483647 h 210"/>
                  <a:gd name="T32" fmla="*/ 2147483647 w 209"/>
                  <a:gd name="T33" fmla="*/ 2147483647 h 210"/>
                  <a:gd name="T34" fmla="*/ 2147483647 w 209"/>
                  <a:gd name="T35" fmla="*/ 2147483647 h 210"/>
                  <a:gd name="T36" fmla="*/ 0 w 209"/>
                  <a:gd name="T37" fmla="*/ 2147483647 h 210"/>
                  <a:gd name="T38" fmla="*/ 2147483647 w 209"/>
                  <a:gd name="T39" fmla="*/ 2147483647 h 2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9"/>
                  <a:gd name="T61" fmla="*/ 0 h 210"/>
                  <a:gd name="T62" fmla="*/ 209 w 209"/>
                  <a:gd name="T63" fmla="*/ 210 h 21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9" h="210">
                    <a:moveTo>
                      <a:pt x="5" y="15"/>
                    </a:moveTo>
                    <a:lnTo>
                      <a:pt x="12" y="5"/>
                    </a:lnTo>
                    <a:lnTo>
                      <a:pt x="23" y="0"/>
                    </a:lnTo>
                    <a:lnTo>
                      <a:pt x="48" y="2"/>
                    </a:lnTo>
                    <a:lnTo>
                      <a:pt x="77" y="13"/>
                    </a:lnTo>
                    <a:lnTo>
                      <a:pt x="109" y="34"/>
                    </a:lnTo>
                    <a:lnTo>
                      <a:pt x="144" y="61"/>
                    </a:lnTo>
                    <a:lnTo>
                      <a:pt x="181" y="104"/>
                    </a:lnTo>
                    <a:lnTo>
                      <a:pt x="204" y="147"/>
                    </a:lnTo>
                    <a:lnTo>
                      <a:pt x="207" y="176"/>
                    </a:lnTo>
                    <a:lnTo>
                      <a:pt x="208" y="192"/>
                    </a:lnTo>
                    <a:lnTo>
                      <a:pt x="198" y="202"/>
                    </a:lnTo>
                    <a:lnTo>
                      <a:pt x="185" y="209"/>
                    </a:lnTo>
                    <a:lnTo>
                      <a:pt x="156" y="205"/>
                    </a:lnTo>
                    <a:lnTo>
                      <a:pt x="110" y="188"/>
                    </a:lnTo>
                    <a:lnTo>
                      <a:pt x="62" y="148"/>
                    </a:lnTo>
                    <a:lnTo>
                      <a:pt x="27" y="106"/>
                    </a:lnTo>
                    <a:lnTo>
                      <a:pt x="7" y="71"/>
                    </a:lnTo>
                    <a:lnTo>
                      <a:pt x="0" y="35"/>
                    </a:lnTo>
                    <a:lnTo>
                      <a:pt x="5" y="15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9" name="Freeform 205"/>
              <p:cNvSpPr>
                <a:spLocks noChangeAspect="1"/>
              </p:cNvSpPr>
              <p:nvPr/>
            </p:nvSpPr>
            <p:spPr bwMode="auto">
              <a:xfrm rot="-1085186">
                <a:off x="104775" y="131762"/>
                <a:ext cx="71437" cy="65088"/>
              </a:xfrm>
              <a:custGeom>
                <a:avLst/>
                <a:gdLst>
                  <a:gd name="T0" fmla="*/ 0 w 56"/>
                  <a:gd name="T1" fmla="*/ 2147483647 h 57"/>
                  <a:gd name="T2" fmla="*/ 2147483647 w 56"/>
                  <a:gd name="T3" fmla="*/ 2147483647 h 57"/>
                  <a:gd name="T4" fmla="*/ 2147483647 w 56"/>
                  <a:gd name="T5" fmla="*/ 0 h 57"/>
                  <a:gd name="T6" fmla="*/ 2147483647 w 56"/>
                  <a:gd name="T7" fmla="*/ 2147483647 h 57"/>
                  <a:gd name="T8" fmla="*/ 2147483647 w 56"/>
                  <a:gd name="T9" fmla="*/ 2147483647 h 57"/>
                  <a:gd name="T10" fmla="*/ 2147483647 w 56"/>
                  <a:gd name="T11" fmla="*/ 2147483647 h 57"/>
                  <a:gd name="T12" fmla="*/ 2147483647 w 56"/>
                  <a:gd name="T13" fmla="*/ 2147483647 h 57"/>
                  <a:gd name="T14" fmla="*/ 2147483647 w 56"/>
                  <a:gd name="T15" fmla="*/ 2147483647 h 57"/>
                  <a:gd name="T16" fmla="*/ 2147483647 w 56"/>
                  <a:gd name="T17" fmla="*/ 2147483647 h 57"/>
                  <a:gd name="T18" fmla="*/ 2147483647 w 56"/>
                  <a:gd name="T19" fmla="*/ 2147483647 h 57"/>
                  <a:gd name="T20" fmla="*/ 2147483647 w 56"/>
                  <a:gd name="T21" fmla="*/ 2147483647 h 57"/>
                  <a:gd name="T22" fmla="*/ 2147483647 w 56"/>
                  <a:gd name="T23" fmla="*/ 2147483647 h 57"/>
                  <a:gd name="T24" fmla="*/ 2147483647 w 56"/>
                  <a:gd name="T25" fmla="*/ 2147483647 h 57"/>
                  <a:gd name="T26" fmla="*/ 2147483647 w 56"/>
                  <a:gd name="T27" fmla="*/ 2147483647 h 57"/>
                  <a:gd name="T28" fmla="*/ 2147483647 w 56"/>
                  <a:gd name="T29" fmla="*/ 2147483647 h 57"/>
                  <a:gd name="T30" fmla="*/ 2147483647 w 56"/>
                  <a:gd name="T31" fmla="*/ 2147483647 h 57"/>
                  <a:gd name="T32" fmla="*/ 2147483647 w 56"/>
                  <a:gd name="T33" fmla="*/ 2147483647 h 57"/>
                  <a:gd name="T34" fmla="*/ 2147483647 w 56"/>
                  <a:gd name="T35" fmla="*/ 2147483647 h 57"/>
                  <a:gd name="T36" fmla="*/ 0 w 56"/>
                  <a:gd name="T37" fmla="*/ 2147483647 h 57"/>
                  <a:gd name="T38" fmla="*/ 0 w 56"/>
                  <a:gd name="T39" fmla="*/ 2147483647 h 5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6"/>
                  <a:gd name="T61" fmla="*/ 0 h 57"/>
                  <a:gd name="T62" fmla="*/ 56 w 56"/>
                  <a:gd name="T63" fmla="*/ 57 h 5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6" h="57">
                    <a:moveTo>
                      <a:pt x="0" y="6"/>
                    </a:moveTo>
                    <a:lnTo>
                      <a:pt x="3" y="1"/>
                    </a:lnTo>
                    <a:lnTo>
                      <a:pt x="6" y="0"/>
                    </a:lnTo>
                    <a:lnTo>
                      <a:pt x="13" y="1"/>
                    </a:lnTo>
                    <a:lnTo>
                      <a:pt x="20" y="4"/>
                    </a:lnTo>
                    <a:lnTo>
                      <a:pt x="29" y="9"/>
                    </a:lnTo>
                    <a:lnTo>
                      <a:pt x="38" y="17"/>
                    </a:lnTo>
                    <a:lnTo>
                      <a:pt x="48" y="27"/>
                    </a:lnTo>
                    <a:lnTo>
                      <a:pt x="55" y="41"/>
                    </a:lnTo>
                    <a:lnTo>
                      <a:pt x="55" y="47"/>
                    </a:lnTo>
                    <a:lnTo>
                      <a:pt x="54" y="51"/>
                    </a:lnTo>
                    <a:lnTo>
                      <a:pt x="52" y="53"/>
                    </a:lnTo>
                    <a:lnTo>
                      <a:pt x="49" y="56"/>
                    </a:lnTo>
                    <a:lnTo>
                      <a:pt x="41" y="53"/>
                    </a:lnTo>
                    <a:lnTo>
                      <a:pt x="30" y="50"/>
                    </a:lnTo>
                    <a:lnTo>
                      <a:pt x="17" y="40"/>
                    </a:lnTo>
                    <a:lnTo>
                      <a:pt x="7" y="28"/>
                    </a:lnTo>
                    <a:lnTo>
                      <a:pt x="3" y="20"/>
                    </a:lnTo>
                    <a:lnTo>
                      <a:pt x="0" y="1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0" name="Freeform 206"/>
              <p:cNvSpPr>
                <a:spLocks noChangeAspect="1"/>
              </p:cNvSpPr>
              <p:nvPr/>
            </p:nvSpPr>
            <p:spPr bwMode="auto">
              <a:xfrm rot="-1085186">
                <a:off x="88900" y="76200"/>
                <a:ext cx="138112" cy="127000"/>
              </a:xfrm>
              <a:custGeom>
                <a:avLst/>
                <a:gdLst>
                  <a:gd name="T0" fmla="*/ 2147483647 w 109"/>
                  <a:gd name="T1" fmla="*/ 2147483647 h 110"/>
                  <a:gd name="T2" fmla="*/ 2147483647 w 109"/>
                  <a:gd name="T3" fmla="*/ 2147483647 h 110"/>
                  <a:gd name="T4" fmla="*/ 2147483647 w 109"/>
                  <a:gd name="T5" fmla="*/ 2147483647 h 110"/>
                  <a:gd name="T6" fmla="*/ 2147483647 w 109"/>
                  <a:gd name="T7" fmla="*/ 2147483647 h 110"/>
                  <a:gd name="T8" fmla="*/ 2147483647 w 109"/>
                  <a:gd name="T9" fmla="*/ 2147483647 h 110"/>
                  <a:gd name="T10" fmla="*/ 2147483647 w 109"/>
                  <a:gd name="T11" fmla="*/ 2147483647 h 110"/>
                  <a:gd name="T12" fmla="*/ 2147483647 w 109"/>
                  <a:gd name="T13" fmla="*/ 0 h 110"/>
                  <a:gd name="T14" fmla="*/ 0 w 109"/>
                  <a:gd name="T15" fmla="*/ 2147483647 h 110"/>
                  <a:gd name="T16" fmla="*/ 2147483647 w 109"/>
                  <a:gd name="T17" fmla="*/ 2147483647 h 1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9"/>
                  <a:gd name="T28" fmla="*/ 0 h 110"/>
                  <a:gd name="T29" fmla="*/ 109 w 109"/>
                  <a:gd name="T30" fmla="*/ 110 h 1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9" h="110">
                    <a:moveTo>
                      <a:pt x="3" y="39"/>
                    </a:moveTo>
                    <a:lnTo>
                      <a:pt x="82" y="5"/>
                    </a:lnTo>
                    <a:lnTo>
                      <a:pt x="102" y="22"/>
                    </a:lnTo>
                    <a:lnTo>
                      <a:pt x="65" y="104"/>
                    </a:lnTo>
                    <a:lnTo>
                      <a:pt x="69" y="109"/>
                    </a:lnTo>
                    <a:lnTo>
                      <a:pt x="108" y="21"/>
                    </a:lnTo>
                    <a:lnTo>
                      <a:pt x="82" y="0"/>
                    </a:lnTo>
                    <a:lnTo>
                      <a:pt x="0" y="34"/>
                    </a:lnTo>
                    <a:lnTo>
                      <a:pt x="3" y="39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1" name="Freeform 207"/>
              <p:cNvSpPr>
                <a:spLocks noChangeAspect="1"/>
              </p:cNvSpPr>
              <p:nvPr/>
            </p:nvSpPr>
            <p:spPr bwMode="auto">
              <a:xfrm rot="-1085186">
                <a:off x="114300" y="88900"/>
                <a:ext cx="98425" cy="85725"/>
              </a:xfrm>
              <a:custGeom>
                <a:avLst/>
                <a:gdLst>
                  <a:gd name="T0" fmla="*/ 2147483647 w 77"/>
                  <a:gd name="T1" fmla="*/ 0 h 74"/>
                  <a:gd name="T2" fmla="*/ 0 w 77"/>
                  <a:gd name="T3" fmla="*/ 2147483647 h 74"/>
                  <a:gd name="T4" fmla="*/ 2147483647 w 77"/>
                  <a:gd name="T5" fmla="*/ 2147483647 h 74"/>
                  <a:gd name="T6" fmla="*/ 2147483647 w 77"/>
                  <a:gd name="T7" fmla="*/ 2147483647 h 74"/>
                  <a:gd name="T8" fmla="*/ 2147483647 w 77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74"/>
                  <a:gd name="T17" fmla="*/ 77 w 77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74">
                    <a:moveTo>
                      <a:pt x="71" y="0"/>
                    </a:moveTo>
                    <a:lnTo>
                      <a:pt x="0" y="66"/>
                    </a:lnTo>
                    <a:lnTo>
                      <a:pt x="4" y="73"/>
                    </a:lnTo>
                    <a:lnTo>
                      <a:pt x="76" y="2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2" name="AutoShape 242"/>
              <p:cNvSpPr>
                <a:spLocks/>
              </p:cNvSpPr>
              <p:nvPr/>
            </p:nvSpPr>
            <p:spPr bwMode="auto">
              <a:xfrm flipV="1">
                <a:off x="0" y="282575"/>
                <a:ext cx="160337" cy="109537"/>
              </a:xfrm>
              <a:custGeom>
                <a:avLst/>
                <a:gdLst>
                  <a:gd name="T0" fmla="*/ 0 w 21600"/>
                  <a:gd name="T1" fmla="*/ 0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0" name="Group 122"/>
            <p:cNvGrpSpPr>
              <a:grpSpLocks/>
            </p:cNvGrpSpPr>
            <p:nvPr/>
          </p:nvGrpSpPr>
          <p:grpSpPr bwMode="auto">
            <a:xfrm>
              <a:off x="2119313" y="3822700"/>
              <a:ext cx="268287" cy="338138"/>
              <a:chOff x="0" y="0"/>
              <a:chExt cx="298450" cy="392112"/>
            </a:xfrm>
          </p:grpSpPr>
          <p:sp>
            <p:nvSpPr>
              <p:cNvPr id="127" name="Freeform 201"/>
              <p:cNvSpPr>
                <a:spLocks noChangeAspect="1"/>
              </p:cNvSpPr>
              <p:nvPr/>
            </p:nvSpPr>
            <p:spPr bwMode="auto">
              <a:xfrm rot="-1085186">
                <a:off x="46037" y="196850"/>
                <a:ext cx="103188" cy="93662"/>
              </a:xfrm>
              <a:custGeom>
                <a:avLst/>
                <a:gdLst>
                  <a:gd name="T0" fmla="*/ 2147483647 w 82"/>
                  <a:gd name="T1" fmla="*/ 0 h 82"/>
                  <a:gd name="T2" fmla="*/ 2147483647 w 82"/>
                  <a:gd name="T3" fmla="*/ 2147483647 h 82"/>
                  <a:gd name="T4" fmla="*/ 2147483647 w 82"/>
                  <a:gd name="T5" fmla="*/ 2147483647 h 82"/>
                  <a:gd name="T6" fmla="*/ 0 w 82"/>
                  <a:gd name="T7" fmla="*/ 2147483647 h 82"/>
                  <a:gd name="T8" fmla="*/ 0 w 82"/>
                  <a:gd name="T9" fmla="*/ 2147483647 h 82"/>
                  <a:gd name="T10" fmla="*/ 2147483647 w 82"/>
                  <a:gd name="T11" fmla="*/ 0 h 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2"/>
                  <a:gd name="T19" fmla="*/ 0 h 82"/>
                  <a:gd name="T20" fmla="*/ 82 w 82"/>
                  <a:gd name="T21" fmla="*/ 82 h 8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2" h="82">
                    <a:moveTo>
                      <a:pt x="27" y="0"/>
                    </a:moveTo>
                    <a:lnTo>
                      <a:pt x="81" y="53"/>
                    </a:lnTo>
                    <a:lnTo>
                      <a:pt x="53" y="81"/>
                    </a:lnTo>
                    <a:lnTo>
                      <a:pt x="0" y="81"/>
                    </a:lnTo>
                    <a:lnTo>
                      <a:pt x="0" y="28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8" name="Freeform 202"/>
              <p:cNvSpPr>
                <a:spLocks noChangeAspect="1"/>
              </p:cNvSpPr>
              <p:nvPr/>
            </p:nvSpPr>
            <p:spPr bwMode="auto">
              <a:xfrm rot="-1085186">
                <a:off x="47625" y="195262"/>
                <a:ext cx="101600" cy="93663"/>
              </a:xfrm>
              <a:custGeom>
                <a:avLst/>
                <a:gdLst>
                  <a:gd name="T0" fmla="*/ 2147483647 w 80"/>
                  <a:gd name="T1" fmla="*/ 2147483647 h 82"/>
                  <a:gd name="T2" fmla="*/ 2147483647 w 80"/>
                  <a:gd name="T3" fmla="*/ 0 h 82"/>
                  <a:gd name="T4" fmla="*/ 0 w 80"/>
                  <a:gd name="T5" fmla="*/ 2147483647 h 82"/>
                  <a:gd name="T6" fmla="*/ 2147483647 w 80"/>
                  <a:gd name="T7" fmla="*/ 2147483647 h 82"/>
                  <a:gd name="T8" fmla="*/ 2147483647 w 80"/>
                  <a:gd name="T9" fmla="*/ 2147483647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"/>
                  <a:gd name="T16" fmla="*/ 0 h 82"/>
                  <a:gd name="T17" fmla="*/ 80 w 80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" h="82">
                    <a:moveTo>
                      <a:pt x="79" y="27"/>
                    </a:moveTo>
                    <a:lnTo>
                      <a:pt x="53" y="0"/>
                    </a:lnTo>
                    <a:lnTo>
                      <a:pt x="0" y="55"/>
                    </a:lnTo>
                    <a:lnTo>
                      <a:pt x="25" y="81"/>
                    </a:lnTo>
                    <a:lnTo>
                      <a:pt x="79" y="27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9" name="Freeform 203"/>
              <p:cNvSpPr>
                <a:spLocks noChangeAspect="1"/>
              </p:cNvSpPr>
              <p:nvPr/>
            </p:nvSpPr>
            <p:spPr bwMode="auto">
              <a:xfrm rot="-1085186">
                <a:off x="20637" y="12700"/>
                <a:ext cx="268288" cy="242887"/>
              </a:xfrm>
              <a:custGeom>
                <a:avLst/>
                <a:gdLst>
                  <a:gd name="T0" fmla="*/ 2147483647 w 211"/>
                  <a:gd name="T1" fmla="*/ 0 h 211"/>
                  <a:gd name="T2" fmla="*/ 2147483647 w 211"/>
                  <a:gd name="T3" fmla="*/ 2147483647 h 211"/>
                  <a:gd name="T4" fmla="*/ 2147483647 w 211"/>
                  <a:gd name="T5" fmla="*/ 2147483647 h 211"/>
                  <a:gd name="T6" fmla="*/ 0 w 211"/>
                  <a:gd name="T7" fmla="*/ 2147483647 h 211"/>
                  <a:gd name="T8" fmla="*/ 2147483647 w 211"/>
                  <a:gd name="T9" fmla="*/ 2147483647 h 211"/>
                  <a:gd name="T10" fmla="*/ 2147483647 w 211"/>
                  <a:gd name="T11" fmla="*/ 2147483647 h 211"/>
                  <a:gd name="T12" fmla="*/ 2147483647 w 211"/>
                  <a:gd name="T13" fmla="*/ 2147483647 h 211"/>
                  <a:gd name="T14" fmla="*/ 2147483647 w 211"/>
                  <a:gd name="T15" fmla="*/ 2147483647 h 211"/>
                  <a:gd name="T16" fmla="*/ 2147483647 w 211"/>
                  <a:gd name="T17" fmla="*/ 2147483647 h 211"/>
                  <a:gd name="T18" fmla="*/ 2147483647 w 211"/>
                  <a:gd name="T19" fmla="*/ 2147483647 h 211"/>
                  <a:gd name="T20" fmla="*/ 2147483647 w 211"/>
                  <a:gd name="T21" fmla="*/ 2147483647 h 211"/>
                  <a:gd name="T22" fmla="*/ 2147483647 w 211"/>
                  <a:gd name="T23" fmla="*/ 2147483647 h 211"/>
                  <a:gd name="T24" fmla="*/ 2147483647 w 211"/>
                  <a:gd name="T25" fmla="*/ 2147483647 h 211"/>
                  <a:gd name="T26" fmla="*/ 2147483647 w 211"/>
                  <a:gd name="T27" fmla="*/ 0 h 2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1"/>
                  <a:gd name="T43" fmla="*/ 0 h 211"/>
                  <a:gd name="T44" fmla="*/ 211 w 211"/>
                  <a:gd name="T45" fmla="*/ 211 h 2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1" h="211">
                    <a:moveTo>
                      <a:pt x="21" y="0"/>
                    </a:moveTo>
                    <a:lnTo>
                      <a:pt x="9" y="16"/>
                    </a:lnTo>
                    <a:lnTo>
                      <a:pt x="3" y="38"/>
                    </a:lnTo>
                    <a:lnTo>
                      <a:pt x="0" y="59"/>
                    </a:lnTo>
                    <a:lnTo>
                      <a:pt x="5" y="88"/>
                    </a:lnTo>
                    <a:lnTo>
                      <a:pt x="24" y="126"/>
                    </a:lnTo>
                    <a:lnTo>
                      <a:pt x="52" y="160"/>
                    </a:lnTo>
                    <a:lnTo>
                      <a:pt x="89" y="187"/>
                    </a:lnTo>
                    <a:lnTo>
                      <a:pt x="129" y="205"/>
                    </a:lnTo>
                    <a:lnTo>
                      <a:pt x="157" y="210"/>
                    </a:lnTo>
                    <a:lnTo>
                      <a:pt x="182" y="209"/>
                    </a:lnTo>
                    <a:lnTo>
                      <a:pt x="198" y="203"/>
                    </a:lnTo>
                    <a:lnTo>
                      <a:pt x="210" y="192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0" name="Freeform 204"/>
              <p:cNvSpPr>
                <a:spLocks noChangeAspect="1"/>
              </p:cNvSpPr>
              <p:nvPr/>
            </p:nvSpPr>
            <p:spPr bwMode="auto">
              <a:xfrm rot="-1085186">
                <a:off x="33337" y="0"/>
                <a:ext cx="265113" cy="241300"/>
              </a:xfrm>
              <a:custGeom>
                <a:avLst/>
                <a:gdLst>
                  <a:gd name="T0" fmla="*/ 2147483647 w 209"/>
                  <a:gd name="T1" fmla="*/ 2147483647 h 210"/>
                  <a:gd name="T2" fmla="*/ 2147483647 w 209"/>
                  <a:gd name="T3" fmla="*/ 2147483647 h 210"/>
                  <a:gd name="T4" fmla="*/ 2147483647 w 209"/>
                  <a:gd name="T5" fmla="*/ 0 h 210"/>
                  <a:gd name="T6" fmla="*/ 2147483647 w 209"/>
                  <a:gd name="T7" fmla="*/ 2147483647 h 210"/>
                  <a:gd name="T8" fmla="*/ 2147483647 w 209"/>
                  <a:gd name="T9" fmla="*/ 2147483647 h 210"/>
                  <a:gd name="T10" fmla="*/ 2147483647 w 209"/>
                  <a:gd name="T11" fmla="*/ 2147483647 h 210"/>
                  <a:gd name="T12" fmla="*/ 2147483647 w 209"/>
                  <a:gd name="T13" fmla="*/ 2147483647 h 210"/>
                  <a:gd name="T14" fmla="*/ 2147483647 w 209"/>
                  <a:gd name="T15" fmla="*/ 2147483647 h 210"/>
                  <a:gd name="T16" fmla="*/ 2147483647 w 209"/>
                  <a:gd name="T17" fmla="*/ 2147483647 h 210"/>
                  <a:gd name="T18" fmla="*/ 2147483647 w 209"/>
                  <a:gd name="T19" fmla="*/ 2147483647 h 210"/>
                  <a:gd name="T20" fmla="*/ 2147483647 w 209"/>
                  <a:gd name="T21" fmla="*/ 2147483647 h 210"/>
                  <a:gd name="T22" fmla="*/ 2147483647 w 209"/>
                  <a:gd name="T23" fmla="*/ 2147483647 h 210"/>
                  <a:gd name="T24" fmla="*/ 2147483647 w 209"/>
                  <a:gd name="T25" fmla="*/ 2147483647 h 210"/>
                  <a:gd name="T26" fmla="*/ 2147483647 w 209"/>
                  <a:gd name="T27" fmla="*/ 2147483647 h 210"/>
                  <a:gd name="T28" fmla="*/ 2147483647 w 209"/>
                  <a:gd name="T29" fmla="*/ 2147483647 h 210"/>
                  <a:gd name="T30" fmla="*/ 2147483647 w 209"/>
                  <a:gd name="T31" fmla="*/ 2147483647 h 210"/>
                  <a:gd name="T32" fmla="*/ 2147483647 w 209"/>
                  <a:gd name="T33" fmla="*/ 2147483647 h 210"/>
                  <a:gd name="T34" fmla="*/ 2147483647 w 209"/>
                  <a:gd name="T35" fmla="*/ 2147483647 h 210"/>
                  <a:gd name="T36" fmla="*/ 0 w 209"/>
                  <a:gd name="T37" fmla="*/ 2147483647 h 210"/>
                  <a:gd name="T38" fmla="*/ 2147483647 w 209"/>
                  <a:gd name="T39" fmla="*/ 2147483647 h 2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9"/>
                  <a:gd name="T61" fmla="*/ 0 h 210"/>
                  <a:gd name="T62" fmla="*/ 209 w 209"/>
                  <a:gd name="T63" fmla="*/ 210 h 21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9" h="210">
                    <a:moveTo>
                      <a:pt x="5" y="15"/>
                    </a:moveTo>
                    <a:lnTo>
                      <a:pt x="12" y="5"/>
                    </a:lnTo>
                    <a:lnTo>
                      <a:pt x="23" y="0"/>
                    </a:lnTo>
                    <a:lnTo>
                      <a:pt x="48" y="2"/>
                    </a:lnTo>
                    <a:lnTo>
                      <a:pt x="77" y="13"/>
                    </a:lnTo>
                    <a:lnTo>
                      <a:pt x="109" y="34"/>
                    </a:lnTo>
                    <a:lnTo>
                      <a:pt x="144" y="61"/>
                    </a:lnTo>
                    <a:lnTo>
                      <a:pt x="181" y="104"/>
                    </a:lnTo>
                    <a:lnTo>
                      <a:pt x="204" y="147"/>
                    </a:lnTo>
                    <a:lnTo>
                      <a:pt x="207" y="176"/>
                    </a:lnTo>
                    <a:lnTo>
                      <a:pt x="208" y="192"/>
                    </a:lnTo>
                    <a:lnTo>
                      <a:pt x="198" y="202"/>
                    </a:lnTo>
                    <a:lnTo>
                      <a:pt x="185" y="209"/>
                    </a:lnTo>
                    <a:lnTo>
                      <a:pt x="156" y="205"/>
                    </a:lnTo>
                    <a:lnTo>
                      <a:pt x="110" y="188"/>
                    </a:lnTo>
                    <a:lnTo>
                      <a:pt x="62" y="148"/>
                    </a:lnTo>
                    <a:lnTo>
                      <a:pt x="27" y="106"/>
                    </a:lnTo>
                    <a:lnTo>
                      <a:pt x="7" y="71"/>
                    </a:lnTo>
                    <a:lnTo>
                      <a:pt x="0" y="35"/>
                    </a:lnTo>
                    <a:lnTo>
                      <a:pt x="5" y="15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1" name="Freeform 205"/>
              <p:cNvSpPr>
                <a:spLocks noChangeAspect="1"/>
              </p:cNvSpPr>
              <p:nvPr/>
            </p:nvSpPr>
            <p:spPr bwMode="auto">
              <a:xfrm rot="-1085186">
                <a:off x="104775" y="131762"/>
                <a:ext cx="71437" cy="65088"/>
              </a:xfrm>
              <a:custGeom>
                <a:avLst/>
                <a:gdLst>
                  <a:gd name="T0" fmla="*/ 0 w 56"/>
                  <a:gd name="T1" fmla="*/ 2147483647 h 57"/>
                  <a:gd name="T2" fmla="*/ 2147483647 w 56"/>
                  <a:gd name="T3" fmla="*/ 2147483647 h 57"/>
                  <a:gd name="T4" fmla="*/ 2147483647 w 56"/>
                  <a:gd name="T5" fmla="*/ 0 h 57"/>
                  <a:gd name="T6" fmla="*/ 2147483647 w 56"/>
                  <a:gd name="T7" fmla="*/ 2147483647 h 57"/>
                  <a:gd name="T8" fmla="*/ 2147483647 w 56"/>
                  <a:gd name="T9" fmla="*/ 2147483647 h 57"/>
                  <a:gd name="T10" fmla="*/ 2147483647 w 56"/>
                  <a:gd name="T11" fmla="*/ 2147483647 h 57"/>
                  <a:gd name="T12" fmla="*/ 2147483647 w 56"/>
                  <a:gd name="T13" fmla="*/ 2147483647 h 57"/>
                  <a:gd name="T14" fmla="*/ 2147483647 w 56"/>
                  <a:gd name="T15" fmla="*/ 2147483647 h 57"/>
                  <a:gd name="T16" fmla="*/ 2147483647 w 56"/>
                  <a:gd name="T17" fmla="*/ 2147483647 h 57"/>
                  <a:gd name="T18" fmla="*/ 2147483647 w 56"/>
                  <a:gd name="T19" fmla="*/ 2147483647 h 57"/>
                  <a:gd name="T20" fmla="*/ 2147483647 w 56"/>
                  <a:gd name="T21" fmla="*/ 2147483647 h 57"/>
                  <a:gd name="T22" fmla="*/ 2147483647 w 56"/>
                  <a:gd name="T23" fmla="*/ 2147483647 h 57"/>
                  <a:gd name="T24" fmla="*/ 2147483647 w 56"/>
                  <a:gd name="T25" fmla="*/ 2147483647 h 57"/>
                  <a:gd name="T26" fmla="*/ 2147483647 w 56"/>
                  <a:gd name="T27" fmla="*/ 2147483647 h 57"/>
                  <a:gd name="T28" fmla="*/ 2147483647 w 56"/>
                  <a:gd name="T29" fmla="*/ 2147483647 h 57"/>
                  <a:gd name="T30" fmla="*/ 2147483647 w 56"/>
                  <a:gd name="T31" fmla="*/ 2147483647 h 57"/>
                  <a:gd name="T32" fmla="*/ 2147483647 w 56"/>
                  <a:gd name="T33" fmla="*/ 2147483647 h 57"/>
                  <a:gd name="T34" fmla="*/ 2147483647 w 56"/>
                  <a:gd name="T35" fmla="*/ 2147483647 h 57"/>
                  <a:gd name="T36" fmla="*/ 0 w 56"/>
                  <a:gd name="T37" fmla="*/ 2147483647 h 57"/>
                  <a:gd name="T38" fmla="*/ 0 w 56"/>
                  <a:gd name="T39" fmla="*/ 2147483647 h 5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6"/>
                  <a:gd name="T61" fmla="*/ 0 h 57"/>
                  <a:gd name="T62" fmla="*/ 56 w 56"/>
                  <a:gd name="T63" fmla="*/ 57 h 5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6" h="57">
                    <a:moveTo>
                      <a:pt x="0" y="6"/>
                    </a:moveTo>
                    <a:lnTo>
                      <a:pt x="3" y="1"/>
                    </a:lnTo>
                    <a:lnTo>
                      <a:pt x="6" y="0"/>
                    </a:lnTo>
                    <a:lnTo>
                      <a:pt x="13" y="1"/>
                    </a:lnTo>
                    <a:lnTo>
                      <a:pt x="20" y="4"/>
                    </a:lnTo>
                    <a:lnTo>
                      <a:pt x="29" y="9"/>
                    </a:lnTo>
                    <a:lnTo>
                      <a:pt x="38" y="17"/>
                    </a:lnTo>
                    <a:lnTo>
                      <a:pt x="48" y="27"/>
                    </a:lnTo>
                    <a:lnTo>
                      <a:pt x="55" y="41"/>
                    </a:lnTo>
                    <a:lnTo>
                      <a:pt x="55" y="47"/>
                    </a:lnTo>
                    <a:lnTo>
                      <a:pt x="54" y="51"/>
                    </a:lnTo>
                    <a:lnTo>
                      <a:pt x="52" y="53"/>
                    </a:lnTo>
                    <a:lnTo>
                      <a:pt x="49" y="56"/>
                    </a:lnTo>
                    <a:lnTo>
                      <a:pt x="41" y="53"/>
                    </a:lnTo>
                    <a:lnTo>
                      <a:pt x="30" y="50"/>
                    </a:lnTo>
                    <a:lnTo>
                      <a:pt x="17" y="40"/>
                    </a:lnTo>
                    <a:lnTo>
                      <a:pt x="7" y="28"/>
                    </a:lnTo>
                    <a:lnTo>
                      <a:pt x="3" y="20"/>
                    </a:lnTo>
                    <a:lnTo>
                      <a:pt x="0" y="1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2" name="Freeform 206"/>
              <p:cNvSpPr>
                <a:spLocks noChangeAspect="1"/>
              </p:cNvSpPr>
              <p:nvPr/>
            </p:nvSpPr>
            <p:spPr bwMode="auto">
              <a:xfrm rot="-1085186">
                <a:off x="88900" y="76200"/>
                <a:ext cx="138112" cy="127000"/>
              </a:xfrm>
              <a:custGeom>
                <a:avLst/>
                <a:gdLst>
                  <a:gd name="T0" fmla="*/ 2147483647 w 109"/>
                  <a:gd name="T1" fmla="*/ 2147483647 h 110"/>
                  <a:gd name="T2" fmla="*/ 2147483647 w 109"/>
                  <a:gd name="T3" fmla="*/ 2147483647 h 110"/>
                  <a:gd name="T4" fmla="*/ 2147483647 w 109"/>
                  <a:gd name="T5" fmla="*/ 2147483647 h 110"/>
                  <a:gd name="T6" fmla="*/ 2147483647 w 109"/>
                  <a:gd name="T7" fmla="*/ 2147483647 h 110"/>
                  <a:gd name="T8" fmla="*/ 2147483647 w 109"/>
                  <a:gd name="T9" fmla="*/ 2147483647 h 110"/>
                  <a:gd name="T10" fmla="*/ 2147483647 w 109"/>
                  <a:gd name="T11" fmla="*/ 2147483647 h 110"/>
                  <a:gd name="T12" fmla="*/ 2147483647 w 109"/>
                  <a:gd name="T13" fmla="*/ 0 h 110"/>
                  <a:gd name="T14" fmla="*/ 0 w 109"/>
                  <a:gd name="T15" fmla="*/ 2147483647 h 110"/>
                  <a:gd name="T16" fmla="*/ 2147483647 w 109"/>
                  <a:gd name="T17" fmla="*/ 2147483647 h 1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9"/>
                  <a:gd name="T28" fmla="*/ 0 h 110"/>
                  <a:gd name="T29" fmla="*/ 109 w 109"/>
                  <a:gd name="T30" fmla="*/ 110 h 1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9" h="110">
                    <a:moveTo>
                      <a:pt x="3" y="39"/>
                    </a:moveTo>
                    <a:lnTo>
                      <a:pt x="82" y="5"/>
                    </a:lnTo>
                    <a:lnTo>
                      <a:pt x="102" y="22"/>
                    </a:lnTo>
                    <a:lnTo>
                      <a:pt x="65" y="104"/>
                    </a:lnTo>
                    <a:lnTo>
                      <a:pt x="69" y="109"/>
                    </a:lnTo>
                    <a:lnTo>
                      <a:pt x="108" y="21"/>
                    </a:lnTo>
                    <a:lnTo>
                      <a:pt x="82" y="0"/>
                    </a:lnTo>
                    <a:lnTo>
                      <a:pt x="0" y="34"/>
                    </a:lnTo>
                    <a:lnTo>
                      <a:pt x="3" y="39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3" name="Freeform 207"/>
              <p:cNvSpPr>
                <a:spLocks noChangeAspect="1"/>
              </p:cNvSpPr>
              <p:nvPr/>
            </p:nvSpPr>
            <p:spPr bwMode="auto">
              <a:xfrm rot="-1085186">
                <a:off x="114300" y="88900"/>
                <a:ext cx="98425" cy="85725"/>
              </a:xfrm>
              <a:custGeom>
                <a:avLst/>
                <a:gdLst>
                  <a:gd name="T0" fmla="*/ 2147483647 w 77"/>
                  <a:gd name="T1" fmla="*/ 0 h 74"/>
                  <a:gd name="T2" fmla="*/ 0 w 77"/>
                  <a:gd name="T3" fmla="*/ 2147483647 h 74"/>
                  <a:gd name="T4" fmla="*/ 2147483647 w 77"/>
                  <a:gd name="T5" fmla="*/ 2147483647 h 74"/>
                  <a:gd name="T6" fmla="*/ 2147483647 w 77"/>
                  <a:gd name="T7" fmla="*/ 2147483647 h 74"/>
                  <a:gd name="T8" fmla="*/ 2147483647 w 77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74"/>
                  <a:gd name="T17" fmla="*/ 77 w 77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74">
                    <a:moveTo>
                      <a:pt x="71" y="0"/>
                    </a:moveTo>
                    <a:lnTo>
                      <a:pt x="0" y="66"/>
                    </a:lnTo>
                    <a:lnTo>
                      <a:pt x="4" y="73"/>
                    </a:lnTo>
                    <a:lnTo>
                      <a:pt x="76" y="2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4" name="AutoShape 242"/>
              <p:cNvSpPr>
                <a:spLocks/>
              </p:cNvSpPr>
              <p:nvPr/>
            </p:nvSpPr>
            <p:spPr bwMode="auto">
              <a:xfrm flipV="1">
                <a:off x="0" y="282575"/>
                <a:ext cx="160337" cy="109537"/>
              </a:xfrm>
              <a:custGeom>
                <a:avLst/>
                <a:gdLst>
                  <a:gd name="T0" fmla="*/ 0 w 21600"/>
                  <a:gd name="T1" fmla="*/ 0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00" name="直接箭头连接符 139"/>
            <p:cNvCxnSpPr>
              <a:cxnSpLocks noChangeShapeType="1"/>
            </p:cNvCxnSpPr>
            <p:nvPr/>
          </p:nvCxnSpPr>
          <p:spPr bwMode="auto">
            <a:xfrm rot="5400000">
              <a:off x="1116253" y="738847"/>
              <a:ext cx="2695142" cy="235991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01" name="直接箭头连接符 140"/>
            <p:cNvCxnSpPr>
              <a:cxnSpLocks noChangeShapeType="1"/>
            </p:cNvCxnSpPr>
            <p:nvPr/>
          </p:nvCxnSpPr>
          <p:spPr bwMode="auto">
            <a:xfrm rot="5400000">
              <a:off x="2018945" y="1827993"/>
              <a:ext cx="2881599" cy="368076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02" name="直接箭头连接符 141"/>
            <p:cNvCxnSpPr>
              <a:cxnSpLocks noChangeShapeType="1"/>
            </p:cNvCxnSpPr>
            <p:nvPr/>
          </p:nvCxnSpPr>
          <p:spPr bwMode="auto">
            <a:xfrm rot="5400000">
              <a:off x="303090" y="1843556"/>
              <a:ext cx="2403592" cy="44204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03" name="直接箭头连接符 142"/>
            <p:cNvCxnSpPr>
              <a:cxnSpLocks noChangeShapeType="1"/>
            </p:cNvCxnSpPr>
            <p:nvPr/>
          </p:nvCxnSpPr>
          <p:spPr bwMode="auto">
            <a:xfrm rot="16200000" flipH="1">
              <a:off x="1205782" y="1382908"/>
              <a:ext cx="2590049" cy="154979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104" name="TextBox 67"/>
            <p:cNvSpPr txBox="1">
              <a:spLocks noChangeArrowheads="1"/>
            </p:cNvSpPr>
            <p:nvPr/>
          </p:nvSpPr>
          <p:spPr bwMode="auto">
            <a:xfrm>
              <a:off x="2213744" y="3142636"/>
              <a:ext cx="603211" cy="492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BJ</a:t>
              </a:r>
              <a:endParaRPr lang="zh-CN" altLang="en-US" sz="2400" b="1">
                <a:latin typeface="Times New Roman" pitchFamily="18" charset="0"/>
                <a:ea typeface="Arial Unicode MS" pitchFamily="34" charset="-122"/>
                <a:cs typeface="Times New Roman" pitchFamily="18" charset="0"/>
              </a:endParaRPr>
            </a:p>
          </p:txBody>
        </p:sp>
        <p:sp>
          <p:nvSpPr>
            <p:cNvPr id="105" name="TextBox 68"/>
            <p:cNvSpPr txBox="1">
              <a:spLocks noChangeArrowheads="1"/>
            </p:cNvSpPr>
            <p:nvPr/>
          </p:nvSpPr>
          <p:spPr bwMode="auto">
            <a:xfrm>
              <a:off x="3214067" y="3715567"/>
              <a:ext cx="679679" cy="492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SH</a:t>
              </a:r>
              <a:endParaRPr lang="zh-CN" altLang="en-US" sz="2400" b="1">
                <a:latin typeface="Times New Roman" pitchFamily="18" charset="0"/>
                <a:ea typeface="Arial Unicode MS" pitchFamily="34" charset="-122"/>
                <a:cs typeface="Times New Roman" pitchFamily="18" charset="0"/>
              </a:endParaRPr>
            </a:p>
          </p:txBody>
        </p:sp>
        <p:sp>
          <p:nvSpPr>
            <p:cNvPr id="106" name="TextBox 69"/>
            <p:cNvSpPr txBox="1">
              <a:spLocks noChangeArrowheads="1"/>
            </p:cNvSpPr>
            <p:nvPr/>
          </p:nvSpPr>
          <p:spPr bwMode="auto">
            <a:xfrm>
              <a:off x="1857995" y="4091005"/>
              <a:ext cx="791713" cy="4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KM</a:t>
              </a:r>
              <a:endParaRPr lang="zh-CN" altLang="en-US" sz="2400" b="1">
                <a:latin typeface="Times New Roman" pitchFamily="18" charset="0"/>
                <a:ea typeface="Arial Unicode MS" pitchFamily="34" charset="-122"/>
                <a:cs typeface="Times New Roman" pitchFamily="18" charset="0"/>
              </a:endParaRPr>
            </a:p>
          </p:txBody>
        </p:sp>
        <p:sp>
          <p:nvSpPr>
            <p:cNvPr id="107" name="TextBox 70"/>
            <p:cNvSpPr txBox="1">
              <a:spLocks noChangeArrowheads="1"/>
            </p:cNvSpPr>
            <p:nvPr/>
          </p:nvSpPr>
          <p:spPr bwMode="auto">
            <a:xfrm>
              <a:off x="685080" y="3488430"/>
              <a:ext cx="699240" cy="492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UR</a:t>
              </a:r>
              <a:endParaRPr lang="zh-CN" altLang="en-US" sz="2400" b="1">
                <a:latin typeface="Times New Roman" pitchFamily="18" charset="0"/>
                <a:ea typeface="Arial Unicode MS" pitchFamily="34" charset="-122"/>
                <a:cs typeface="Times New Roman" pitchFamily="18" charset="0"/>
              </a:endParaRPr>
            </a:p>
          </p:txBody>
        </p:sp>
        <p:sp>
          <p:nvSpPr>
            <p:cNvPr id="108" name="TextBox 72"/>
            <p:cNvSpPr txBox="1">
              <a:spLocks noChangeArrowheads="1"/>
            </p:cNvSpPr>
            <p:nvPr/>
          </p:nvSpPr>
          <p:spPr bwMode="auto">
            <a:xfrm>
              <a:off x="3856881" y="0"/>
              <a:ext cx="1156272" cy="492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lander</a:t>
              </a:r>
              <a:endParaRPr lang="zh-CN" altLang="en-US" sz="2400" b="1">
                <a:latin typeface="Times New Roman" pitchFamily="18" charset="0"/>
                <a:ea typeface="Arial Unicode MS" pitchFamily="34" charset="-122"/>
                <a:cs typeface="Times New Roman" pitchFamily="18" charset="0"/>
              </a:endParaRPr>
            </a:p>
          </p:txBody>
        </p:sp>
        <p:sp>
          <p:nvSpPr>
            <p:cNvPr id="109" name="Rectangle 301"/>
            <p:cNvSpPr>
              <a:spLocks noChangeArrowheads="1"/>
            </p:cNvSpPr>
            <p:nvPr/>
          </p:nvSpPr>
          <p:spPr bwMode="auto">
            <a:xfrm>
              <a:off x="1301751" y="1806575"/>
              <a:ext cx="331126" cy="361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 baseline="-25000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10" name="Rectangle 305"/>
            <p:cNvSpPr>
              <a:spLocks noChangeArrowheads="1"/>
            </p:cNvSpPr>
            <p:nvPr/>
          </p:nvSpPr>
          <p:spPr bwMode="auto">
            <a:xfrm>
              <a:off x="1054100" y="1714500"/>
              <a:ext cx="363136" cy="4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τ</a:t>
              </a:r>
            </a:p>
          </p:txBody>
        </p:sp>
        <p:sp>
          <p:nvSpPr>
            <p:cNvPr id="111" name="Rectangle 301"/>
            <p:cNvSpPr>
              <a:spLocks noChangeArrowheads="1"/>
            </p:cNvSpPr>
            <p:nvPr/>
          </p:nvSpPr>
          <p:spPr bwMode="auto">
            <a:xfrm>
              <a:off x="2609850" y="2020888"/>
              <a:ext cx="331126" cy="361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 baseline="-25000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12" name="Rectangle 305"/>
            <p:cNvSpPr>
              <a:spLocks noChangeArrowheads="1"/>
            </p:cNvSpPr>
            <p:nvPr/>
          </p:nvSpPr>
          <p:spPr bwMode="auto">
            <a:xfrm>
              <a:off x="2400299" y="1928813"/>
              <a:ext cx="363136" cy="4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τ</a:t>
              </a:r>
            </a:p>
          </p:txBody>
        </p:sp>
        <p:sp>
          <p:nvSpPr>
            <p:cNvPr id="113" name="Rectangle 301"/>
            <p:cNvSpPr>
              <a:spLocks noChangeArrowheads="1"/>
            </p:cNvSpPr>
            <p:nvPr/>
          </p:nvSpPr>
          <p:spPr bwMode="auto">
            <a:xfrm>
              <a:off x="2136775" y="2279650"/>
              <a:ext cx="331126" cy="361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 baseline="-25000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14" name="Rectangle 305"/>
            <p:cNvSpPr>
              <a:spLocks noChangeArrowheads="1"/>
            </p:cNvSpPr>
            <p:nvPr/>
          </p:nvSpPr>
          <p:spPr bwMode="auto">
            <a:xfrm>
              <a:off x="1897062" y="2189162"/>
              <a:ext cx="363136" cy="4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τ</a:t>
              </a:r>
            </a:p>
          </p:txBody>
        </p:sp>
        <p:sp>
          <p:nvSpPr>
            <p:cNvPr id="115" name="Rectangle 301"/>
            <p:cNvSpPr>
              <a:spLocks noChangeArrowheads="1"/>
            </p:cNvSpPr>
            <p:nvPr/>
          </p:nvSpPr>
          <p:spPr bwMode="auto">
            <a:xfrm>
              <a:off x="3527425" y="2225675"/>
              <a:ext cx="331126" cy="361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 baseline="-25000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16" name="Rectangle 305"/>
            <p:cNvSpPr>
              <a:spLocks noChangeArrowheads="1"/>
            </p:cNvSpPr>
            <p:nvPr/>
          </p:nvSpPr>
          <p:spPr bwMode="auto">
            <a:xfrm>
              <a:off x="3286125" y="2143125"/>
              <a:ext cx="363136" cy="4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τ</a:t>
              </a:r>
            </a:p>
          </p:txBody>
        </p:sp>
        <p:grpSp>
          <p:nvGrpSpPr>
            <p:cNvPr id="11" name="Group 148"/>
            <p:cNvGrpSpPr>
              <a:grpSpLocks/>
            </p:cNvGrpSpPr>
            <p:nvPr/>
          </p:nvGrpSpPr>
          <p:grpSpPr bwMode="auto">
            <a:xfrm>
              <a:off x="3186113" y="3357563"/>
              <a:ext cx="285750" cy="385762"/>
              <a:chOff x="0" y="0"/>
              <a:chExt cx="344057" cy="497824"/>
            </a:xfrm>
          </p:grpSpPr>
          <p:sp>
            <p:nvSpPr>
              <p:cNvPr id="119" name="Freeform 201"/>
              <p:cNvSpPr>
                <a:spLocks noChangeAspect="1"/>
              </p:cNvSpPr>
              <p:nvPr/>
            </p:nvSpPr>
            <p:spPr bwMode="auto">
              <a:xfrm rot="-4350176">
                <a:off x="172966" y="262975"/>
                <a:ext cx="130505" cy="123181"/>
              </a:xfrm>
              <a:custGeom>
                <a:avLst/>
                <a:gdLst>
                  <a:gd name="T0" fmla="*/ 2147483647 w 82"/>
                  <a:gd name="T1" fmla="*/ 0 h 82"/>
                  <a:gd name="T2" fmla="*/ 2147483647 w 82"/>
                  <a:gd name="T3" fmla="*/ 2147483647 h 82"/>
                  <a:gd name="T4" fmla="*/ 2147483647 w 82"/>
                  <a:gd name="T5" fmla="*/ 2147483647 h 82"/>
                  <a:gd name="T6" fmla="*/ 0 w 82"/>
                  <a:gd name="T7" fmla="*/ 2147483647 h 82"/>
                  <a:gd name="T8" fmla="*/ 0 w 82"/>
                  <a:gd name="T9" fmla="*/ 2147483647 h 82"/>
                  <a:gd name="T10" fmla="*/ 2147483647 w 82"/>
                  <a:gd name="T11" fmla="*/ 0 h 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2"/>
                  <a:gd name="T19" fmla="*/ 0 h 82"/>
                  <a:gd name="T20" fmla="*/ 82 w 82"/>
                  <a:gd name="T21" fmla="*/ 82 h 8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2" h="82">
                    <a:moveTo>
                      <a:pt x="27" y="0"/>
                    </a:moveTo>
                    <a:lnTo>
                      <a:pt x="81" y="53"/>
                    </a:lnTo>
                    <a:lnTo>
                      <a:pt x="53" y="81"/>
                    </a:lnTo>
                    <a:lnTo>
                      <a:pt x="0" y="81"/>
                    </a:lnTo>
                    <a:lnTo>
                      <a:pt x="0" y="28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0" name="Freeform 202"/>
              <p:cNvSpPr>
                <a:spLocks noChangeAspect="1"/>
              </p:cNvSpPr>
              <p:nvPr/>
            </p:nvSpPr>
            <p:spPr bwMode="auto">
              <a:xfrm rot="-4350176">
                <a:off x="172875" y="261038"/>
                <a:ext cx="128497" cy="123182"/>
              </a:xfrm>
              <a:custGeom>
                <a:avLst/>
                <a:gdLst>
                  <a:gd name="T0" fmla="*/ 2147483647 w 80"/>
                  <a:gd name="T1" fmla="*/ 2147483647 h 82"/>
                  <a:gd name="T2" fmla="*/ 2147483647 w 80"/>
                  <a:gd name="T3" fmla="*/ 0 h 82"/>
                  <a:gd name="T4" fmla="*/ 0 w 80"/>
                  <a:gd name="T5" fmla="*/ 2147483647 h 82"/>
                  <a:gd name="T6" fmla="*/ 2147483647 w 80"/>
                  <a:gd name="T7" fmla="*/ 2147483647 h 82"/>
                  <a:gd name="T8" fmla="*/ 2147483647 w 80"/>
                  <a:gd name="T9" fmla="*/ 2147483647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"/>
                  <a:gd name="T16" fmla="*/ 0 h 82"/>
                  <a:gd name="T17" fmla="*/ 80 w 80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" h="82">
                    <a:moveTo>
                      <a:pt x="79" y="27"/>
                    </a:moveTo>
                    <a:lnTo>
                      <a:pt x="53" y="0"/>
                    </a:lnTo>
                    <a:lnTo>
                      <a:pt x="0" y="55"/>
                    </a:lnTo>
                    <a:lnTo>
                      <a:pt x="25" y="81"/>
                    </a:lnTo>
                    <a:lnTo>
                      <a:pt x="79" y="27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1" name="Freeform 203"/>
              <p:cNvSpPr>
                <a:spLocks noChangeAspect="1"/>
              </p:cNvSpPr>
              <p:nvPr/>
            </p:nvSpPr>
            <p:spPr bwMode="auto">
              <a:xfrm rot="-4350176">
                <a:off x="-5128" y="28803"/>
                <a:ext cx="339312" cy="319436"/>
              </a:xfrm>
              <a:custGeom>
                <a:avLst/>
                <a:gdLst>
                  <a:gd name="T0" fmla="*/ 2147483647 w 211"/>
                  <a:gd name="T1" fmla="*/ 0 h 211"/>
                  <a:gd name="T2" fmla="*/ 2147483647 w 211"/>
                  <a:gd name="T3" fmla="*/ 2147483647 h 211"/>
                  <a:gd name="T4" fmla="*/ 2147483647 w 211"/>
                  <a:gd name="T5" fmla="*/ 2147483647 h 211"/>
                  <a:gd name="T6" fmla="*/ 0 w 211"/>
                  <a:gd name="T7" fmla="*/ 2147483647 h 211"/>
                  <a:gd name="T8" fmla="*/ 2147483647 w 211"/>
                  <a:gd name="T9" fmla="*/ 2147483647 h 211"/>
                  <a:gd name="T10" fmla="*/ 2147483647 w 211"/>
                  <a:gd name="T11" fmla="*/ 2147483647 h 211"/>
                  <a:gd name="T12" fmla="*/ 2147483647 w 211"/>
                  <a:gd name="T13" fmla="*/ 2147483647 h 211"/>
                  <a:gd name="T14" fmla="*/ 2147483647 w 211"/>
                  <a:gd name="T15" fmla="*/ 2147483647 h 211"/>
                  <a:gd name="T16" fmla="*/ 2147483647 w 211"/>
                  <a:gd name="T17" fmla="*/ 2147483647 h 211"/>
                  <a:gd name="T18" fmla="*/ 2147483647 w 211"/>
                  <a:gd name="T19" fmla="*/ 2147483647 h 211"/>
                  <a:gd name="T20" fmla="*/ 2147483647 w 211"/>
                  <a:gd name="T21" fmla="*/ 2147483647 h 211"/>
                  <a:gd name="T22" fmla="*/ 2147483647 w 211"/>
                  <a:gd name="T23" fmla="*/ 2147483647 h 211"/>
                  <a:gd name="T24" fmla="*/ 2147483647 w 211"/>
                  <a:gd name="T25" fmla="*/ 2147483647 h 211"/>
                  <a:gd name="T26" fmla="*/ 2147483647 w 211"/>
                  <a:gd name="T27" fmla="*/ 0 h 2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1"/>
                  <a:gd name="T43" fmla="*/ 0 h 211"/>
                  <a:gd name="T44" fmla="*/ 211 w 211"/>
                  <a:gd name="T45" fmla="*/ 211 h 2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1" h="211">
                    <a:moveTo>
                      <a:pt x="21" y="0"/>
                    </a:moveTo>
                    <a:lnTo>
                      <a:pt x="9" y="16"/>
                    </a:lnTo>
                    <a:lnTo>
                      <a:pt x="3" y="38"/>
                    </a:lnTo>
                    <a:lnTo>
                      <a:pt x="0" y="59"/>
                    </a:lnTo>
                    <a:lnTo>
                      <a:pt x="5" y="88"/>
                    </a:lnTo>
                    <a:lnTo>
                      <a:pt x="24" y="126"/>
                    </a:lnTo>
                    <a:lnTo>
                      <a:pt x="52" y="160"/>
                    </a:lnTo>
                    <a:lnTo>
                      <a:pt x="89" y="187"/>
                    </a:lnTo>
                    <a:lnTo>
                      <a:pt x="129" y="205"/>
                    </a:lnTo>
                    <a:lnTo>
                      <a:pt x="157" y="210"/>
                    </a:lnTo>
                    <a:lnTo>
                      <a:pt x="182" y="209"/>
                    </a:lnTo>
                    <a:lnTo>
                      <a:pt x="198" y="203"/>
                    </a:lnTo>
                    <a:lnTo>
                      <a:pt x="210" y="192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2" name="Freeform 204"/>
              <p:cNvSpPr>
                <a:spLocks noChangeAspect="1"/>
              </p:cNvSpPr>
              <p:nvPr/>
            </p:nvSpPr>
            <p:spPr bwMode="auto">
              <a:xfrm rot="-4350176">
                <a:off x="-8973" y="8971"/>
                <a:ext cx="335296" cy="317349"/>
              </a:xfrm>
              <a:custGeom>
                <a:avLst/>
                <a:gdLst>
                  <a:gd name="T0" fmla="*/ 2147483647 w 209"/>
                  <a:gd name="T1" fmla="*/ 2147483647 h 210"/>
                  <a:gd name="T2" fmla="*/ 2147483647 w 209"/>
                  <a:gd name="T3" fmla="*/ 2147483647 h 210"/>
                  <a:gd name="T4" fmla="*/ 2147483647 w 209"/>
                  <a:gd name="T5" fmla="*/ 0 h 210"/>
                  <a:gd name="T6" fmla="*/ 2147483647 w 209"/>
                  <a:gd name="T7" fmla="*/ 2147483647 h 210"/>
                  <a:gd name="T8" fmla="*/ 2147483647 w 209"/>
                  <a:gd name="T9" fmla="*/ 2147483647 h 210"/>
                  <a:gd name="T10" fmla="*/ 2147483647 w 209"/>
                  <a:gd name="T11" fmla="*/ 2147483647 h 210"/>
                  <a:gd name="T12" fmla="*/ 2147483647 w 209"/>
                  <a:gd name="T13" fmla="*/ 2147483647 h 210"/>
                  <a:gd name="T14" fmla="*/ 2147483647 w 209"/>
                  <a:gd name="T15" fmla="*/ 2147483647 h 210"/>
                  <a:gd name="T16" fmla="*/ 2147483647 w 209"/>
                  <a:gd name="T17" fmla="*/ 2147483647 h 210"/>
                  <a:gd name="T18" fmla="*/ 2147483647 w 209"/>
                  <a:gd name="T19" fmla="*/ 2147483647 h 210"/>
                  <a:gd name="T20" fmla="*/ 2147483647 w 209"/>
                  <a:gd name="T21" fmla="*/ 2147483647 h 210"/>
                  <a:gd name="T22" fmla="*/ 2147483647 w 209"/>
                  <a:gd name="T23" fmla="*/ 2147483647 h 210"/>
                  <a:gd name="T24" fmla="*/ 2147483647 w 209"/>
                  <a:gd name="T25" fmla="*/ 2147483647 h 210"/>
                  <a:gd name="T26" fmla="*/ 2147483647 w 209"/>
                  <a:gd name="T27" fmla="*/ 2147483647 h 210"/>
                  <a:gd name="T28" fmla="*/ 2147483647 w 209"/>
                  <a:gd name="T29" fmla="*/ 2147483647 h 210"/>
                  <a:gd name="T30" fmla="*/ 2147483647 w 209"/>
                  <a:gd name="T31" fmla="*/ 2147483647 h 210"/>
                  <a:gd name="T32" fmla="*/ 2147483647 w 209"/>
                  <a:gd name="T33" fmla="*/ 2147483647 h 210"/>
                  <a:gd name="T34" fmla="*/ 2147483647 w 209"/>
                  <a:gd name="T35" fmla="*/ 2147483647 h 210"/>
                  <a:gd name="T36" fmla="*/ 0 w 209"/>
                  <a:gd name="T37" fmla="*/ 2147483647 h 210"/>
                  <a:gd name="T38" fmla="*/ 2147483647 w 209"/>
                  <a:gd name="T39" fmla="*/ 2147483647 h 2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9"/>
                  <a:gd name="T61" fmla="*/ 0 h 210"/>
                  <a:gd name="T62" fmla="*/ 209 w 209"/>
                  <a:gd name="T63" fmla="*/ 210 h 21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9" h="210">
                    <a:moveTo>
                      <a:pt x="5" y="15"/>
                    </a:moveTo>
                    <a:lnTo>
                      <a:pt x="12" y="5"/>
                    </a:lnTo>
                    <a:lnTo>
                      <a:pt x="23" y="0"/>
                    </a:lnTo>
                    <a:lnTo>
                      <a:pt x="48" y="2"/>
                    </a:lnTo>
                    <a:lnTo>
                      <a:pt x="77" y="13"/>
                    </a:lnTo>
                    <a:lnTo>
                      <a:pt x="109" y="34"/>
                    </a:lnTo>
                    <a:lnTo>
                      <a:pt x="144" y="61"/>
                    </a:lnTo>
                    <a:lnTo>
                      <a:pt x="181" y="104"/>
                    </a:lnTo>
                    <a:lnTo>
                      <a:pt x="204" y="147"/>
                    </a:lnTo>
                    <a:lnTo>
                      <a:pt x="207" y="176"/>
                    </a:lnTo>
                    <a:lnTo>
                      <a:pt x="208" y="192"/>
                    </a:lnTo>
                    <a:lnTo>
                      <a:pt x="198" y="202"/>
                    </a:lnTo>
                    <a:lnTo>
                      <a:pt x="185" y="209"/>
                    </a:lnTo>
                    <a:lnTo>
                      <a:pt x="156" y="205"/>
                    </a:lnTo>
                    <a:lnTo>
                      <a:pt x="110" y="188"/>
                    </a:lnTo>
                    <a:lnTo>
                      <a:pt x="62" y="148"/>
                    </a:lnTo>
                    <a:lnTo>
                      <a:pt x="27" y="106"/>
                    </a:lnTo>
                    <a:lnTo>
                      <a:pt x="7" y="71"/>
                    </a:lnTo>
                    <a:lnTo>
                      <a:pt x="0" y="35"/>
                    </a:lnTo>
                    <a:lnTo>
                      <a:pt x="5" y="15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3" name="Freeform 205"/>
              <p:cNvSpPr>
                <a:spLocks noChangeAspect="1"/>
              </p:cNvSpPr>
              <p:nvPr/>
            </p:nvSpPr>
            <p:spPr bwMode="auto">
              <a:xfrm rot="-4350176">
                <a:off x="140791" y="181716"/>
                <a:ext cx="90349" cy="85601"/>
              </a:xfrm>
              <a:custGeom>
                <a:avLst/>
                <a:gdLst>
                  <a:gd name="T0" fmla="*/ 0 w 56"/>
                  <a:gd name="T1" fmla="*/ 2147483647 h 57"/>
                  <a:gd name="T2" fmla="*/ 2147483647 w 56"/>
                  <a:gd name="T3" fmla="*/ 2147483647 h 57"/>
                  <a:gd name="T4" fmla="*/ 2147483647 w 56"/>
                  <a:gd name="T5" fmla="*/ 0 h 57"/>
                  <a:gd name="T6" fmla="*/ 2147483647 w 56"/>
                  <a:gd name="T7" fmla="*/ 2147483647 h 57"/>
                  <a:gd name="T8" fmla="*/ 2147483647 w 56"/>
                  <a:gd name="T9" fmla="*/ 2147483647 h 57"/>
                  <a:gd name="T10" fmla="*/ 2147483647 w 56"/>
                  <a:gd name="T11" fmla="*/ 2147483647 h 57"/>
                  <a:gd name="T12" fmla="*/ 2147483647 w 56"/>
                  <a:gd name="T13" fmla="*/ 2147483647 h 57"/>
                  <a:gd name="T14" fmla="*/ 2147483647 w 56"/>
                  <a:gd name="T15" fmla="*/ 2147483647 h 57"/>
                  <a:gd name="T16" fmla="*/ 2147483647 w 56"/>
                  <a:gd name="T17" fmla="*/ 2147483647 h 57"/>
                  <a:gd name="T18" fmla="*/ 2147483647 w 56"/>
                  <a:gd name="T19" fmla="*/ 2147483647 h 57"/>
                  <a:gd name="T20" fmla="*/ 2147483647 w 56"/>
                  <a:gd name="T21" fmla="*/ 2147483647 h 57"/>
                  <a:gd name="T22" fmla="*/ 2147483647 w 56"/>
                  <a:gd name="T23" fmla="*/ 2147483647 h 57"/>
                  <a:gd name="T24" fmla="*/ 2147483647 w 56"/>
                  <a:gd name="T25" fmla="*/ 2147483647 h 57"/>
                  <a:gd name="T26" fmla="*/ 2147483647 w 56"/>
                  <a:gd name="T27" fmla="*/ 2147483647 h 57"/>
                  <a:gd name="T28" fmla="*/ 2147483647 w 56"/>
                  <a:gd name="T29" fmla="*/ 2147483647 h 57"/>
                  <a:gd name="T30" fmla="*/ 2147483647 w 56"/>
                  <a:gd name="T31" fmla="*/ 2147483647 h 57"/>
                  <a:gd name="T32" fmla="*/ 2147483647 w 56"/>
                  <a:gd name="T33" fmla="*/ 2147483647 h 57"/>
                  <a:gd name="T34" fmla="*/ 2147483647 w 56"/>
                  <a:gd name="T35" fmla="*/ 2147483647 h 57"/>
                  <a:gd name="T36" fmla="*/ 0 w 56"/>
                  <a:gd name="T37" fmla="*/ 2147483647 h 57"/>
                  <a:gd name="T38" fmla="*/ 0 w 56"/>
                  <a:gd name="T39" fmla="*/ 2147483647 h 5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6"/>
                  <a:gd name="T61" fmla="*/ 0 h 57"/>
                  <a:gd name="T62" fmla="*/ 56 w 56"/>
                  <a:gd name="T63" fmla="*/ 57 h 5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6" h="57">
                    <a:moveTo>
                      <a:pt x="0" y="6"/>
                    </a:moveTo>
                    <a:lnTo>
                      <a:pt x="3" y="1"/>
                    </a:lnTo>
                    <a:lnTo>
                      <a:pt x="6" y="0"/>
                    </a:lnTo>
                    <a:lnTo>
                      <a:pt x="13" y="1"/>
                    </a:lnTo>
                    <a:lnTo>
                      <a:pt x="20" y="4"/>
                    </a:lnTo>
                    <a:lnTo>
                      <a:pt x="29" y="9"/>
                    </a:lnTo>
                    <a:lnTo>
                      <a:pt x="38" y="17"/>
                    </a:lnTo>
                    <a:lnTo>
                      <a:pt x="48" y="27"/>
                    </a:lnTo>
                    <a:lnTo>
                      <a:pt x="55" y="41"/>
                    </a:lnTo>
                    <a:lnTo>
                      <a:pt x="55" y="47"/>
                    </a:lnTo>
                    <a:lnTo>
                      <a:pt x="54" y="51"/>
                    </a:lnTo>
                    <a:lnTo>
                      <a:pt x="52" y="53"/>
                    </a:lnTo>
                    <a:lnTo>
                      <a:pt x="49" y="56"/>
                    </a:lnTo>
                    <a:lnTo>
                      <a:pt x="41" y="53"/>
                    </a:lnTo>
                    <a:lnTo>
                      <a:pt x="30" y="50"/>
                    </a:lnTo>
                    <a:lnTo>
                      <a:pt x="17" y="40"/>
                    </a:lnTo>
                    <a:lnTo>
                      <a:pt x="7" y="28"/>
                    </a:lnTo>
                    <a:lnTo>
                      <a:pt x="3" y="20"/>
                    </a:lnTo>
                    <a:lnTo>
                      <a:pt x="0" y="1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4" name="Freeform 206"/>
              <p:cNvSpPr>
                <a:spLocks noChangeAspect="1"/>
              </p:cNvSpPr>
              <p:nvPr/>
            </p:nvSpPr>
            <p:spPr bwMode="auto">
              <a:xfrm rot="-4350176">
                <a:off x="85737" y="105770"/>
                <a:ext cx="174675" cy="167026"/>
              </a:xfrm>
              <a:custGeom>
                <a:avLst/>
                <a:gdLst>
                  <a:gd name="T0" fmla="*/ 2147483647 w 109"/>
                  <a:gd name="T1" fmla="*/ 2147483647 h 110"/>
                  <a:gd name="T2" fmla="*/ 2147483647 w 109"/>
                  <a:gd name="T3" fmla="*/ 2147483647 h 110"/>
                  <a:gd name="T4" fmla="*/ 2147483647 w 109"/>
                  <a:gd name="T5" fmla="*/ 2147483647 h 110"/>
                  <a:gd name="T6" fmla="*/ 2147483647 w 109"/>
                  <a:gd name="T7" fmla="*/ 2147483647 h 110"/>
                  <a:gd name="T8" fmla="*/ 2147483647 w 109"/>
                  <a:gd name="T9" fmla="*/ 2147483647 h 110"/>
                  <a:gd name="T10" fmla="*/ 2147483647 w 109"/>
                  <a:gd name="T11" fmla="*/ 2147483647 h 110"/>
                  <a:gd name="T12" fmla="*/ 2147483647 w 109"/>
                  <a:gd name="T13" fmla="*/ 0 h 110"/>
                  <a:gd name="T14" fmla="*/ 0 w 109"/>
                  <a:gd name="T15" fmla="*/ 2147483647 h 110"/>
                  <a:gd name="T16" fmla="*/ 2147483647 w 109"/>
                  <a:gd name="T17" fmla="*/ 2147483647 h 1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9"/>
                  <a:gd name="T28" fmla="*/ 0 h 110"/>
                  <a:gd name="T29" fmla="*/ 109 w 109"/>
                  <a:gd name="T30" fmla="*/ 110 h 1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9" h="110">
                    <a:moveTo>
                      <a:pt x="3" y="39"/>
                    </a:moveTo>
                    <a:lnTo>
                      <a:pt x="82" y="5"/>
                    </a:lnTo>
                    <a:lnTo>
                      <a:pt x="102" y="22"/>
                    </a:lnTo>
                    <a:lnTo>
                      <a:pt x="65" y="104"/>
                    </a:lnTo>
                    <a:lnTo>
                      <a:pt x="69" y="109"/>
                    </a:lnTo>
                    <a:lnTo>
                      <a:pt x="108" y="21"/>
                    </a:lnTo>
                    <a:lnTo>
                      <a:pt x="82" y="0"/>
                    </a:lnTo>
                    <a:lnTo>
                      <a:pt x="0" y="34"/>
                    </a:lnTo>
                    <a:lnTo>
                      <a:pt x="3" y="39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5" name="Freeform 207"/>
              <p:cNvSpPr>
                <a:spLocks noChangeAspect="1"/>
              </p:cNvSpPr>
              <p:nvPr/>
            </p:nvSpPr>
            <p:spPr bwMode="auto">
              <a:xfrm rot="-4350176">
                <a:off x="106614" y="121624"/>
                <a:ext cx="124481" cy="112742"/>
              </a:xfrm>
              <a:custGeom>
                <a:avLst/>
                <a:gdLst>
                  <a:gd name="T0" fmla="*/ 2147483647 w 77"/>
                  <a:gd name="T1" fmla="*/ 0 h 74"/>
                  <a:gd name="T2" fmla="*/ 0 w 77"/>
                  <a:gd name="T3" fmla="*/ 2147483647 h 74"/>
                  <a:gd name="T4" fmla="*/ 2147483647 w 77"/>
                  <a:gd name="T5" fmla="*/ 2147483647 h 74"/>
                  <a:gd name="T6" fmla="*/ 2147483647 w 77"/>
                  <a:gd name="T7" fmla="*/ 2147483647 h 74"/>
                  <a:gd name="T8" fmla="*/ 2147483647 w 77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74"/>
                  <a:gd name="T17" fmla="*/ 77 w 77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74">
                    <a:moveTo>
                      <a:pt x="71" y="0"/>
                    </a:moveTo>
                    <a:lnTo>
                      <a:pt x="0" y="66"/>
                    </a:lnTo>
                    <a:lnTo>
                      <a:pt x="4" y="73"/>
                    </a:lnTo>
                    <a:lnTo>
                      <a:pt x="76" y="2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6" name="梯形 164"/>
              <p:cNvSpPr>
                <a:spLocks/>
              </p:cNvSpPr>
              <p:nvPr/>
            </p:nvSpPr>
            <p:spPr bwMode="auto">
              <a:xfrm>
                <a:off x="199057" y="354817"/>
                <a:ext cx="144194" cy="142186"/>
              </a:xfrm>
              <a:custGeom>
                <a:avLst/>
                <a:gdLst>
                  <a:gd name="T0" fmla="*/ 0 w 144194"/>
                  <a:gd name="T1" fmla="*/ 142186 h 142186"/>
                  <a:gd name="T2" fmla="*/ 35547 w 144194"/>
                  <a:gd name="T3" fmla="*/ 0 h 142186"/>
                  <a:gd name="T4" fmla="*/ 108648 w 144194"/>
                  <a:gd name="T5" fmla="*/ 0 h 142186"/>
                  <a:gd name="T6" fmla="*/ 144194 w 144194"/>
                  <a:gd name="T7" fmla="*/ 142186 h 14218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3698 w 144194"/>
                  <a:gd name="T13" fmla="*/ 23368 h 142186"/>
                  <a:gd name="T14" fmla="*/ 120496 w 144194"/>
                  <a:gd name="T15" fmla="*/ 142186 h 14218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194" h="142186">
                    <a:moveTo>
                      <a:pt x="0" y="142186"/>
                    </a:moveTo>
                    <a:lnTo>
                      <a:pt x="35547" y="0"/>
                    </a:lnTo>
                    <a:lnTo>
                      <a:pt x="108648" y="0"/>
                    </a:lnTo>
                    <a:lnTo>
                      <a:pt x="144194" y="142186"/>
                    </a:lnTo>
                    <a:lnTo>
                      <a:pt x="0" y="142186"/>
                    </a:lnTo>
                    <a:close/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18" name="TextBox 165"/>
            <p:cNvSpPr txBox="1">
              <a:spLocks noChangeArrowheads="1"/>
            </p:cNvSpPr>
            <p:nvPr/>
          </p:nvSpPr>
          <p:spPr bwMode="auto">
            <a:xfrm>
              <a:off x="1153002" y="78290"/>
              <a:ext cx="993590" cy="4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rover</a:t>
              </a:r>
              <a:endParaRPr lang="zh-CN" altLang="en-US" sz="2400" b="1">
                <a:latin typeface="Times New Roman" pitchFamily="18" charset="0"/>
                <a:ea typeface="Arial Unicode MS" pitchFamily="34" charset="-122"/>
                <a:cs typeface="Times New Roman" pitchFamily="18" charset="0"/>
              </a:endParaRPr>
            </a:p>
          </p:txBody>
        </p:sp>
      </p:grpSp>
      <p:sp>
        <p:nvSpPr>
          <p:cNvPr id="170" name="TextBox 1"/>
          <p:cNvSpPr txBox="1">
            <a:spLocks noChangeArrowheads="1"/>
          </p:cNvSpPr>
          <p:nvPr/>
        </p:nvSpPr>
        <p:spPr bwMode="auto">
          <a:xfrm>
            <a:off x="271017" y="5949280"/>
            <a:ext cx="80453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Measuring 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relative position/orbit by using differential phase delay 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same-beam 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VLBI 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37</a:t>
            </a:fld>
            <a:endParaRPr lang="zh-CN" altLang="en-US"/>
          </a:p>
        </p:txBody>
      </p:sp>
      <p:grpSp>
        <p:nvGrpSpPr>
          <p:cNvPr id="12" name="组合 85"/>
          <p:cNvGrpSpPr>
            <a:grpSpLocks/>
          </p:cNvGrpSpPr>
          <p:nvPr/>
        </p:nvGrpSpPr>
        <p:grpSpPr bwMode="auto">
          <a:xfrm>
            <a:off x="4788024" y="1484784"/>
            <a:ext cx="4135105" cy="4320480"/>
            <a:chOff x="186050" y="928688"/>
            <a:chExt cx="4130002" cy="4429148"/>
          </a:xfrm>
        </p:grpSpPr>
        <p:sp>
          <p:nvSpPr>
            <p:cNvPr id="176" name="Arc 197"/>
            <p:cNvSpPr>
              <a:spLocks/>
            </p:cNvSpPr>
            <p:nvPr/>
          </p:nvSpPr>
          <p:spPr bwMode="auto">
            <a:xfrm rot="-1706013">
              <a:off x="1062740" y="4099137"/>
              <a:ext cx="283284" cy="788223"/>
            </a:xfrm>
            <a:custGeom>
              <a:avLst/>
              <a:gdLst>
                <a:gd name="T0" fmla="*/ 2147483647 w 43200"/>
                <a:gd name="T1" fmla="*/ 2147483647 h 43195"/>
                <a:gd name="T2" fmla="*/ 2147483647 w 43200"/>
                <a:gd name="T3" fmla="*/ 2147483647 h 43195"/>
                <a:gd name="T4" fmla="*/ 2147483647 w 43200"/>
                <a:gd name="T5" fmla="*/ 2147483647 h 43195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195"/>
                <a:gd name="T11" fmla="*/ 43200 w 43200"/>
                <a:gd name="T12" fmla="*/ 43195 h 431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195" fill="none" extrusionOk="0">
                  <a:moveTo>
                    <a:pt x="21148" y="43195"/>
                  </a:moveTo>
                  <a:cubicBezTo>
                    <a:pt x="9397" y="42949"/>
                    <a:pt x="0" y="3335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301"/>
                    <a:pt x="33881" y="42875"/>
                    <a:pt x="22184" y="43192"/>
                  </a:cubicBezTo>
                </a:path>
                <a:path w="43200" h="43195" stroke="0" extrusionOk="0">
                  <a:moveTo>
                    <a:pt x="21148" y="43195"/>
                  </a:moveTo>
                  <a:cubicBezTo>
                    <a:pt x="9397" y="42949"/>
                    <a:pt x="0" y="3335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301"/>
                    <a:pt x="33881" y="42875"/>
                    <a:pt x="22184" y="43192"/>
                  </a:cubicBezTo>
                  <a:lnTo>
                    <a:pt x="21600" y="21600"/>
                  </a:lnTo>
                  <a:lnTo>
                    <a:pt x="21148" y="43195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grpSp>
          <p:nvGrpSpPr>
            <p:cNvPr id="13" name="Group 198"/>
            <p:cNvGrpSpPr>
              <a:grpSpLocks/>
            </p:cNvGrpSpPr>
            <p:nvPr/>
          </p:nvGrpSpPr>
          <p:grpSpPr bwMode="auto">
            <a:xfrm>
              <a:off x="1147778" y="4742261"/>
              <a:ext cx="581919" cy="615575"/>
              <a:chOff x="2739" y="2675"/>
              <a:chExt cx="187" cy="253"/>
            </a:xfrm>
          </p:grpSpPr>
          <p:sp>
            <p:nvSpPr>
              <p:cNvPr id="223" name="Freeform 199"/>
              <p:cNvSpPr>
                <a:spLocks noChangeAspect="1"/>
              </p:cNvSpPr>
              <p:nvPr/>
            </p:nvSpPr>
            <p:spPr bwMode="auto">
              <a:xfrm rot="-1085186">
                <a:off x="2766" y="2800"/>
                <a:ext cx="66" cy="59"/>
              </a:xfrm>
              <a:custGeom>
                <a:avLst/>
                <a:gdLst>
                  <a:gd name="T0" fmla="*/ 2 w 82"/>
                  <a:gd name="T1" fmla="*/ 0 h 82"/>
                  <a:gd name="T2" fmla="*/ 2 w 82"/>
                  <a:gd name="T3" fmla="*/ 1 h 82"/>
                  <a:gd name="T4" fmla="*/ 2 w 82"/>
                  <a:gd name="T5" fmla="*/ 1 h 82"/>
                  <a:gd name="T6" fmla="*/ 0 w 82"/>
                  <a:gd name="T7" fmla="*/ 1 h 82"/>
                  <a:gd name="T8" fmla="*/ 0 w 82"/>
                  <a:gd name="T9" fmla="*/ 1 h 82"/>
                  <a:gd name="T10" fmla="*/ 2 w 82"/>
                  <a:gd name="T11" fmla="*/ 0 h 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2"/>
                  <a:gd name="T19" fmla="*/ 0 h 82"/>
                  <a:gd name="T20" fmla="*/ 82 w 82"/>
                  <a:gd name="T21" fmla="*/ 82 h 8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2" h="82">
                    <a:moveTo>
                      <a:pt x="27" y="0"/>
                    </a:moveTo>
                    <a:lnTo>
                      <a:pt x="81" y="53"/>
                    </a:lnTo>
                    <a:lnTo>
                      <a:pt x="53" y="81"/>
                    </a:lnTo>
                    <a:lnTo>
                      <a:pt x="0" y="81"/>
                    </a:lnTo>
                    <a:lnTo>
                      <a:pt x="0" y="28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4" name="Freeform 200"/>
              <p:cNvSpPr>
                <a:spLocks noChangeAspect="1"/>
              </p:cNvSpPr>
              <p:nvPr/>
            </p:nvSpPr>
            <p:spPr bwMode="auto">
              <a:xfrm rot="-1085186">
                <a:off x="2768" y="2799"/>
                <a:ext cx="64" cy="59"/>
              </a:xfrm>
              <a:custGeom>
                <a:avLst/>
                <a:gdLst>
                  <a:gd name="T0" fmla="*/ 2 w 80"/>
                  <a:gd name="T1" fmla="*/ 1 h 82"/>
                  <a:gd name="T2" fmla="*/ 2 w 80"/>
                  <a:gd name="T3" fmla="*/ 0 h 82"/>
                  <a:gd name="T4" fmla="*/ 0 w 80"/>
                  <a:gd name="T5" fmla="*/ 1 h 82"/>
                  <a:gd name="T6" fmla="*/ 2 w 80"/>
                  <a:gd name="T7" fmla="*/ 1 h 82"/>
                  <a:gd name="T8" fmla="*/ 2 w 80"/>
                  <a:gd name="T9" fmla="*/ 1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"/>
                  <a:gd name="T16" fmla="*/ 0 h 82"/>
                  <a:gd name="T17" fmla="*/ 80 w 80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" h="82">
                    <a:moveTo>
                      <a:pt x="79" y="27"/>
                    </a:moveTo>
                    <a:lnTo>
                      <a:pt x="53" y="0"/>
                    </a:lnTo>
                    <a:lnTo>
                      <a:pt x="0" y="55"/>
                    </a:lnTo>
                    <a:lnTo>
                      <a:pt x="25" y="81"/>
                    </a:lnTo>
                    <a:lnTo>
                      <a:pt x="79" y="27"/>
                    </a:lnTo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5" name="Freeform 201"/>
              <p:cNvSpPr>
                <a:spLocks noChangeAspect="1"/>
              </p:cNvSpPr>
              <p:nvPr/>
            </p:nvSpPr>
            <p:spPr bwMode="auto">
              <a:xfrm rot="-1085186">
                <a:off x="2750" y="2683"/>
                <a:ext cx="170" cy="154"/>
              </a:xfrm>
              <a:custGeom>
                <a:avLst/>
                <a:gdLst>
                  <a:gd name="T0" fmla="*/ 2 w 211"/>
                  <a:gd name="T1" fmla="*/ 0 h 211"/>
                  <a:gd name="T2" fmla="*/ 2 w 211"/>
                  <a:gd name="T3" fmla="*/ 1 h 211"/>
                  <a:gd name="T4" fmla="*/ 2 w 211"/>
                  <a:gd name="T5" fmla="*/ 1 h 211"/>
                  <a:gd name="T6" fmla="*/ 0 w 211"/>
                  <a:gd name="T7" fmla="*/ 1 h 211"/>
                  <a:gd name="T8" fmla="*/ 2 w 211"/>
                  <a:gd name="T9" fmla="*/ 1 h 211"/>
                  <a:gd name="T10" fmla="*/ 2 w 211"/>
                  <a:gd name="T11" fmla="*/ 1 h 211"/>
                  <a:gd name="T12" fmla="*/ 2 w 211"/>
                  <a:gd name="T13" fmla="*/ 1 h 211"/>
                  <a:gd name="T14" fmla="*/ 2 w 211"/>
                  <a:gd name="T15" fmla="*/ 1 h 211"/>
                  <a:gd name="T16" fmla="*/ 2 w 211"/>
                  <a:gd name="T17" fmla="*/ 1 h 211"/>
                  <a:gd name="T18" fmla="*/ 2 w 211"/>
                  <a:gd name="T19" fmla="*/ 1 h 211"/>
                  <a:gd name="T20" fmla="*/ 2 w 211"/>
                  <a:gd name="T21" fmla="*/ 1 h 211"/>
                  <a:gd name="T22" fmla="*/ 2 w 211"/>
                  <a:gd name="T23" fmla="*/ 1 h 211"/>
                  <a:gd name="T24" fmla="*/ 2 w 211"/>
                  <a:gd name="T25" fmla="*/ 1 h 211"/>
                  <a:gd name="T26" fmla="*/ 2 w 211"/>
                  <a:gd name="T27" fmla="*/ 0 h 2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1"/>
                  <a:gd name="T43" fmla="*/ 0 h 211"/>
                  <a:gd name="T44" fmla="*/ 211 w 211"/>
                  <a:gd name="T45" fmla="*/ 211 h 2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1" h="211">
                    <a:moveTo>
                      <a:pt x="21" y="0"/>
                    </a:moveTo>
                    <a:lnTo>
                      <a:pt x="9" y="16"/>
                    </a:lnTo>
                    <a:lnTo>
                      <a:pt x="3" y="38"/>
                    </a:lnTo>
                    <a:lnTo>
                      <a:pt x="0" y="59"/>
                    </a:lnTo>
                    <a:lnTo>
                      <a:pt x="5" y="88"/>
                    </a:lnTo>
                    <a:lnTo>
                      <a:pt x="24" y="126"/>
                    </a:lnTo>
                    <a:lnTo>
                      <a:pt x="52" y="160"/>
                    </a:lnTo>
                    <a:lnTo>
                      <a:pt x="89" y="187"/>
                    </a:lnTo>
                    <a:lnTo>
                      <a:pt x="129" y="205"/>
                    </a:lnTo>
                    <a:lnTo>
                      <a:pt x="157" y="210"/>
                    </a:lnTo>
                    <a:lnTo>
                      <a:pt x="182" y="209"/>
                    </a:lnTo>
                    <a:lnTo>
                      <a:pt x="198" y="203"/>
                    </a:lnTo>
                    <a:lnTo>
                      <a:pt x="210" y="192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6" name="Freeform 202"/>
              <p:cNvSpPr>
                <a:spLocks noChangeAspect="1"/>
              </p:cNvSpPr>
              <p:nvPr/>
            </p:nvSpPr>
            <p:spPr bwMode="auto">
              <a:xfrm rot="-1085186">
                <a:off x="2758" y="2675"/>
                <a:ext cx="168" cy="153"/>
              </a:xfrm>
              <a:custGeom>
                <a:avLst/>
                <a:gdLst>
                  <a:gd name="T0" fmla="*/ 2 w 209"/>
                  <a:gd name="T1" fmla="*/ 1 h 210"/>
                  <a:gd name="T2" fmla="*/ 2 w 209"/>
                  <a:gd name="T3" fmla="*/ 1 h 210"/>
                  <a:gd name="T4" fmla="*/ 2 w 209"/>
                  <a:gd name="T5" fmla="*/ 0 h 210"/>
                  <a:gd name="T6" fmla="*/ 2 w 209"/>
                  <a:gd name="T7" fmla="*/ 1 h 210"/>
                  <a:gd name="T8" fmla="*/ 2 w 209"/>
                  <a:gd name="T9" fmla="*/ 1 h 210"/>
                  <a:gd name="T10" fmla="*/ 2 w 209"/>
                  <a:gd name="T11" fmla="*/ 1 h 210"/>
                  <a:gd name="T12" fmla="*/ 2 w 209"/>
                  <a:gd name="T13" fmla="*/ 1 h 210"/>
                  <a:gd name="T14" fmla="*/ 2 w 209"/>
                  <a:gd name="T15" fmla="*/ 1 h 210"/>
                  <a:gd name="T16" fmla="*/ 2 w 209"/>
                  <a:gd name="T17" fmla="*/ 1 h 210"/>
                  <a:gd name="T18" fmla="*/ 2 w 209"/>
                  <a:gd name="T19" fmla="*/ 1 h 210"/>
                  <a:gd name="T20" fmla="*/ 2 w 209"/>
                  <a:gd name="T21" fmla="*/ 1 h 210"/>
                  <a:gd name="T22" fmla="*/ 2 w 209"/>
                  <a:gd name="T23" fmla="*/ 1 h 210"/>
                  <a:gd name="T24" fmla="*/ 2 w 209"/>
                  <a:gd name="T25" fmla="*/ 1 h 210"/>
                  <a:gd name="T26" fmla="*/ 2 w 209"/>
                  <a:gd name="T27" fmla="*/ 1 h 210"/>
                  <a:gd name="T28" fmla="*/ 2 w 209"/>
                  <a:gd name="T29" fmla="*/ 1 h 210"/>
                  <a:gd name="T30" fmla="*/ 2 w 209"/>
                  <a:gd name="T31" fmla="*/ 1 h 210"/>
                  <a:gd name="T32" fmla="*/ 2 w 209"/>
                  <a:gd name="T33" fmla="*/ 1 h 210"/>
                  <a:gd name="T34" fmla="*/ 2 w 209"/>
                  <a:gd name="T35" fmla="*/ 1 h 210"/>
                  <a:gd name="T36" fmla="*/ 0 w 209"/>
                  <a:gd name="T37" fmla="*/ 1 h 210"/>
                  <a:gd name="T38" fmla="*/ 2 w 209"/>
                  <a:gd name="T39" fmla="*/ 1 h 2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9"/>
                  <a:gd name="T61" fmla="*/ 0 h 210"/>
                  <a:gd name="T62" fmla="*/ 209 w 209"/>
                  <a:gd name="T63" fmla="*/ 210 h 21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9" h="210">
                    <a:moveTo>
                      <a:pt x="5" y="15"/>
                    </a:moveTo>
                    <a:lnTo>
                      <a:pt x="12" y="5"/>
                    </a:lnTo>
                    <a:lnTo>
                      <a:pt x="23" y="0"/>
                    </a:lnTo>
                    <a:lnTo>
                      <a:pt x="48" y="2"/>
                    </a:lnTo>
                    <a:lnTo>
                      <a:pt x="77" y="13"/>
                    </a:lnTo>
                    <a:lnTo>
                      <a:pt x="109" y="34"/>
                    </a:lnTo>
                    <a:lnTo>
                      <a:pt x="144" y="61"/>
                    </a:lnTo>
                    <a:lnTo>
                      <a:pt x="181" y="104"/>
                    </a:lnTo>
                    <a:lnTo>
                      <a:pt x="204" y="147"/>
                    </a:lnTo>
                    <a:lnTo>
                      <a:pt x="207" y="176"/>
                    </a:lnTo>
                    <a:lnTo>
                      <a:pt x="208" y="192"/>
                    </a:lnTo>
                    <a:lnTo>
                      <a:pt x="198" y="202"/>
                    </a:lnTo>
                    <a:lnTo>
                      <a:pt x="185" y="209"/>
                    </a:lnTo>
                    <a:lnTo>
                      <a:pt x="156" y="205"/>
                    </a:lnTo>
                    <a:lnTo>
                      <a:pt x="110" y="188"/>
                    </a:lnTo>
                    <a:lnTo>
                      <a:pt x="62" y="148"/>
                    </a:lnTo>
                    <a:lnTo>
                      <a:pt x="27" y="106"/>
                    </a:lnTo>
                    <a:lnTo>
                      <a:pt x="7" y="71"/>
                    </a:lnTo>
                    <a:lnTo>
                      <a:pt x="0" y="35"/>
                    </a:lnTo>
                    <a:lnTo>
                      <a:pt x="5" y="15"/>
                    </a:lnTo>
                  </a:path>
                </a:pathLst>
              </a:custGeom>
              <a:solidFill>
                <a:srgbClr val="FFFFF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7" name="Freeform 203"/>
              <p:cNvSpPr>
                <a:spLocks noChangeAspect="1"/>
              </p:cNvSpPr>
              <p:nvPr/>
            </p:nvSpPr>
            <p:spPr bwMode="auto">
              <a:xfrm rot="-1085186">
                <a:off x="2804" y="2759"/>
                <a:ext cx="45" cy="40"/>
              </a:xfrm>
              <a:custGeom>
                <a:avLst/>
                <a:gdLst>
                  <a:gd name="T0" fmla="*/ 0 w 56"/>
                  <a:gd name="T1" fmla="*/ 1 h 57"/>
                  <a:gd name="T2" fmla="*/ 2 w 56"/>
                  <a:gd name="T3" fmla="*/ 1 h 57"/>
                  <a:gd name="T4" fmla="*/ 2 w 56"/>
                  <a:gd name="T5" fmla="*/ 0 h 57"/>
                  <a:gd name="T6" fmla="*/ 2 w 56"/>
                  <a:gd name="T7" fmla="*/ 1 h 57"/>
                  <a:gd name="T8" fmla="*/ 2 w 56"/>
                  <a:gd name="T9" fmla="*/ 1 h 57"/>
                  <a:gd name="T10" fmla="*/ 2 w 56"/>
                  <a:gd name="T11" fmla="*/ 1 h 57"/>
                  <a:gd name="T12" fmla="*/ 2 w 56"/>
                  <a:gd name="T13" fmla="*/ 1 h 57"/>
                  <a:gd name="T14" fmla="*/ 2 w 56"/>
                  <a:gd name="T15" fmla="*/ 1 h 57"/>
                  <a:gd name="T16" fmla="*/ 2 w 56"/>
                  <a:gd name="T17" fmla="*/ 1 h 57"/>
                  <a:gd name="T18" fmla="*/ 2 w 56"/>
                  <a:gd name="T19" fmla="*/ 1 h 57"/>
                  <a:gd name="T20" fmla="*/ 2 w 56"/>
                  <a:gd name="T21" fmla="*/ 1 h 57"/>
                  <a:gd name="T22" fmla="*/ 2 w 56"/>
                  <a:gd name="T23" fmla="*/ 1 h 57"/>
                  <a:gd name="T24" fmla="*/ 2 w 56"/>
                  <a:gd name="T25" fmla="*/ 1 h 57"/>
                  <a:gd name="T26" fmla="*/ 2 w 56"/>
                  <a:gd name="T27" fmla="*/ 1 h 57"/>
                  <a:gd name="T28" fmla="*/ 2 w 56"/>
                  <a:gd name="T29" fmla="*/ 1 h 57"/>
                  <a:gd name="T30" fmla="*/ 2 w 56"/>
                  <a:gd name="T31" fmla="*/ 1 h 57"/>
                  <a:gd name="T32" fmla="*/ 2 w 56"/>
                  <a:gd name="T33" fmla="*/ 1 h 57"/>
                  <a:gd name="T34" fmla="*/ 2 w 56"/>
                  <a:gd name="T35" fmla="*/ 1 h 57"/>
                  <a:gd name="T36" fmla="*/ 0 w 56"/>
                  <a:gd name="T37" fmla="*/ 1 h 57"/>
                  <a:gd name="T38" fmla="*/ 0 w 56"/>
                  <a:gd name="T39" fmla="*/ 1 h 5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6"/>
                  <a:gd name="T61" fmla="*/ 0 h 57"/>
                  <a:gd name="T62" fmla="*/ 56 w 56"/>
                  <a:gd name="T63" fmla="*/ 57 h 5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6" h="57">
                    <a:moveTo>
                      <a:pt x="0" y="6"/>
                    </a:moveTo>
                    <a:lnTo>
                      <a:pt x="3" y="1"/>
                    </a:lnTo>
                    <a:lnTo>
                      <a:pt x="6" y="0"/>
                    </a:lnTo>
                    <a:lnTo>
                      <a:pt x="13" y="1"/>
                    </a:lnTo>
                    <a:lnTo>
                      <a:pt x="20" y="4"/>
                    </a:lnTo>
                    <a:lnTo>
                      <a:pt x="29" y="9"/>
                    </a:lnTo>
                    <a:lnTo>
                      <a:pt x="38" y="17"/>
                    </a:lnTo>
                    <a:lnTo>
                      <a:pt x="48" y="27"/>
                    </a:lnTo>
                    <a:lnTo>
                      <a:pt x="55" y="41"/>
                    </a:lnTo>
                    <a:lnTo>
                      <a:pt x="55" y="47"/>
                    </a:lnTo>
                    <a:lnTo>
                      <a:pt x="54" y="51"/>
                    </a:lnTo>
                    <a:lnTo>
                      <a:pt x="52" y="53"/>
                    </a:lnTo>
                    <a:lnTo>
                      <a:pt x="49" y="56"/>
                    </a:lnTo>
                    <a:lnTo>
                      <a:pt x="41" y="53"/>
                    </a:lnTo>
                    <a:lnTo>
                      <a:pt x="30" y="50"/>
                    </a:lnTo>
                    <a:lnTo>
                      <a:pt x="17" y="40"/>
                    </a:lnTo>
                    <a:lnTo>
                      <a:pt x="7" y="28"/>
                    </a:lnTo>
                    <a:lnTo>
                      <a:pt x="3" y="20"/>
                    </a:lnTo>
                    <a:lnTo>
                      <a:pt x="0" y="1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80808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8" name="Freeform 204"/>
              <p:cNvSpPr>
                <a:spLocks noChangeAspect="1"/>
              </p:cNvSpPr>
              <p:nvPr/>
            </p:nvSpPr>
            <p:spPr bwMode="auto">
              <a:xfrm rot="-1085186">
                <a:off x="2793" y="2724"/>
                <a:ext cx="88" cy="79"/>
              </a:xfrm>
              <a:custGeom>
                <a:avLst/>
                <a:gdLst>
                  <a:gd name="T0" fmla="*/ 2 w 109"/>
                  <a:gd name="T1" fmla="*/ 1 h 110"/>
                  <a:gd name="T2" fmla="*/ 2 w 109"/>
                  <a:gd name="T3" fmla="*/ 1 h 110"/>
                  <a:gd name="T4" fmla="*/ 2 w 109"/>
                  <a:gd name="T5" fmla="*/ 1 h 110"/>
                  <a:gd name="T6" fmla="*/ 2 w 109"/>
                  <a:gd name="T7" fmla="*/ 1 h 110"/>
                  <a:gd name="T8" fmla="*/ 2 w 109"/>
                  <a:gd name="T9" fmla="*/ 1 h 110"/>
                  <a:gd name="T10" fmla="*/ 2 w 109"/>
                  <a:gd name="T11" fmla="*/ 1 h 110"/>
                  <a:gd name="T12" fmla="*/ 2 w 109"/>
                  <a:gd name="T13" fmla="*/ 0 h 110"/>
                  <a:gd name="T14" fmla="*/ 0 w 109"/>
                  <a:gd name="T15" fmla="*/ 1 h 110"/>
                  <a:gd name="T16" fmla="*/ 2 w 109"/>
                  <a:gd name="T17" fmla="*/ 1 h 1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9"/>
                  <a:gd name="T28" fmla="*/ 0 h 110"/>
                  <a:gd name="T29" fmla="*/ 109 w 109"/>
                  <a:gd name="T30" fmla="*/ 110 h 1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9" h="110">
                    <a:moveTo>
                      <a:pt x="3" y="39"/>
                    </a:moveTo>
                    <a:lnTo>
                      <a:pt x="82" y="5"/>
                    </a:lnTo>
                    <a:lnTo>
                      <a:pt x="102" y="22"/>
                    </a:lnTo>
                    <a:lnTo>
                      <a:pt x="65" y="104"/>
                    </a:lnTo>
                    <a:lnTo>
                      <a:pt x="69" y="109"/>
                    </a:lnTo>
                    <a:lnTo>
                      <a:pt x="108" y="21"/>
                    </a:lnTo>
                    <a:lnTo>
                      <a:pt x="82" y="0"/>
                    </a:lnTo>
                    <a:lnTo>
                      <a:pt x="0" y="34"/>
                    </a:lnTo>
                    <a:lnTo>
                      <a:pt x="3" y="39"/>
                    </a:lnTo>
                  </a:path>
                </a:pathLst>
              </a:custGeom>
              <a:solidFill>
                <a:srgbClr val="80808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9" name="Freeform 205"/>
              <p:cNvSpPr>
                <a:spLocks noChangeAspect="1"/>
              </p:cNvSpPr>
              <p:nvPr/>
            </p:nvSpPr>
            <p:spPr bwMode="auto">
              <a:xfrm rot="-1085186">
                <a:off x="2810" y="2732"/>
                <a:ext cx="62" cy="55"/>
              </a:xfrm>
              <a:custGeom>
                <a:avLst/>
                <a:gdLst>
                  <a:gd name="T0" fmla="*/ 2 w 77"/>
                  <a:gd name="T1" fmla="*/ 0 h 74"/>
                  <a:gd name="T2" fmla="*/ 0 w 77"/>
                  <a:gd name="T3" fmla="*/ 1 h 74"/>
                  <a:gd name="T4" fmla="*/ 2 w 77"/>
                  <a:gd name="T5" fmla="*/ 1 h 74"/>
                  <a:gd name="T6" fmla="*/ 2 w 77"/>
                  <a:gd name="T7" fmla="*/ 1 h 74"/>
                  <a:gd name="T8" fmla="*/ 2 w 77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74"/>
                  <a:gd name="T17" fmla="*/ 77 w 77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74">
                    <a:moveTo>
                      <a:pt x="71" y="0"/>
                    </a:moveTo>
                    <a:lnTo>
                      <a:pt x="0" y="66"/>
                    </a:lnTo>
                    <a:lnTo>
                      <a:pt x="4" y="73"/>
                    </a:lnTo>
                    <a:lnTo>
                      <a:pt x="76" y="2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80808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0" name="AutoShape 206"/>
              <p:cNvSpPr>
                <a:spLocks noChangeArrowheads="1"/>
              </p:cNvSpPr>
              <p:nvPr/>
            </p:nvSpPr>
            <p:spPr bwMode="auto">
              <a:xfrm flipV="1">
                <a:off x="2739" y="2859"/>
                <a:ext cx="101" cy="6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91 w 21600"/>
                  <a:gd name="T13" fmla="*/ 4383 h 21600"/>
                  <a:gd name="T14" fmla="*/ 17109 w 21600"/>
                  <a:gd name="T15" fmla="*/ 1721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79" name="Arc 217"/>
            <p:cNvSpPr>
              <a:spLocks/>
            </p:cNvSpPr>
            <p:nvPr/>
          </p:nvSpPr>
          <p:spPr bwMode="auto">
            <a:xfrm rot="4152315">
              <a:off x="1871156" y="4320381"/>
              <a:ext cx="312481" cy="772322"/>
            </a:xfrm>
            <a:custGeom>
              <a:avLst/>
              <a:gdLst>
                <a:gd name="T0" fmla="*/ 2147483647 w 43200"/>
                <a:gd name="T1" fmla="*/ 2147483647 h 43195"/>
                <a:gd name="T2" fmla="*/ 2147483647 w 43200"/>
                <a:gd name="T3" fmla="*/ 2147483647 h 43195"/>
                <a:gd name="T4" fmla="*/ 2147483647 w 43200"/>
                <a:gd name="T5" fmla="*/ 2147483647 h 43195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195"/>
                <a:gd name="T11" fmla="*/ 43200 w 43200"/>
                <a:gd name="T12" fmla="*/ 43195 h 431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195" fill="none" extrusionOk="0">
                  <a:moveTo>
                    <a:pt x="21148" y="43195"/>
                  </a:moveTo>
                  <a:cubicBezTo>
                    <a:pt x="9397" y="42949"/>
                    <a:pt x="0" y="3335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301"/>
                    <a:pt x="33881" y="42875"/>
                    <a:pt x="22184" y="43192"/>
                  </a:cubicBezTo>
                </a:path>
                <a:path w="43200" h="43195" stroke="0" extrusionOk="0">
                  <a:moveTo>
                    <a:pt x="21148" y="43195"/>
                  </a:moveTo>
                  <a:cubicBezTo>
                    <a:pt x="9397" y="42949"/>
                    <a:pt x="0" y="3335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301"/>
                    <a:pt x="33881" y="42875"/>
                    <a:pt x="22184" y="43192"/>
                  </a:cubicBezTo>
                  <a:lnTo>
                    <a:pt x="21600" y="21600"/>
                  </a:lnTo>
                  <a:lnTo>
                    <a:pt x="21148" y="43195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80" name="Arc 218"/>
            <p:cNvSpPr>
              <a:spLocks/>
            </p:cNvSpPr>
            <p:nvPr/>
          </p:nvSpPr>
          <p:spPr bwMode="auto">
            <a:xfrm rot="1037540">
              <a:off x="1349005" y="3493486"/>
              <a:ext cx="675408" cy="1393874"/>
            </a:xfrm>
            <a:custGeom>
              <a:avLst/>
              <a:gdLst>
                <a:gd name="T0" fmla="*/ 2147483647 w 43200"/>
                <a:gd name="T1" fmla="*/ 2147483647 h 43195"/>
                <a:gd name="T2" fmla="*/ 2147483647 w 43200"/>
                <a:gd name="T3" fmla="*/ 2147483647 h 43195"/>
                <a:gd name="T4" fmla="*/ 2147483647 w 43200"/>
                <a:gd name="T5" fmla="*/ 2147483647 h 43195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195"/>
                <a:gd name="T11" fmla="*/ 43200 w 43200"/>
                <a:gd name="T12" fmla="*/ 43195 h 431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195" fill="none" extrusionOk="0">
                  <a:moveTo>
                    <a:pt x="21148" y="43195"/>
                  </a:moveTo>
                  <a:cubicBezTo>
                    <a:pt x="9397" y="42949"/>
                    <a:pt x="0" y="3335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301"/>
                    <a:pt x="33881" y="42875"/>
                    <a:pt x="22184" y="43192"/>
                  </a:cubicBezTo>
                </a:path>
                <a:path w="43200" h="43195" stroke="0" extrusionOk="0">
                  <a:moveTo>
                    <a:pt x="21148" y="43195"/>
                  </a:moveTo>
                  <a:cubicBezTo>
                    <a:pt x="9397" y="42949"/>
                    <a:pt x="0" y="33353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301"/>
                    <a:pt x="33881" y="42875"/>
                    <a:pt x="22184" y="43192"/>
                  </a:cubicBezTo>
                  <a:lnTo>
                    <a:pt x="21600" y="21600"/>
                  </a:lnTo>
                  <a:lnTo>
                    <a:pt x="21148" y="4319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81" name="Line 219"/>
            <p:cNvSpPr>
              <a:spLocks noChangeShapeType="1"/>
            </p:cNvSpPr>
            <p:nvPr/>
          </p:nvSpPr>
          <p:spPr bwMode="auto">
            <a:xfrm>
              <a:off x="1346024" y="2422625"/>
              <a:ext cx="119277" cy="2491067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2" name="Line 220"/>
            <p:cNvSpPr>
              <a:spLocks noChangeShapeType="1"/>
            </p:cNvSpPr>
            <p:nvPr/>
          </p:nvSpPr>
          <p:spPr bwMode="auto">
            <a:xfrm flipH="1">
              <a:off x="1453373" y="2447203"/>
              <a:ext cx="1751888" cy="2480534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3" name="Arc 223"/>
            <p:cNvSpPr>
              <a:spLocks/>
            </p:cNvSpPr>
            <p:nvPr/>
          </p:nvSpPr>
          <p:spPr bwMode="auto">
            <a:xfrm>
              <a:off x="1438464" y="4097381"/>
              <a:ext cx="477110" cy="229972"/>
            </a:xfrm>
            <a:custGeom>
              <a:avLst/>
              <a:gdLst>
                <a:gd name="T0" fmla="*/ 0 w 20983"/>
                <a:gd name="T1" fmla="*/ 2147483647 h 21600"/>
                <a:gd name="T2" fmla="*/ 2147483647 w 20983"/>
                <a:gd name="T3" fmla="*/ 2147483647 h 21600"/>
                <a:gd name="T4" fmla="*/ 2147483647 w 20983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0983"/>
                <a:gd name="T10" fmla="*/ 0 h 21600"/>
                <a:gd name="T11" fmla="*/ 20983 w 2098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983" h="21600" fill="none" extrusionOk="0">
                  <a:moveTo>
                    <a:pt x="0" y="4"/>
                  </a:moveTo>
                  <a:cubicBezTo>
                    <a:pt x="145" y="1"/>
                    <a:pt x="291" y="-1"/>
                    <a:pt x="438" y="0"/>
                  </a:cubicBezTo>
                  <a:cubicBezTo>
                    <a:pt x="9797" y="0"/>
                    <a:pt x="18092" y="6028"/>
                    <a:pt x="20982" y="14931"/>
                  </a:cubicBezTo>
                </a:path>
                <a:path w="20983" h="21600" stroke="0" extrusionOk="0">
                  <a:moveTo>
                    <a:pt x="0" y="4"/>
                  </a:moveTo>
                  <a:cubicBezTo>
                    <a:pt x="145" y="1"/>
                    <a:pt x="291" y="-1"/>
                    <a:pt x="438" y="0"/>
                  </a:cubicBezTo>
                  <a:cubicBezTo>
                    <a:pt x="9797" y="0"/>
                    <a:pt x="18092" y="6028"/>
                    <a:pt x="20982" y="14931"/>
                  </a:cubicBezTo>
                  <a:lnTo>
                    <a:pt x="438" y="21600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84" name="Line 310"/>
            <p:cNvSpPr>
              <a:spLocks noChangeShapeType="1"/>
            </p:cNvSpPr>
            <p:nvPr/>
          </p:nvSpPr>
          <p:spPr bwMode="auto">
            <a:xfrm flipV="1">
              <a:off x="1441446" y="2250586"/>
              <a:ext cx="582968" cy="25560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5" name="Line 311"/>
            <p:cNvSpPr>
              <a:spLocks noChangeShapeType="1"/>
            </p:cNvSpPr>
            <p:nvPr/>
          </p:nvSpPr>
          <p:spPr bwMode="auto">
            <a:xfrm flipV="1">
              <a:off x="1441446" y="2348894"/>
              <a:ext cx="1164446" cy="25560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6" name="Arc 315"/>
            <p:cNvSpPr>
              <a:spLocks/>
            </p:cNvSpPr>
            <p:nvPr/>
          </p:nvSpPr>
          <p:spPr bwMode="auto">
            <a:xfrm>
              <a:off x="1829097" y="3037053"/>
              <a:ext cx="389142" cy="9830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87" name="Text Box 316"/>
            <p:cNvSpPr txBox="1">
              <a:spLocks noChangeArrowheads="1"/>
            </p:cNvSpPr>
            <p:nvPr/>
          </p:nvSpPr>
          <p:spPr bwMode="auto">
            <a:xfrm>
              <a:off x="186050" y="3405710"/>
              <a:ext cx="1130335" cy="725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2000" b="1" dirty="0"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X-Band</a:t>
              </a:r>
            </a:p>
            <a:p>
              <a:r>
                <a:rPr lang="en-US" altLang="ja-JP" sz="2000" b="1" dirty="0"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0.1deg</a:t>
              </a:r>
            </a:p>
          </p:txBody>
        </p:sp>
        <p:sp>
          <p:nvSpPr>
            <p:cNvPr id="188" name="Line 317"/>
            <p:cNvSpPr>
              <a:spLocks noChangeShapeType="1"/>
            </p:cNvSpPr>
            <p:nvPr/>
          </p:nvSpPr>
          <p:spPr bwMode="auto">
            <a:xfrm flipV="1">
              <a:off x="1134306" y="3059876"/>
              <a:ext cx="890108" cy="7215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9" name="Line 318"/>
            <p:cNvSpPr>
              <a:spLocks noChangeShapeType="1"/>
            </p:cNvSpPr>
            <p:nvPr/>
          </p:nvSpPr>
          <p:spPr bwMode="auto">
            <a:xfrm flipV="1">
              <a:off x="1841025" y="3705903"/>
              <a:ext cx="833451" cy="47925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cxnSp>
          <p:nvCxnSpPr>
            <p:cNvPr id="190" name="直接箭头连接符 189"/>
            <p:cNvCxnSpPr/>
            <p:nvPr/>
          </p:nvCxnSpPr>
          <p:spPr bwMode="auto">
            <a:xfrm rot="5400000" flipH="1" flipV="1">
              <a:off x="551127" y="3028830"/>
              <a:ext cx="2761416" cy="846803"/>
            </a:xfrm>
            <a:prstGeom prst="straightConnector1">
              <a:avLst/>
            </a:prstGeom>
            <a:ln w="12700"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椭圆 190"/>
            <p:cNvSpPr/>
            <p:nvPr/>
          </p:nvSpPr>
          <p:spPr bwMode="auto">
            <a:xfrm>
              <a:off x="1164048" y="928688"/>
              <a:ext cx="2309326" cy="1725665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zh-CN" altLang="en-US" sz="2000">
                <a:latin typeface="Times New Roman" pitchFamily="18" charset="0"/>
                <a:ea typeface="黑体" pitchFamily="2" charset="-122"/>
                <a:cs typeface="Times New Roman" pitchFamily="18" charset="0"/>
              </a:endParaRPr>
            </a:p>
          </p:txBody>
        </p:sp>
        <p:sp>
          <p:nvSpPr>
            <p:cNvPr id="192" name="Text Box 316"/>
            <p:cNvSpPr txBox="1">
              <a:spLocks noChangeArrowheads="1"/>
            </p:cNvSpPr>
            <p:nvPr/>
          </p:nvSpPr>
          <p:spPr bwMode="auto">
            <a:xfrm>
              <a:off x="2592464" y="3405710"/>
              <a:ext cx="996158" cy="725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000" b="1"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S-Band</a:t>
              </a:r>
              <a:endParaRPr lang="en-US" altLang="ja-JP" sz="2000" b="1"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  <a:p>
              <a:r>
                <a:rPr lang="en-US" altLang="ja-JP" sz="2000" b="1"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0.</a:t>
              </a:r>
              <a:r>
                <a:rPr lang="en-US" altLang="zh-CN" sz="2000" b="1"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4</a:t>
              </a:r>
              <a:r>
                <a:rPr lang="zh-CN" altLang="en-US" sz="2000" b="1"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 </a:t>
              </a:r>
              <a:r>
                <a:rPr lang="en-US" altLang="zh-CN" sz="2000" b="1"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deg</a:t>
              </a:r>
              <a:endParaRPr lang="en-US" altLang="ja-JP" sz="2000" b="1"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193" name="TextBox 40"/>
            <p:cNvSpPr txBox="1">
              <a:spLocks noChangeArrowheads="1"/>
            </p:cNvSpPr>
            <p:nvPr/>
          </p:nvSpPr>
          <p:spPr bwMode="auto">
            <a:xfrm>
              <a:off x="2054192" y="928688"/>
              <a:ext cx="824848" cy="410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000" b="1"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Moon</a:t>
              </a:r>
              <a:endParaRPr lang="zh-CN" altLang="en-US" sz="2000" b="1"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grpSp>
          <p:nvGrpSpPr>
            <p:cNvPr id="14" name="组合 122"/>
            <p:cNvGrpSpPr>
              <a:grpSpLocks/>
            </p:cNvGrpSpPr>
            <p:nvPr/>
          </p:nvGrpSpPr>
          <p:grpSpPr bwMode="auto">
            <a:xfrm rot="-6984391">
              <a:off x="2978144" y="2357870"/>
              <a:ext cx="562191" cy="346891"/>
              <a:chOff x="4714876" y="4400095"/>
              <a:chExt cx="2500330" cy="1243483"/>
            </a:xfrm>
          </p:grpSpPr>
          <p:cxnSp>
            <p:nvCxnSpPr>
              <p:cNvPr id="216" name="直接连接符 294"/>
              <p:cNvCxnSpPr>
                <a:cxnSpLocks noChangeShapeType="1"/>
                <a:stCxn id="221" idx="3"/>
                <a:endCxn id="222" idx="1"/>
              </p:cNvCxnSpPr>
              <p:nvPr/>
            </p:nvCxnSpPr>
            <p:spPr bwMode="auto">
              <a:xfrm>
                <a:off x="5429256" y="4964917"/>
                <a:ext cx="1071570" cy="1588"/>
              </a:xfrm>
              <a:prstGeom prst="line">
                <a:avLst/>
              </a:prstGeom>
              <a:noFill/>
              <a:ln w="15875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17" name="梯形 216"/>
              <p:cNvSpPr/>
              <p:nvPr/>
            </p:nvSpPr>
            <p:spPr bwMode="auto">
              <a:xfrm>
                <a:off x="5648223" y="4404190"/>
                <a:ext cx="702683" cy="705430"/>
              </a:xfrm>
              <a:prstGeom prst="trapezoid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sz="2000">
                  <a:latin typeface="Times New Roman" pitchFamily="18" charset="0"/>
                  <a:ea typeface="黑体" pitchFamily="2" charset="-122"/>
                  <a:cs typeface="Times New Roman" pitchFamily="18" charset="0"/>
                </a:endParaRPr>
              </a:p>
            </p:txBody>
          </p:sp>
          <p:sp>
            <p:nvSpPr>
              <p:cNvPr id="218" name="椭圆 296"/>
              <p:cNvSpPr>
                <a:spLocks noChangeArrowheads="1"/>
              </p:cNvSpPr>
              <p:nvPr/>
            </p:nvSpPr>
            <p:spPr bwMode="auto">
              <a:xfrm>
                <a:off x="5434599" y="5000057"/>
                <a:ext cx="648027" cy="646699"/>
              </a:xfrm>
              <a:prstGeom prst="ellipse">
                <a:avLst/>
              </a:pr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latin typeface="Times New Roman" pitchFamily="18" charset="0"/>
                  <a:ea typeface="黑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19" name="椭圆 297"/>
              <p:cNvSpPr>
                <a:spLocks noChangeArrowheads="1"/>
              </p:cNvSpPr>
              <p:nvPr/>
            </p:nvSpPr>
            <p:spPr bwMode="auto">
              <a:xfrm>
                <a:off x="5813828" y="4996040"/>
                <a:ext cx="640222" cy="641352"/>
              </a:xfrm>
              <a:prstGeom prst="ellipse">
                <a:avLst/>
              </a:pr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latin typeface="Times New Roman" pitchFamily="18" charset="0"/>
                  <a:ea typeface="黑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20" name="椭圆 298"/>
              <p:cNvSpPr>
                <a:spLocks noChangeArrowheads="1"/>
              </p:cNvSpPr>
              <p:nvPr/>
            </p:nvSpPr>
            <p:spPr bwMode="auto">
              <a:xfrm>
                <a:off x="5621257" y="4864947"/>
                <a:ext cx="640222" cy="641352"/>
              </a:xfrm>
              <a:prstGeom prst="ellipse">
                <a:avLst/>
              </a:prstGeom>
              <a:blipFill dpi="0" rotWithShape="1">
                <a:blip r:embed="rId2" cstate="print"/>
                <a:srcRect/>
                <a:tile tx="0" ty="0" sx="100000" sy="100000" flip="none" algn="tl"/>
              </a:blip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latin typeface="Times New Roman" pitchFamily="18" charset="0"/>
                  <a:ea typeface="黑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21" name="矩形 299"/>
              <p:cNvSpPr>
                <a:spLocks noChangeArrowheads="1"/>
              </p:cNvSpPr>
              <p:nvPr/>
            </p:nvSpPr>
            <p:spPr bwMode="auto">
              <a:xfrm>
                <a:off x="4727995" y="4777554"/>
                <a:ext cx="710488" cy="358090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latin typeface="Times New Roman" pitchFamily="18" charset="0"/>
                  <a:ea typeface="黑体" pitchFamily="49" charset="-122"/>
                  <a:cs typeface="Times New Roman" pitchFamily="18" charset="0"/>
                </a:endParaRPr>
              </a:p>
            </p:txBody>
          </p:sp>
          <p:sp>
            <p:nvSpPr>
              <p:cNvPr id="222" name="矩形 300"/>
              <p:cNvSpPr>
                <a:spLocks noChangeArrowheads="1"/>
              </p:cNvSpPr>
              <p:nvPr/>
            </p:nvSpPr>
            <p:spPr bwMode="auto">
              <a:xfrm>
                <a:off x="6524908" y="4789973"/>
                <a:ext cx="702683" cy="352744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 sz="2000">
                  <a:latin typeface="Times New Roman" pitchFamily="18" charset="0"/>
                  <a:ea typeface="黑体" pitchFamily="49" charset="-122"/>
                  <a:cs typeface="Times New Roman" pitchFamily="18" charset="0"/>
                </a:endParaRPr>
              </a:p>
            </p:txBody>
          </p:sp>
        </p:grpSp>
        <p:sp>
          <p:nvSpPr>
            <p:cNvPr id="195" name="Text Box 316"/>
            <p:cNvSpPr txBox="1">
              <a:spLocks noChangeArrowheads="1"/>
            </p:cNvSpPr>
            <p:nvPr/>
          </p:nvSpPr>
          <p:spPr bwMode="auto">
            <a:xfrm>
              <a:off x="3348712" y="2053969"/>
              <a:ext cx="967340" cy="410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000" b="1"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Return</a:t>
              </a:r>
              <a:endParaRPr lang="en-US" altLang="ja-JP" sz="2000" b="1"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  <p:sp>
          <p:nvSpPr>
            <p:cNvPr id="196" name="Text Box 316"/>
            <p:cNvSpPr txBox="1">
              <a:spLocks noChangeArrowheads="1"/>
            </p:cNvSpPr>
            <p:nvPr/>
          </p:nvSpPr>
          <p:spPr bwMode="auto">
            <a:xfrm>
              <a:off x="266691" y="1680046"/>
              <a:ext cx="1021775" cy="410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000" b="1" dirty="0"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Orbiter</a:t>
              </a:r>
            </a:p>
          </p:txBody>
        </p:sp>
        <p:grpSp>
          <p:nvGrpSpPr>
            <p:cNvPr id="15" name="组合 98"/>
            <p:cNvGrpSpPr>
              <a:grpSpLocks/>
            </p:cNvGrpSpPr>
            <p:nvPr/>
          </p:nvGrpSpPr>
          <p:grpSpPr bwMode="auto">
            <a:xfrm rot="-4786822">
              <a:off x="789574" y="1926439"/>
              <a:ext cx="540996" cy="707012"/>
              <a:chOff x="754823" y="1694452"/>
              <a:chExt cx="1896943" cy="1915828"/>
            </a:xfrm>
          </p:grpSpPr>
          <p:grpSp>
            <p:nvGrpSpPr>
              <p:cNvPr id="16" name="Group 243"/>
              <p:cNvGrpSpPr>
                <a:grpSpLocks/>
              </p:cNvGrpSpPr>
              <p:nvPr/>
            </p:nvGrpSpPr>
            <p:grpSpPr bwMode="auto">
              <a:xfrm rot="3354394">
                <a:off x="1019787" y="1688363"/>
                <a:ext cx="1625890" cy="1638068"/>
                <a:chOff x="4375" y="1541"/>
                <a:chExt cx="260" cy="266"/>
              </a:xfrm>
            </p:grpSpPr>
            <p:sp>
              <p:nvSpPr>
                <p:cNvPr id="208" name="Freeform 244"/>
                <p:cNvSpPr>
                  <a:spLocks/>
                </p:cNvSpPr>
                <p:nvPr/>
              </p:nvSpPr>
              <p:spPr bwMode="auto">
                <a:xfrm>
                  <a:off x="4373" y="1759"/>
                  <a:ext cx="107" cy="46"/>
                </a:xfrm>
                <a:custGeom>
                  <a:avLst/>
                  <a:gdLst>
                    <a:gd name="T0" fmla="*/ 106 w 107"/>
                    <a:gd name="T1" fmla="*/ 3 h 43"/>
                    <a:gd name="T2" fmla="*/ 18 w 107"/>
                    <a:gd name="T3" fmla="*/ 88 h 43"/>
                    <a:gd name="T4" fmla="*/ 0 w 107"/>
                    <a:gd name="T5" fmla="*/ 36 h 43"/>
                    <a:gd name="T6" fmla="*/ 37 w 107"/>
                    <a:gd name="T7" fmla="*/ 0 h 43"/>
                    <a:gd name="T8" fmla="*/ 43 w 107"/>
                    <a:gd name="T9" fmla="*/ 64 h 43"/>
                    <a:gd name="T10" fmla="*/ 106 w 107"/>
                    <a:gd name="T11" fmla="*/ 3 h 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7"/>
                    <a:gd name="T19" fmla="*/ 0 h 43"/>
                    <a:gd name="T20" fmla="*/ 107 w 107"/>
                    <a:gd name="T21" fmla="*/ 43 h 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7" h="43">
                      <a:moveTo>
                        <a:pt x="106" y="3"/>
                      </a:moveTo>
                      <a:lnTo>
                        <a:pt x="18" y="42"/>
                      </a:lnTo>
                      <a:lnTo>
                        <a:pt x="0" y="18"/>
                      </a:lnTo>
                      <a:lnTo>
                        <a:pt x="37" y="0"/>
                      </a:lnTo>
                      <a:lnTo>
                        <a:pt x="43" y="31"/>
                      </a:lnTo>
                      <a:lnTo>
                        <a:pt x="106" y="3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9" name="Freeform 245"/>
                <p:cNvSpPr>
                  <a:spLocks/>
                </p:cNvSpPr>
                <p:nvPr/>
              </p:nvSpPr>
              <p:spPr bwMode="auto">
                <a:xfrm>
                  <a:off x="4462" y="1599"/>
                  <a:ext cx="52" cy="68"/>
                </a:xfrm>
                <a:custGeom>
                  <a:avLst/>
                  <a:gdLst>
                    <a:gd name="T0" fmla="*/ 27 w 53"/>
                    <a:gd name="T1" fmla="*/ 0 h 68"/>
                    <a:gd name="T2" fmla="*/ 49 w 53"/>
                    <a:gd name="T3" fmla="*/ 67 h 68"/>
                    <a:gd name="T4" fmla="*/ 0 w 53"/>
                    <a:gd name="T5" fmla="*/ 13 h 68"/>
                    <a:gd name="T6" fmla="*/ 27 w 53"/>
                    <a:gd name="T7" fmla="*/ 0 h 6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3"/>
                    <a:gd name="T13" fmla="*/ 0 h 68"/>
                    <a:gd name="T14" fmla="*/ 53 w 53"/>
                    <a:gd name="T15" fmla="*/ 68 h 6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3" h="68">
                      <a:moveTo>
                        <a:pt x="30" y="0"/>
                      </a:moveTo>
                      <a:lnTo>
                        <a:pt x="52" y="67"/>
                      </a:lnTo>
                      <a:lnTo>
                        <a:pt x="0" y="13"/>
                      </a:lnTo>
                      <a:lnTo>
                        <a:pt x="30" y="0"/>
                      </a:lnTo>
                    </a:path>
                  </a:pathLst>
                </a:custGeom>
                <a:solidFill>
                  <a:srgbClr val="D0D0D0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grpSp>
              <p:nvGrpSpPr>
                <p:cNvPr id="17" name="Group 246"/>
                <p:cNvGrpSpPr>
                  <a:grpSpLocks/>
                </p:cNvGrpSpPr>
                <p:nvPr/>
              </p:nvGrpSpPr>
              <p:grpSpPr bwMode="auto">
                <a:xfrm>
                  <a:off x="4514" y="1637"/>
                  <a:ext cx="121" cy="102"/>
                  <a:chOff x="4514" y="1637"/>
                  <a:chExt cx="121" cy="102"/>
                </a:xfrm>
              </p:grpSpPr>
              <p:sp>
                <p:nvSpPr>
                  <p:cNvPr id="214" name="Freeform 247"/>
                  <p:cNvSpPr>
                    <a:spLocks/>
                  </p:cNvSpPr>
                  <p:nvPr/>
                </p:nvSpPr>
                <p:spPr bwMode="auto">
                  <a:xfrm>
                    <a:off x="4512" y="1673"/>
                    <a:ext cx="39" cy="55"/>
                  </a:xfrm>
                  <a:custGeom>
                    <a:avLst/>
                    <a:gdLst>
                      <a:gd name="T0" fmla="*/ 1 w 38"/>
                      <a:gd name="T1" fmla="*/ 51 h 54"/>
                      <a:gd name="T2" fmla="*/ 0 w 38"/>
                      <a:gd name="T3" fmla="*/ 51 h 54"/>
                      <a:gd name="T4" fmla="*/ 13 w 38"/>
                      <a:gd name="T5" fmla="*/ 0 h 54"/>
                      <a:gd name="T6" fmla="*/ 48 w 38"/>
                      <a:gd name="T7" fmla="*/ 64 h 54"/>
                      <a:gd name="T8" fmla="*/ 0 w 38"/>
                      <a:gd name="T9" fmla="*/ 51 h 5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8"/>
                      <a:gd name="T16" fmla="*/ 0 h 54"/>
                      <a:gd name="T17" fmla="*/ 38 w 38"/>
                      <a:gd name="T18" fmla="*/ 54 h 5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8" h="54">
                        <a:moveTo>
                          <a:pt x="1" y="40"/>
                        </a:moveTo>
                        <a:lnTo>
                          <a:pt x="0" y="40"/>
                        </a:lnTo>
                        <a:lnTo>
                          <a:pt x="13" y="0"/>
                        </a:lnTo>
                        <a:lnTo>
                          <a:pt x="37" y="53"/>
                        </a:lnTo>
                        <a:lnTo>
                          <a:pt x="0" y="40"/>
                        </a:lnTo>
                      </a:path>
                    </a:pathLst>
                  </a:custGeom>
                  <a:noFill/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5" name="Freeform 248"/>
                  <p:cNvSpPr>
                    <a:spLocks/>
                  </p:cNvSpPr>
                  <p:nvPr/>
                </p:nvSpPr>
                <p:spPr bwMode="auto">
                  <a:xfrm>
                    <a:off x="4526" y="1631"/>
                    <a:ext cx="107" cy="102"/>
                  </a:xfrm>
                  <a:custGeom>
                    <a:avLst/>
                    <a:gdLst>
                      <a:gd name="T0" fmla="*/ 0 w 100"/>
                      <a:gd name="T1" fmla="*/ 99 h 94"/>
                      <a:gd name="T2" fmla="*/ 156 w 100"/>
                      <a:gd name="T3" fmla="*/ 0 h 94"/>
                      <a:gd name="T4" fmla="*/ 208 w 100"/>
                      <a:gd name="T5" fmla="*/ 130 h 94"/>
                      <a:gd name="T6" fmla="*/ 51 w 100"/>
                      <a:gd name="T7" fmla="*/ 229 h 94"/>
                      <a:gd name="T8" fmla="*/ 0 w 100"/>
                      <a:gd name="T9" fmla="*/ 99 h 9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00"/>
                      <a:gd name="T16" fmla="*/ 0 h 94"/>
                      <a:gd name="T17" fmla="*/ 100 w 100"/>
                      <a:gd name="T18" fmla="*/ 94 h 9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00" h="94">
                        <a:moveTo>
                          <a:pt x="0" y="40"/>
                        </a:moveTo>
                        <a:lnTo>
                          <a:pt x="74" y="0"/>
                        </a:lnTo>
                        <a:lnTo>
                          <a:pt x="99" y="53"/>
                        </a:lnTo>
                        <a:lnTo>
                          <a:pt x="24" y="93"/>
                        </a:lnTo>
                        <a:lnTo>
                          <a:pt x="0" y="40"/>
                        </a:lnTo>
                      </a:path>
                    </a:pathLst>
                  </a:custGeom>
                  <a:solidFill>
                    <a:srgbClr val="808080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211" name="Freeform 249"/>
                <p:cNvSpPr>
                  <a:spLocks/>
                </p:cNvSpPr>
                <p:nvPr/>
              </p:nvSpPr>
              <p:spPr bwMode="auto">
                <a:xfrm>
                  <a:off x="4411" y="1585"/>
                  <a:ext cx="116" cy="103"/>
                </a:xfrm>
                <a:custGeom>
                  <a:avLst/>
                  <a:gdLst>
                    <a:gd name="T0" fmla="*/ 125 w 115"/>
                    <a:gd name="T1" fmla="*/ 88 h 100"/>
                    <a:gd name="T2" fmla="*/ 70 w 115"/>
                    <a:gd name="T3" fmla="*/ 126 h 100"/>
                    <a:gd name="T4" fmla="*/ 0 w 115"/>
                    <a:gd name="T5" fmla="*/ 71 h 100"/>
                    <a:gd name="T6" fmla="*/ 12 w 115"/>
                    <a:gd name="T7" fmla="*/ 66 h 100"/>
                    <a:gd name="T8" fmla="*/ 33 w 115"/>
                    <a:gd name="T9" fmla="*/ 78 h 100"/>
                    <a:gd name="T10" fmla="*/ 113 w 115"/>
                    <a:gd name="T11" fmla="*/ 40 h 100"/>
                    <a:gd name="T12" fmla="*/ 113 w 115"/>
                    <a:gd name="T13" fmla="*/ 5 h 100"/>
                    <a:gd name="T14" fmla="*/ 125 w 115"/>
                    <a:gd name="T15" fmla="*/ 0 h 100"/>
                    <a:gd name="T16" fmla="*/ 125 w 115"/>
                    <a:gd name="T17" fmla="*/ 88 h 10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15"/>
                    <a:gd name="T28" fmla="*/ 0 h 100"/>
                    <a:gd name="T29" fmla="*/ 115 w 115"/>
                    <a:gd name="T30" fmla="*/ 100 h 10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15" h="100">
                      <a:moveTo>
                        <a:pt x="114" y="70"/>
                      </a:moveTo>
                      <a:lnTo>
                        <a:pt x="59" y="99"/>
                      </a:lnTo>
                      <a:lnTo>
                        <a:pt x="0" y="57"/>
                      </a:lnTo>
                      <a:lnTo>
                        <a:pt x="12" y="52"/>
                      </a:lnTo>
                      <a:lnTo>
                        <a:pt x="33" y="64"/>
                      </a:lnTo>
                      <a:lnTo>
                        <a:pt x="102" y="29"/>
                      </a:lnTo>
                      <a:lnTo>
                        <a:pt x="102" y="5"/>
                      </a:lnTo>
                      <a:lnTo>
                        <a:pt x="114" y="0"/>
                      </a:lnTo>
                      <a:lnTo>
                        <a:pt x="114" y="70"/>
                      </a:lnTo>
                    </a:path>
                  </a:pathLst>
                </a:custGeom>
                <a:solidFill>
                  <a:srgbClr val="C0C0C0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2" name="Freeform 250"/>
                <p:cNvSpPr>
                  <a:spLocks/>
                </p:cNvSpPr>
                <p:nvPr/>
              </p:nvSpPr>
              <p:spPr bwMode="auto">
                <a:xfrm>
                  <a:off x="4468" y="1643"/>
                  <a:ext cx="123" cy="144"/>
                </a:xfrm>
                <a:custGeom>
                  <a:avLst/>
                  <a:gdLst>
                    <a:gd name="T0" fmla="*/ 102 w 125"/>
                    <a:gd name="T1" fmla="*/ 105 h 144"/>
                    <a:gd name="T2" fmla="*/ 38 w 125"/>
                    <a:gd name="T3" fmla="*/ 143 h 144"/>
                    <a:gd name="T4" fmla="*/ 0 w 125"/>
                    <a:gd name="T5" fmla="*/ 39 h 144"/>
                    <a:gd name="T6" fmla="*/ 63 w 125"/>
                    <a:gd name="T7" fmla="*/ 0 h 144"/>
                    <a:gd name="T8" fmla="*/ 102 w 125"/>
                    <a:gd name="T9" fmla="*/ 105 h 1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5"/>
                    <a:gd name="T16" fmla="*/ 0 h 144"/>
                    <a:gd name="T17" fmla="*/ 125 w 125"/>
                    <a:gd name="T18" fmla="*/ 144 h 1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5" h="144">
                      <a:moveTo>
                        <a:pt x="124" y="105"/>
                      </a:moveTo>
                      <a:lnTo>
                        <a:pt x="49" y="143"/>
                      </a:lnTo>
                      <a:lnTo>
                        <a:pt x="0" y="39"/>
                      </a:lnTo>
                      <a:lnTo>
                        <a:pt x="74" y="0"/>
                      </a:lnTo>
                      <a:lnTo>
                        <a:pt x="124" y="105"/>
                      </a:lnTo>
                    </a:path>
                  </a:pathLst>
                </a:custGeom>
                <a:solidFill>
                  <a:srgbClr val="FFFFFF"/>
                </a:solidFill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13" name="Freeform 251"/>
                <p:cNvSpPr>
                  <a:spLocks/>
                </p:cNvSpPr>
                <p:nvPr/>
              </p:nvSpPr>
              <p:spPr bwMode="auto">
                <a:xfrm>
                  <a:off x="4409" y="1537"/>
                  <a:ext cx="64" cy="84"/>
                </a:xfrm>
                <a:custGeom>
                  <a:avLst/>
                  <a:gdLst>
                    <a:gd name="T0" fmla="*/ 67 w 61"/>
                    <a:gd name="T1" fmla="*/ 93 h 83"/>
                    <a:gd name="T2" fmla="*/ 10 w 61"/>
                    <a:gd name="T3" fmla="*/ 57 h 83"/>
                    <a:gd name="T4" fmla="*/ 0 w 61"/>
                    <a:gd name="T5" fmla="*/ 26 h 83"/>
                    <a:gd name="T6" fmla="*/ 5 w 61"/>
                    <a:gd name="T7" fmla="*/ 9 h 83"/>
                    <a:gd name="T8" fmla="*/ 35 w 61"/>
                    <a:gd name="T9" fmla="*/ 0 h 83"/>
                    <a:gd name="T10" fmla="*/ 67 w 61"/>
                    <a:gd name="T11" fmla="*/ 3 h 83"/>
                    <a:gd name="T12" fmla="*/ 89 w 61"/>
                    <a:gd name="T13" fmla="*/ 29 h 83"/>
                    <a:gd name="T14" fmla="*/ 102 w 61"/>
                    <a:gd name="T15" fmla="*/ 85 h 83"/>
                    <a:gd name="T16" fmla="*/ 67 w 61"/>
                    <a:gd name="T17" fmla="*/ 93 h 8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1"/>
                    <a:gd name="T28" fmla="*/ 0 h 83"/>
                    <a:gd name="T29" fmla="*/ 61 w 61"/>
                    <a:gd name="T30" fmla="*/ 83 h 8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1" h="83">
                      <a:moveTo>
                        <a:pt x="40" y="82"/>
                      </a:moveTo>
                      <a:lnTo>
                        <a:pt x="10" y="46"/>
                      </a:lnTo>
                      <a:lnTo>
                        <a:pt x="0" y="26"/>
                      </a:lnTo>
                      <a:lnTo>
                        <a:pt x="5" y="9"/>
                      </a:lnTo>
                      <a:lnTo>
                        <a:pt x="22" y="0"/>
                      </a:lnTo>
                      <a:lnTo>
                        <a:pt x="40" y="3"/>
                      </a:lnTo>
                      <a:lnTo>
                        <a:pt x="52" y="29"/>
                      </a:lnTo>
                      <a:lnTo>
                        <a:pt x="60" y="74"/>
                      </a:lnTo>
                      <a:lnTo>
                        <a:pt x="40" y="82"/>
                      </a:lnTo>
                    </a:path>
                  </a:pathLst>
                </a:custGeom>
                <a:solidFill>
                  <a:srgbClr val="A0A0A0"/>
                </a:solidFill>
                <a:ln w="9525" cap="rnd">
                  <a:noFill/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07" name="梯形 206"/>
              <p:cNvSpPr/>
              <p:nvPr/>
            </p:nvSpPr>
            <p:spPr bwMode="auto">
              <a:xfrm rot="1650326">
                <a:off x="777088" y="3020954"/>
                <a:ext cx="1163390" cy="569618"/>
              </a:xfrm>
              <a:prstGeom prst="trapezoid">
                <a:avLst>
                  <a:gd name="adj" fmla="val 59120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sz="2000">
                  <a:latin typeface="Times New Roman" pitchFamily="18" charset="0"/>
                  <a:ea typeface="黑体" pitchFamily="2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18" name="组合 62"/>
            <p:cNvGrpSpPr>
              <a:grpSpLocks/>
            </p:cNvGrpSpPr>
            <p:nvPr/>
          </p:nvGrpSpPr>
          <p:grpSpPr bwMode="auto">
            <a:xfrm rot="434254">
              <a:off x="2158757" y="1737444"/>
              <a:ext cx="484273" cy="340874"/>
              <a:chOff x="5266203" y="552471"/>
              <a:chExt cx="2135196" cy="1144886"/>
            </a:xfrm>
          </p:grpSpPr>
          <p:cxnSp>
            <p:nvCxnSpPr>
              <p:cNvPr id="200" name="直接连接符 199"/>
              <p:cNvCxnSpPr/>
              <p:nvPr/>
            </p:nvCxnSpPr>
            <p:spPr>
              <a:xfrm rot="5400000">
                <a:off x="5762722" y="1445674"/>
                <a:ext cx="241746" cy="17090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直接连接符 200"/>
              <p:cNvCxnSpPr/>
              <p:nvPr/>
            </p:nvCxnSpPr>
            <p:spPr>
              <a:xfrm rot="16200000" flipH="1">
                <a:off x="6547160" y="1423831"/>
                <a:ext cx="288911" cy="25635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直接连接符 201"/>
              <p:cNvCxnSpPr/>
              <p:nvPr/>
            </p:nvCxnSpPr>
            <p:spPr>
              <a:xfrm rot="5400000">
                <a:off x="6154790" y="1534162"/>
                <a:ext cx="200470" cy="4601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3" name="平行四边形 202"/>
              <p:cNvSpPr/>
              <p:nvPr/>
            </p:nvSpPr>
            <p:spPr>
              <a:xfrm>
                <a:off x="5233242" y="868065"/>
                <a:ext cx="808514" cy="330187"/>
              </a:xfrm>
              <a:prstGeom prst="parallelogram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sz="20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4" name="平行四边形 203"/>
              <p:cNvSpPr/>
              <p:nvPr/>
            </p:nvSpPr>
            <p:spPr>
              <a:xfrm>
                <a:off x="6568242" y="828662"/>
                <a:ext cx="815085" cy="359666"/>
              </a:xfrm>
              <a:prstGeom prst="parallelogram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sz="20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5" name="流程图: 磁盘 204"/>
              <p:cNvSpPr/>
              <p:nvPr/>
            </p:nvSpPr>
            <p:spPr>
              <a:xfrm>
                <a:off x="5831065" y="538852"/>
                <a:ext cx="946551" cy="908013"/>
              </a:xfrm>
              <a:prstGeom prst="flowChartMagneticDisk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zh-CN" altLang="en-US" sz="20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99" name="Text Box 316"/>
            <p:cNvSpPr txBox="1">
              <a:spLocks noChangeArrowheads="1"/>
            </p:cNvSpPr>
            <p:nvPr/>
          </p:nvSpPr>
          <p:spPr bwMode="auto">
            <a:xfrm>
              <a:off x="1929180" y="1357032"/>
              <a:ext cx="996158" cy="410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000" b="1">
                  <a:latin typeface="Times New Roman" pitchFamily="18" charset="0"/>
                  <a:ea typeface="黑体" pitchFamily="49" charset="-122"/>
                  <a:cs typeface="Times New Roman" pitchFamily="18" charset="0"/>
                </a:rPr>
                <a:t>Lander</a:t>
              </a:r>
              <a:endParaRPr lang="en-US" altLang="ja-JP" sz="2000" b="1">
                <a:latin typeface="Times New Roman" pitchFamily="18" charset="0"/>
                <a:ea typeface="黑体" pitchFamily="49" charset="-122"/>
                <a:cs typeface="Times New Roman" pitchFamily="18" charset="0"/>
              </a:endParaRPr>
            </a:p>
          </p:txBody>
        </p:sp>
      </p:grpSp>
      <p:sp>
        <p:nvSpPr>
          <p:cNvPr id="231" name="TextBox 174"/>
          <p:cNvSpPr txBox="1"/>
          <p:nvPr/>
        </p:nvSpPr>
        <p:spPr>
          <a:xfrm>
            <a:off x="7703021" y="4581326"/>
            <a:ext cx="130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 smtClean="0"/>
              <a:t>Liu  2010</a:t>
            </a:r>
          </a:p>
          <a:p>
            <a:r>
              <a:rPr lang="en-US" altLang="zh-CN" b="1" dirty="0" smtClean="0"/>
              <a:t>Chinese Sci.</a:t>
            </a:r>
            <a:endParaRPr lang="zh-CN" altLang="en-US" b="1" dirty="0"/>
          </a:p>
        </p:txBody>
      </p:sp>
      <p:sp>
        <p:nvSpPr>
          <p:cNvPr id="232" name="TextBox 15"/>
          <p:cNvSpPr txBox="1">
            <a:spLocks noChangeArrowheads="1"/>
          </p:cNvSpPr>
          <p:nvPr/>
        </p:nvSpPr>
        <p:spPr bwMode="auto">
          <a:xfrm>
            <a:off x="6516216" y="908720"/>
            <a:ext cx="9460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400" b="1" dirty="0" smtClean="0">
                <a:latin typeface="Times New Roman" pitchFamily="18" charset="0"/>
                <a:ea typeface="Arial Unicode MS" pitchFamily="34" charset="-122"/>
                <a:cs typeface="Times New Roman" pitchFamily="18" charset="0"/>
              </a:rPr>
              <a:t>CE-5 </a:t>
            </a:r>
            <a:endParaRPr lang="zh-CN" altLang="en-US" sz="2400" b="1" dirty="0">
              <a:latin typeface="Times New Roman" pitchFamily="18" charset="0"/>
              <a:ea typeface="Arial Unicode MS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26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16016" y="1203953"/>
            <a:ext cx="4248472" cy="3881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0918" y="5445224"/>
            <a:ext cx="8281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a-b:  a little movement</a:t>
            </a:r>
            <a:r>
              <a:rPr lang="zh-CN" altLang="en-US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en-US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c-d: several meter movement</a:t>
            </a:r>
          </a:p>
          <a:p>
            <a:r>
              <a:rPr lang="en-US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e-f:   several meter movement </a:t>
            </a:r>
            <a:r>
              <a:rPr lang="zh-CN" altLang="en-US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endParaRPr lang="en-US" altLang="zh-CN" sz="2400" b="1" dirty="0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r>
              <a:rPr lang="en-US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g-h:  make a turn</a:t>
            </a:r>
            <a:endParaRPr lang="zh-MO" altLang="en-US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96752"/>
            <a:ext cx="4248472" cy="396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08336" y="152791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24360" y="144728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39174" y="1680314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56408" y="120537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59254" y="119675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e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576488" y="2276872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</a:t>
            </a:r>
            <a:endParaRPr lang="zh-CN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825346" y="2276872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g</a:t>
            </a:r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329402" y="255561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</a:t>
            </a:r>
            <a:endParaRPr lang="zh-CN" altLang="en-US" dirty="0"/>
          </a:p>
        </p:txBody>
      </p:sp>
      <p:cxnSp>
        <p:nvCxnSpPr>
          <p:cNvPr id="7" name="直接箭头连接符 6"/>
          <p:cNvCxnSpPr/>
          <p:nvPr/>
        </p:nvCxnSpPr>
        <p:spPr>
          <a:xfrm>
            <a:off x="3203848" y="2132856"/>
            <a:ext cx="3024336" cy="165618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3568" y="175573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altLang="zh-CN" sz="32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Monitor rover movement with a sensitivity of 5 cm </a:t>
            </a:r>
            <a:endParaRPr lang="zh-CN" altLang="en-US" sz="32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" name="TextBox 3"/>
          <p:cNvSpPr txBox="1"/>
          <p:nvPr/>
        </p:nvSpPr>
        <p:spPr>
          <a:xfrm rot="16200000">
            <a:off x="-1260179" y="3130462"/>
            <a:ext cx="2847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Differential phase delay </a:t>
            </a:r>
            <a:endParaRPr lang="zh-CN" alt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625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8596" y="214290"/>
            <a:ext cx="7632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itchFamily="18" charset="0"/>
                <a:cs typeface="Times New Roman" pitchFamily="18" charset="0"/>
              </a:rPr>
              <a:t>Rover relative position </a:t>
            </a:r>
            <a:r>
              <a:rPr lang="en-US" altLang="zh-CN" sz="3200" b="1" dirty="0" smtClean="0">
                <a:latin typeface="Times New Roman" pitchFamily="18" charset="0"/>
                <a:cs typeface="Times New Roman" pitchFamily="18" charset="0"/>
              </a:rPr>
              <a:t>determination</a:t>
            </a:r>
          </a:p>
          <a:p>
            <a:r>
              <a:rPr lang="en-US" altLang="zh-CN" sz="3200" b="1" dirty="0" smtClean="0">
                <a:latin typeface="Times New Roman" pitchFamily="18" charset="0"/>
                <a:cs typeface="Times New Roman" pitchFamily="18" charset="0"/>
              </a:rPr>
              <a:t>with an accuracy of 1m.</a:t>
            </a:r>
            <a:endParaRPr lang="zh-CN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组合 2"/>
          <p:cNvGrpSpPr/>
          <p:nvPr/>
        </p:nvGrpSpPr>
        <p:grpSpPr>
          <a:xfrm>
            <a:off x="5779343" y="1398008"/>
            <a:ext cx="2753097" cy="5075221"/>
            <a:chOff x="5716570" y="1288028"/>
            <a:chExt cx="2105025" cy="4467225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6570" y="1288028"/>
              <a:ext cx="2105025" cy="4467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176118" y="2878511"/>
              <a:ext cx="740544" cy="379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200" b="1" dirty="0" smtClean="0">
                  <a:latin typeface="Times New Roman" panose="02020603050405020304" pitchFamily="18" charset="0"/>
                  <a:ea typeface="楷体" pitchFamily="49" charset="-122"/>
                  <a:cs typeface="Times New Roman" panose="02020603050405020304" pitchFamily="18" charset="0"/>
                </a:rPr>
                <a:t>lander</a:t>
              </a:r>
              <a:endParaRPr lang="zh-CN" altLang="en-US" sz="2200" b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558540" y="1484784"/>
              <a:ext cx="253957" cy="29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latin typeface="Times New Roman" panose="02020603050405020304" pitchFamily="18" charset="0"/>
                  <a:ea typeface="楷体" pitchFamily="49" charset="-122"/>
                  <a:cs typeface="Times New Roman" panose="02020603050405020304" pitchFamily="18" charset="0"/>
                </a:rPr>
                <a:t>A</a:t>
              </a:r>
              <a:endParaRPr lang="zh-CN" altLang="en-US" sz="1600" b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22636" y="2092500"/>
              <a:ext cx="245378" cy="29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latin typeface="Times New Roman" panose="02020603050405020304" pitchFamily="18" charset="0"/>
                  <a:ea typeface="楷体" pitchFamily="49" charset="-122"/>
                  <a:cs typeface="Times New Roman" panose="02020603050405020304" pitchFamily="18" charset="0"/>
                </a:rPr>
                <a:t>B</a:t>
              </a:r>
              <a:endParaRPr lang="zh-CN" altLang="en-US" sz="1600" b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72968" y="3594502"/>
              <a:ext cx="253957" cy="29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latin typeface="Times New Roman" panose="02020603050405020304" pitchFamily="18" charset="0"/>
                  <a:ea typeface="楷体" pitchFamily="49" charset="-122"/>
                  <a:cs typeface="Times New Roman" panose="02020603050405020304" pitchFamily="18" charset="0"/>
                </a:rPr>
                <a:t>D</a:t>
              </a:r>
              <a:endParaRPr lang="zh-CN" altLang="en-US" sz="1600" b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24328" y="3234462"/>
              <a:ext cx="253957" cy="29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latin typeface="Times New Roman" panose="02020603050405020304" pitchFamily="18" charset="0"/>
                  <a:ea typeface="楷体" pitchFamily="49" charset="-122"/>
                  <a:cs typeface="Times New Roman" panose="02020603050405020304" pitchFamily="18" charset="0"/>
                </a:rPr>
                <a:t>C</a:t>
              </a:r>
              <a:endParaRPr lang="zh-CN" altLang="en-US" sz="1600" b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16216" y="4210922"/>
              <a:ext cx="245378" cy="29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latin typeface="Times New Roman" panose="02020603050405020304" pitchFamily="18" charset="0"/>
                  <a:ea typeface="楷体" pitchFamily="49" charset="-122"/>
                  <a:cs typeface="Times New Roman" panose="02020603050405020304" pitchFamily="18" charset="0"/>
                </a:rPr>
                <a:t>E</a:t>
              </a:r>
              <a:endParaRPr lang="zh-CN" altLang="en-US" sz="1600" b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16216" y="4818638"/>
              <a:ext cx="306661" cy="29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latin typeface="Times New Roman" panose="02020603050405020304" pitchFamily="18" charset="0"/>
                  <a:ea typeface="楷体" pitchFamily="49" charset="-122"/>
                  <a:cs typeface="Times New Roman" panose="02020603050405020304" pitchFamily="18" charset="0"/>
                </a:rPr>
                <a:t>S1</a:t>
              </a:r>
              <a:endParaRPr lang="zh-CN" altLang="en-US" sz="1600" b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12"/>
          <p:cNvGrpSpPr/>
          <p:nvPr/>
        </p:nvGrpSpPr>
        <p:grpSpPr>
          <a:xfrm>
            <a:off x="530317" y="1398008"/>
            <a:ext cx="4808567" cy="4837200"/>
            <a:chOff x="530317" y="1234099"/>
            <a:chExt cx="4808567" cy="4837200"/>
          </a:xfrm>
        </p:grpSpPr>
        <p:pic>
          <p:nvPicPr>
            <p:cNvPr id="14" name="Picture 2" descr="C:\Users\liu\Desktop\W02014011143698175643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317" y="1234099"/>
              <a:ext cx="4808567" cy="4808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942493" y="1453495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44085" y="2344887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18749" y="4333815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899045" y="5207203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06581" y="5701967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五角星 19"/>
          <p:cNvSpPr/>
          <p:nvPr/>
        </p:nvSpPr>
        <p:spPr>
          <a:xfrm>
            <a:off x="6605640" y="2958485"/>
            <a:ext cx="288032" cy="26632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ea typeface="楷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04407" y="1213342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north</a:t>
            </a:r>
            <a:endParaRPr lang="zh-CN" altLang="en-US" sz="2000" b="1" dirty="0">
              <a:latin typeface="Times New Roman" panose="02020603050405020304" pitchFamily="18" charset="0"/>
              <a:ea typeface="楷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56376" y="5671849"/>
            <a:ext cx="611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east</a:t>
            </a:r>
            <a:endParaRPr lang="zh-CN" altLang="en-US" sz="2000" b="1" dirty="0">
              <a:latin typeface="Times New Roman" panose="02020603050405020304" pitchFamily="18" charset="0"/>
              <a:ea typeface="楷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14700" y="3501737"/>
            <a:ext cx="1321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Lander</a:t>
            </a:r>
            <a:endParaRPr lang="zh-CN" alt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灯片编号占位符 2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826BA73C-8A61-4DC0-AF83-3B9C586341B6}" type="slidenum">
              <a:rPr lang="zh-CN" altLang="en-US" b="1" smtClean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pPr/>
              <a:t>39</a:t>
            </a:fld>
            <a:endParaRPr lang="zh-CN" altLang="en-US" b="1">
              <a:latin typeface="Times New Roman" panose="02020603050405020304" pitchFamily="18" charset="0"/>
              <a:ea typeface="楷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64288" y="1628800"/>
            <a:ext cx="9204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 dirty="0" smtClean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Rover</a:t>
            </a:r>
            <a:endParaRPr lang="zh-CN" altLang="en-US" sz="2200" b="1" dirty="0">
              <a:latin typeface="Times New Roman" panose="02020603050405020304" pitchFamily="18" charset="0"/>
              <a:ea typeface="楷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29652" y="6000768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m</a:t>
            </a:r>
            <a:endParaRPr lang="zh-CN" alt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846062" y="1571612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m</a:t>
            </a:r>
            <a:endParaRPr lang="zh-CN" altLang="en-US" b="1" dirty="0"/>
          </a:p>
        </p:txBody>
      </p:sp>
      <p:sp>
        <p:nvSpPr>
          <p:cNvPr id="29" name="TextBox 174"/>
          <p:cNvSpPr txBox="1"/>
          <p:nvPr/>
        </p:nvSpPr>
        <p:spPr>
          <a:xfrm>
            <a:off x="7218140" y="4702534"/>
            <a:ext cx="1106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 smtClean="0"/>
              <a:t>Liu  2014</a:t>
            </a:r>
          </a:p>
          <a:p>
            <a:r>
              <a:rPr lang="en-US" altLang="zh-CN" b="1" dirty="0" smtClean="0"/>
              <a:t>Radio Sci.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512" y="908720"/>
            <a:ext cx="33123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err="1" smtClean="0">
                <a:latin typeface="Times New Roman" pitchFamily="18" charset="0"/>
                <a:cs typeface="Times New Roman" pitchFamily="18" charset="0"/>
              </a:rPr>
              <a:t>Tianma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 Telescope is a steerable radio telescope with a diameter of 65 m, built during 2009-2013. </a:t>
            </a:r>
            <a:r>
              <a:rPr lang="en-US" altLang="zh-CN" sz="2400" b="1" dirty="0" err="1" smtClean="0">
                <a:latin typeface="Times New Roman" pitchFamily="18" charset="0"/>
                <a:cs typeface="Times New Roman" pitchFamily="18" charset="0"/>
              </a:rPr>
              <a:t>Tianma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 Telescope greatly improves the measurement capabilities of  Chinese VLBI network and plays an important role in deep space exploration and astronomy researches. </a:t>
            </a:r>
            <a:endParaRPr lang="zh-CN" altLang="en-US" sz="2400" b="1" cap="all" dirty="0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76672"/>
            <a:ext cx="5544616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72008" y="260648"/>
            <a:ext cx="3347864" cy="584775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altLang="zh-CN" sz="3200" b="1" dirty="0" smtClean="0">
                <a:latin typeface="Times New Roman" pitchFamily="18" charset="0"/>
                <a:cs typeface="Times New Roman" pitchFamily="18" charset="0"/>
              </a:rPr>
              <a:t>Brief introduction </a:t>
            </a:r>
            <a:endParaRPr lang="en-US" altLang="zh-CN" sz="3200" b="1" cap="all" dirty="0" smtClean="0">
              <a:solidFill>
                <a:prstClr val="black"/>
              </a:solidFill>
              <a:latin typeface="楷体" pitchFamily="49" charset="-122"/>
              <a:ea typeface="楷体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716016" y="0"/>
            <a:ext cx="2808312" cy="2060848"/>
            <a:chOff x="4716016" y="0"/>
            <a:chExt cx="2808312" cy="2060848"/>
          </a:xfrm>
        </p:grpSpPr>
        <p:cxnSp>
          <p:nvCxnSpPr>
            <p:cNvPr id="6" name="直接箭头连接符 5"/>
            <p:cNvCxnSpPr/>
            <p:nvPr/>
          </p:nvCxnSpPr>
          <p:spPr>
            <a:xfrm>
              <a:off x="4716016" y="72008"/>
              <a:ext cx="0" cy="198884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flipV="1">
              <a:off x="4716016" y="908720"/>
              <a:ext cx="1368152" cy="115212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>
              <a:off x="6084168" y="908720"/>
              <a:ext cx="144016" cy="100811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/>
            <p:nvPr/>
          </p:nvCxnSpPr>
          <p:spPr>
            <a:xfrm>
              <a:off x="7524328" y="0"/>
              <a:ext cx="0" cy="1988840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6372200" y="908720"/>
              <a:ext cx="1152128" cy="1080120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箭头连接符 12"/>
            <p:cNvCxnSpPr/>
            <p:nvPr/>
          </p:nvCxnSpPr>
          <p:spPr>
            <a:xfrm flipH="1">
              <a:off x="6228184" y="908720"/>
              <a:ext cx="144016" cy="1008112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4059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442" name="Picture 2" descr="E:\1 VLBI研究室\6-佘山基地\002.照片\65米图片资料\图片资料\IMG_5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95536" y="188640"/>
            <a:ext cx="8352928" cy="158417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altLang="zh-CN" sz="2400" b="1" dirty="0" err="1" smtClean="0">
                <a:solidFill>
                  <a:schemeClr val="bg1"/>
                </a:solidFill>
                <a:latin typeface="Times New Roman" pitchFamily="18" charset="0"/>
                <a:ea typeface="华文行楷" pitchFamily="2" charset="-122"/>
                <a:cs typeface="Times New Roman" pitchFamily="18" charset="0"/>
              </a:rPr>
              <a:t>Tianma</a:t>
            </a:r>
            <a:r>
              <a:rPr lang="en-US" altLang="zh-CN" sz="2400" b="1" dirty="0" smtClean="0">
                <a:solidFill>
                  <a:schemeClr val="bg1"/>
                </a:solidFill>
                <a:latin typeface="Times New Roman" pitchFamily="18" charset="0"/>
                <a:ea typeface="华文行楷" pitchFamily="2" charset="-122"/>
                <a:cs typeface="Times New Roman" pitchFamily="18" charset="0"/>
              </a:rPr>
              <a:t> telescope team will continue to work in all aspects of radio astronomy, deep space exploration, science research and education,</a:t>
            </a:r>
          </a:p>
          <a:p>
            <a:pPr marL="0" indent="0" algn="ctr">
              <a:buNone/>
            </a:pPr>
            <a:r>
              <a:rPr lang="en-US" altLang="zh-CN" sz="2400" b="1" dirty="0" smtClean="0">
                <a:solidFill>
                  <a:schemeClr val="bg1"/>
                </a:solidFill>
                <a:latin typeface="Times New Roman" pitchFamily="18" charset="0"/>
                <a:ea typeface="华文行楷" pitchFamily="2" charset="-122"/>
                <a:cs typeface="Times New Roman" pitchFamily="18" charset="0"/>
              </a:rPr>
              <a:t>Welcome to use </a:t>
            </a:r>
            <a:r>
              <a:rPr lang="en-US" altLang="zh-CN" sz="2400" b="1" dirty="0" err="1" smtClean="0">
                <a:solidFill>
                  <a:schemeClr val="bg1"/>
                </a:solidFill>
                <a:latin typeface="Times New Roman" pitchFamily="18" charset="0"/>
                <a:ea typeface="华文行楷" pitchFamily="2" charset="-122"/>
                <a:cs typeface="Times New Roman" pitchFamily="18" charset="0"/>
              </a:rPr>
              <a:t>Tianma</a:t>
            </a:r>
            <a:r>
              <a:rPr lang="en-US" altLang="zh-CN" sz="2400" b="1" dirty="0" smtClean="0">
                <a:solidFill>
                  <a:schemeClr val="bg1"/>
                </a:solidFill>
                <a:latin typeface="Times New Roman" pitchFamily="18" charset="0"/>
                <a:ea typeface="华文行楷" pitchFamily="2" charset="-122"/>
                <a:cs typeface="Times New Roman" pitchFamily="18" charset="0"/>
              </a:rPr>
              <a:t> telescope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608B3-0215-4889-8722-D65AB19C2BF1}" type="slidenum">
              <a:rPr lang="en-US" altLang="zh-CN" smtClean="0"/>
              <a:pPr>
                <a:defRPr/>
              </a:pPr>
              <a:t>40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35293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5536" y="1196752"/>
            <a:ext cx="8424936" cy="4991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endParaRPr lang="en-US" altLang="zh-CN" sz="2800" b="1" dirty="0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>
              <a:lnSpc>
                <a:spcPts val="4300"/>
              </a:lnSpc>
              <a:buFont typeface="Wingdings" pitchFamily="2" charset="2"/>
              <a:buChar char="Ø"/>
            </a:pPr>
            <a:r>
              <a:rPr lang="en-US" altLang="zh-CN" sz="2800" b="1" dirty="0" err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Tianma</a:t>
            </a:r>
            <a:r>
              <a:rPr lang="en-US" altLang="zh-CN" sz="28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telescope has successful tracked Chinese lunar mission ChangE-2 in 2012, Lunar soft landing mission ChangE-3 in 2013, ChangE-5 flight test mission in 2014 for VLBI orbit determination, and has made "outstanding contributions".</a:t>
            </a:r>
          </a:p>
          <a:p>
            <a:pPr>
              <a:lnSpc>
                <a:spcPts val="4300"/>
              </a:lnSpc>
              <a:buFont typeface="Wingdings" pitchFamily="2" charset="2"/>
              <a:buChar char="Ø"/>
            </a:pPr>
            <a:r>
              <a:rPr lang="en-US" altLang="zh-CN" sz="2800" b="1" dirty="0" err="1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Tianma</a:t>
            </a:r>
            <a:r>
              <a:rPr lang="en-US" altLang="zh-CN" sz="28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telescope successfully carries out observations for spectra lines, pulsar and VLBI radio astronomy, and opened to the outside world.</a:t>
            </a:r>
          </a:p>
        </p:txBody>
      </p:sp>
      <p:sp>
        <p:nvSpPr>
          <p:cNvPr id="5" name="矩形 4"/>
          <p:cNvSpPr/>
          <p:nvPr/>
        </p:nvSpPr>
        <p:spPr>
          <a:xfrm>
            <a:off x="395536" y="603188"/>
            <a:ext cx="8136904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800"/>
              </a:lnSpc>
            </a:pPr>
            <a:r>
              <a:rPr lang="en-US" altLang="zh-CN" sz="3600" b="1" dirty="0" smtClean="0">
                <a:solidFill>
                  <a:prstClr val="black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Preliminary results of </a:t>
            </a:r>
            <a:r>
              <a:rPr lang="en-US" altLang="zh-CN" sz="3600" b="1" dirty="0" err="1" smtClean="0">
                <a:solidFill>
                  <a:prstClr val="black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Tianma</a:t>
            </a:r>
            <a:r>
              <a:rPr lang="en-US" altLang="zh-CN" sz="3600" b="1" dirty="0" smtClean="0">
                <a:solidFill>
                  <a:prstClr val="black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telescope</a:t>
            </a:r>
            <a:endParaRPr lang="zh-CN" altLang="zh-CN" sz="3600" b="1" dirty="0">
              <a:solidFill>
                <a:prstClr val="black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19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26243" y="764704"/>
            <a:ext cx="8938245" cy="6129869"/>
            <a:chOff x="25400" y="0"/>
            <a:chExt cx="9155113" cy="6981670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l="14098" t="258" r="2509" b="5988"/>
            <a:stretch>
              <a:fillRect/>
            </a:stretch>
          </p:blipFill>
          <p:spPr bwMode="auto">
            <a:xfrm>
              <a:off x="25400" y="11113"/>
              <a:ext cx="9155113" cy="6832600"/>
            </a:xfrm>
            <a:prstGeom prst="rect">
              <a:avLst/>
            </a:prstGeom>
            <a:noFill/>
            <a:ln w="9525">
              <a:noFill/>
              <a:bevel/>
              <a:headEnd/>
              <a:tailEnd/>
            </a:ln>
          </p:spPr>
        </p:pic>
        <p:sp>
          <p:nvSpPr>
            <p:cNvPr id="7" name="Line 9"/>
            <p:cNvSpPr>
              <a:spLocks noChangeShapeType="1"/>
            </p:cNvSpPr>
            <p:nvPr/>
          </p:nvSpPr>
          <p:spPr bwMode="auto">
            <a:xfrm rot="10800000" flipH="1">
              <a:off x="4290032" y="636007"/>
              <a:ext cx="2986207" cy="53266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bevel/>
              <a:headEnd type="stealth" w="med" len="med"/>
              <a:tailEnd/>
            </a:ln>
          </p:spPr>
          <p:txBody>
            <a:bodyPr lIns="0" tIns="0" rIns="0" bIns="0"/>
            <a:lstStyle/>
            <a:p>
              <a:endParaRPr lang="zh-CN" altLang="en-US" sz="2400" b="1">
                <a:latin typeface="楷体" pitchFamily="49" charset="-122"/>
                <a:ea typeface="楷体" pitchFamily="49" charset="-122"/>
              </a:endParaRPr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00788" y="3757613"/>
              <a:ext cx="2843212" cy="3100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Line 15"/>
            <p:cNvSpPr>
              <a:spLocks noChangeShapeType="1"/>
            </p:cNvSpPr>
            <p:nvPr/>
          </p:nvSpPr>
          <p:spPr bwMode="auto">
            <a:xfrm>
              <a:off x="5395913" y="3317876"/>
              <a:ext cx="1624427" cy="182334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bevel/>
              <a:headEnd type="stealth" w="med" len="med"/>
              <a:tailEnd/>
            </a:ln>
          </p:spPr>
          <p:txBody>
            <a:bodyPr lIns="0" tIns="0" rIns="0" bIns="0"/>
            <a:lstStyle/>
            <a:p>
              <a:endParaRPr lang="zh-CN" altLang="en-US" sz="2400" b="1"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10" name="矩形 28"/>
            <p:cNvSpPr>
              <a:spLocks noChangeArrowheads="1"/>
            </p:cNvSpPr>
            <p:nvPr/>
          </p:nvSpPr>
          <p:spPr bwMode="auto">
            <a:xfrm>
              <a:off x="4836910" y="5474327"/>
              <a:ext cx="1319643" cy="15073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 smtClean="0">
                  <a:latin typeface="Times New Roman" pitchFamily="18" charset="0"/>
                  <a:cs typeface="Times New Roman" pitchFamily="18" charset="0"/>
                </a:rPr>
                <a:t>Active Surface System </a:t>
              </a:r>
              <a:r>
                <a:rPr lang="en-US" altLang="zh-CN" sz="2000" b="1" dirty="0" smtClean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0.015mm</a:t>
              </a:r>
              <a:endPara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  <a:sym typeface="Times New Roman" pitchFamily="18" charset="0"/>
              </a:endParaRPr>
            </a:p>
          </p:txBody>
        </p:sp>
        <p:sp>
          <p:nvSpPr>
            <p:cNvPr id="11" name="矩形 30"/>
            <p:cNvSpPr>
              <a:spLocks noChangeArrowheads="1"/>
            </p:cNvSpPr>
            <p:nvPr/>
          </p:nvSpPr>
          <p:spPr bwMode="auto">
            <a:xfrm>
              <a:off x="7303433" y="1459435"/>
              <a:ext cx="1498263" cy="957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zh-CN" altLang="en-US" sz="2400" b="1" dirty="0" smtClean="0">
                  <a:latin typeface="楷体" pitchFamily="49" charset="-122"/>
                  <a:ea typeface="楷体" pitchFamily="49" charset="-122"/>
                </a:rPr>
                <a:t>自动换馈</a:t>
              </a:r>
              <a:endParaRPr lang="en-US" altLang="zh-CN" sz="2400" b="1" dirty="0" smtClean="0">
                <a:latin typeface="楷体" pitchFamily="49" charset="-122"/>
                <a:ea typeface="楷体" pitchFamily="49" charset="-122"/>
              </a:endParaRPr>
            </a:p>
            <a:p>
              <a:r>
                <a:rPr lang="en-US" altLang="zh-CN" sz="2400" b="1" dirty="0" smtClean="0">
                  <a:latin typeface="楷体" pitchFamily="49" charset="-122"/>
                  <a:ea typeface="楷体" pitchFamily="49" charset="-122"/>
                </a:rPr>
                <a:t> 8</a:t>
              </a:r>
              <a:r>
                <a:rPr lang="zh-CN" altLang="en-US" sz="2400" b="1" dirty="0" smtClean="0">
                  <a:latin typeface="楷体" pitchFamily="49" charset="-122"/>
                  <a:ea typeface="楷体" pitchFamily="49" charset="-122"/>
                </a:rPr>
                <a:t>个波段</a:t>
              </a:r>
              <a:endParaRPr lang="zh-CN" altLang="en-US" sz="2400" b="1" dirty="0">
                <a:latin typeface="楷体" pitchFamily="49" charset="-122"/>
                <a:ea typeface="楷体" pitchFamily="49" charset="-122"/>
              </a:endParaRPr>
            </a:p>
          </p:txBody>
        </p:sp>
        <p:pic>
          <p:nvPicPr>
            <p:cNvPr id="12" name="Picture 7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03433" y="1398786"/>
              <a:ext cx="1693862" cy="1454150"/>
            </a:xfrm>
            <a:prstGeom prst="rect">
              <a:avLst/>
            </a:prstGeom>
            <a:noFill/>
            <a:ln w="9525">
              <a:noFill/>
              <a:bevel/>
              <a:headEnd/>
              <a:tailEnd/>
            </a:ln>
          </p:spPr>
        </p:pic>
        <p:sp>
          <p:nvSpPr>
            <p:cNvPr id="13" name="Line 9"/>
            <p:cNvSpPr>
              <a:spLocks noChangeShapeType="1"/>
            </p:cNvSpPr>
            <p:nvPr/>
          </p:nvSpPr>
          <p:spPr bwMode="auto">
            <a:xfrm rot="10800000" flipH="1">
              <a:off x="4356100" y="2044271"/>
              <a:ext cx="3267075" cy="5926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bevel/>
              <a:headEnd type="stealth" w="med" len="med"/>
              <a:tailEnd/>
            </a:ln>
          </p:spPr>
          <p:txBody>
            <a:bodyPr lIns="0" tIns="0" rIns="0" bIns="0"/>
            <a:lstStyle/>
            <a:p>
              <a:endParaRPr lang="zh-CN" altLang="en-US" sz="2400" b="1">
                <a:latin typeface="楷体" pitchFamily="49" charset="-122"/>
                <a:ea typeface="楷体" pitchFamily="49" charset="-122"/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76240" y="0"/>
              <a:ext cx="1692130" cy="1272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矩形 30"/>
            <p:cNvSpPr>
              <a:spLocks noChangeArrowheads="1"/>
            </p:cNvSpPr>
            <p:nvPr/>
          </p:nvSpPr>
          <p:spPr bwMode="auto">
            <a:xfrm>
              <a:off x="4607695" y="35835"/>
              <a:ext cx="2138899" cy="15073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 smtClean="0">
                  <a:latin typeface="Times New Roman" pitchFamily="18" charset="0"/>
                  <a:cs typeface="Times New Roman" pitchFamily="18" charset="0"/>
                </a:rPr>
                <a:t>Six-link parallel adjustment of sub-reflector </a:t>
              </a:r>
            </a:p>
            <a:p>
              <a:r>
                <a:rPr lang="en-US" altLang="zh-CN" sz="2000" b="1" dirty="0" smtClean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0.05mm</a:t>
              </a:r>
              <a:endPara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29364" y="2852922"/>
              <a:ext cx="1703639" cy="11567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smtClean="0">
                  <a:latin typeface="Times New Roman" pitchFamily="18" charset="0"/>
                  <a:cs typeface="Times New Roman" pitchFamily="18" charset="0"/>
                </a:rPr>
                <a:t>Automatic feed-rotating </a:t>
              </a:r>
              <a:r>
                <a:rPr lang="en-US" altLang="zh-CN" sz="2000" b="1" dirty="0" smtClean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1min</a:t>
              </a:r>
              <a:endPara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  <p:pic>
          <p:nvPicPr>
            <p:cNvPr id="17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400" y="5358116"/>
              <a:ext cx="1970348" cy="1445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Line 9"/>
            <p:cNvSpPr>
              <a:spLocks noChangeShapeType="1"/>
            </p:cNvSpPr>
            <p:nvPr/>
          </p:nvSpPr>
          <p:spPr bwMode="auto">
            <a:xfrm rot="10800000" flipH="1" flipV="1">
              <a:off x="1673704" y="6309320"/>
              <a:ext cx="1674161" cy="14401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bevel/>
              <a:headEnd type="stealth" w="med" len="med"/>
              <a:tailEnd/>
            </a:ln>
          </p:spPr>
          <p:txBody>
            <a:bodyPr lIns="0" tIns="0" rIns="0" bIns="0"/>
            <a:lstStyle/>
            <a:p>
              <a:endParaRPr lang="zh-CN" altLang="en-US" sz="2400" b="1"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19" name="矩形 30"/>
            <p:cNvSpPr>
              <a:spLocks noChangeArrowheads="1"/>
            </p:cNvSpPr>
            <p:nvPr/>
          </p:nvSpPr>
          <p:spPr bwMode="auto">
            <a:xfrm>
              <a:off x="59074" y="4233348"/>
              <a:ext cx="1303396" cy="18578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2000" b="1" dirty="0" smtClean="0">
                  <a:latin typeface="Times New Roman" pitchFamily="18" charset="0"/>
                  <a:cs typeface="Times New Roman" pitchFamily="18" charset="0"/>
                </a:rPr>
                <a:t>Seamless welded azimuth track </a:t>
              </a:r>
              <a:r>
                <a:rPr lang="en-US" altLang="zh-CN" sz="2000" b="1" dirty="0" smtClean="0"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0.5mm</a:t>
              </a:r>
              <a:endParaRPr lang="en-US" altLang="zh-CN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251520" y="97468"/>
            <a:ext cx="7056784" cy="523220"/>
          </a:xfrm>
          <a:prstGeom prst="rect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 err="1" smtClean="0">
                <a:latin typeface="Times New Roman" pitchFamily="18" charset="0"/>
                <a:cs typeface="Times New Roman" pitchFamily="18" charset="0"/>
              </a:rPr>
              <a:t>Tianma</a:t>
            </a:r>
            <a:r>
              <a:rPr lang="en-US" altLang="zh-CN" sz="2800" b="1" dirty="0" smtClean="0">
                <a:latin typeface="Times New Roman" pitchFamily="18" charset="0"/>
                <a:cs typeface="Times New Roman" pitchFamily="18" charset="0"/>
              </a:rPr>
              <a:t> Telescope major innovative points </a:t>
            </a:r>
            <a:endParaRPr lang="en-US" altLang="zh-CN" sz="2800" b="1" cap="all" dirty="0" smtClean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55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980728"/>
            <a:ext cx="2847975" cy="31321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2531" name="标题 1"/>
          <p:cNvSpPr>
            <a:spLocks noGrp="1"/>
          </p:cNvSpPr>
          <p:nvPr>
            <p:ph type="title"/>
          </p:nvPr>
        </p:nvSpPr>
        <p:spPr>
          <a:xfrm>
            <a:off x="468313" y="0"/>
            <a:ext cx="7783512" cy="735013"/>
          </a:xfrm>
        </p:spPr>
        <p:txBody>
          <a:bodyPr>
            <a:normAutofit fontScale="90000"/>
          </a:bodyPr>
          <a:lstStyle/>
          <a:p>
            <a:r>
              <a:rPr lang="en-US" altLang="zh-CN" sz="4000" b="1" dirty="0" smtClean="0">
                <a:latin typeface="Times New Roman" pitchFamily="18" charset="0"/>
                <a:cs typeface="Times New Roman" pitchFamily="18" charset="0"/>
              </a:rPr>
              <a:t>Automatic feed-rotating mechanism</a:t>
            </a:r>
            <a:endParaRPr kumimoji="1" lang="zh-CN" altLang="en-US" sz="4000" b="1" dirty="0" smtClean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21882"/>
            <a:ext cx="4044379" cy="3211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4149080"/>
            <a:ext cx="2723009" cy="2579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Rectangle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1981200" cy="476250"/>
          </a:xfrm>
          <a:noFill/>
        </p:spPr>
        <p:txBody>
          <a:bodyPr/>
          <a:lstStyle/>
          <a:p>
            <a:fld id="{C0EA0FFA-D2D1-4443-BFE3-391D4A19760B}" type="slidenum">
              <a:rPr lang="en-US" altLang="zh-CN" smtClean="0">
                <a:latin typeface="Arial" pitchFamily="34" charset="0"/>
              </a:rPr>
              <a:pPr/>
              <a:t>7</a:t>
            </a:fld>
            <a:endParaRPr lang="en-US" altLang="zh-CN" smtClean="0"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4653136"/>
            <a:ext cx="29523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Completing  observation band switching</a:t>
            </a:r>
          </a:p>
          <a:p>
            <a:r>
              <a:rPr lang="en-US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within 1 min</a:t>
            </a:r>
          </a:p>
        </p:txBody>
      </p:sp>
    </p:spTree>
    <p:extLst>
      <p:ext uri="{BB962C8B-B14F-4D97-AF65-F5344CB8AC3E}">
        <p14:creationId xmlns:p14="http://schemas.microsoft.com/office/powerpoint/2010/main" val="854935163"/>
      </p:ext>
    </p:extLst>
  </p:cSld>
  <p:clrMapOvr>
    <a:masterClrMapping/>
  </p:clrMapOvr>
  <p:transition advTm="2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908720"/>
            <a:ext cx="3259673" cy="193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827584" y="188640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Six-link parallel adjustment of sub-reflector </a:t>
            </a:r>
          </a:p>
        </p:txBody>
      </p:sp>
      <p:pic>
        <p:nvPicPr>
          <p:cNvPr id="4" name="图片 3" descr="efficiency.em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933056"/>
            <a:ext cx="8676456" cy="292494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51520" y="2948751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The left- and right-hand circular polarization efficiency of X band before and after adjustment of sub surface position and orientation.</a:t>
            </a:r>
            <a:endParaRPr lang="zh-CN" altLang="en-US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836712"/>
            <a:ext cx="18722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X</a:t>
            </a:r>
            <a:r>
              <a:rPr lang="zh-CN" altLang="en-US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Y</a:t>
            </a:r>
            <a:r>
              <a:rPr lang="zh-CN" altLang="en-US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Z</a:t>
            </a:r>
          </a:p>
          <a:p>
            <a:r>
              <a:rPr lang="en-US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Adjustment amount:</a:t>
            </a:r>
          </a:p>
          <a:p>
            <a:r>
              <a:rPr lang="en-US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 few centimeters</a:t>
            </a:r>
            <a:endParaRPr lang="zh-CN" altLang="en-US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836712"/>
            <a:ext cx="3481352" cy="212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131840" y="5373216"/>
            <a:ext cx="2581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before adjustment</a:t>
            </a:r>
            <a:endParaRPr lang="zh-CN" alt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73658" y="4005064"/>
            <a:ext cx="25226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after adjustment </a:t>
            </a:r>
            <a:r>
              <a:rPr lang="en-US" altLang="zh-CN" sz="2400" b="1" dirty="0" smtClean="0"/>
              <a:t> 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1356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67325" y="3819525"/>
            <a:ext cx="387667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7" descr="IMG_527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764704"/>
            <a:ext cx="452621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64704"/>
            <a:ext cx="510347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:\LING\照片\65m第二集\2011.10.31\_MG_2614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" y="3255962"/>
            <a:ext cx="5076056" cy="3602038"/>
          </a:xfrm>
        </p:spPr>
      </p:pic>
      <p:sp>
        <p:nvSpPr>
          <p:cNvPr id="6" name="矩形 5"/>
          <p:cNvSpPr/>
          <p:nvPr/>
        </p:nvSpPr>
        <p:spPr>
          <a:xfrm>
            <a:off x="2123728" y="35913"/>
            <a:ext cx="4320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>
                <a:latin typeface="Times New Roman" pitchFamily="18" charset="0"/>
                <a:cs typeface="Times New Roman" pitchFamily="18" charset="0"/>
              </a:rPr>
              <a:t>Active surface system</a:t>
            </a:r>
            <a:endParaRPr lang="zh-CN" alt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3212976"/>
            <a:ext cx="4819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Actuators: 1104</a:t>
            </a:r>
          </a:p>
          <a:p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Range±15mm, accuracy 0.015mm</a:t>
            </a:r>
            <a:endParaRPr lang="zh-CN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868144" y="4293096"/>
            <a:ext cx="302433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With active 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surface system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96136" y="5561803"/>
            <a:ext cx="230425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altLang="zh-CN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Without </a:t>
            </a:r>
            <a:endParaRPr lang="zh-CN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90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10583</TotalTime>
  <Words>1971</Words>
  <Application>Microsoft Office PowerPoint</Application>
  <PresentationFormat>On-screen Show (4:3)</PresentationFormat>
  <Paragraphs>603</Paragraphs>
  <Slides>40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Arial Unicode MS</vt:lpstr>
      <vt:lpstr>黑体</vt:lpstr>
      <vt:lpstr>宋体</vt:lpstr>
      <vt:lpstr>楷体</vt:lpstr>
      <vt:lpstr>Arial</vt:lpstr>
      <vt:lpstr>Calibri</vt:lpstr>
      <vt:lpstr>华文楷体</vt:lpstr>
      <vt:lpstr>华文行楷</vt:lpstr>
      <vt:lpstr>Times New Roman</vt:lpstr>
      <vt:lpstr>Wingdings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Automatic feed-rotating mechanism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Comparison TMRT with other telescopes </vt:lpstr>
      <vt:lpstr>PowerPoint Presentation</vt:lpstr>
      <vt:lpstr>PowerPoint Presentation</vt:lpstr>
      <vt:lpstr>PowerPoint Presentation</vt:lpstr>
      <vt:lpstr>EVN and IVS VLBI observations</vt:lpstr>
      <vt:lpstr>PowerPoint Presentation</vt:lpstr>
      <vt:lpstr>PowerPoint Presentation</vt:lpstr>
      <vt:lpstr>Tianma pulsar observation</vt:lpstr>
      <vt:lpstr>Pulsar observation</vt:lpstr>
      <vt:lpstr>The pulsar PSR B1133 + 16 multi-frequency integral profiles. The highest frequency (8600 MHz) results were obtained by using Tianma telescope.</vt:lpstr>
      <vt:lpstr>DIBAS spectra line observation model</vt:lpstr>
      <vt:lpstr>PowerPoint Presentation</vt:lpstr>
      <vt:lpstr>Tianma Running time (2015.4-2016.6) </vt:lpstr>
      <vt:lpstr>Tianma telescope is open to researchers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liuqh</dc:creator>
  <cp:lastModifiedBy>Richard Prestage</cp:lastModifiedBy>
  <cp:revision>564</cp:revision>
  <cp:lastPrinted>2014-03-21T07:08:01Z</cp:lastPrinted>
  <dcterms:created xsi:type="dcterms:W3CDTF">2014-03-11T06:12:28Z</dcterms:created>
  <dcterms:modified xsi:type="dcterms:W3CDTF">2016-09-23T14:55:21Z</dcterms:modified>
</cp:coreProperties>
</file>