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368" r:id="rId3"/>
    <p:sldId id="299" r:id="rId4"/>
    <p:sldId id="259" r:id="rId5"/>
    <p:sldId id="277" r:id="rId6"/>
    <p:sldId id="265" r:id="rId7"/>
    <p:sldId id="380" r:id="rId8"/>
    <p:sldId id="379" r:id="rId9"/>
    <p:sldId id="339" r:id="rId10"/>
    <p:sldId id="377" r:id="rId11"/>
    <p:sldId id="372" r:id="rId12"/>
    <p:sldId id="340" r:id="rId13"/>
    <p:sldId id="344" r:id="rId14"/>
    <p:sldId id="373" r:id="rId15"/>
    <p:sldId id="378" r:id="rId16"/>
    <p:sldId id="326" r:id="rId17"/>
    <p:sldId id="374" r:id="rId18"/>
    <p:sldId id="375" r:id="rId19"/>
    <p:sldId id="336" r:id="rId20"/>
    <p:sldId id="362" r:id="rId21"/>
    <p:sldId id="3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1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52"/>
    <p:restoredTop sz="94664"/>
  </p:normalViewPr>
  <p:slideViewPr>
    <p:cSldViewPr snapToGrid="0" snapToObjects="1">
      <p:cViewPr varScale="1">
        <p:scale>
          <a:sx n="64" d="100"/>
          <a:sy n="64" d="100"/>
        </p:scale>
        <p:origin x="5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209218-AB3F-0E4D-AA82-A38000BE877B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424E97-95B7-6940-AE47-919F095E9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93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Three</a:t>
            </a:r>
            <a:r>
              <a:rPr lang="en-US" baseline="0" dirty="0" smtClean="0"/>
              <a:t> things make the GBT the best radio telescope on the planet – Size 100m class  (big light bucket whose active surface enables 3mm </a:t>
            </a:r>
            <a:r>
              <a:rPr lang="en-US" baseline="0" dirty="0" err="1" smtClean="0"/>
              <a:t>obsevations</a:t>
            </a:r>
            <a:r>
              <a:rPr lang="en-US" baseline="0" dirty="0" smtClean="0"/>
              <a:t>).   Off-axis design gives low side-lobes and enables low surface brightness observations.  Low RFI </a:t>
            </a:r>
            <a:r>
              <a:rPr lang="en-US" baseline="0" dirty="0" err="1" smtClean="0"/>
              <a:t>envirerment</a:t>
            </a:r>
            <a:r>
              <a:rPr lang="en-US" baseline="0" dirty="0" smtClean="0"/>
              <a:t> (quiet zone plus no </a:t>
            </a:r>
            <a:r>
              <a:rPr lang="en-US" baseline="0" dirty="0" err="1" smtClean="0"/>
              <a:t>sidelobes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24E97-95B7-6940-AE47-919F095E96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91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50% of year</a:t>
            </a:r>
            <a:r>
              <a:rPr lang="en-US" baseline="0" dirty="0" smtClean="0"/>
              <a:t> &lt; 10mm H20 (good for 3mm </a:t>
            </a:r>
            <a:r>
              <a:rPr lang="en-US" baseline="0" dirty="0" err="1" smtClean="0"/>
              <a:t>obs</a:t>
            </a:r>
            <a:r>
              <a:rPr lang="en-US" baseline="0" dirty="0" smtClean="0"/>
              <a:t>)  good fraction </a:t>
            </a:r>
            <a:r>
              <a:rPr lang="en-US" baseline="0" smtClean="0"/>
              <a:t>of winter &lt; 5mm H20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1D4A05-2D52-4C59-BD90-EA4E9C9627A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12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Because</a:t>
            </a:r>
            <a:r>
              <a:rPr lang="en-US" baseline="0" dirty="0" smtClean="0"/>
              <a:t> of its filled aperture, excellent receivers and clean optics t</a:t>
            </a:r>
            <a:r>
              <a:rPr lang="en-US" dirty="0" smtClean="0"/>
              <a:t>he GBT is</a:t>
            </a:r>
            <a:r>
              <a:rPr lang="en-US" baseline="0" dirty="0" smtClean="0"/>
              <a:t> the only telescope that can measure the faintest low surface-brightness HI reliably.  GBT studies have shown faint gas associated with galaxy interactions and high-velocity gas associated with outflows/winds and cool gas accretion.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10/29/13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891B5499-8B1F-554C-AF3F-E0F63D204B2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03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8C562-8B63-4E12-9383-291BCD3F64F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6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MUSTANG is a uniquely capable instrument for studies of the SZE in that it has 5+x higher resolution than the other instruments in use.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latin typeface="+mn-lt"/>
              <a:ea typeface="ＭＳ Ｐゴシック" pitchFamily="48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pitchFamily="48" charset="-128"/>
              </a:rPr>
              <a:t>Includes </a:t>
            </a:r>
            <a:r>
              <a:rPr lang="en-US" sz="1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Gill Sans MT" pitchFamily="34" charset="0"/>
                <a:cs typeface="Gill Sans" pitchFamily="17" charset="0"/>
              </a:rPr>
              <a:t>High resolution imaging of the </a:t>
            </a:r>
            <a:r>
              <a:rPr kumimoji="0" lang="en-US" sz="12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 pitchFamily="17" charset="0"/>
              </a:rPr>
              <a:t>Sunyeaev-Zel’dovich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Gill Sans MT" pitchFamily="34" charset="0"/>
                <a:ea typeface="ＭＳ Ｐゴシック" pitchFamily="48" charset="-128"/>
                <a:cs typeface="Gill Sans" pitchFamily="17" charset="0"/>
              </a:rPr>
              <a:t> effect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noProof="0" dirty="0" smtClean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Gill Sans MT" pitchFamily="34" charset="0"/>
              <a:ea typeface="ＭＳ Ｐゴシック" pitchFamily="48" charset="-128"/>
            </a:endParaRPr>
          </a:p>
          <a:p>
            <a:r>
              <a:rPr lang="en-US" sz="1200" u="sng" kern="1200" baseline="0" dirty="0" smtClean="0">
                <a:solidFill>
                  <a:schemeClr val="tx1"/>
                </a:solidFill>
                <a:latin typeface="+mn-lt"/>
                <a:ea typeface="ＭＳ Ｐゴシック" pitchFamily="96" charset="-128"/>
                <a:cs typeface="ＭＳ Ｐゴシック" pitchFamily="96" charset="-128"/>
              </a:rPr>
              <a:t>IMAGE: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pitchFamily="96" charset="-128"/>
                <a:cs typeface="ＭＳ Ｐゴシック" pitchFamily="96" charset="-128"/>
              </a:rPr>
              <a:t> In our highest redshift system, CL1226, we find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pitchFamily="96" charset="-128"/>
                <a:cs typeface="ＭＳ Ｐゴシック" pitchFamily="96" charset="-128"/>
              </a:rPr>
              <a:t>multiply peaked pressure distribution with an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ＭＳ Ｐゴシック" pitchFamily="96" charset="-128"/>
                <a:cs typeface="ＭＳ Ｐゴシック" pitchFamily="96" charset="-128"/>
              </a:rPr>
              <a:t>asymmet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pitchFamily="96" charset="-128"/>
                <a:cs typeface="ＭＳ Ｐゴシック" pitchFamily="96" charset="-128"/>
              </a:rPr>
              <a:t>-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ＭＳ Ｐゴシック" pitchFamily="96" charset="-128"/>
                <a:cs typeface="ＭＳ Ｐゴシック" pitchFamily="96" charset="-128"/>
              </a:rPr>
              <a:t>ric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pitchFamily="96" charset="-128"/>
                <a:cs typeface="ＭＳ Ｐゴシック" pitchFamily="96" charset="-128"/>
              </a:rPr>
              <a:t> morphology. The location and orientation of a ridge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pitchFamily="96" charset="-128"/>
                <a:cs typeface="ＭＳ Ｐゴシック" pitchFamily="96" charset="-128"/>
              </a:rPr>
              <a:t>found in the SZE, along with a south-westerly elongated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pitchFamily="96" charset="-128"/>
                <a:cs typeface="ＭＳ Ｐゴシック" pitchFamily="96" charset="-128"/>
              </a:rPr>
              <a:t>shape, are qualitatively supportive of the merger scenario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pitchFamily="96" charset="-128"/>
                <a:cs typeface="ＭＳ Ｐゴシック" pitchFamily="96" charset="-128"/>
              </a:rPr>
              <a:t>proposed by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ＭＳ Ｐゴシック" pitchFamily="96" charset="-128"/>
                <a:cs typeface="ＭＳ Ｐゴシック" pitchFamily="96" charset="-128"/>
              </a:rPr>
              <a:t>Jee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pitchFamily="96" charset="-128"/>
                <a:cs typeface="ＭＳ Ｐゴシック" pitchFamily="96" charset="-128"/>
              </a:rPr>
              <a:t> &amp; Tyson (2009).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ＭＳ Ｐゴシック" pitchFamily="96" charset="-128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pitchFamily="96" charset="-128"/>
                <a:cs typeface="ＭＳ Ｐゴシック" pitchFamily="96" charset="-128"/>
              </a:rPr>
              <a:t>Composite image of CL1226. Red shows the Chandra surface brightness in the 0.7keV to 7.0keV band. Blue color scale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pitchFamily="96" charset="-128"/>
                <a:cs typeface="ＭＳ Ｐゴシック" pitchFamily="96" charset="-128"/>
              </a:rPr>
              <a:t>cyan contours show the surface mass density distribution of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ＭＳ Ｐゴシック" pitchFamily="96" charset="-128"/>
                <a:cs typeface="ＭＳ Ｐゴシック" pitchFamily="96" charset="-128"/>
              </a:rPr>
              <a:t>Jee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pitchFamily="96" charset="-128"/>
                <a:cs typeface="ＭＳ Ｐゴシック" pitchFamily="96" charset="-128"/>
              </a:rPr>
              <a:t> &amp; Tyson (2009). Contours are linearly spaced in 15 intervals between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pitchFamily="96" charset="-128"/>
                <a:cs typeface="ＭＳ Ｐゴシック" pitchFamily="96" charset="-128"/>
              </a:rPr>
              <a:t> = 0:25 and  = 0:59. Green traces the optical emission as measured by the HST/ACS in the F814W band. White contours show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pitchFamily="96" charset="-128"/>
                <a:cs typeface="ＭＳ Ｐゴシック" pitchFamily="96" charset="-128"/>
              </a:rPr>
              <a:t>the MUSTANG measurement in units of 0:5 starting at 3. Location A demarcates the BCG and is coincident with the X-ray surface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pitchFamily="96" charset="-128"/>
                <a:cs typeface="ＭＳ Ｐゴシック" pitchFamily="96" charset="-128"/>
              </a:rPr>
              <a:t>Brightness peak. Location B shows the Dark Matter peak which is coincident with the northern lobe of the SZ ridge revealed by MUSTANG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pitchFamily="96" charset="-128"/>
                <a:cs typeface="ＭＳ Ｐゴシック" pitchFamily="96" charset="-128"/>
              </a:rPr>
              <a:t>imaging.</a:t>
            </a:r>
            <a:endParaRPr lang="en-US" dirty="0" smtClean="0">
              <a:ea typeface="ＭＳ Ｐゴシック" pitchFamily="48" charset="-128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2909E9D-CF31-4A51-8F4A-EA4A0D55ADF3}" type="slidenum">
              <a:rPr lang="en-US" smtClean="0">
                <a:solidFill>
                  <a:prstClr val="black"/>
                </a:solidFill>
                <a:ea typeface="ＭＳ Ｐゴシック" pitchFamily="48" charset="-128"/>
              </a:rPr>
              <a:pPr/>
              <a:t>20</a:t>
            </a:fld>
            <a:endParaRPr lang="en-US" smtClean="0">
              <a:solidFill>
                <a:prstClr val="black"/>
              </a:solidFill>
              <a:ea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400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8CCB5-6F34-AB49-BF29-B5E5681EC144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C6D0-DC87-1B44-9827-D58AE0BD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31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8CCB5-6F34-AB49-BF29-B5E5681EC144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C6D0-DC87-1B44-9827-D58AE0BD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1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8CCB5-6F34-AB49-BF29-B5E5681EC144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C6D0-DC87-1B44-9827-D58AE0BD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42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06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531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531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531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531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53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hape 1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3415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776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8CCB5-6F34-AB49-BF29-B5E5681EC144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C6D0-DC87-1B44-9827-D58AE0BD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84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8CCB5-6F34-AB49-BF29-B5E5681EC144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C6D0-DC87-1B44-9827-D58AE0BD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78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8CCB5-6F34-AB49-BF29-B5E5681EC144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C6D0-DC87-1B44-9827-D58AE0BD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7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8CCB5-6F34-AB49-BF29-B5E5681EC144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C6D0-DC87-1B44-9827-D58AE0BD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32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8CCB5-6F34-AB49-BF29-B5E5681EC144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C6D0-DC87-1B44-9827-D58AE0BD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29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8CCB5-6F34-AB49-BF29-B5E5681EC144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C6D0-DC87-1B44-9827-D58AE0BD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47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8CCB5-6F34-AB49-BF29-B5E5681EC144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C6D0-DC87-1B44-9827-D58AE0BD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35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8CCB5-6F34-AB49-BF29-B5E5681EC144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EC6D0-DC87-1B44-9827-D58AE0BD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4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50" r:id="rId12"/>
    <p:sldLayoutId id="21474836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53658"/>
            <a:ext cx="9003323" cy="122563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The Green Bank Observatory</a:t>
            </a:r>
            <a:b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Science and Discovery Space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6" descr="telescopes-1976-cro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06001"/>
            <a:ext cx="9144000" cy="26924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9" name="Picture 5" descr="GBO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665" y="4999377"/>
            <a:ext cx="2936875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50520" y="5125107"/>
            <a:ext cx="306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David Frayer (GBO)</a:t>
            </a:r>
          </a:p>
        </p:txBody>
      </p:sp>
    </p:spTree>
    <p:extLst>
      <p:ext uri="{BB962C8B-B14F-4D97-AF65-F5344CB8AC3E}">
        <p14:creationId xmlns:p14="http://schemas.microsoft.com/office/powerpoint/2010/main" val="16553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HI</a:t>
            </a:r>
            <a:r>
              <a:rPr lang="en-US" dirty="0" smtClean="0"/>
              <a:t> ~ 10</a:t>
            </a:r>
            <a:r>
              <a:rPr lang="en-US" baseline="30000" dirty="0" smtClean="0"/>
              <a:t>18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 around nearby galaxies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608" y="1417638"/>
            <a:ext cx="4283644" cy="4283644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spect="1"/>
          </p:cNvSpPr>
          <p:nvPr/>
        </p:nvSpPr>
        <p:spPr>
          <a:xfrm>
            <a:off x="301608" y="5743886"/>
            <a:ext cx="2301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Pisano (2014)</a:t>
            </a:r>
          </a:p>
          <a:p>
            <a:r>
              <a:rPr lang="en-US" dirty="0" err="1" smtClean="0">
                <a:solidFill>
                  <a:srgbClr val="008000"/>
                </a:solidFill>
              </a:rPr>
              <a:t>Boomsma</a:t>
            </a:r>
            <a:r>
              <a:rPr lang="en-US" dirty="0" smtClean="0">
                <a:solidFill>
                  <a:srgbClr val="008000"/>
                </a:solidFill>
              </a:rPr>
              <a:t> et al. (2008)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369" y="1961321"/>
            <a:ext cx="4469873" cy="33524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69305" y="5477672"/>
            <a:ext cx="1917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 Blok et al.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89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081" y="-48919"/>
            <a:ext cx="9204402" cy="908884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The GBT Achieves its Theoretical Beam at 110 GHz  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60477"/>
            <a:ext cx="4130820" cy="31879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54" y="2174496"/>
            <a:ext cx="4931397" cy="37381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2054" y="861280"/>
            <a:ext cx="8407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2017 GBT memo #296 – demonstrates the success of the pointing-and-control system, the gravity and thermal modeling with active surface corrections – lots of work by many people over the last decade</a:t>
            </a:r>
            <a:r>
              <a:rPr lang="is-IS" dirty="0" smtClean="0"/>
              <a:t>….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82096" y="5780260"/>
            <a:ext cx="2447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GBT/Argus 109.4 GHz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7790" y="5638578"/>
            <a:ext cx="2841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GBT/X-band </a:t>
            </a:r>
            <a:r>
              <a:rPr lang="en-US" dirty="0" smtClean="0"/>
              <a:t>9.0 GHz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2386" y="6386895"/>
            <a:ext cx="573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Unblock GBT aperture </a:t>
            </a:r>
            <a:r>
              <a:rPr lang="en-US" dirty="0" smtClean="0">
                <a:sym typeface="Wingdings"/>
              </a:rPr>
              <a:t></a:t>
            </a:r>
            <a:r>
              <a:rPr lang="en-US" dirty="0" smtClean="0"/>
              <a:t>first side-lobe predicted at -27dB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2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7" name="Rectangle 1"/>
          <p:cNvSpPr>
            <a:spLocks/>
          </p:cNvSpPr>
          <p:nvPr/>
        </p:nvSpPr>
        <p:spPr bwMode="auto">
          <a:xfrm>
            <a:off x="5435600" y="6426200"/>
            <a:ext cx="304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6662" name="Rectangle 2"/>
          <p:cNvSpPr>
            <a:spLocks/>
          </p:cNvSpPr>
          <p:nvPr/>
        </p:nvSpPr>
        <p:spPr bwMode="auto">
          <a:xfrm>
            <a:off x="863600" y="25400"/>
            <a:ext cx="74041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5" bIns="0"/>
          <a:lstStyle/>
          <a:p>
            <a:pPr marL="28575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Gill Sans MT" charset="0"/>
                <a:cs typeface="Gill Sans MT" charset="0"/>
                <a:sym typeface="Gill Sans MT" charset="0"/>
              </a:rPr>
              <a:t>The GBT remains </a:t>
            </a:r>
          </a:p>
          <a:p>
            <a:pPr marL="28575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Gill Sans MT" charset="0"/>
                <a:cs typeface="Gill Sans MT" charset="0"/>
                <a:sym typeface="Gill Sans MT" charset="0"/>
              </a:rPr>
              <a:t>t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Gill Sans MT" charset="0"/>
                <a:cs typeface="Gill Sans MT" charset="0"/>
                <a:sym typeface="Gill Sans MT" charset="0"/>
              </a:rPr>
              <a:t>he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Gill Sans MT" charset="0"/>
                <a:cs typeface="Gill Sans MT" charset="0"/>
                <a:sym typeface="Gill Sans MT" charset="0"/>
              </a:rPr>
              <a:t>world</a:t>
            </a: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cs typeface="Gill Sans MT" charset="0"/>
                <a:sym typeface="Gill Sans MT" charset="0"/>
              </a:rPr>
              <a:t>’</a:t>
            </a:r>
            <a:r>
              <a:rPr lang="en-US" altLang="ja-JP" sz="2800" b="1" dirty="0">
                <a:solidFill>
                  <a:schemeClr val="accent6">
                    <a:lumMod val="75000"/>
                  </a:schemeClr>
                </a:solidFill>
                <a:latin typeface="Gill Sans MT" charset="0"/>
                <a:cs typeface="Gill Sans MT" charset="0"/>
                <a:sym typeface="Gill Sans MT" charset="0"/>
              </a:rPr>
              <a:t>s premier pulsar </a:t>
            </a:r>
            <a:r>
              <a:rPr lang="en-US" altLang="ja-JP" sz="2800" b="1" dirty="0" smtClean="0">
                <a:solidFill>
                  <a:schemeClr val="accent6">
                    <a:lumMod val="75000"/>
                  </a:schemeClr>
                </a:solidFill>
                <a:latin typeface="Gill Sans MT" charset="0"/>
                <a:cs typeface="Gill Sans MT" charset="0"/>
                <a:sym typeface="Gill Sans MT" charset="0"/>
              </a:rPr>
              <a:t>observatory</a:t>
            </a:r>
          </a:p>
          <a:p>
            <a:pPr marL="28575"/>
            <a:endParaRPr lang="en-US" altLang="ja-JP" sz="2800" dirty="0">
              <a:solidFill>
                <a:srgbClr val="990033"/>
              </a:solidFill>
              <a:latin typeface="Gill Sans MT" charset="0"/>
              <a:cs typeface="Gill Sans MT" charset="0"/>
              <a:sym typeface="Gill Sans MT" charset="0"/>
            </a:endParaRPr>
          </a:p>
          <a:p>
            <a:pPr marL="28575"/>
            <a:r>
              <a:rPr lang="en-US" sz="2000" dirty="0">
                <a:solidFill>
                  <a:schemeClr val="tx1"/>
                </a:solidFill>
                <a:latin typeface="Gill Sans MT Italic" charset="0"/>
                <a:cs typeface="Gill Sans MT Italic" charset="0"/>
                <a:sym typeface="Gill Sans MT Italic" charset="0"/>
              </a:rPr>
              <a:t>(Quiet Zone, collecting area, receivers, detectors, sky coverage)</a:t>
            </a:r>
          </a:p>
          <a:p>
            <a:pPr marL="28575"/>
            <a:endParaRPr lang="en-US" sz="2000" dirty="0">
              <a:solidFill>
                <a:schemeClr val="tx1"/>
              </a:solidFill>
              <a:latin typeface="Gill Sans MT" charset="0"/>
              <a:cs typeface="Gill Sans MT" charset="0"/>
              <a:sym typeface="Gill Sans MT" charset="0"/>
            </a:endParaRPr>
          </a:p>
          <a:p>
            <a:pPr marL="28575"/>
            <a:r>
              <a:rPr lang="en-US" sz="2000" dirty="0">
                <a:solidFill>
                  <a:schemeClr val="tx1"/>
                </a:solidFill>
                <a:latin typeface="Gill Sans MT" charset="0"/>
                <a:cs typeface="Gill Sans MT" charset="0"/>
                <a:sym typeface="Gill Sans MT" charset="0"/>
              </a:rPr>
              <a:t>The Pulsar </a:t>
            </a:r>
            <a:r>
              <a:rPr lang="en-US" sz="2000" dirty="0" smtClean="0">
                <a:solidFill>
                  <a:schemeClr val="tx1"/>
                </a:solidFill>
                <a:latin typeface="Gill Sans MT" charset="0"/>
                <a:cs typeface="Gill Sans MT" charset="0"/>
                <a:sym typeface="Gill Sans MT" charset="0"/>
              </a:rPr>
              <a:t>Renaissance:</a:t>
            </a:r>
            <a:endParaRPr lang="en-US" sz="2000" dirty="0">
              <a:solidFill>
                <a:schemeClr val="tx1"/>
              </a:solidFill>
              <a:latin typeface="Gill Sans MT" charset="0"/>
              <a:cs typeface="Gill Sans MT" charset="0"/>
              <a:sym typeface="Gill Sans MT" charset="0"/>
            </a:endParaRPr>
          </a:p>
          <a:p>
            <a:pPr marL="314325" indent="-285750"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  <a:latin typeface="Gill Sans MT" charset="0"/>
                <a:cs typeface="Gill Sans MT" charset="0"/>
                <a:sym typeface="Gill Sans MT" charset="0"/>
              </a:rPr>
              <a:t>Fastest Pulsar</a:t>
            </a:r>
          </a:p>
          <a:p>
            <a:pPr marL="314325" indent="-285750"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  <a:latin typeface="Gill Sans MT" charset="0"/>
                <a:cs typeface="Gill Sans MT" charset="0"/>
                <a:sym typeface="Gill Sans MT" charset="0"/>
              </a:rPr>
              <a:t>Most Massive </a:t>
            </a:r>
            <a:r>
              <a:rPr lang="en-US" sz="1600" dirty="0" smtClean="0">
                <a:solidFill>
                  <a:schemeClr val="tx1"/>
                </a:solidFill>
                <a:latin typeface="Gill Sans MT" charset="0"/>
                <a:cs typeface="Gill Sans MT" charset="0"/>
                <a:sym typeface="Gill Sans MT" charset="0"/>
              </a:rPr>
              <a:t>Pulsar (constrains equation of state of matter)</a:t>
            </a:r>
            <a:endParaRPr lang="en-US" sz="1600" dirty="0">
              <a:solidFill>
                <a:schemeClr val="tx1"/>
              </a:solidFill>
              <a:latin typeface="Gill Sans MT" charset="0"/>
              <a:cs typeface="Gill Sans MT" charset="0"/>
              <a:sym typeface="Gill Sans MT" charset="0"/>
            </a:endParaRPr>
          </a:p>
          <a:p>
            <a:pPr marL="314325" indent="-285750"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  <a:latin typeface="Gill Sans MT" charset="0"/>
                <a:cs typeface="Gill Sans MT" charset="0"/>
                <a:sym typeface="Gill Sans MT" charset="0"/>
              </a:rPr>
              <a:t>Pulsars in Globular Clusters</a:t>
            </a:r>
          </a:p>
          <a:p>
            <a:pPr marL="314325" indent="-285750"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  <a:latin typeface="Gill Sans MT" charset="0"/>
                <a:cs typeface="Gill Sans MT" charset="0"/>
                <a:sym typeface="Gill Sans MT" charset="0"/>
              </a:rPr>
              <a:t>Tests of General </a:t>
            </a:r>
            <a:r>
              <a:rPr lang="en-US" sz="1600" dirty="0" smtClean="0">
                <a:solidFill>
                  <a:schemeClr val="tx1"/>
                </a:solidFill>
                <a:latin typeface="Gill Sans MT" charset="0"/>
                <a:cs typeface="Gill Sans MT" charset="0"/>
                <a:sym typeface="Gill Sans MT" charset="0"/>
              </a:rPr>
              <a:t>Relativity  </a:t>
            </a:r>
            <a:endParaRPr lang="en-US" sz="1600" dirty="0">
              <a:solidFill>
                <a:schemeClr val="tx1"/>
              </a:solidFill>
              <a:latin typeface="Gill Sans MT" charset="0"/>
              <a:cs typeface="Gill Sans MT" charset="0"/>
              <a:sym typeface="Gill Sans MT" charset="0"/>
            </a:endParaRPr>
          </a:p>
          <a:p>
            <a:pPr marL="314325" indent="-285750"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  <a:latin typeface="Gill Sans MT" charset="0"/>
                <a:cs typeface="Gill Sans MT" charset="0"/>
                <a:sym typeface="Gill Sans MT" charset="0"/>
              </a:rPr>
              <a:t>Relativistic Spin Precession</a:t>
            </a:r>
          </a:p>
          <a:p>
            <a:pPr marL="314325" indent="-285750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Gill Sans MT" charset="0"/>
                <a:cs typeface="Gill Sans MT" charset="0"/>
                <a:sym typeface="Gill Sans MT" charset="0"/>
              </a:rPr>
              <a:t>Pulsar </a:t>
            </a:r>
            <a:r>
              <a:rPr lang="en-US" sz="1600" dirty="0">
                <a:solidFill>
                  <a:schemeClr val="tx1"/>
                </a:solidFill>
                <a:latin typeface="Gill Sans MT" charset="0"/>
                <a:cs typeface="Gill Sans MT" charset="0"/>
                <a:sym typeface="Gill Sans MT" charset="0"/>
              </a:rPr>
              <a:t>in a three-body system </a:t>
            </a:r>
          </a:p>
          <a:p>
            <a:pPr marL="314325" indent="-285750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Gill Sans MT" charset="0"/>
                <a:cs typeface="Gill Sans MT" charset="0"/>
                <a:sym typeface="Gill Sans MT" charset="0"/>
              </a:rPr>
              <a:t>Coolest </a:t>
            </a:r>
            <a:r>
              <a:rPr lang="en-US" sz="1600" dirty="0">
                <a:solidFill>
                  <a:schemeClr val="tx1"/>
                </a:solidFill>
                <a:latin typeface="Gill Sans MT" charset="0"/>
                <a:cs typeface="Gill Sans MT" charset="0"/>
                <a:sym typeface="Gill Sans MT" charset="0"/>
              </a:rPr>
              <a:t>white dwarf star </a:t>
            </a:r>
            <a:r>
              <a:rPr lang="en-US" sz="1100" dirty="0" smtClean="0">
                <a:solidFill>
                  <a:schemeClr val="tx1"/>
                </a:solidFill>
                <a:latin typeface="Gill Sans MT" charset="0"/>
                <a:cs typeface="Gill Sans MT" charset="0"/>
                <a:sym typeface="Gill Sans MT" charset="0"/>
              </a:rPr>
              <a:t>(</a:t>
            </a:r>
            <a:r>
              <a:rPr lang="en-US" sz="1100" dirty="0" smtClean="0">
                <a:latin typeface="Gill Sans MT" charset="0"/>
                <a:cs typeface="Gill Sans MT" charset="0"/>
                <a:sym typeface="Gill Sans MT" charset="0"/>
              </a:rPr>
              <a:t>carbon – diamond star</a:t>
            </a:r>
            <a:r>
              <a:rPr lang="en-US" sz="1100" dirty="0" smtClean="0">
                <a:solidFill>
                  <a:schemeClr val="tx1"/>
                </a:solidFill>
                <a:latin typeface="Gill Sans MT" charset="0"/>
                <a:cs typeface="Gill Sans MT" charset="0"/>
                <a:sym typeface="Gill Sans MT" charset="0"/>
              </a:rPr>
              <a:t>)</a:t>
            </a:r>
            <a:endParaRPr lang="en-US" sz="1100" dirty="0">
              <a:solidFill>
                <a:schemeClr val="tx1"/>
              </a:solidFill>
              <a:latin typeface="Gill Sans MT" charset="0"/>
              <a:cs typeface="Gill Sans MT" charset="0"/>
              <a:sym typeface="Gill Sans MT" charset="0"/>
            </a:endParaRPr>
          </a:p>
        </p:txBody>
      </p:sp>
      <p:pic>
        <p:nvPicPr>
          <p:cNvPr id="32665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4165600"/>
            <a:ext cx="34290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6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90" y="4322958"/>
            <a:ext cx="2579688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3712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1143000"/>
          </a:xfrm>
        </p:spPr>
        <p:txBody>
          <a:bodyPr/>
          <a:lstStyle/>
          <a:p>
            <a:r>
              <a:rPr lang="en-US" sz="2800" dirty="0" smtClean="0"/>
              <a:t>Searching for a detection of Gravitational Waves via Pulsar timing (</a:t>
            </a:r>
            <a:r>
              <a:rPr lang="en-US" sz="2800" dirty="0" err="1" smtClean="0"/>
              <a:t>NANOGrav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130300"/>
            <a:ext cx="9144000" cy="5720267"/>
          </a:xfrm>
          <a:prstGeom prst="rect">
            <a:avLst/>
          </a:prstGeom>
        </p:spPr>
      </p:pic>
      <p:pic>
        <p:nvPicPr>
          <p:cNvPr id="5" name="Picture 5" descr="backer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4100" y="1296045"/>
            <a:ext cx="2785944" cy="278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79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0387"/>
            <a:ext cx="8229600" cy="58839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Some (of </a:t>
            </a:r>
            <a:r>
              <a:rPr lang="en-US" b="1" smtClean="0">
                <a:solidFill>
                  <a:schemeClr val="accent6">
                    <a:lumMod val="75000"/>
                  </a:schemeClr>
                </a:solidFill>
              </a:rPr>
              <a:t>the ~20)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New GBT Molecules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29366"/>
            <a:ext cx="9144000" cy="21242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80853"/>
            <a:ext cx="9144000" cy="1694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138" y="1542120"/>
            <a:ext cx="2079309" cy="17387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7080" y="1707355"/>
            <a:ext cx="1873323" cy="13803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7784" y="1782292"/>
            <a:ext cx="3916215" cy="13054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1425" y="2952079"/>
            <a:ext cx="1378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err="1" smtClean="0">
                <a:latin typeface="Gill Sans MT" pitchFamily="34" charset="0"/>
                <a:cs typeface="Gill Sans" pitchFamily="17" charset="0"/>
              </a:rPr>
              <a:t>ethanimine</a:t>
            </a:r>
            <a:endParaRPr lang="en-US" sz="2000" dirty="0" smtClean="0"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07081" y="2700049"/>
            <a:ext cx="1590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err="1" smtClean="0">
                <a:solidFill>
                  <a:srgbClr val="000000"/>
                </a:solidFill>
                <a:latin typeface="Gill Sans MT" pitchFamily="34" charset="0"/>
                <a:cs typeface="Gill Sans" pitchFamily="17" charset="0"/>
              </a:rPr>
              <a:t>carbodiimide</a:t>
            </a:r>
            <a:endParaRPr lang="en-US" sz="2000" dirty="0" smtClean="0">
              <a:solidFill>
                <a:srgbClr val="000000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55247" y="2749364"/>
            <a:ext cx="2182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Interstellar anions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46589" y="690423"/>
            <a:ext cx="7089567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Wingdings" charset="2"/>
              <a:buChar char="Ø"/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Linking ISM chemistry to origin of life</a:t>
            </a:r>
          </a:p>
          <a:p>
            <a:pPr marL="342900" indent="-342900" eaLnBrk="0" hangingPunct="0">
              <a:spcBef>
                <a:spcPct val="20000"/>
              </a:spcBef>
              <a:buFont typeface="Wingdings" charset="2"/>
              <a:buChar char="Ø"/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Chemistry as tool for understanding star-formation</a:t>
            </a:r>
          </a:p>
          <a:p>
            <a:pPr marL="342900" indent="-342900" eaLnBrk="0" hangingPunct="0">
              <a:spcBef>
                <a:spcPct val="20000"/>
              </a:spcBef>
              <a:buFont typeface="Wingdings" charset="2"/>
              <a:buChar char="Ø"/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Chemistry of its own sake</a:t>
            </a:r>
          </a:p>
        </p:txBody>
      </p:sp>
    </p:spTree>
    <p:extLst>
      <p:ext uri="{BB962C8B-B14F-4D97-AF65-F5344CB8AC3E}">
        <p14:creationId xmlns:p14="http://schemas.microsoft.com/office/powerpoint/2010/main" val="108501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Perseus Barnard 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037459"/>
            <a:ext cx="7886700" cy="392767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988" y="3664144"/>
            <a:ext cx="3265713" cy="230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3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Friesen_Orion_NH3_pres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1383" y="182884"/>
            <a:ext cx="6652617" cy="6545462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Shape 368"/>
          <p:cNvSpPr/>
          <p:nvPr/>
        </p:nvSpPr>
        <p:spPr>
          <a:xfrm>
            <a:off x="5615006" y="5898694"/>
            <a:ext cx="3067251" cy="559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algn="ctr" defTabSz="584200">
              <a:defRPr sz="4500" i="1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3164"/>
              <a:t>Friesen et al. </a:t>
            </a:r>
            <a:r>
              <a:rPr sz="3164" dirty="0"/>
              <a:t>2017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0167" y="576774"/>
            <a:ext cx="21804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GBT NH3 image of Orion molecular cloud (red, 1.5deg) with WISE infrared image in blue showing warm dust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7194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and Star Formation in Galaxies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914" y="1960786"/>
            <a:ext cx="8682487" cy="152301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Star formation happens in dense molecular gas</a:t>
            </a:r>
          </a:p>
          <a:p>
            <a:r>
              <a:rPr lang="en-US" dirty="0" smtClean="0"/>
              <a:t>Gas consumption timescales for the molecular reservoir, 𝛕</a:t>
            </a:r>
            <a:r>
              <a:rPr lang="en-US" baseline="-25000" dirty="0" smtClean="0"/>
              <a:t>dep</a:t>
            </a:r>
            <a:r>
              <a:rPr lang="en-US" dirty="0" smtClean="0"/>
              <a:t>=M(H</a:t>
            </a:r>
            <a:r>
              <a:rPr lang="en-US" baseline="-25000" dirty="0" smtClean="0"/>
              <a:t>2</a:t>
            </a:r>
            <a:r>
              <a:rPr lang="en-US" dirty="0" smtClean="0"/>
              <a:t>)/SFR, are short (&lt;&lt;𝛕</a:t>
            </a:r>
            <a:r>
              <a:rPr lang="en-US" baseline="-25000" dirty="0" smtClean="0"/>
              <a:t>Hubble</a:t>
            </a:r>
            <a:r>
              <a:rPr lang="en-US" dirty="0" smtClean="0"/>
              <a:t>), requiring H</a:t>
            </a:r>
            <a:r>
              <a:rPr lang="en-US" sz="1800" dirty="0"/>
              <a:t>I</a:t>
            </a:r>
            <a:r>
              <a:rPr lang="en-US" dirty="0" smtClean="0"/>
              <a:t>→H</a:t>
            </a:r>
            <a:r>
              <a:rPr lang="en-US" baseline="-25000" dirty="0" smtClean="0"/>
              <a:t>2</a:t>
            </a:r>
            <a:r>
              <a:rPr lang="en-US" dirty="0" smtClean="0"/>
              <a:t> and accretion</a:t>
            </a:r>
          </a:p>
          <a:p>
            <a:r>
              <a:rPr lang="en-US" dirty="0" smtClean="0"/>
              <a:t>How does the regulation work?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38" y="3483801"/>
            <a:ext cx="8881924" cy="23373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0499" y="3585004"/>
            <a:ext cx="608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43433" y="3585003"/>
            <a:ext cx="608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86733" y="3585003"/>
            <a:ext cx="608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stars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98280" y="3585002"/>
            <a:ext cx="608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SFR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07766" y="3585002"/>
            <a:ext cx="1306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kinematics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755" y="5474901"/>
            <a:ext cx="8302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Images from HERACLES (Leroy+ 2008), THINGS (Walter+ 2008), SINGS (</a:t>
            </a:r>
            <a:r>
              <a:rPr lang="en-US" dirty="0" err="1">
                <a:solidFill>
                  <a:schemeClr val="bg1"/>
                </a:solidFill>
              </a:rPr>
              <a:t>Kennicutt</a:t>
            </a:r>
            <a:r>
              <a:rPr lang="en-US" dirty="0">
                <a:solidFill>
                  <a:schemeClr val="bg1"/>
                </a:solidFill>
              </a:rPr>
              <a:t>+ 2003)</a:t>
            </a:r>
          </a:p>
        </p:txBody>
      </p:sp>
    </p:spTree>
    <p:extLst>
      <p:ext uri="{BB962C8B-B14F-4D97-AF65-F5344CB8AC3E}">
        <p14:creationId xmlns:p14="http://schemas.microsoft.com/office/powerpoint/2010/main" val="153799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8316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  <a:latin typeface="+mn-lt"/>
              </a:rPr>
              <a:t>The GBT </a:t>
            </a:r>
            <a:r>
              <a:rPr lang="en-US" sz="3600" b="1" smtClean="0">
                <a:solidFill>
                  <a:schemeClr val="accent1"/>
                </a:solidFill>
                <a:latin typeface="+mn-lt"/>
              </a:rPr>
              <a:t>has demonstrated </a:t>
            </a:r>
            <a:r>
              <a:rPr lang="en-US" sz="3600" b="1" dirty="0" smtClean="0">
                <a:solidFill>
                  <a:schemeClr val="accent1"/>
                </a:solidFill>
                <a:latin typeface="+mn-lt"/>
              </a:rPr>
              <a:t>that it can do deep observations of dense molecular gas tracers. </a:t>
            </a:r>
            <a:endParaRPr lang="en-US" sz="3600" b="1" dirty="0">
              <a:solidFill>
                <a:schemeClr val="accent1"/>
              </a:solidFill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6097" y="1464941"/>
            <a:ext cx="3880781" cy="4844434"/>
            <a:chOff x="4936199" y="1401147"/>
            <a:chExt cx="3880781" cy="4844434"/>
          </a:xfrm>
        </p:grpSpPr>
        <p:pic>
          <p:nvPicPr>
            <p:cNvPr id="6" name="Picture 5" descr="m82_8bits.png"/>
            <p:cNvPicPr>
              <a:picLocks noChangeAspect="1"/>
            </p:cNvPicPr>
            <p:nvPr/>
          </p:nvPicPr>
          <p:blipFill>
            <a:blip r:embed="rId2"/>
            <a:srcRect l="9808" r="9808"/>
            <a:stretch>
              <a:fillRect/>
            </a:stretch>
          </p:blipFill>
          <p:spPr>
            <a:xfrm>
              <a:off x="4936199" y="1417801"/>
              <a:ext cx="3880781" cy="4827780"/>
            </a:xfrm>
            <a:prstGeom prst="rect">
              <a:avLst/>
            </a:prstGeom>
            <a:ln w="38100" cap="flat" cmpd="sng" algn="ctr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966179" y="1401147"/>
              <a:ext cx="7393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4"/>
                  </a:solidFill>
                </a:rPr>
                <a:t>HCN</a:t>
              </a:r>
              <a:endParaRPr lang="en-US" sz="2400" b="1" dirty="0">
                <a:solidFill>
                  <a:schemeClr val="accent4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64120" y="1710612"/>
              <a:ext cx="8955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HCO+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75477" y="5382477"/>
              <a:ext cx="35764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chemeClr val="bg1"/>
                  </a:solidFill>
                </a:rPr>
                <a:t>Deepest map to date!</a:t>
              </a:r>
            </a:p>
            <a:p>
              <a:pPr algn="ctr"/>
              <a:r>
                <a:rPr lang="en-US" sz="2200" dirty="0" smtClean="0">
                  <a:solidFill>
                    <a:schemeClr val="bg1"/>
                  </a:solidFill>
                </a:rPr>
                <a:t> Only 16 hours with the GBT!</a:t>
              </a:r>
              <a:endParaRPr lang="en-US" sz="2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Content Placeholder 3" descr="lir_lhcn_lhcop_lco_all_newrcimage_ratio_4panel_v2.png"/>
          <p:cNvPicPr>
            <a:picLocks noGrp="1" noChangeAspect="1"/>
          </p:cNvPicPr>
          <p:nvPr>
            <p:ph idx="1"/>
          </p:nvPr>
        </p:nvPicPr>
        <p:blipFill>
          <a:blip r:embed="rId3"/>
          <a:srcRect l="3129" r="45275" b="49208"/>
          <a:stretch>
            <a:fillRect/>
          </a:stretch>
        </p:blipFill>
        <p:spPr>
          <a:xfrm>
            <a:off x="4628971" y="1774406"/>
            <a:ext cx="4012398" cy="3949879"/>
          </a:xfrm>
          <a:ln w="38100">
            <a:solidFill>
              <a:srgbClr val="BFBFBF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7143010" y="5830991"/>
            <a:ext cx="1498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Kepley + 2014</a:t>
            </a:r>
          </a:p>
        </p:txBody>
      </p:sp>
      <p:sp>
        <p:nvSpPr>
          <p:cNvPr id="3" name="Oval 2"/>
          <p:cNvSpPr/>
          <p:nvPr/>
        </p:nvSpPr>
        <p:spPr>
          <a:xfrm rot="19614866">
            <a:off x="6603271" y="2888816"/>
            <a:ext cx="733646" cy="435934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5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M87_VLBI_3mm_je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8906" y="2147590"/>
            <a:ext cx="3786188" cy="2562820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Shape 413"/>
          <p:cNvSpPr/>
          <p:nvPr/>
        </p:nvSpPr>
        <p:spPr>
          <a:xfrm>
            <a:off x="3163762" y="894341"/>
            <a:ext cx="2816477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M87 3mm VLBI Jet</a:t>
            </a:r>
          </a:p>
        </p:txBody>
      </p:sp>
      <p:sp>
        <p:nvSpPr>
          <p:cNvPr id="414" name="Shape 414"/>
          <p:cNvSpPr/>
          <p:nvPr/>
        </p:nvSpPr>
        <p:spPr>
          <a:xfrm>
            <a:off x="937596" y="5406033"/>
            <a:ext cx="6901419" cy="12930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6" rIns="32146">
            <a:spAutoFit/>
          </a:bodyPr>
          <a:lstStyle/>
          <a:p>
            <a:pPr>
              <a:defRPr sz="3700">
                <a:latin typeface="Calibri"/>
                <a:ea typeface="Calibri"/>
                <a:cs typeface="Calibri"/>
                <a:sym typeface="Calibri"/>
              </a:defRPr>
            </a:pPr>
            <a:r>
              <a:rPr sz="2601" dirty="0"/>
              <a:t>The M87 jet at an angular resolution of</a:t>
            </a:r>
          </a:p>
          <a:p>
            <a:pPr>
              <a:defRPr sz="3700">
                <a:latin typeface="Calibri"/>
                <a:ea typeface="Calibri"/>
                <a:cs typeface="Calibri"/>
                <a:sym typeface="Calibri"/>
              </a:defRPr>
            </a:pPr>
            <a:r>
              <a:rPr sz="2601" dirty="0"/>
              <a:t>0.25x0.08 </a:t>
            </a:r>
            <a:r>
              <a:rPr sz="2601" dirty="0" smtClean="0"/>
              <a:t>mas</a:t>
            </a:r>
            <a:r>
              <a:rPr lang="en-US" sz="2601" dirty="0" smtClean="0"/>
              <a:t> (~10 Schwarzchild radii)</a:t>
            </a:r>
            <a:r>
              <a:rPr sz="2601" dirty="0" smtClean="0"/>
              <a:t> </a:t>
            </a:r>
            <a:r>
              <a:rPr sz="2601" dirty="0"/>
              <a:t>in 3mm VLBI (Hada et al 2016)</a:t>
            </a:r>
          </a:p>
        </p:txBody>
      </p:sp>
    </p:spTree>
    <p:extLst>
      <p:ext uri="{BB962C8B-B14F-4D97-AF65-F5344CB8AC3E}">
        <p14:creationId xmlns:p14="http://schemas.microsoft.com/office/powerpoint/2010/main" val="10070609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3606" y="37403"/>
            <a:ext cx="6179044" cy="549274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GBT Sensitivity and Mapping Speeds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427" y="604912"/>
            <a:ext cx="3759590" cy="29669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17" y="604912"/>
            <a:ext cx="4191983" cy="31944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631" y="3684612"/>
            <a:ext cx="3822795" cy="30715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159" y="3799353"/>
            <a:ext cx="3592337" cy="2956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831020"/>
            <a:ext cx="16599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ngVLA</a:t>
            </a:r>
            <a:r>
              <a:rPr lang="en-US" dirty="0" smtClean="0"/>
              <a:t> Memo#14</a:t>
            </a:r>
          </a:p>
          <a:p>
            <a:endParaRPr lang="en-US" dirty="0"/>
          </a:p>
          <a:p>
            <a:r>
              <a:rPr lang="en-US" dirty="0" smtClean="0"/>
              <a:t>Large single dishes are needed for surface brightness sensitivity and wide-area mapping.</a:t>
            </a:r>
          </a:p>
          <a:p>
            <a:endParaRPr lang="en-US" dirty="0" smtClean="0"/>
          </a:p>
          <a:p>
            <a:r>
              <a:rPr lang="en-US" dirty="0"/>
              <a:t>The GBT with multi-pixel cameras can provide unmatched mapping  power.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87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/>
          </p:cNvSpPr>
          <p:nvPr>
            <p:ph type="title" idx="4294967295"/>
          </p:nvPr>
        </p:nvSpPr>
        <p:spPr>
          <a:xfrm>
            <a:off x="0" y="46039"/>
            <a:ext cx="8844200" cy="1338954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cs typeface="GillSans" pitchFamily="48" charset="0"/>
              </a:rPr>
              <a:t>Galaxy Clusters/SZE </a:t>
            </a:r>
            <a:r>
              <a:rPr lang="en-US" dirty="0" smtClean="0">
                <a:solidFill>
                  <a:srgbClr val="800000"/>
                </a:solidFill>
                <a:cs typeface="GillSans" pitchFamily="48" charset="0"/>
              </a:rPr>
              <a:t>– </a:t>
            </a:r>
            <a:r>
              <a:rPr lang="en-US" sz="2000" dirty="0" smtClean="0">
                <a:solidFill>
                  <a:srgbClr val="800000"/>
                </a:solidFill>
                <a:cs typeface="GillSans" pitchFamily="48" charset="0"/>
              </a:rPr>
              <a:t>measurements of large-scale structures at 90 GHz that probe the cluster environment in which galaxies form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530F55A-7364-49A2-9610-53B0F146269E}" type="slidenum">
              <a:rPr lang="en-US" smtClean="0">
                <a:latin typeface="Gill Sans" pitchFamily="17" charset="0"/>
                <a:ea typeface="ＭＳ Ｐゴシック" pitchFamily="48" charset="-128"/>
              </a:rPr>
              <a:pPr/>
              <a:t>20</a:t>
            </a:fld>
            <a:endParaRPr lang="en-US" smtClean="0">
              <a:latin typeface="Gill Sans" pitchFamily="17" charset="0"/>
              <a:ea typeface="ＭＳ Ｐゴシック" pitchFamily="48" charset="-128"/>
            </a:endParaRPr>
          </a:p>
        </p:txBody>
      </p:sp>
      <p:sp>
        <p:nvSpPr>
          <p:cNvPr id="33797" name="Rectangle 7"/>
          <p:cNvSpPr>
            <a:spLocks noGrp="1"/>
          </p:cNvSpPr>
          <p:nvPr>
            <p:ph type="body" idx="4294967295"/>
          </p:nvPr>
        </p:nvSpPr>
        <p:spPr>
          <a:xfrm>
            <a:off x="4746180" y="1384993"/>
            <a:ext cx="4098020" cy="461665"/>
          </a:xfrm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</a:pPr>
            <a:r>
              <a:rPr lang="en-US" sz="2400" dirty="0" smtClean="0">
                <a:solidFill>
                  <a:schemeClr val="bg1"/>
                </a:solidFill>
                <a:cs typeface="Gill Sans" pitchFamily="17" charset="0"/>
              </a:rPr>
              <a:t>Viewing the Early Universe</a:t>
            </a:r>
            <a:endParaRPr lang="en-US" sz="2400" baseline="-25000" dirty="0" smtClean="0">
              <a:solidFill>
                <a:schemeClr val="bg1"/>
              </a:solidFill>
              <a:cs typeface="Gill Sans" pitchFamily="17" charset="0"/>
            </a:endParaRPr>
          </a:p>
        </p:txBody>
      </p:sp>
      <p:sp>
        <p:nvSpPr>
          <p:cNvPr id="9" name="Rectangle 7"/>
          <p:cNvSpPr txBox="1">
            <a:spLocks/>
          </p:cNvSpPr>
          <p:nvPr/>
        </p:nvSpPr>
        <p:spPr bwMode="auto">
          <a:xfrm>
            <a:off x="11948" y="5374895"/>
            <a:ext cx="4098020" cy="121264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20000"/>
              </a:spcBef>
              <a:buFont typeface="Arial" charset="0"/>
              <a:buNone/>
              <a:tabLst>
                <a:tab pos="0" algn="l"/>
              </a:tabLst>
              <a:defRPr/>
            </a:pPr>
            <a:r>
              <a:rPr lang="en-US" sz="1400" dirty="0" smtClean="0">
                <a:solidFill>
                  <a:prstClr val="white"/>
                </a:solidFill>
                <a:latin typeface="Gill Sans MT" pitchFamily="34" charset="0"/>
                <a:cs typeface="Gill Sans" pitchFamily="17" charset="0"/>
              </a:rPr>
              <a:t>Image of  CL1226.9+3332 (z = 0.89); White is MUSTANG; Green is optical (HST); Red is X-ray (Chandra); Blue is mass density (HST)  </a:t>
            </a:r>
            <a:r>
              <a:rPr lang="en-US" sz="1400" i="1" dirty="0" smtClean="0">
                <a:solidFill>
                  <a:prstClr val="white"/>
                </a:solidFill>
                <a:latin typeface="Gill Sans MT" pitchFamily="34" charset="0"/>
                <a:cs typeface="Gill Sans" pitchFamily="17" charset="0"/>
              </a:rPr>
              <a:t>Courtesy Korngut, et al.</a:t>
            </a: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  <a:tabLst>
                <a:tab pos="0" algn="l"/>
              </a:tabLst>
              <a:defRPr/>
            </a:pPr>
            <a:endParaRPr lang="en-US" sz="1400" i="1" dirty="0">
              <a:solidFill>
                <a:prstClr val="white"/>
              </a:solidFill>
              <a:cs typeface="Gill Sans" pitchFamily="17" charset="0"/>
            </a:endParaRPr>
          </a:p>
        </p:txBody>
      </p:sp>
      <p:pic>
        <p:nvPicPr>
          <p:cNvPr id="15361" name="Picture 1" descr="C:\MainFiles\talks\gbttalks\mustang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00" y="1426494"/>
            <a:ext cx="4051955" cy="3913295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225" y="1838261"/>
            <a:ext cx="2550875" cy="242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123337"/>
            <a:ext cx="2432168" cy="187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81500" y="4280749"/>
            <a:ext cx="4660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(Left) Mustang </a:t>
            </a:r>
            <a:r>
              <a:rPr lang="en-US" sz="1600" b="1" dirty="0"/>
              <a:t>SZE image of  the triple merger MACSJ0717+3745 (</a:t>
            </a:r>
            <a:r>
              <a:rPr lang="en-US" sz="1600" b="1" dirty="0" err="1"/>
              <a:t>Mroczkowski</a:t>
            </a:r>
            <a:r>
              <a:rPr lang="en-US" sz="1600" b="1" dirty="0"/>
              <a:t> 2012).  (Right) Mustang image of RXJ1347-1145 which shows deviations from equilibrium first shown by high angular resolution SZE measurements (Mason et al. 2010).</a:t>
            </a:r>
          </a:p>
        </p:txBody>
      </p:sp>
    </p:spTree>
    <p:extLst>
      <p:ext uri="{BB962C8B-B14F-4D97-AF65-F5344CB8AC3E}">
        <p14:creationId xmlns:p14="http://schemas.microsoft.com/office/powerpoint/2010/main" val="170322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71" b="58035"/>
          <a:stretch/>
        </p:blipFill>
        <p:spPr>
          <a:xfrm>
            <a:off x="0" y="-7803"/>
            <a:ext cx="9144000" cy="89877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0" y="859684"/>
            <a:ext cx="9144000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-1" y="56608"/>
            <a:ext cx="90033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en-US" altLang="ko-KR" sz="4000" b="1" dirty="0" smtClean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 DISCUSSION &amp; CONCLUSIONS</a:t>
            </a:r>
            <a:endParaRPr lang="en-US" altLang="ko-KR" sz="4000" b="1" dirty="0">
              <a:ln w="19050">
                <a:solidFill>
                  <a:srgbClr val="44546A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984752"/>
            <a:ext cx="495109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/>
            <a:r>
              <a:rPr lang="en-US" altLang="ko-KR" sz="2300" dirty="0" smtClean="0">
                <a:solidFill>
                  <a:srgbClr val="002060"/>
                </a:solidFill>
                <a:latin typeface="Arial Black" pitchFamily="34" charset="0"/>
              </a:rPr>
              <a:t>Two Modes of Star Formation</a:t>
            </a:r>
            <a:endParaRPr lang="ko-KR" altLang="en-US" sz="2300" baseline="-25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9" name="Picture 2" descr="http://www.esa.int/var/esa/storage/images/esa_multimedia/images/2015/06/stars_forming_in_the_taurus_molecular_cloud/15428381-1-eng-GB/Stars_forming_in_the_Taurus_Molecular_Cloud_node_full_image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34" y="3854975"/>
            <a:ext cx="7054084" cy="300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2332282" y="3533816"/>
            <a:ext cx="1433434" cy="2392367"/>
          </a:xfrm>
          <a:prstGeom prst="straightConnector1">
            <a:avLst/>
          </a:prstGeom>
          <a:ln w="41275">
            <a:solidFill>
              <a:srgbClr val="92D05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633706" y="3359848"/>
            <a:ext cx="1841861" cy="1642194"/>
          </a:xfrm>
          <a:prstGeom prst="straightConnector1">
            <a:avLst/>
          </a:prstGeom>
          <a:ln w="41275">
            <a:solidFill>
              <a:srgbClr val="92D05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78972" y="2326345"/>
            <a:ext cx="2546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Within filament(L1521D)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019106" y="2162098"/>
            <a:ext cx="2264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At the hub(L1495A-N)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61105" y="2423712"/>
            <a:ext cx="30828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Fast star formation </a:t>
            </a:r>
          </a:p>
          <a:p>
            <a:r>
              <a:rPr lang="en-US" dirty="0" smtClean="0"/>
              <a:t>by converging large-scale flows</a:t>
            </a:r>
          </a:p>
          <a:p>
            <a:r>
              <a:rPr lang="en-US" dirty="0" smtClean="0"/>
              <a:t>Stellar group/cluster formation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94607" y="2610486"/>
            <a:ext cx="35609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2D050"/>
                </a:solidFill>
              </a:rPr>
              <a:t>Slow star formation </a:t>
            </a:r>
          </a:p>
          <a:p>
            <a:r>
              <a:rPr lang="en-US" dirty="0" smtClean="0"/>
              <a:t>by quasi-static gravitational collapse</a:t>
            </a:r>
          </a:p>
          <a:p>
            <a:r>
              <a:rPr lang="en-US" dirty="0" smtClean="0"/>
              <a:t>Isolated star formation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32296" y="1384126"/>
            <a:ext cx="8607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Overall: </a:t>
            </a:r>
            <a:r>
              <a:rPr lang="en-US" b="1" dirty="0" smtClean="0">
                <a:cs typeface="Arial" panose="020B0604020202020204" pitchFamily="34" charset="0"/>
              </a:rPr>
              <a:t>Pressure-confined </a:t>
            </a:r>
            <a:r>
              <a:rPr lang="en-US" b="1" dirty="0">
                <a:cs typeface="Arial" panose="020B0604020202020204" pitchFamily="34" charset="0"/>
              </a:rPr>
              <a:t>structure → gravitationally bound structure → Star </a:t>
            </a:r>
            <a:r>
              <a:rPr lang="en-US" b="1" dirty="0" smtClean="0">
                <a:cs typeface="Arial" panose="020B0604020202020204" pitchFamily="34" charset="0"/>
              </a:rPr>
              <a:t>formation</a:t>
            </a:r>
          </a:p>
          <a:p>
            <a:r>
              <a:rPr lang="en-US" b="1" dirty="0" smtClean="0">
                <a:cs typeface="Arial" panose="020B0604020202020204" pitchFamily="34" charset="0"/>
              </a:rPr>
              <a:t>In detail: two modes, Fast and Slow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32296" y="1960585"/>
            <a:ext cx="1748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[Seo et al. in prep]</a:t>
            </a:r>
            <a:endParaRPr lang="en-US" sz="1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6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7160" y="1267620"/>
            <a:ext cx="547497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100 meter diameter unblocked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Receivers cover 0.1 to 116 GHz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Excellent point-source sensitivity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Unsurpassed sensitivity for extended objects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&gt;85% of total sky covered   (</a:t>
            </a:r>
            <a:r>
              <a:rPr lang="en-US" sz="2400" dirty="0" err="1" smtClean="0"/>
              <a:t>δ</a:t>
            </a:r>
            <a:r>
              <a:rPr lang="en-US" sz="2400" dirty="0" smtClean="0"/>
              <a:t>≥-46°)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Location in the National Radio Quiet Zone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680" y="131534"/>
            <a:ext cx="3634740" cy="36918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55" y="142771"/>
            <a:ext cx="7475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Key Capabilities of the GBT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GBT_JVLA_ALMA.pdf"/>
          <p:cNvPicPr>
            <a:picLocks/>
          </p:cNvPicPr>
          <p:nvPr/>
        </p:nvPicPr>
        <p:blipFill>
          <a:blip r:embed="rId4">
            <a:extLst/>
          </a:blip>
          <a:srcRect l="369" t="8208" r="8384" b="16714"/>
          <a:stretch>
            <a:fillRect/>
          </a:stretch>
        </p:blipFill>
        <p:spPr>
          <a:xfrm>
            <a:off x="2266090" y="4394950"/>
            <a:ext cx="4355025" cy="2463050"/>
          </a:xfrm>
          <a:prstGeom prst="rect">
            <a:avLst/>
          </a:prstGeom>
        </p:spPr>
      </p:pic>
      <p:sp>
        <p:nvSpPr>
          <p:cNvPr id="10" name="Shape 184"/>
          <p:cNvSpPr/>
          <p:nvPr/>
        </p:nvSpPr>
        <p:spPr>
          <a:xfrm>
            <a:off x="2729538" y="6121488"/>
            <a:ext cx="617693" cy="1774"/>
          </a:xfrm>
          <a:prstGeom prst="line">
            <a:avLst/>
          </a:prstGeom>
          <a:ln w="25400" cap="rnd">
            <a:solidFill>
              <a:srgbClr val="FF2600"/>
            </a:solidFill>
            <a:custDash>
              <a:ds d="100000" sp="200000"/>
            </a:custDash>
          </a:ln>
        </p:spPr>
        <p:txBody>
          <a:bodyPr lIns="35719" tIns="35719" rIns="35719" bIns="35719" anchor="ctr"/>
          <a:lstStyle/>
          <a:p>
            <a:endParaRPr sz="1687"/>
          </a:p>
        </p:txBody>
      </p:sp>
    </p:spTree>
    <p:extLst>
      <p:ext uri="{BB962C8B-B14F-4D97-AF65-F5344CB8AC3E}">
        <p14:creationId xmlns:p14="http://schemas.microsoft.com/office/powerpoint/2010/main" val="185425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068" y="5835551"/>
            <a:ext cx="590475" cy="763488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33794" name="Rectangle 2"/>
          <p:cNvSpPr>
            <a:spLocks noGrp="1" noChangeArrowheads="1"/>
          </p:cNvSpPr>
          <p:nvPr>
            <p:ph idx="1"/>
          </p:nvPr>
        </p:nvSpPr>
        <p:spPr>
          <a:xfrm>
            <a:off x="5661424" y="6420447"/>
            <a:ext cx="4375547" cy="375047"/>
          </a:xfrm>
          <a:ln/>
        </p:spPr>
        <p:txBody>
          <a:bodyPr vert="horz" lIns="91440" tIns="45720" rIns="116994" bIns="45720" rtlCol="0">
            <a:normAutofit/>
          </a:bodyPr>
          <a:lstStyle/>
          <a:p>
            <a:pPr marL="0" indent="0">
              <a:buNone/>
            </a:pPr>
            <a:r>
              <a:rPr lang="en-US" sz="1100" dirty="0"/>
              <a:t>University of Georgia, Sept 2011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8328052" y="6420445"/>
            <a:ext cx="260077" cy="2321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 anchor="ctr">
            <a:prstTxWarp prst="textNoShape">
              <a:avLst/>
            </a:prstTxWarp>
          </a:bodyPr>
          <a:lstStyle/>
          <a:p>
            <a:fld id="{77F31D5B-A625-8A4C-900C-5CBD9350EE8C}" type="slidenum">
              <a:rPr lang="en-US" sz="11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pPr/>
              <a:t>4</a:t>
            </a:fld>
            <a:endParaRPr lang="en-US" sz="1100" dirty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976" y="-45491"/>
            <a:ext cx="9170790" cy="688367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3797" name="Rectangle 5"/>
          <p:cNvSpPr>
            <a:spLocks/>
          </p:cNvSpPr>
          <p:nvPr/>
        </p:nvSpPr>
        <p:spPr bwMode="auto">
          <a:xfrm>
            <a:off x="5996498" y="380353"/>
            <a:ext cx="1453521" cy="3310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26788" tIns="26788" rIns="26788" bIns="26788" anchor="ctr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3EB00"/>
                </a:solidFill>
                <a:ea typeface="Gill Sans" charset="0"/>
                <a:cs typeface="Gill Sans" charset="0"/>
              </a:rPr>
              <a:t>2209 actuators</a:t>
            </a:r>
          </a:p>
        </p:txBody>
      </p:sp>
      <p:sp>
        <p:nvSpPr>
          <p:cNvPr id="33798" name="Rectangle 6"/>
          <p:cNvSpPr>
            <a:spLocks/>
          </p:cNvSpPr>
          <p:nvPr/>
        </p:nvSpPr>
        <p:spPr bwMode="auto">
          <a:xfrm>
            <a:off x="3441279" y="366119"/>
            <a:ext cx="2407698" cy="32316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rgbClr val="F3EB00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The Active Surface</a:t>
            </a:r>
          </a:p>
        </p:txBody>
      </p:sp>
      <p:sp>
        <p:nvSpPr>
          <p:cNvPr id="33799" name="Rectangle 7"/>
          <p:cNvSpPr>
            <a:spLocks/>
          </p:cNvSpPr>
          <p:nvPr/>
        </p:nvSpPr>
        <p:spPr bwMode="auto">
          <a:xfrm>
            <a:off x="3297550" y="796709"/>
            <a:ext cx="5578454" cy="65186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/>
            <a:r>
              <a:rPr lang="en-US" sz="1900" dirty="0">
                <a:ea typeface="Lucida Grande" charset="0"/>
                <a:cs typeface="Lucida Grande" charset="0"/>
              </a:rPr>
              <a:t>Currently </a:t>
            </a:r>
            <a:r>
              <a:rPr lang="en-US" sz="1900" dirty="0" err="1">
                <a:ea typeface="Lucida Grande" charset="0"/>
                <a:cs typeface="Lucida Grande" charset="0"/>
              </a:rPr>
              <a:t>rms</a:t>
            </a:r>
            <a:r>
              <a:rPr lang="en-US" sz="1900" dirty="0">
                <a:ea typeface="Lucida Grande" charset="0"/>
                <a:cs typeface="Lucida Grande" charset="0"/>
              </a:rPr>
              <a:t>  ~</a:t>
            </a:r>
            <a:r>
              <a:rPr lang="en-US" sz="1900" dirty="0" smtClean="0">
                <a:ea typeface="Lucida Grande" charset="0"/>
                <a:cs typeface="Lucida Grande" charset="0"/>
              </a:rPr>
              <a:t>230μm </a:t>
            </a:r>
            <a:r>
              <a:rPr lang="en-US" sz="1900" dirty="0">
                <a:ea typeface="Lucida Grande" charset="0"/>
                <a:cs typeface="Lucida Grande" charset="0"/>
              </a:rPr>
              <a:t>at night,  the goal is ~200μm</a:t>
            </a:r>
          </a:p>
          <a:p>
            <a:pPr algn="l"/>
            <a:endParaRPr lang="en-US" sz="800" dirty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9" name="Donut 8"/>
          <p:cNvSpPr/>
          <p:nvPr/>
        </p:nvSpPr>
        <p:spPr>
          <a:xfrm>
            <a:off x="1108006" y="1590246"/>
            <a:ext cx="6957436" cy="3411677"/>
          </a:xfrm>
          <a:prstGeom prst="donut">
            <a:avLst>
              <a:gd name="adj" fmla="val 708"/>
            </a:avLst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83604" y="1209246"/>
            <a:ext cx="269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b="1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Makes the GBT the largest single-dish operating efficiently at 3mm in the world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86723"/>
              </p:ext>
            </p:extLst>
          </p:nvPr>
        </p:nvGraphicFramePr>
        <p:xfrm>
          <a:off x="5600700" y="4419601"/>
          <a:ext cx="3543300" cy="2376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Telescope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Surface RMS/Diameter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GBT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2.3e-6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949">
                <a:tc>
                  <a:txBody>
                    <a:bodyPr/>
                    <a:lstStyle/>
                    <a:p>
                      <a:r>
                        <a:rPr lang="en-US" dirty="0" smtClean="0"/>
                        <a:t>ALMA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2.0e-6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VLA</a:t>
                      </a:r>
                    </a:p>
                    <a:p>
                      <a:r>
                        <a:rPr lang="en-US" dirty="0" smtClean="0"/>
                        <a:t>VLBA </a:t>
                      </a:r>
                    </a:p>
                    <a:p>
                      <a:r>
                        <a:rPr lang="en-US" dirty="0" smtClean="0"/>
                        <a:t>NGVLA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2.0e-5</a:t>
                      </a:r>
                    </a:p>
                    <a:p>
                      <a:r>
                        <a:rPr lang="en-US" dirty="0" smtClean="0"/>
                        <a:t>1.4e-5</a:t>
                      </a:r>
                    </a:p>
                    <a:p>
                      <a:r>
                        <a:rPr lang="en-US" dirty="0" smtClean="0"/>
                        <a:t>~1.0e-5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9812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7558"/>
            <a:ext cx="7612673" cy="2119127"/>
          </a:xfrm>
        </p:spPr>
        <p:txBody>
          <a:bodyPr>
            <a:normAutofit/>
          </a:bodyPr>
          <a:lstStyle/>
          <a:p>
            <a:r>
              <a:rPr lang="en-US" dirty="0" smtClean="0"/>
              <a:t>~</a:t>
            </a:r>
            <a:r>
              <a:rPr lang="en-US" sz="2800" dirty="0" smtClean="0"/>
              <a:t>50% of time in Green Bank has less than 10mm of H2O (acceptable for 3mm observations)</a:t>
            </a:r>
            <a:endParaRPr lang="en-US" sz="2800" dirty="0"/>
          </a:p>
        </p:txBody>
      </p:sp>
      <p:pic>
        <p:nvPicPr>
          <p:cNvPr id="4" name="Picture 59" descr="pwv_g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47" y="1992923"/>
            <a:ext cx="8732370" cy="409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29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8328050" y="6420445"/>
            <a:ext cx="260077" cy="2321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 anchor="ctr">
            <a:prstTxWarp prst="textNoShape">
              <a:avLst/>
            </a:prstTxWarp>
          </a:bodyPr>
          <a:lstStyle/>
          <a:p>
            <a:fld id="{05052D34-31FE-054A-B74A-CBB26EB7C92C}" type="slidenum">
              <a:rPr lang="en-US" sz="11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pPr/>
              <a:t>6</a:t>
            </a:fld>
            <a:endParaRPr lang="en-US" sz="1100" dirty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36867" name="Rectangle 3"/>
          <p:cNvSpPr>
            <a:spLocks/>
          </p:cNvSpPr>
          <p:nvPr/>
        </p:nvSpPr>
        <p:spPr bwMode="auto">
          <a:xfrm>
            <a:off x="225086" y="330805"/>
            <a:ext cx="8790764" cy="674543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ts val="703"/>
              </a:spcBef>
            </a:pPr>
            <a:endParaRPr lang="en-US" sz="2000" dirty="0" smtClean="0">
              <a:ea typeface="Arial" charset="0"/>
              <a:cs typeface="Arial" charset="0"/>
              <a:sym typeface="Arial" charset="0"/>
            </a:endParaRPr>
          </a:p>
          <a:p>
            <a:pPr>
              <a:spcBef>
                <a:spcPts val="703"/>
              </a:spcBef>
              <a:buSzPct val="125000"/>
              <a:buFont typeface="Gill Sans" charset="0"/>
              <a:buChar char="•"/>
            </a:pPr>
            <a:r>
              <a:rPr lang="en-US" sz="2000" dirty="0" smtClean="0"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2400" dirty="0" smtClean="0">
                <a:solidFill>
                  <a:srgbClr val="AE1600"/>
                </a:solidFill>
                <a:ea typeface="Arial" charset="0"/>
                <a:cs typeface="Arial" charset="0"/>
                <a:sym typeface="Arial" charset="0"/>
              </a:rPr>
              <a:t>Pulsars</a:t>
            </a:r>
            <a:r>
              <a:rPr lang="en-US" sz="2400" dirty="0" smtClean="0">
                <a:ea typeface="Arial" charset="0"/>
                <a:cs typeface="Arial" charset="0"/>
                <a:sym typeface="Arial" charset="0"/>
              </a:rPr>
              <a:t>:  Discovery </a:t>
            </a:r>
            <a:r>
              <a:rPr lang="en-US" sz="2400" dirty="0">
                <a:ea typeface="Arial" charset="0"/>
                <a:cs typeface="Arial" charset="0"/>
                <a:sym typeface="Arial" charset="0"/>
              </a:rPr>
              <a:t>of new </a:t>
            </a:r>
            <a:r>
              <a:rPr lang="en-US" sz="2400" dirty="0" smtClean="0">
                <a:ea typeface="Arial" charset="0"/>
                <a:cs typeface="Arial" charset="0"/>
                <a:sym typeface="Arial" charset="0"/>
              </a:rPr>
              <a:t>pulsars, the most massive pulsar, gravity waves via pulsar timing</a:t>
            </a:r>
          </a:p>
          <a:p>
            <a:pPr>
              <a:spcBef>
                <a:spcPts val="703"/>
              </a:spcBef>
              <a:buSzPct val="125000"/>
              <a:buFont typeface="Gill Sans" charset="0"/>
              <a:buChar char="•"/>
            </a:pPr>
            <a:r>
              <a:rPr lang="en-US" sz="2400" dirty="0" smtClean="0"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2400" dirty="0" smtClean="0">
                <a:solidFill>
                  <a:srgbClr val="AE1600"/>
                </a:solidFill>
                <a:ea typeface="Arial" charset="0"/>
                <a:cs typeface="Arial" charset="0"/>
                <a:sym typeface="Arial" charset="0"/>
              </a:rPr>
              <a:t>Neutral Hydrogen HI</a:t>
            </a:r>
            <a:r>
              <a:rPr lang="en-US" sz="2400" dirty="0" smtClean="0">
                <a:ea typeface="Arial" charset="0"/>
                <a:cs typeface="Arial" charset="0"/>
                <a:sym typeface="Arial" charset="0"/>
              </a:rPr>
              <a:t>:   Masses of local galaxies,  Kinematics of galaxy and local group/dark matter</a:t>
            </a:r>
          </a:p>
          <a:p>
            <a:pPr>
              <a:spcBef>
                <a:spcPts val="703"/>
              </a:spcBef>
              <a:buSzPct val="125000"/>
              <a:buFont typeface="Gill Sans" charset="0"/>
              <a:buChar char="•"/>
            </a:pPr>
            <a:r>
              <a:rPr lang="en-US" sz="2400" dirty="0" smtClean="0"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2400" dirty="0" smtClean="0">
                <a:solidFill>
                  <a:srgbClr val="AE1600"/>
                </a:solidFill>
                <a:ea typeface="Arial" charset="0"/>
                <a:cs typeface="Arial" charset="0"/>
                <a:sym typeface="Arial" charset="0"/>
              </a:rPr>
              <a:t>High-</a:t>
            </a:r>
            <a:r>
              <a:rPr lang="en-US" sz="2400" dirty="0" err="1" smtClean="0">
                <a:solidFill>
                  <a:srgbClr val="AE1600"/>
                </a:solidFill>
                <a:ea typeface="Arial" charset="0"/>
                <a:cs typeface="Arial" charset="0"/>
                <a:sym typeface="Arial" charset="0"/>
              </a:rPr>
              <a:t>redshift</a:t>
            </a:r>
            <a:r>
              <a:rPr lang="en-US" sz="2400" dirty="0" smtClean="0">
                <a:solidFill>
                  <a:srgbClr val="AE1600"/>
                </a:solidFill>
                <a:ea typeface="Arial" charset="0"/>
                <a:cs typeface="Arial" charset="0"/>
                <a:sym typeface="Arial" charset="0"/>
              </a:rPr>
              <a:t>/Cosmology</a:t>
            </a:r>
            <a:r>
              <a:rPr lang="en-US" sz="2400" dirty="0" smtClean="0">
                <a:ea typeface="Arial" charset="0"/>
                <a:cs typeface="Arial" charset="0"/>
                <a:sym typeface="Arial" charset="0"/>
              </a:rPr>
              <a:t>:  Galaxy clusters, CO in the early universe, HI intensity mapping at high-</a:t>
            </a:r>
            <a:r>
              <a:rPr lang="en-US" sz="2400" dirty="0" err="1" smtClean="0">
                <a:ea typeface="Arial" charset="0"/>
                <a:cs typeface="Arial" charset="0"/>
                <a:sym typeface="Arial" charset="0"/>
              </a:rPr>
              <a:t>redshift</a:t>
            </a:r>
            <a:endParaRPr lang="en-US" sz="2400" dirty="0" smtClean="0">
              <a:ea typeface="Arial" charset="0"/>
              <a:cs typeface="Arial" charset="0"/>
              <a:sym typeface="Arial" charset="0"/>
            </a:endParaRPr>
          </a:p>
          <a:p>
            <a:pPr>
              <a:spcBef>
                <a:spcPts val="703"/>
              </a:spcBef>
              <a:buSzPct val="125000"/>
              <a:buFont typeface="Gill Sans" charset="0"/>
              <a:buChar char="•"/>
            </a:pPr>
            <a:r>
              <a:rPr lang="en-US" sz="2400" dirty="0" smtClean="0"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2400" dirty="0" smtClean="0">
                <a:solidFill>
                  <a:srgbClr val="AE1600"/>
                </a:solidFill>
                <a:ea typeface="Arial" charset="0"/>
                <a:cs typeface="Arial" charset="0"/>
                <a:sym typeface="Arial" charset="0"/>
              </a:rPr>
              <a:t>Interstellar </a:t>
            </a:r>
            <a:r>
              <a:rPr lang="en-US" sz="2400" dirty="0">
                <a:solidFill>
                  <a:srgbClr val="AE1600"/>
                </a:solidFill>
                <a:ea typeface="Arial" charset="0"/>
                <a:cs typeface="Arial" charset="0"/>
                <a:sym typeface="Arial" charset="0"/>
              </a:rPr>
              <a:t>Organic </a:t>
            </a:r>
            <a:r>
              <a:rPr lang="en-US" sz="2400" dirty="0" err="1" smtClean="0">
                <a:solidFill>
                  <a:srgbClr val="AE1600"/>
                </a:solidFill>
                <a:ea typeface="Arial" charset="0"/>
                <a:cs typeface="Arial" charset="0"/>
                <a:sym typeface="Arial" charset="0"/>
              </a:rPr>
              <a:t>Molecules/Astro-chemisty</a:t>
            </a:r>
            <a:endParaRPr lang="en-US" sz="2400" dirty="0" smtClean="0">
              <a:solidFill>
                <a:srgbClr val="AE1600"/>
              </a:solidFill>
              <a:ea typeface="Arial" charset="0"/>
              <a:cs typeface="Arial" charset="0"/>
              <a:sym typeface="Arial" charset="0"/>
            </a:endParaRPr>
          </a:p>
          <a:p>
            <a:pPr>
              <a:spcBef>
                <a:spcPts val="703"/>
              </a:spcBef>
              <a:buSzPct val="125000"/>
              <a:buFont typeface="Gill Sans" charset="0"/>
              <a:buChar char="•"/>
            </a:pPr>
            <a:r>
              <a:rPr lang="en-US" sz="2400" dirty="0" smtClean="0"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2400" dirty="0" smtClean="0">
                <a:solidFill>
                  <a:srgbClr val="AE1600"/>
                </a:solidFill>
                <a:ea typeface="Arial" charset="0"/>
                <a:cs typeface="Arial" charset="0"/>
                <a:sym typeface="Arial" charset="0"/>
              </a:rPr>
              <a:t>Masers</a:t>
            </a:r>
            <a:r>
              <a:rPr lang="en-US" sz="2400" dirty="0" smtClean="0">
                <a:ea typeface="Arial" charset="0"/>
                <a:cs typeface="Arial" charset="0"/>
                <a:sym typeface="Arial" charset="0"/>
              </a:rPr>
              <a:t>:  black hole masses, distances via proper motions and independent measurement of Ho</a:t>
            </a:r>
          </a:p>
          <a:p>
            <a:pPr>
              <a:spcBef>
                <a:spcPts val="703"/>
              </a:spcBef>
              <a:buSzPct val="125000"/>
              <a:buFont typeface="Gill Sans" charset="0"/>
              <a:buChar char="•"/>
            </a:pPr>
            <a:r>
              <a:rPr lang="en-US" sz="2400" dirty="0" smtClean="0"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2400" dirty="0" smtClean="0">
                <a:solidFill>
                  <a:srgbClr val="AE1600"/>
                </a:solidFill>
                <a:ea typeface="Arial" charset="0"/>
                <a:cs typeface="Arial" charset="0"/>
                <a:sym typeface="Arial" charset="0"/>
              </a:rPr>
              <a:t>Star Formation</a:t>
            </a:r>
            <a:r>
              <a:rPr lang="en-US" sz="2400" dirty="0" smtClean="0">
                <a:ea typeface="Arial" charset="0"/>
                <a:cs typeface="Arial" charset="0"/>
                <a:sym typeface="Arial" charset="0"/>
              </a:rPr>
              <a:t>:  NH3 mapping, cold and dense gas tracers at 3-4mm</a:t>
            </a:r>
          </a:p>
          <a:p>
            <a:pPr>
              <a:spcBef>
                <a:spcPts val="703"/>
              </a:spcBef>
              <a:buSzPct val="125000"/>
              <a:buFont typeface="Gill Sans" charset="0"/>
              <a:buChar char="•"/>
            </a:pPr>
            <a:r>
              <a:rPr lang="en-US" sz="2400" dirty="0" smtClean="0"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2400" dirty="0" smtClean="0">
                <a:solidFill>
                  <a:srgbClr val="AE1600"/>
                </a:solidFill>
                <a:ea typeface="Arial" charset="0"/>
                <a:cs typeface="Arial" charset="0"/>
                <a:sym typeface="Arial" charset="0"/>
              </a:rPr>
              <a:t>Basic Physics</a:t>
            </a:r>
            <a:r>
              <a:rPr lang="en-US" sz="2400" dirty="0" smtClean="0">
                <a:ea typeface="Arial" charset="0"/>
                <a:cs typeface="Arial" charset="0"/>
                <a:sym typeface="Arial" charset="0"/>
              </a:rPr>
              <a:t>:   The </a:t>
            </a:r>
            <a:r>
              <a:rPr lang="en-US" sz="2400" dirty="0">
                <a:ea typeface="Arial" charset="0"/>
                <a:cs typeface="Arial" charset="0"/>
                <a:sym typeface="Arial" charset="0"/>
              </a:rPr>
              <a:t>search for Gravitational </a:t>
            </a:r>
            <a:r>
              <a:rPr lang="en-US" sz="2400" dirty="0" smtClean="0">
                <a:ea typeface="Arial" charset="0"/>
                <a:cs typeface="Arial" charset="0"/>
                <a:sym typeface="Arial" charset="0"/>
              </a:rPr>
              <a:t>Radiation, Limits on Fundamental “constants”</a:t>
            </a:r>
          </a:p>
          <a:p>
            <a:pPr>
              <a:spcBef>
                <a:spcPts val="703"/>
              </a:spcBef>
              <a:buSzPct val="125000"/>
              <a:buFont typeface="Gill Sans" charset="0"/>
              <a:buChar char="•"/>
            </a:pPr>
            <a:r>
              <a:rPr lang="en-US" sz="2400" dirty="0" smtClean="0"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2400" dirty="0" smtClean="0">
                <a:solidFill>
                  <a:srgbClr val="AE1600"/>
                </a:solidFill>
                <a:ea typeface="Arial" charset="0"/>
                <a:cs typeface="Arial" charset="0"/>
                <a:sym typeface="Arial" charset="0"/>
              </a:rPr>
              <a:t>Solar system astronomy  </a:t>
            </a:r>
            <a:r>
              <a:rPr lang="en-US" sz="2400" dirty="0" smtClean="0">
                <a:ea typeface="Arial" charset="0"/>
                <a:cs typeface="Arial" charset="0"/>
                <a:sym typeface="Arial" charset="0"/>
              </a:rPr>
              <a:t>-- planetary </a:t>
            </a:r>
            <a:r>
              <a:rPr lang="en-US" sz="2400" dirty="0" smtClean="0">
                <a:ea typeface="Arial" charset="0"/>
                <a:cs typeface="Arial" charset="0"/>
                <a:sym typeface="Arial" charset="0"/>
              </a:rPr>
              <a:t>radar</a:t>
            </a:r>
          </a:p>
          <a:p>
            <a:pPr>
              <a:spcBef>
                <a:spcPts val="703"/>
              </a:spcBef>
              <a:buSzPct val="125000"/>
              <a:buFont typeface="Gill Sans" charset="0"/>
              <a:buChar char="•"/>
            </a:pPr>
            <a:r>
              <a:rPr lang="en-US" sz="2400" dirty="0" smtClean="0">
                <a:ea typeface="Arial" charset="0"/>
                <a:cs typeface="Arial" charset="0"/>
                <a:sym typeface="Arial" charset="0"/>
              </a:rPr>
              <a:t>Solar Physics</a:t>
            </a:r>
            <a:endParaRPr lang="en-US" sz="2400" dirty="0" smtClean="0">
              <a:ea typeface="Arial" charset="0"/>
              <a:cs typeface="Arial" charset="0"/>
              <a:sym typeface="Arial" charset="0"/>
            </a:endParaRPr>
          </a:p>
          <a:p>
            <a:pPr>
              <a:spcBef>
                <a:spcPts val="703"/>
              </a:spcBef>
              <a:buSzPct val="125000"/>
              <a:buFont typeface="Gill Sans" charset="0"/>
              <a:buChar char="•"/>
            </a:pPr>
            <a:r>
              <a:rPr lang="en-US" sz="2400" dirty="0" smtClean="0"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2400" dirty="0" smtClean="0">
                <a:solidFill>
                  <a:srgbClr val="AE1600"/>
                </a:solidFill>
                <a:ea typeface="Arial" charset="0"/>
                <a:cs typeface="Arial" charset="0"/>
                <a:sym typeface="Arial" charset="0"/>
              </a:rPr>
              <a:t>SETI </a:t>
            </a:r>
            <a:r>
              <a:rPr lang="en-US" sz="2400" dirty="0" smtClean="0">
                <a:ea typeface="Arial" charset="0"/>
                <a:cs typeface="Arial" charset="0"/>
                <a:sym typeface="Arial" charset="0"/>
              </a:rPr>
              <a:t>– Breakthrough Listen</a:t>
            </a:r>
            <a:endParaRPr lang="en-US" sz="2400" dirty="0" smtClean="0">
              <a:solidFill>
                <a:srgbClr val="AE1600"/>
              </a:solidFill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36868" name="Rectangle 4"/>
          <p:cNvSpPr>
            <a:spLocks/>
          </p:cNvSpPr>
          <p:nvPr/>
        </p:nvSpPr>
        <p:spPr bwMode="auto">
          <a:xfrm>
            <a:off x="1244152" y="183483"/>
            <a:ext cx="7215188" cy="45541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28573" bIns="0">
            <a:prstTxWarp prst="textNoShape">
              <a:avLst/>
            </a:prstTxWarp>
          </a:bodyPr>
          <a:lstStyle/>
          <a:p>
            <a:pPr marL="27905"/>
            <a:r>
              <a:rPr lang="en-US" sz="2500" b="1" dirty="0" smtClean="0">
                <a:solidFill>
                  <a:schemeClr val="accent6">
                    <a:lumMod val="75000"/>
                  </a:schemeClr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Wide Range </a:t>
            </a:r>
            <a:r>
              <a:rPr lang="en-US" sz="2500" b="1" smtClean="0">
                <a:solidFill>
                  <a:schemeClr val="accent6">
                    <a:lumMod val="75000"/>
                  </a:schemeClr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of </a:t>
            </a:r>
            <a:r>
              <a:rPr lang="en-US" sz="2500" b="1" smtClean="0">
                <a:solidFill>
                  <a:schemeClr val="accent6">
                    <a:lumMod val="75000"/>
                  </a:schemeClr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GBO </a:t>
            </a:r>
            <a:r>
              <a:rPr lang="en-US" sz="2500" b="1" dirty="0" smtClean="0">
                <a:solidFill>
                  <a:schemeClr val="accent6">
                    <a:lumMod val="75000"/>
                  </a:schemeClr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Science Areas:</a:t>
            </a:r>
            <a:endParaRPr lang="en-US" sz="2500" b="1" dirty="0">
              <a:solidFill>
                <a:schemeClr val="accent6">
                  <a:lumMod val="75000"/>
                </a:schemeClr>
              </a:solidFill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9323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64385" cy="925928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“Key” GBT science highlighted in this workshop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93" y="1122241"/>
            <a:ext cx="8389456" cy="560513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Astrochemistry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complex molecules within the extended ISM and around hot cores </a:t>
            </a:r>
            <a:r>
              <a:rPr lang="en-US" dirty="0" smtClean="0">
                <a:sym typeface="Wingdings"/>
              </a:rPr>
              <a:t> want instantaneous bandwidth and Rx coverage  (</a:t>
            </a:r>
            <a:r>
              <a:rPr lang="en-US" dirty="0" err="1" smtClean="0">
                <a:sym typeface="Wingdings"/>
              </a:rPr>
              <a:t>Ku,K,Ka,Q,W</a:t>
            </a:r>
            <a:r>
              <a:rPr lang="en-US" dirty="0" smtClean="0">
                <a:sym typeface="Wingdings"/>
              </a:rPr>
              <a:t> optimized for spectroscopy)</a:t>
            </a:r>
          </a:p>
          <a:p>
            <a:r>
              <a:rPr lang="en-US" b="1" dirty="0" smtClean="0">
                <a:solidFill>
                  <a:srgbClr val="C00000"/>
                </a:solidFill>
                <a:sym typeface="Wingdings"/>
              </a:rPr>
              <a:t>Galactic star formation </a:t>
            </a:r>
            <a:r>
              <a:rPr lang="mr-IN" dirty="0" smtClean="0">
                <a:sym typeface="Wingdings"/>
              </a:rPr>
              <a:t>–</a:t>
            </a:r>
            <a:r>
              <a:rPr lang="en-US" dirty="0" smtClean="0">
                <a:sym typeface="Wingdings"/>
              </a:rPr>
              <a:t> modes/processes of formation within filaments and colliding flows  wide-area  [</a:t>
            </a:r>
            <a:r>
              <a:rPr lang="en-US" dirty="0" err="1" smtClean="0">
                <a:sym typeface="Wingdings"/>
              </a:rPr>
              <a:t>sq-degs</a:t>
            </a:r>
            <a:r>
              <a:rPr lang="en-US" dirty="0" smtClean="0">
                <a:sym typeface="Wingdings"/>
              </a:rPr>
              <a:t>] </a:t>
            </a:r>
            <a:r>
              <a:rPr lang="en-US" dirty="0" err="1" smtClean="0">
                <a:sym typeface="Wingdings"/>
              </a:rPr>
              <a:t>mappping</a:t>
            </a:r>
            <a:r>
              <a:rPr lang="en-US" dirty="0" smtClean="0">
                <a:sym typeface="Wingdings"/>
              </a:rPr>
              <a:t>  (K and W)</a:t>
            </a:r>
          </a:p>
          <a:p>
            <a:r>
              <a:rPr lang="en-US" b="1" dirty="0" smtClean="0">
                <a:solidFill>
                  <a:srgbClr val="C00000"/>
                </a:solidFill>
                <a:sym typeface="Wingdings"/>
              </a:rPr>
              <a:t>Star formation in nearby galaxies </a:t>
            </a:r>
            <a:r>
              <a:rPr lang="en-US" dirty="0" smtClean="0">
                <a:sym typeface="Wingdings"/>
              </a:rPr>
              <a:t>-- dense gas and physical processes probed by molecular lines  deep mapping of moderate size regions [many </a:t>
            </a:r>
            <a:r>
              <a:rPr lang="en-US" dirty="0" err="1" smtClean="0">
                <a:sym typeface="Wingdings"/>
              </a:rPr>
              <a:t>sq-arcmins</a:t>
            </a:r>
            <a:r>
              <a:rPr lang="en-US" dirty="0" smtClean="0">
                <a:sym typeface="Wingdings"/>
              </a:rPr>
              <a:t>] (W)  Argus+ and KFPA/K-band PAF</a:t>
            </a:r>
          </a:p>
          <a:p>
            <a:r>
              <a:rPr lang="en-US" b="1" dirty="0" smtClean="0">
                <a:solidFill>
                  <a:srgbClr val="C00000"/>
                </a:solidFill>
                <a:sym typeface="Wingdings"/>
              </a:rPr>
              <a:t>Pulsars </a:t>
            </a:r>
            <a:r>
              <a:rPr lang="mr-IN" dirty="0" smtClean="0">
                <a:sym typeface="Wingdings"/>
              </a:rPr>
              <a:t>–</a:t>
            </a:r>
            <a:r>
              <a:rPr lang="en-US" dirty="0" smtClean="0">
                <a:sym typeface="Wingdings"/>
              </a:rPr>
              <a:t> timing for </a:t>
            </a:r>
            <a:r>
              <a:rPr lang="en-US" dirty="0" err="1" smtClean="0">
                <a:sym typeface="Wingdings"/>
              </a:rPr>
              <a:t>NanoGrav</a:t>
            </a:r>
            <a:r>
              <a:rPr lang="en-US" dirty="0" smtClean="0">
                <a:sym typeface="Wingdings"/>
              </a:rPr>
              <a:t> and physics/GR and wide area deep searches for pulsars and FRBs  wide-band feed and dedicated pulsar telescope </a:t>
            </a:r>
          </a:p>
          <a:p>
            <a:r>
              <a:rPr lang="en-US" b="1" dirty="0" smtClean="0">
                <a:solidFill>
                  <a:srgbClr val="C00000"/>
                </a:solidFill>
                <a:sym typeface="Wingdings"/>
              </a:rPr>
              <a:t>HI</a:t>
            </a:r>
            <a:r>
              <a:rPr lang="en-US" dirty="0" smtClean="0">
                <a:sym typeface="Wingdings"/>
              </a:rPr>
              <a:t> (and OH) extended gas within and around galaxies  very deep and wide-area surveys  FLAG+</a:t>
            </a:r>
          </a:p>
        </p:txBody>
      </p:sp>
    </p:spTree>
    <p:extLst>
      <p:ext uri="{BB962C8B-B14F-4D97-AF65-F5344CB8AC3E}">
        <p14:creationId xmlns:p14="http://schemas.microsoft.com/office/powerpoint/2010/main" val="1141820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832" y="225642"/>
            <a:ext cx="7886700" cy="3477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GBT&amp;GBO Instruments in the 2020’s?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013" y="859961"/>
            <a:ext cx="8576525" cy="5695822"/>
          </a:xfrm>
        </p:spPr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v"/>
            </a:pPr>
            <a:r>
              <a:rPr lang="en-US" smtClean="0">
                <a:sym typeface="Wingdings"/>
              </a:rPr>
              <a:t>GBT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FLAG</a:t>
            </a:r>
            <a:r>
              <a:rPr lang="en-US" dirty="0">
                <a:sym typeface="Wingdings"/>
              </a:rPr>
              <a:t>+ (L-band PAF) for mapping  (Prime-focus)</a:t>
            </a:r>
          </a:p>
          <a:p>
            <a:r>
              <a:rPr lang="en-US" dirty="0">
                <a:sym typeface="Wingdings"/>
              </a:rPr>
              <a:t>Wide-band feed  for pulsars (</a:t>
            </a:r>
            <a:r>
              <a:rPr lang="en-US" dirty="0" smtClean="0">
                <a:sym typeface="Wingdings"/>
              </a:rPr>
              <a:t>Prime-focus: 0.6-3.6 GHz)</a:t>
            </a:r>
          </a:p>
          <a:p>
            <a:r>
              <a:rPr lang="en-US" dirty="0" smtClean="0">
                <a:sym typeface="Wingdings"/>
              </a:rPr>
              <a:t>8 Gregorian positions (drop S if wide-band feed?):</a:t>
            </a:r>
            <a:endParaRPr lang="en-US" dirty="0">
              <a:sym typeface="Wingdings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KFPA </a:t>
            </a:r>
            <a:r>
              <a:rPr lang="en-US" dirty="0" smtClean="0">
                <a:sym typeface="Wingdings"/>
              </a:rPr>
              <a:t> K-band PAF (10x or more beams)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ym typeface="Wingdings"/>
              </a:rPr>
              <a:t>Argus  Argus+ (10x more beams)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ym typeface="Wingdings"/>
              </a:rPr>
              <a:t>Mustang-2+ (with upgraded technology)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ym typeface="Wingdings"/>
              </a:rPr>
              <a:t>L  single beam (pointed observations)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ym typeface="Wingdings"/>
              </a:rPr>
              <a:t>C-band/X-band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ym typeface="Wingdings"/>
              </a:rPr>
              <a:t>K/</a:t>
            </a:r>
            <a:r>
              <a:rPr lang="en-US" dirty="0" err="1" smtClean="0">
                <a:sym typeface="Wingdings"/>
              </a:rPr>
              <a:t>Ka</a:t>
            </a:r>
            <a:r>
              <a:rPr lang="en-US" dirty="0" smtClean="0">
                <a:sym typeface="Wingdings"/>
              </a:rPr>
              <a:t>/Ku dual beams Rx’s {optimized for spectroscopy}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ym typeface="Wingdings"/>
              </a:rPr>
              <a:t>Q/W-band/Holography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ym typeface="Wingdings"/>
              </a:rPr>
              <a:t>(</a:t>
            </a:r>
            <a:r>
              <a:rPr lang="en-US" dirty="0" err="1" smtClean="0">
                <a:sym typeface="Wingdings"/>
              </a:rPr>
              <a:t>Ka</a:t>
            </a:r>
            <a:r>
              <a:rPr lang="en-US" dirty="0" smtClean="0">
                <a:sym typeface="Wingdings"/>
              </a:rPr>
              <a:t>-band radar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system </a:t>
            </a:r>
            <a:r>
              <a:rPr lang="en-US" dirty="0">
                <a:sym typeface="Wingdings"/>
              </a:rPr>
              <a:t>o</a:t>
            </a:r>
            <a:r>
              <a:rPr lang="en-US" dirty="0" smtClean="0">
                <a:sym typeface="Wingdings"/>
              </a:rPr>
              <a:t>r new customer?)</a:t>
            </a:r>
          </a:p>
          <a:p>
            <a:pPr>
              <a:buFont typeface="Wingdings" charset="2"/>
              <a:buChar char="v"/>
            </a:pPr>
            <a:r>
              <a:rPr lang="en-US" dirty="0" smtClean="0">
                <a:sym typeface="Wingdings"/>
              </a:rPr>
              <a:t>Pulsar Timing Telescope</a:t>
            </a:r>
          </a:p>
          <a:p>
            <a:pPr>
              <a:buFont typeface="Wingdings" charset="2"/>
              <a:buChar char="v"/>
            </a:pPr>
            <a:r>
              <a:rPr lang="en-US" dirty="0" smtClean="0">
                <a:sym typeface="Wingdings"/>
              </a:rPr>
              <a:t>Solar Telescope</a:t>
            </a:r>
          </a:p>
          <a:p>
            <a:pPr>
              <a:buFont typeface="Wingdings" charset="2"/>
              <a:buChar char="v"/>
            </a:pPr>
            <a:r>
              <a:rPr lang="en-US" dirty="0" smtClean="0">
                <a:sym typeface="Wingdings"/>
              </a:rPr>
              <a:t>HERA Telescope</a:t>
            </a:r>
          </a:p>
          <a:p>
            <a:endParaRPr lang="en-US" dirty="0" smtClean="0">
              <a:sym typeface="Wingding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706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09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0"/>
            <a:ext cx="2389188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4610" name="Rectangle 2"/>
          <p:cNvSpPr>
            <a:spLocks/>
          </p:cNvSpPr>
          <p:nvPr/>
        </p:nvSpPr>
        <p:spPr bwMode="auto">
          <a:xfrm>
            <a:off x="228600" y="36513"/>
            <a:ext cx="855345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cs typeface="Gill Sans" charset="0"/>
              </a:rPr>
              <a:t>GBT Studies of faint HI -- unequalled sensitivity</a:t>
            </a:r>
          </a:p>
        </p:txBody>
      </p:sp>
      <p:sp>
        <p:nvSpPr>
          <p:cNvPr id="324611" name="Rectangle 3"/>
          <p:cNvSpPr>
            <a:spLocks/>
          </p:cNvSpPr>
          <p:nvPr/>
        </p:nvSpPr>
        <p:spPr bwMode="auto">
          <a:xfrm>
            <a:off x="304800" y="990600"/>
            <a:ext cx="5257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000" dirty="0">
                <a:solidFill>
                  <a:schemeClr val="tx1"/>
                </a:solidFill>
                <a:cs typeface="Gill Sans" charset="0"/>
              </a:rPr>
              <a:t>GBT offers ability to detect HI to N</a:t>
            </a:r>
            <a:r>
              <a:rPr lang="en-US" sz="2000" baseline="-6000" dirty="0">
                <a:solidFill>
                  <a:schemeClr val="tx1"/>
                </a:solidFill>
                <a:cs typeface="Gill Sans" charset="0"/>
              </a:rPr>
              <a:t>HI</a:t>
            </a:r>
            <a:r>
              <a:rPr lang="en-US" sz="2000" dirty="0">
                <a:solidFill>
                  <a:schemeClr val="tx1"/>
                </a:solidFill>
                <a:cs typeface="Gill Sans" charset="0"/>
              </a:rPr>
              <a:t> ~10</a:t>
            </a:r>
            <a:r>
              <a:rPr lang="en-US" sz="2000" baseline="32000" dirty="0">
                <a:solidFill>
                  <a:schemeClr val="tx1"/>
                </a:solidFill>
                <a:cs typeface="Gill Sans" charset="0"/>
              </a:rPr>
              <a:t>17 </a:t>
            </a:r>
            <a:r>
              <a:rPr lang="en-US" sz="2000" dirty="0">
                <a:solidFill>
                  <a:schemeClr val="tx1"/>
                </a:solidFill>
                <a:cs typeface="Gill Sans" charset="0"/>
              </a:rPr>
              <a:t>cm</a:t>
            </a:r>
            <a:r>
              <a:rPr lang="en-US" sz="2000" baseline="32000" dirty="0">
                <a:solidFill>
                  <a:schemeClr val="tx1"/>
                </a:solidFill>
                <a:cs typeface="Gill Sans" charset="0"/>
              </a:rPr>
              <a:t>-2</a:t>
            </a:r>
          </a:p>
          <a:p>
            <a:pPr>
              <a:buSzPct val="125000"/>
              <a:buFont typeface="Lucida Grande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Gill Sans" charset="0"/>
              </a:rPr>
              <a:t>  </a:t>
            </a:r>
            <a:r>
              <a:rPr lang="en-US" sz="2000" dirty="0" smtClean="0">
                <a:solidFill>
                  <a:schemeClr val="tx1"/>
                </a:solidFill>
                <a:cs typeface="Gill Sans" charset="0"/>
              </a:rPr>
              <a:t>Interactions</a:t>
            </a:r>
            <a:endParaRPr lang="en-US" sz="2000" dirty="0">
              <a:solidFill>
                <a:schemeClr val="tx1"/>
              </a:solidFill>
              <a:cs typeface="Gill Sans" charset="0"/>
            </a:endParaRPr>
          </a:p>
          <a:p>
            <a:pPr>
              <a:buSzPct val="125000"/>
              <a:buFont typeface="Lucida Grande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Gill Sans" charset="0"/>
              </a:rPr>
              <a:t>  Outflows from winds and fountains</a:t>
            </a:r>
          </a:p>
          <a:p>
            <a:pPr>
              <a:buSzPct val="125000"/>
              <a:buFont typeface="Lucida Grande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Gill Sans" charset="0"/>
              </a:rPr>
              <a:t>  Cool gas accretion</a:t>
            </a:r>
          </a:p>
        </p:txBody>
      </p:sp>
      <p:pic>
        <p:nvPicPr>
          <p:cNvPr id="324612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09600"/>
            <a:ext cx="337185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24613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667000"/>
            <a:ext cx="22653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4614" name="Picture 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05074"/>
            <a:ext cx="3733800" cy="248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24615" name="Rectangle 7"/>
          <p:cNvSpPr>
            <a:spLocks/>
          </p:cNvSpPr>
          <p:nvPr/>
        </p:nvSpPr>
        <p:spPr bwMode="auto">
          <a:xfrm>
            <a:off x="5791200" y="596900"/>
            <a:ext cx="25908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3500" tIns="63500" rIns="110290" bIns="63500"/>
          <a:lstStyle/>
          <a:p>
            <a:r>
              <a:rPr lang="en-US" sz="800" dirty="0" err="1">
                <a:solidFill>
                  <a:srgbClr val="FFFFFF"/>
                </a:solidFill>
                <a:latin typeface="Gill Sans MT" charset="0"/>
                <a:cs typeface="Gill Sans MT" charset="0"/>
                <a:sym typeface="Gill Sans MT" charset="0"/>
              </a:rPr>
              <a:t>Magellanic</a:t>
            </a:r>
            <a:r>
              <a:rPr lang="en-US" sz="800" dirty="0">
                <a:solidFill>
                  <a:srgbClr val="FFFFFF"/>
                </a:solidFill>
                <a:latin typeface="Gill Sans MT" charset="0"/>
                <a:cs typeface="Gill Sans MT" charset="0"/>
                <a:sym typeface="Gill Sans MT" charset="0"/>
              </a:rPr>
              <a:t> Stream -- </a:t>
            </a:r>
            <a:r>
              <a:rPr lang="en-US" sz="800" dirty="0" err="1">
                <a:solidFill>
                  <a:srgbClr val="FFFFFF"/>
                </a:solidFill>
                <a:latin typeface="Gill Sans MT" charset="0"/>
                <a:cs typeface="Gill Sans MT" charset="0"/>
                <a:sym typeface="Gill Sans MT" charset="0"/>
              </a:rPr>
              <a:t>Nidever</a:t>
            </a:r>
            <a:r>
              <a:rPr lang="en-US" sz="800" dirty="0">
                <a:solidFill>
                  <a:srgbClr val="FFFFFF"/>
                </a:solidFill>
                <a:latin typeface="Gill Sans MT" charset="0"/>
                <a:cs typeface="Gill Sans MT" charset="0"/>
                <a:sym typeface="Gill Sans MT" charset="0"/>
              </a:rPr>
              <a:t> et al.  2010</a:t>
            </a:r>
          </a:p>
        </p:txBody>
      </p:sp>
      <p:sp>
        <p:nvSpPr>
          <p:cNvPr id="324616" name="Rectangle 8"/>
          <p:cNvSpPr>
            <a:spLocks/>
          </p:cNvSpPr>
          <p:nvPr/>
        </p:nvSpPr>
        <p:spPr bwMode="auto">
          <a:xfrm>
            <a:off x="5638800" y="2514600"/>
            <a:ext cx="25908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3500" tIns="63500" rIns="110290" bIns="63500"/>
          <a:lstStyle/>
          <a:p>
            <a:r>
              <a:rPr lang="en-US" sz="800" dirty="0">
                <a:solidFill>
                  <a:srgbClr val="FFFFFF"/>
                </a:solidFill>
                <a:latin typeface="Gill Sans MT" charset="0"/>
                <a:cs typeface="Gill Sans MT" charset="0"/>
                <a:sym typeface="Gill Sans MT" charset="0"/>
              </a:rPr>
              <a:t>HI Clouds between M31 and M33 -- Wolfe et al 2013</a:t>
            </a:r>
          </a:p>
        </p:txBody>
      </p:sp>
      <p:sp>
        <p:nvSpPr>
          <p:cNvPr id="324617" name="Rectangle 9"/>
          <p:cNvSpPr>
            <a:spLocks/>
          </p:cNvSpPr>
          <p:nvPr/>
        </p:nvSpPr>
        <p:spPr bwMode="auto">
          <a:xfrm>
            <a:off x="2895600" y="2743200"/>
            <a:ext cx="2133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3500" tIns="63500" rIns="110290" bIns="63500"/>
          <a:lstStyle/>
          <a:p>
            <a:r>
              <a:rPr lang="en-US" sz="800" dirty="0">
                <a:solidFill>
                  <a:srgbClr val="FFFFFF"/>
                </a:solidFill>
                <a:latin typeface="Gill Sans MT" charset="0"/>
                <a:cs typeface="Gill Sans MT" charset="0"/>
                <a:sym typeface="Gill Sans MT" charset="0"/>
              </a:rPr>
              <a:t>High-velocity cloud system around M31 -- </a:t>
            </a:r>
            <a:r>
              <a:rPr lang="en-US" sz="800" dirty="0" err="1">
                <a:solidFill>
                  <a:srgbClr val="FFFFFF"/>
                </a:solidFill>
                <a:latin typeface="Gill Sans MT" charset="0"/>
                <a:cs typeface="Gill Sans MT" charset="0"/>
                <a:sym typeface="Gill Sans MT" charset="0"/>
              </a:rPr>
              <a:t>Thilker</a:t>
            </a:r>
            <a:r>
              <a:rPr lang="en-US" sz="800" dirty="0">
                <a:solidFill>
                  <a:srgbClr val="FFFFFF"/>
                </a:solidFill>
                <a:latin typeface="Gill Sans MT" charset="0"/>
                <a:cs typeface="Gill Sans MT" charset="0"/>
                <a:sym typeface="Gill Sans MT" charset="0"/>
              </a:rPr>
              <a:t> et al 2004</a:t>
            </a:r>
          </a:p>
        </p:txBody>
      </p:sp>
      <p:sp>
        <p:nvSpPr>
          <p:cNvPr id="324618" name="Rectangle 10"/>
          <p:cNvSpPr>
            <a:spLocks/>
          </p:cNvSpPr>
          <p:nvPr/>
        </p:nvSpPr>
        <p:spPr bwMode="auto">
          <a:xfrm>
            <a:off x="381000" y="2667000"/>
            <a:ext cx="25908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3500" tIns="63500" rIns="110290" bIns="63500"/>
          <a:lstStyle/>
          <a:p>
            <a:r>
              <a:rPr lang="en-US" sz="800" dirty="0">
                <a:solidFill>
                  <a:srgbClr val="FFFFFF"/>
                </a:solidFill>
                <a:latin typeface="Gill Sans MT" charset="0"/>
                <a:cs typeface="Gill Sans MT" charset="0"/>
                <a:sym typeface="Gill Sans MT" charset="0"/>
              </a:rPr>
              <a:t>M81 group HI clouds -- Chynoweth et al. 2008 </a:t>
            </a:r>
          </a:p>
        </p:txBody>
      </p:sp>
    </p:spTree>
    <p:extLst>
      <p:ext uri="{BB962C8B-B14F-4D97-AF65-F5344CB8AC3E}">
        <p14:creationId xmlns:p14="http://schemas.microsoft.com/office/powerpoint/2010/main" val="359336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6974</TotalTime>
  <Words>1440</Words>
  <Application>Microsoft Office PowerPoint</Application>
  <PresentationFormat>On-screen Show (4:3)</PresentationFormat>
  <Paragraphs>174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맑은 고딕</vt:lpstr>
      <vt:lpstr>ＭＳ Ｐゴシック</vt:lpstr>
      <vt:lpstr>Arial</vt:lpstr>
      <vt:lpstr>Arial Black</vt:lpstr>
      <vt:lpstr>Calibri</vt:lpstr>
      <vt:lpstr>Calibri Light</vt:lpstr>
      <vt:lpstr>Gill Sans</vt:lpstr>
      <vt:lpstr>Gill Sans MT</vt:lpstr>
      <vt:lpstr>Gill Sans MT Italic</vt:lpstr>
      <vt:lpstr>GillSans</vt:lpstr>
      <vt:lpstr>Helvetica Light</vt:lpstr>
      <vt:lpstr>Lucida Grande</vt:lpstr>
      <vt:lpstr>Mangal</vt:lpstr>
      <vt:lpstr>Wingdings</vt:lpstr>
      <vt:lpstr>Office Theme</vt:lpstr>
      <vt:lpstr>The Green Bank Observatory Science and Discovery Space</vt:lpstr>
      <vt:lpstr>GBT Sensitivity and Mapping Speeds</vt:lpstr>
      <vt:lpstr>PowerPoint Presentation</vt:lpstr>
      <vt:lpstr>PowerPoint Presentation</vt:lpstr>
      <vt:lpstr>~50% of time in Green Bank has less than 10mm of H2O (acceptable for 3mm observations)</vt:lpstr>
      <vt:lpstr>PowerPoint Presentation</vt:lpstr>
      <vt:lpstr>“Key” GBT science highlighted in this workshop</vt:lpstr>
      <vt:lpstr>GBT&amp;GBO Instruments in the 2020’s?</vt:lpstr>
      <vt:lpstr>PowerPoint Presentation</vt:lpstr>
      <vt:lpstr>NHI ~ 1018 cm-2 around nearby galaxies</vt:lpstr>
      <vt:lpstr>The GBT Achieves its Theoretical Beam at 110 GHz  </vt:lpstr>
      <vt:lpstr>PowerPoint Presentation</vt:lpstr>
      <vt:lpstr>Searching for a detection of Gravitational Waves via Pulsar timing (NANOGrav)</vt:lpstr>
      <vt:lpstr>Some (of the ~20) New GBT Molecules</vt:lpstr>
      <vt:lpstr>Example: Perseus Barnard 1</vt:lpstr>
      <vt:lpstr>PowerPoint Presentation</vt:lpstr>
      <vt:lpstr>Gas and Star Formation in Galaxies III</vt:lpstr>
      <vt:lpstr>The GBT has demonstrated that it can do deep observations of dense molecular gas tracers. </vt:lpstr>
      <vt:lpstr>PowerPoint Presentation</vt:lpstr>
      <vt:lpstr>Galaxy Clusters/SZE – measurements of large-scale structures at 90 GHz that probe the cluster environment in which galaxies form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Green Bank Telescope</dc:title>
  <dc:creator>Microsoft Office User</dc:creator>
  <cp:lastModifiedBy>Karen O'Neil</cp:lastModifiedBy>
  <cp:revision>66</cp:revision>
  <cp:lastPrinted>2017-07-10T11:53:11Z</cp:lastPrinted>
  <dcterms:created xsi:type="dcterms:W3CDTF">2016-10-04T17:01:42Z</dcterms:created>
  <dcterms:modified xsi:type="dcterms:W3CDTF">2017-10-18T20:17:02Z</dcterms:modified>
</cp:coreProperties>
</file>