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5" r:id="rId3"/>
    <p:sldId id="269" r:id="rId4"/>
    <p:sldId id="274" r:id="rId5"/>
    <p:sldId id="279" r:id="rId6"/>
    <p:sldId id="282" r:id="rId7"/>
    <p:sldId id="263" r:id="rId8"/>
    <p:sldId id="281" r:id="rId9"/>
    <p:sldId id="275" r:id="rId10"/>
    <p:sldId id="284" r:id="rId11"/>
    <p:sldId id="286" r:id="rId12"/>
    <p:sldId id="285" r:id="rId13"/>
    <p:sldId id="270" r:id="rId14"/>
    <p:sldId id="280" r:id="rId15"/>
    <p:sldId id="283" r:id="rId16"/>
    <p:sldId id="27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7" autoAdjust="0"/>
    <p:restoredTop sz="75352" autoAdjust="0"/>
  </p:normalViewPr>
  <p:slideViewPr>
    <p:cSldViewPr>
      <p:cViewPr varScale="1">
        <p:scale>
          <a:sx n="67" d="100"/>
          <a:sy n="67" d="100"/>
        </p:scale>
        <p:origin x="-2136"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1C74E-4C3E-4A6C-A8EC-5B5FF36B3486}" type="datetimeFigureOut">
              <a:rPr lang="en-US" smtClean="0"/>
              <a:pPr/>
              <a:t>4/9/2012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4ECD7-5C19-41C3-B2EA-95FA8D83858E}"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E4ECD7-5C19-41C3-B2EA-95FA8D83858E}"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Only </a:t>
            </a:r>
            <a:r>
              <a:rPr lang="en-GB" baseline="0" smtClean="0"/>
              <a:t>3% of dEs listed in VCC for these regions are detected in HI</a:t>
            </a:r>
            <a:endParaRPr lang="en-GB" smtClean="0"/>
          </a:p>
          <a:p>
            <a:r>
              <a:rPr lang="en-GB" smtClean="0"/>
              <a:t>Masses </a:t>
            </a:r>
            <a:r>
              <a:rPr lang="en-GB" smtClean="0"/>
              <a:t>all ~2x10^7 except VCC 190 which is at 9x10^7</a:t>
            </a:r>
          </a:p>
          <a:p>
            <a:r>
              <a:rPr lang="en-GB" smtClean="0"/>
              <a:t>Are these really early-types</a:t>
            </a:r>
            <a:r>
              <a:rPr lang="en-GB" baseline="0" smtClean="0"/>
              <a:t> ? Could be </a:t>
            </a:r>
            <a:r>
              <a:rPr lang="en-GB" baseline="0" smtClean="0"/>
              <a:t>irregulars, especially VCC 190 and 1964</a:t>
            </a:r>
          </a:p>
          <a:p>
            <a:r>
              <a:rPr lang="en-GB" baseline="0" smtClean="0"/>
              <a:t>Low rate of detection implies that these are very unusual objects, unlike the S0s</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Tried</a:t>
            </a:r>
            <a:r>
              <a:rPr lang="en-GB" baseline="0" smtClean="0"/>
              <a:t> to improve statistics through stacking HI spectra of non-detected dE’s (41 objects)</a:t>
            </a:r>
            <a:endParaRPr lang="en-GB" smtClean="0"/>
          </a:p>
          <a:p>
            <a:r>
              <a:rPr lang="en-GB" smtClean="0"/>
              <a:t>Mass </a:t>
            </a:r>
            <a:r>
              <a:rPr lang="en-GB" smtClean="0"/>
              <a:t>sensitivity ~</a:t>
            </a:r>
            <a:r>
              <a:rPr lang="en-GB" smtClean="0"/>
              <a:t>10^6  -</a:t>
            </a:r>
            <a:r>
              <a:rPr lang="en-GB" baseline="0" smtClean="0"/>
              <a:t> no detection =&gt; the detected dEs are really unusual</a:t>
            </a:r>
          </a:p>
          <a:p>
            <a:r>
              <a:rPr lang="en-GB" baseline="0" smtClean="0"/>
              <a:t>Also tried stacking for the undetected S0s – no detection, but only 15 objects so not much increase in sensitivity</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Blue line is Masters 2006 relation</a:t>
            </a:r>
          </a:p>
          <a:p>
            <a:r>
              <a:rPr lang="en-GB" smtClean="0"/>
              <a:t>Very deficient </a:t>
            </a:r>
            <a:r>
              <a:rPr lang="en-GB" smtClean="0"/>
              <a:t>galaxies fall off relation</a:t>
            </a:r>
          </a:p>
          <a:p>
            <a:r>
              <a:rPr lang="en-GB" smtClean="0"/>
              <a:t>Non deficient = &lt; </a:t>
            </a:r>
            <a:r>
              <a:rPr lang="en-GB" smtClean="0"/>
              <a:t>0.4 (first image)</a:t>
            </a:r>
            <a:endParaRPr lang="en-GB" smtClean="0"/>
          </a:p>
          <a:p>
            <a:r>
              <a:rPr lang="en-GB" smtClean="0"/>
              <a:t>Moderate deficient : 0.4 – </a:t>
            </a:r>
            <a:r>
              <a:rPr lang="en-GB" smtClean="0"/>
              <a:t>1.0 9</a:t>
            </a:r>
            <a:r>
              <a:rPr lang="en-GB" baseline="0" smtClean="0"/>
              <a:t> (second image)</a:t>
            </a:r>
            <a:endParaRPr lang="en-GB" smtClean="0"/>
          </a:p>
          <a:p>
            <a:r>
              <a:rPr lang="en-GB" smtClean="0"/>
              <a:t>Highly</a:t>
            </a:r>
            <a:r>
              <a:rPr lang="en-GB" baseline="0" smtClean="0"/>
              <a:t> deficient : &gt; </a:t>
            </a:r>
            <a:r>
              <a:rPr lang="en-GB" baseline="0" smtClean="0"/>
              <a:t>1.0 (third image, green circles)</a:t>
            </a:r>
            <a:endParaRPr lang="en-GB" baseline="0" smtClean="0"/>
          </a:p>
          <a:p>
            <a:r>
              <a:rPr lang="en-GB" baseline="0" smtClean="0"/>
              <a:t>Collaborative effort in progress to determine via simulation whether gas loss alone can explain galaxies falling off the TF</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Lowest-mass </a:t>
            </a:r>
            <a:r>
              <a:rPr lang="en-GB" smtClean="0"/>
              <a:t>detections (all</a:t>
            </a:r>
            <a:r>
              <a:rPr lang="en-GB" baseline="0" smtClean="0"/>
              <a:t> within Virgo cluster)</a:t>
            </a:r>
            <a:endParaRPr lang="en-GB" smtClean="0"/>
          </a:p>
          <a:p>
            <a:r>
              <a:rPr lang="en-GB" smtClean="0"/>
              <a:t>Have follow-up </a:t>
            </a:r>
            <a:r>
              <a:rPr lang="en-GB" smtClean="0"/>
              <a:t>HI observations, all are confirmed</a:t>
            </a:r>
            <a:endParaRPr lang="en-GB"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smtClean="0"/>
              <a:t>SDSS RGB images, 1.7’ </a:t>
            </a:r>
            <a:r>
              <a:rPr lang="en-GB" baseline="0" smtClean="0"/>
              <a:t>across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smtClean="0"/>
              <a:t>Discs seen in top two images are at redshifts &gt;&gt; HI</a:t>
            </a:r>
            <a:endParaRPr lang="en-GB" baseline="0" smtClean="0"/>
          </a:p>
        </p:txBody>
      </p:sp>
      <p:sp>
        <p:nvSpPr>
          <p:cNvPr id="4" name="Slide Number Placeholder 3"/>
          <p:cNvSpPr>
            <a:spLocks noGrp="1"/>
          </p:cNvSpPr>
          <p:nvPr>
            <p:ph type="sldNum" sz="quarter" idx="10"/>
          </p:nvPr>
        </p:nvSpPr>
        <p:spPr/>
        <p:txBody>
          <a:bodyPr/>
          <a:lstStyle/>
          <a:p>
            <a:fld id="{24E4ECD7-5C19-41C3-B2EA-95FA8D83858E}"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Not</a:t>
            </a:r>
            <a:r>
              <a:rPr lang="en-GB" baseline="0" smtClean="0"/>
              <a:t> ruling out tidal origin. Some are ~0.5 degrees from the nearest VCC or other AGES detection</a:t>
            </a:r>
          </a:p>
        </p:txBody>
      </p:sp>
      <p:sp>
        <p:nvSpPr>
          <p:cNvPr id="4" name="Slide Number Placeholder 3"/>
          <p:cNvSpPr>
            <a:spLocks noGrp="1"/>
          </p:cNvSpPr>
          <p:nvPr>
            <p:ph type="sldNum" sz="quarter" idx="10"/>
          </p:nvPr>
        </p:nvSpPr>
        <p:spPr/>
        <p:txBody>
          <a:bodyPr/>
          <a:lstStyle/>
          <a:p>
            <a:fld id="{24E4ECD7-5C19-41C3-B2EA-95FA8D83858E}"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smtClean="0"/>
              <a:t>“Dark galaxies” shown as black circles. Here selected best possible optical counterpart candidates from SDSS images – all bar one lie far to the right of TF</a:t>
            </a:r>
          </a:p>
          <a:p>
            <a:r>
              <a:rPr lang="en-GB" baseline="0" smtClean="0"/>
              <a:t>Although we might not see faint objects in the SDSS, we would need to see BRIGHTER candidates for these HI detections to lie on TF. Deeper optical imaging won’t resolve this.</a:t>
            </a:r>
          </a:p>
          <a:p>
            <a:r>
              <a:rPr lang="en-GB" baseline="0" smtClean="0"/>
              <a:t>Interestingly, the non-VCC HI detections all lie on the TF just fine</a:t>
            </a:r>
          </a:p>
          <a:p>
            <a:r>
              <a:rPr lang="en-GB" baseline="0" smtClean="0"/>
              <a:t>HI </a:t>
            </a:r>
            <a:r>
              <a:rPr lang="en-GB" baseline="0" smtClean="0"/>
              <a:t>velocity widths inconsisent with optical properties of these </a:t>
            </a:r>
            <a:r>
              <a:rPr lang="en-GB" baseline="0" smtClean="0"/>
              <a:t>detections. Either these objects are really weird, or they have no optical counterparts at all (which is also quite weird...)</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16</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smtClean="0"/>
              <a:t>Mass sensitivity assumes a 4sigma, 50 km/s velocity width tophat profile at 17 Mpc (Virgo distance)</a:t>
            </a:r>
          </a:p>
          <a:p>
            <a:r>
              <a:rPr lang="en-GB" baseline="0" smtClean="0"/>
              <a:t>Two areas selected in Virgo, one of 20 square degrees, one of 5 square degrees</a:t>
            </a:r>
          </a:p>
          <a:p>
            <a:r>
              <a:rPr lang="en-GB" baseline="0" smtClean="0"/>
              <a:t>338 detections over full redshift range for both areas combined</a:t>
            </a:r>
            <a:endParaRPr lang="en-GB" baseline="0" smtClean="0"/>
          </a:p>
        </p:txBody>
      </p:sp>
      <p:sp>
        <p:nvSpPr>
          <p:cNvPr id="4" name="Slide Number Placeholder 3"/>
          <p:cNvSpPr>
            <a:spLocks noGrp="1"/>
          </p:cNvSpPr>
          <p:nvPr>
            <p:ph type="sldNum" sz="quarter" idx="10"/>
          </p:nvPr>
        </p:nvSpPr>
        <p:spPr/>
        <p:txBody>
          <a:bodyPr/>
          <a:lstStyle/>
          <a:p>
            <a:fld id="{24E4ECD7-5C19-41C3-B2EA-95FA8D83858E}" type="slidenum">
              <a:rPr lang="en-GB" smtClean="0"/>
              <a:pPr/>
              <a:t>2</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Slice through</a:t>
            </a:r>
            <a:r>
              <a:rPr lang="en-GB" baseline="0" smtClean="0"/>
              <a:t> Virgo cube to show what data looks like</a:t>
            </a:r>
          </a:p>
          <a:p>
            <a:r>
              <a:rPr lang="en-GB" baseline="0" smtClean="0"/>
              <a:t>Easy to spot bright objects, harder to detect 4sigma sources – can be done, but time consuming</a:t>
            </a:r>
            <a:endParaRPr lang="en-GB" dirty="0"/>
          </a:p>
        </p:txBody>
      </p:sp>
      <p:sp>
        <p:nvSpPr>
          <p:cNvPr id="4" name="Slide Number Placeholder 3"/>
          <p:cNvSpPr>
            <a:spLocks noGrp="1"/>
          </p:cNvSpPr>
          <p:nvPr>
            <p:ph type="sldNum" sz="quarter" idx="10"/>
          </p:nvPr>
        </p:nvSpPr>
        <p:spPr/>
        <p:txBody>
          <a:bodyPr/>
          <a:lstStyle/>
          <a:p>
            <a:fld id="{24E4ECD7-5C19-41C3-B2EA-95FA8D83858E}" type="slidenum">
              <a:rPr lang="en-GB" smtClean="0"/>
              <a:pPr/>
              <a:t>3</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Individual </a:t>
            </a:r>
            <a:r>
              <a:rPr lang="en-GB" dirty="0" smtClean="0"/>
              <a:t>polarisations are </a:t>
            </a:r>
            <a:r>
              <a:rPr lang="en-GB" dirty="0" err="1" smtClean="0"/>
              <a:t>Hanning</a:t>
            </a:r>
            <a:r>
              <a:rPr lang="en-GB" baseline="0" dirty="0" smtClean="0"/>
              <a:t> smoothed to increase sensitivity</a:t>
            </a:r>
          </a:p>
          <a:p>
            <a:r>
              <a:rPr lang="en-GB" baseline="0" dirty="0" smtClean="0"/>
              <a:t>Since don’t really care about anything that’s only 5km/s wide, this isn’t losing </a:t>
            </a:r>
            <a:r>
              <a:rPr lang="en-GB" baseline="0" smtClean="0"/>
              <a:t>anything interesting</a:t>
            </a:r>
          </a:p>
          <a:p>
            <a:r>
              <a:rPr lang="en-GB" baseline="0" smtClean="0"/>
              <a:t>Candidate lists are a few hundred </a:t>
            </a:r>
            <a:r>
              <a:rPr lang="en-GB" baseline="0" smtClean="0"/>
              <a:t>strong</a:t>
            </a:r>
          </a:p>
          <a:p>
            <a:r>
              <a:rPr lang="en-GB" baseline="0" smtClean="0"/>
              <a:t>Reliability : 30% of all sources found by GLADOS turn out to be real objects</a:t>
            </a:r>
          </a:p>
          <a:p>
            <a:r>
              <a:rPr lang="en-GB" baseline="0" smtClean="0"/>
              <a:t>Completness : GLADOS detects 90-95% of all objects found by other methods (visual + other automatic programs)</a:t>
            </a:r>
            <a:endParaRPr lang="en-GB" baseline="0" smtClean="0"/>
          </a:p>
        </p:txBody>
      </p:sp>
      <p:sp>
        <p:nvSpPr>
          <p:cNvPr id="4" name="Slide Number Placeholder 3"/>
          <p:cNvSpPr>
            <a:spLocks noGrp="1"/>
          </p:cNvSpPr>
          <p:nvPr>
            <p:ph type="sldNum" sz="quarter" idx="10"/>
          </p:nvPr>
        </p:nvSpPr>
        <p:spPr/>
        <p:txBody>
          <a:bodyPr/>
          <a:lstStyle/>
          <a:p>
            <a:fld id="{24E4ECD7-5C19-41C3-B2EA-95FA8D83858E}"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SDSS images of Virgo Cluster Catalogue </a:t>
            </a:r>
            <a:r>
              <a:rPr lang="en-GB" smtClean="0"/>
              <a:t>galaxies</a:t>
            </a:r>
            <a:r>
              <a:rPr lang="en-GB" baseline="0" smtClean="0"/>
              <a:t> (GOLDMine data)</a:t>
            </a:r>
            <a:endParaRPr lang="en-GB" smtClean="0"/>
          </a:p>
          <a:p>
            <a:r>
              <a:rPr lang="en-GB" smtClean="0"/>
              <a:t>Complex structure of clouds</a:t>
            </a:r>
            <a:r>
              <a:rPr lang="en-GB" baseline="0" smtClean="0"/>
              <a:t> at at least 3 different distances</a:t>
            </a:r>
          </a:p>
          <a:p>
            <a:r>
              <a:rPr lang="en-GB" baseline="0" smtClean="0"/>
              <a:t>Late-type galaxies in blue</a:t>
            </a:r>
          </a:p>
          <a:p>
            <a:r>
              <a:rPr lang="en-GB" baseline="0" smtClean="0"/>
              <a:t>Early-types in red show more clustering</a:t>
            </a:r>
          </a:p>
          <a:p>
            <a:r>
              <a:rPr lang="en-GB" baseline="0" smtClean="0"/>
              <a:t>Structure from TF + FJ more complex than PV would suggest</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Movie 1 : VC1 </a:t>
            </a:r>
            <a:r>
              <a:rPr lang="en-GB" smtClean="0"/>
              <a:t>optical SDSS</a:t>
            </a:r>
            <a:r>
              <a:rPr lang="en-GB" baseline="0" smtClean="0"/>
              <a:t> images</a:t>
            </a:r>
            <a:endParaRPr lang="en-GB" smtClean="0"/>
          </a:p>
          <a:p>
            <a:r>
              <a:rPr lang="en-GB" smtClean="0"/>
              <a:t>Movie 2 : VC1 </a:t>
            </a:r>
            <a:r>
              <a:rPr lang="en-GB" smtClean="0"/>
              <a:t>HI (realtime</a:t>
            </a:r>
            <a:r>
              <a:rPr lang="en-GB" baseline="0" smtClean="0"/>
              <a:t> 3D FITS viewer – it would have been quite impressive if the movie had worked !)</a:t>
            </a:r>
            <a:endParaRPr lang="en-GB" smtClean="0"/>
          </a:p>
          <a:p>
            <a:r>
              <a:rPr lang="en-GB" smtClean="0"/>
              <a:t>Lots of small, low-mass </a:t>
            </a:r>
            <a:r>
              <a:rPr lang="en-GB" smtClean="0"/>
              <a:t>detections</a:t>
            </a:r>
            <a:endParaRPr lang="en-GB" baseline="0" smtClean="0"/>
          </a:p>
          <a:p>
            <a:r>
              <a:rPr lang="en-GB" smtClean="0"/>
              <a:t>Most small,</a:t>
            </a:r>
            <a:r>
              <a:rPr lang="en-GB" baseline="0" smtClean="0"/>
              <a:t> faint detections are non-VCC galaxies</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MHI ~</a:t>
            </a:r>
            <a:r>
              <a:rPr lang="en-GB" baseline="0" smtClean="0"/>
              <a:t> 10^7</a:t>
            </a:r>
            <a:endParaRPr lang="en-GB" smtClean="0"/>
          </a:p>
          <a:p>
            <a:r>
              <a:rPr lang="en-GB" smtClean="0"/>
              <a:t>Mg &lt; -16.5</a:t>
            </a:r>
          </a:p>
          <a:p>
            <a:r>
              <a:rPr lang="en-GB" smtClean="0"/>
              <a:t>g-i</a:t>
            </a:r>
            <a:r>
              <a:rPr lang="en-GB" baseline="0" smtClean="0"/>
              <a:t> ~ 0.4</a:t>
            </a:r>
          </a:p>
          <a:p>
            <a:r>
              <a:rPr lang="en-GB" baseline="0" smtClean="0"/>
              <a:t>MHI/L &gt; 0.3</a:t>
            </a:r>
          </a:p>
          <a:p>
            <a:r>
              <a:rPr lang="en-GB" baseline="0" smtClean="0"/>
              <a:t>OptD &lt; 5 kpc</a:t>
            </a:r>
          </a:p>
          <a:p>
            <a:r>
              <a:rPr lang="en-GB" baseline="0" smtClean="0"/>
              <a:t>VC2 30 is </a:t>
            </a:r>
            <a:r>
              <a:rPr lang="en-GB" baseline="0" smtClean="0"/>
              <a:t>an </a:t>
            </a:r>
            <a:r>
              <a:rPr lang="en-GB" baseline="0" smtClean="0"/>
              <a:t>INT WFS </a:t>
            </a:r>
            <a:r>
              <a:rPr lang="en-GB" baseline="0" smtClean="0"/>
              <a:t>image, others are SDSS RGB images</a:t>
            </a:r>
            <a:endParaRPr lang="en-GB" baseline="0" smtClean="0"/>
          </a:p>
        </p:txBody>
      </p:sp>
      <p:sp>
        <p:nvSpPr>
          <p:cNvPr id="4" name="Slide Number Placeholder 3"/>
          <p:cNvSpPr>
            <a:spLocks noGrp="1"/>
          </p:cNvSpPr>
          <p:nvPr>
            <p:ph type="sldNum" sz="quarter" idx="10"/>
          </p:nvPr>
        </p:nvSpPr>
        <p:spPr/>
        <p:txBody>
          <a:bodyPr/>
          <a:lstStyle/>
          <a:p>
            <a:fld id="{24E4ECD7-5C19-41C3-B2EA-95FA8D83858E}" type="slidenum">
              <a:rPr lang="en-GB" smtClean="0"/>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47</a:t>
            </a:r>
            <a:r>
              <a:rPr lang="en-GB" baseline="0" smtClean="0"/>
              <a:t> AGES detections </a:t>
            </a:r>
            <a:r>
              <a:rPr lang="en-GB" baseline="0" smtClean="0"/>
              <a:t>(red line) at </a:t>
            </a:r>
            <a:r>
              <a:rPr lang="en-GB" baseline="0" smtClean="0"/>
              <a:t>17 Mpc</a:t>
            </a:r>
          </a:p>
          <a:p>
            <a:r>
              <a:rPr lang="en-GB" baseline="0" smtClean="0"/>
              <a:t>167 ALFALFA detections at 17 Mpc </a:t>
            </a:r>
            <a:r>
              <a:rPr lang="en-GB" baseline="0" smtClean="0"/>
              <a:t>(blue dashed line - selected only those within the VCC survey area assigned a distance of 17 Mpc in GOLDMine)</a:t>
            </a:r>
            <a:endParaRPr lang="en-GB"/>
          </a:p>
        </p:txBody>
      </p:sp>
      <p:sp>
        <p:nvSpPr>
          <p:cNvPr id="4" name="Slide Number Placeholder 3"/>
          <p:cNvSpPr>
            <a:spLocks noGrp="1"/>
          </p:cNvSpPr>
          <p:nvPr>
            <p:ph type="sldNum" sz="quarter" idx="10"/>
          </p:nvPr>
        </p:nvSpPr>
        <p:spPr/>
        <p:txBody>
          <a:bodyPr/>
          <a:lstStyle/>
          <a:p>
            <a:fld id="{24E4ECD7-5C19-41C3-B2EA-95FA8D83858E}" type="slidenum">
              <a:rPr lang="en-GB" smtClean="0"/>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smtClean="0"/>
              <a:t>25% of </a:t>
            </a:r>
            <a:r>
              <a:rPr lang="en-GB" baseline="0" smtClean="0"/>
              <a:t>all S0s in the VCC (in these regions) detected in HI</a:t>
            </a:r>
            <a:endParaRPr lang="en-GB" baseline="0" smtClean="0"/>
          </a:p>
          <a:p>
            <a:r>
              <a:rPr lang="en-GB" baseline="0" smtClean="0"/>
              <a:t>SDSS RGB images, 1.7’ across</a:t>
            </a:r>
          </a:p>
          <a:p>
            <a:r>
              <a:rPr lang="en-GB" baseline="0" smtClean="0"/>
              <a:t>Note quite narrow velocity widths in some cases</a:t>
            </a:r>
            <a:endParaRPr lang="en-GB" smtClean="0"/>
          </a:p>
          <a:p>
            <a:r>
              <a:rPr lang="en-GB" smtClean="0"/>
              <a:t>Low masses : 3-9x10^7 (except VCC 2066/2062 which has 2x10^8)</a:t>
            </a:r>
          </a:p>
          <a:p>
            <a:r>
              <a:rPr lang="en-GB" smtClean="0"/>
              <a:t>Some</a:t>
            </a:r>
            <a:r>
              <a:rPr lang="en-GB" baseline="0" smtClean="0"/>
              <a:t> evidence of structure : dust lane(s) in VCC 2066, VCC 758, and small central bar in VCC </a:t>
            </a:r>
            <a:r>
              <a:rPr lang="en-GB" baseline="0" smtClean="0"/>
              <a:t>180</a:t>
            </a:r>
            <a:endParaRPr lang="en-GB" dirty="0"/>
          </a:p>
        </p:txBody>
      </p:sp>
      <p:sp>
        <p:nvSpPr>
          <p:cNvPr id="4" name="Slide Number Placeholder 3"/>
          <p:cNvSpPr>
            <a:spLocks noGrp="1"/>
          </p:cNvSpPr>
          <p:nvPr>
            <p:ph type="sldNum" sz="quarter" idx="10"/>
          </p:nvPr>
        </p:nvSpPr>
        <p:spPr/>
        <p:txBody>
          <a:bodyPr/>
          <a:lstStyle/>
          <a:p>
            <a:fld id="{24E4ECD7-5C19-41C3-B2EA-95FA8D83858E}" type="slidenum">
              <a:rPr lang="en-GB" smtClean="0"/>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6E7CFB-C7CF-40EB-9DB0-FB196FA28BF6}" type="datetimeFigureOut">
              <a:rPr lang="en-US" smtClean="0"/>
              <a:pPr/>
              <a:t>4/9/2012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377DF2-6E50-4266-A81F-975B9045D274}"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E7CFB-C7CF-40EB-9DB0-FB196FA28BF6}" type="datetimeFigureOut">
              <a:rPr lang="en-US" smtClean="0"/>
              <a:pPr/>
              <a:t>4/9/2012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77DF2-6E50-4266-A81F-975B9045D274}"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0.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2.jpe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8.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video" Target="file:///C:\render\Virgo%20Cluster\AGES\VC1HI\Animation0001_0500.mpg" TargetMode="External"/><Relationship Id="rId7" Type="http://schemas.openxmlformats.org/officeDocument/2006/relationships/image" Target="../media/image18.png"/><Relationship Id="rId2" Type="http://schemas.openxmlformats.org/officeDocument/2006/relationships/video" Target="file:///C:\render\Virgo%20Cluster\AGES\VC1Optical\Animation0001_0500.mpg" TargetMode="Externa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88640"/>
            <a:ext cx="7286676" cy="836712"/>
          </a:xfrm>
        </p:spPr>
        <p:txBody>
          <a:bodyPr>
            <a:normAutofit fontScale="90000"/>
          </a:bodyPr>
          <a:lstStyle/>
          <a:p>
            <a:r>
              <a:rPr lang="en-GB" sz="3600" dirty="0" smtClean="0">
                <a:solidFill>
                  <a:schemeClr val="bg1">
                    <a:lumMod val="95000"/>
                  </a:schemeClr>
                </a:solidFill>
                <a:effectLst>
                  <a:outerShdw blurRad="38100" dist="38100" dir="2700000" algn="tl">
                    <a:srgbClr val="000000">
                      <a:alpha val="43137"/>
                    </a:srgbClr>
                  </a:outerShdw>
                </a:effectLst>
                <a:latin typeface="Copperplate Gothic Bold" pitchFamily="34" charset="0"/>
              </a:rPr>
              <a:t>The Virgo Cluster Through The AGES</a:t>
            </a:r>
            <a:endParaRPr lang="en-GB" sz="3600" dirty="0">
              <a:solidFill>
                <a:schemeClr val="bg1">
                  <a:lumMod val="95000"/>
                </a:schemeClr>
              </a:solidFill>
              <a:effectLst>
                <a:outerShdw blurRad="38100" dist="38100" dir="2700000" algn="tl">
                  <a:srgbClr val="000000">
                    <a:alpha val="43137"/>
                  </a:srgbClr>
                </a:outerShdw>
              </a:effectLst>
              <a:latin typeface="Copperplate Gothic Bold" pitchFamily="34" charset="0"/>
            </a:endParaRPr>
          </a:p>
        </p:txBody>
      </p:sp>
      <p:sp>
        <p:nvSpPr>
          <p:cNvPr id="3" name="Subtitle 2"/>
          <p:cNvSpPr>
            <a:spLocks noGrp="1"/>
          </p:cNvSpPr>
          <p:nvPr>
            <p:ph type="subTitle" idx="1"/>
          </p:nvPr>
        </p:nvSpPr>
        <p:spPr>
          <a:xfrm>
            <a:off x="3491880" y="6309320"/>
            <a:ext cx="2232248" cy="404664"/>
          </a:xfrm>
        </p:spPr>
        <p:txBody>
          <a:bodyPr>
            <a:normAutofit/>
          </a:bodyPr>
          <a:lstStyle/>
          <a:p>
            <a:r>
              <a:rPr lang="en-GB" sz="1600" smtClean="0">
                <a:solidFill>
                  <a:schemeClr val="tx2">
                    <a:lumMod val="20000"/>
                    <a:lumOff val="80000"/>
                  </a:schemeClr>
                </a:solidFill>
                <a:effectLst>
                  <a:outerShdw blurRad="38100" dist="38100" dir="2700000" algn="tl">
                    <a:srgbClr val="000000">
                      <a:alpha val="43137"/>
                    </a:srgbClr>
                  </a:outerShdw>
                </a:effectLst>
              </a:rPr>
              <a:t>Rhys Taylor</a:t>
            </a:r>
            <a:endParaRPr lang="en-GB" sz="1600" dirty="0" smtClean="0">
              <a:solidFill>
                <a:schemeClr val="tx2">
                  <a:lumMod val="20000"/>
                  <a:lumOff val="80000"/>
                </a:schemeClr>
              </a:solidFill>
              <a:effectLst>
                <a:outerShdw blurRad="38100" dist="38100" dir="2700000" algn="tl">
                  <a:srgbClr val="000000">
                    <a:alpha val="43137"/>
                  </a:srgbClr>
                </a:outerShdw>
              </a:effectLst>
            </a:endParaRPr>
          </a:p>
        </p:txBody>
      </p:sp>
      <p:pic>
        <p:nvPicPr>
          <p:cNvPr id="13" name="Picture 12" descr="cflogo.jpg"/>
          <p:cNvPicPr>
            <a:picLocks noChangeAspect="1"/>
          </p:cNvPicPr>
          <p:nvPr/>
        </p:nvPicPr>
        <p:blipFill>
          <a:blip r:embed="rId3" cstate="print"/>
          <a:stretch>
            <a:fillRect/>
          </a:stretch>
        </p:blipFill>
        <p:spPr>
          <a:xfrm>
            <a:off x="8028384" y="620688"/>
            <a:ext cx="936104" cy="895985"/>
          </a:xfrm>
          <a:prstGeom prst="rect">
            <a:avLst/>
          </a:prstGeom>
        </p:spPr>
      </p:pic>
      <p:pic>
        <p:nvPicPr>
          <p:cNvPr id="7" name="Picture 6" descr="Arecibo dark sky.jpg"/>
          <p:cNvPicPr>
            <a:picLocks noChangeAspect="1"/>
          </p:cNvPicPr>
          <p:nvPr/>
        </p:nvPicPr>
        <p:blipFill>
          <a:blip r:embed="rId4" cstate="print"/>
          <a:stretch>
            <a:fillRect/>
          </a:stretch>
        </p:blipFill>
        <p:spPr>
          <a:xfrm>
            <a:off x="1259632" y="1628800"/>
            <a:ext cx="6500904" cy="4464496"/>
          </a:xfrm>
          <a:prstGeom prst="rect">
            <a:avLst/>
          </a:prstGeom>
        </p:spPr>
      </p:pic>
      <p:pic>
        <p:nvPicPr>
          <p:cNvPr id="9" name="Picture 8" descr="USRA.jpg"/>
          <p:cNvPicPr>
            <a:picLocks noChangeAspect="1"/>
          </p:cNvPicPr>
          <p:nvPr/>
        </p:nvPicPr>
        <p:blipFill>
          <a:blip r:embed="rId5" cstate="print"/>
          <a:stretch>
            <a:fillRect/>
          </a:stretch>
        </p:blipFill>
        <p:spPr>
          <a:xfrm>
            <a:off x="179512" y="2636912"/>
            <a:ext cx="875773" cy="648072"/>
          </a:xfrm>
          <a:prstGeom prst="rect">
            <a:avLst/>
          </a:prstGeom>
        </p:spPr>
      </p:pic>
      <p:pic>
        <p:nvPicPr>
          <p:cNvPr id="12" name="Picture 11" descr="SRI.jpg"/>
          <p:cNvPicPr>
            <a:picLocks noChangeAspect="1"/>
          </p:cNvPicPr>
          <p:nvPr/>
        </p:nvPicPr>
        <p:blipFill>
          <a:blip r:embed="rId6" cstate="print"/>
          <a:stretch>
            <a:fillRect/>
          </a:stretch>
        </p:blipFill>
        <p:spPr>
          <a:xfrm>
            <a:off x="179512" y="1556792"/>
            <a:ext cx="864096" cy="607979"/>
          </a:xfrm>
          <a:prstGeom prst="rect">
            <a:avLst/>
          </a:prstGeom>
        </p:spPr>
      </p:pic>
      <p:pic>
        <p:nvPicPr>
          <p:cNvPr id="14" name="Picture 13" descr="UMET.jpg"/>
          <p:cNvPicPr>
            <a:picLocks noChangeAspect="1"/>
          </p:cNvPicPr>
          <p:nvPr/>
        </p:nvPicPr>
        <p:blipFill>
          <a:blip r:embed="rId7" cstate="print"/>
          <a:stretch>
            <a:fillRect/>
          </a:stretch>
        </p:blipFill>
        <p:spPr>
          <a:xfrm>
            <a:off x="179512" y="3789040"/>
            <a:ext cx="878867" cy="504056"/>
          </a:xfrm>
          <a:prstGeom prst="rect">
            <a:avLst/>
          </a:prstGeom>
        </p:spPr>
      </p:pic>
      <p:pic>
        <p:nvPicPr>
          <p:cNvPr id="15" name="Picture 14" descr="NASA Logo.JPG"/>
          <p:cNvPicPr>
            <a:picLocks noChangeAspect="1"/>
          </p:cNvPicPr>
          <p:nvPr/>
        </p:nvPicPr>
        <p:blipFill>
          <a:blip r:embed="rId8" cstate="print"/>
          <a:stretch>
            <a:fillRect/>
          </a:stretch>
        </p:blipFill>
        <p:spPr>
          <a:xfrm>
            <a:off x="179512" y="4653136"/>
            <a:ext cx="864096" cy="806540"/>
          </a:xfrm>
          <a:prstGeom prst="rect">
            <a:avLst/>
          </a:prstGeom>
        </p:spPr>
      </p:pic>
      <p:pic>
        <p:nvPicPr>
          <p:cNvPr id="16" name="Picture 15" descr="NSF.png"/>
          <p:cNvPicPr>
            <a:picLocks noChangeAspect="1"/>
          </p:cNvPicPr>
          <p:nvPr/>
        </p:nvPicPr>
        <p:blipFill>
          <a:blip r:embed="rId9" cstate="print"/>
          <a:stretch>
            <a:fillRect/>
          </a:stretch>
        </p:blipFill>
        <p:spPr>
          <a:xfrm>
            <a:off x="179512" y="5661248"/>
            <a:ext cx="864096" cy="864096"/>
          </a:xfrm>
          <a:prstGeom prst="rect">
            <a:avLst/>
          </a:prstGeom>
        </p:spPr>
      </p:pic>
      <p:sp>
        <p:nvSpPr>
          <p:cNvPr id="17" name="Title 1"/>
          <p:cNvSpPr txBox="1">
            <a:spLocks/>
          </p:cNvSpPr>
          <p:nvPr/>
        </p:nvSpPr>
        <p:spPr>
          <a:xfrm>
            <a:off x="3347864" y="1052736"/>
            <a:ext cx="2232248" cy="493772"/>
          </a:xfrm>
          <a:prstGeom prst="rect">
            <a:avLst/>
          </a:prstGeom>
        </p:spPr>
        <p:txBody>
          <a:bodyPr vert="horz" lIns="91440" tIns="45720" rIns="91440" bIns="45720" rtlCol="0" anchor="ctr">
            <a:normAutofit fontScale="85000" lnSpcReduction="20000"/>
          </a:bodyPr>
          <a:lstStyle/>
          <a:p>
            <a:pPr lvl="0" algn="ctr">
              <a:spcBef>
                <a:spcPct val="0"/>
              </a:spcBef>
              <a:defRPr/>
            </a:pPr>
            <a:r>
              <a:rPr lang="en-GB" sz="3600" smtClean="0">
                <a:solidFill>
                  <a:schemeClr val="bg1">
                    <a:lumMod val="95000"/>
                  </a:schemeClr>
                </a:solidFill>
                <a:effectLst>
                  <a:outerShdw blurRad="38100" dist="38100" dir="2700000" algn="tl">
                    <a:srgbClr val="000000">
                      <a:alpha val="43137"/>
                    </a:srgbClr>
                  </a:outerShdw>
                </a:effectLst>
                <a:latin typeface="+mj-lt"/>
                <a:ea typeface="+mj-ea"/>
                <a:cs typeface="+mj-cs"/>
              </a:rPr>
              <a:t> </a:t>
            </a:r>
            <a:r>
              <a:rPr lang="en-GB" smtClean="0">
                <a:solidFill>
                  <a:schemeClr val="bg1">
                    <a:lumMod val="95000"/>
                  </a:schemeClr>
                </a:solidFill>
                <a:effectLst>
                  <a:outerShdw blurRad="38100" dist="38100" dir="2700000" algn="tl">
                    <a:srgbClr val="000000">
                      <a:alpha val="43137"/>
                    </a:srgbClr>
                  </a:outerShdw>
                </a:effectLst>
                <a:latin typeface="+mj-lt"/>
                <a:ea typeface="+mj-ea"/>
                <a:cs typeface="+mj-cs"/>
              </a:rPr>
              <a:t>arXiv:1203.3094</a:t>
            </a:r>
            <a:endParaRPr kumimoji="0" lang="en-GB"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18" name="Picture 17" descr="Arecibo Logo 2.png"/>
          <p:cNvPicPr>
            <a:picLocks noChangeAspect="1"/>
          </p:cNvPicPr>
          <p:nvPr/>
        </p:nvPicPr>
        <p:blipFill>
          <a:blip r:embed="rId10" cstate="print"/>
          <a:stretch>
            <a:fillRect/>
          </a:stretch>
        </p:blipFill>
        <p:spPr>
          <a:xfrm>
            <a:off x="179512" y="548681"/>
            <a:ext cx="864096" cy="6497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CC611.jpg"/>
          <p:cNvPicPr>
            <a:picLocks noChangeAspect="1"/>
          </p:cNvPicPr>
          <p:nvPr/>
        </p:nvPicPr>
        <p:blipFill>
          <a:blip r:embed="rId3" cstate="print"/>
          <a:stretch>
            <a:fillRect/>
          </a:stretch>
        </p:blipFill>
        <p:spPr>
          <a:xfrm>
            <a:off x="4788024" y="3861048"/>
            <a:ext cx="2066400" cy="2066400"/>
          </a:xfrm>
          <a:prstGeom prst="rect">
            <a:avLst/>
          </a:prstGeom>
        </p:spPr>
      </p:pic>
      <p:pic>
        <p:nvPicPr>
          <p:cNvPr id="12" name="Picture 11" descr="VCC1964.jpg"/>
          <p:cNvPicPr>
            <a:picLocks noChangeAspect="1"/>
          </p:cNvPicPr>
          <p:nvPr/>
        </p:nvPicPr>
        <p:blipFill>
          <a:blip r:embed="rId4" cstate="print"/>
          <a:stretch>
            <a:fillRect/>
          </a:stretch>
        </p:blipFill>
        <p:spPr>
          <a:xfrm>
            <a:off x="251520" y="3861048"/>
            <a:ext cx="2066400" cy="2066400"/>
          </a:xfrm>
          <a:prstGeom prst="rect">
            <a:avLst/>
          </a:prstGeom>
        </p:spPr>
      </p:pic>
      <p:sp>
        <p:nvSpPr>
          <p:cNvPr id="4" name="Title 1"/>
          <p:cNvSpPr txBox="1">
            <a:spLocks/>
          </p:cNvSpPr>
          <p:nvPr/>
        </p:nvSpPr>
        <p:spPr>
          <a:xfrm>
            <a:off x="785786" y="0"/>
            <a:ext cx="7786742" cy="64296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Early-type galaxies detected </a:t>
            </a:r>
            <a:r>
              <a:rPr kumimoji="0" lang="en-GB" sz="3600" b="0" i="0" u="none" strike="noStrike" kern="1200" cap="none" spc="0" normalizeH="0" baseline="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in HI :</a:t>
            </a:r>
            <a:r>
              <a:rPr kumimoji="0" lang="en-GB" sz="3600" b="0" i="0" u="none" strike="noStrike" kern="1200" cap="none" spc="0" normalizeH="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dEs</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5" name="Picture 4" descr="VCC 190_2.jpg"/>
          <p:cNvPicPr>
            <a:picLocks noChangeAspect="1"/>
          </p:cNvPicPr>
          <p:nvPr/>
        </p:nvPicPr>
        <p:blipFill>
          <a:blip r:embed="rId5" cstate="print">
            <a:lum bright="57000" contrast="57000"/>
          </a:blip>
          <a:stretch>
            <a:fillRect/>
          </a:stretch>
        </p:blipFill>
        <p:spPr>
          <a:xfrm>
            <a:off x="251520" y="980728"/>
            <a:ext cx="2066400" cy="2066400"/>
          </a:xfrm>
          <a:prstGeom prst="rect">
            <a:avLst/>
          </a:prstGeom>
        </p:spPr>
      </p:pic>
      <p:pic>
        <p:nvPicPr>
          <p:cNvPr id="6" name="Picture 5" descr="VCC 1394_2.jpg"/>
          <p:cNvPicPr>
            <a:picLocks noChangeAspect="1"/>
          </p:cNvPicPr>
          <p:nvPr/>
        </p:nvPicPr>
        <p:blipFill>
          <a:blip r:embed="rId6" cstate="print">
            <a:lum bright="49000" contrast="61000"/>
          </a:blip>
          <a:stretch>
            <a:fillRect/>
          </a:stretch>
        </p:blipFill>
        <p:spPr>
          <a:xfrm>
            <a:off x="4788024" y="980728"/>
            <a:ext cx="2066400" cy="2066400"/>
          </a:xfrm>
          <a:prstGeom prst="rect">
            <a:avLst/>
          </a:prstGeom>
        </p:spPr>
      </p:pic>
      <p:sp>
        <p:nvSpPr>
          <p:cNvPr id="7" name="TextBox 6"/>
          <p:cNvSpPr txBox="1"/>
          <p:nvPr/>
        </p:nvSpPr>
        <p:spPr>
          <a:xfrm>
            <a:off x="827584" y="2708920"/>
            <a:ext cx="1080120" cy="369332"/>
          </a:xfrm>
          <a:prstGeom prst="rect">
            <a:avLst/>
          </a:prstGeom>
          <a:noFill/>
        </p:spPr>
        <p:txBody>
          <a:bodyPr wrap="square" rtlCol="0">
            <a:spAutoFit/>
          </a:bodyPr>
          <a:lstStyle/>
          <a:p>
            <a:r>
              <a:rPr lang="en-GB" b="1" dirty="0" smtClean="0">
                <a:solidFill>
                  <a:schemeClr val="bg1"/>
                </a:solidFill>
              </a:rPr>
              <a:t>VCC 190</a:t>
            </a:r>
          </a:p>
        </p:txBody>
      </p:sp>
      <p:sp>
        <p:nvSpPr>
          <p:cNvPr id="8" name="TextBox 7"/>
          <p:cNvSpPr txBox="1"/>
          <p:nvPr/>
        </p:nvSpPr>
        <p:spPr>
          <a:xfrm>
            <a:off x="5364088" y="2708920"/>
            <a:ext cx="1152128" cy="369332"/>
          </a:xfrm>
          <a:prstGeom prst="rect">
            <a:avLst/>
          </a:prstGeom>
          <a:noFill/>
        </p:spPr>
        <p:txBody>
          <a:bodyPr wrap="square" rtlCol="0">
            <a:spAutoFit/>
          </a:bodyPr>
          <a:lstStyle/>
          <a:p>
            <a:r>
              <a:rPr lang="en-GB" b="1" dirty="0" smtClean="0">
                <a:solidFill>
                  <a:schemeClr val="bg1"/>
                </a:solidFill>
              </a:rPr>
              <a:t>VCC 1394</a:t>
            </a:r>
          </a:p>
        </p:txBody>
      </p:sp>
      <p:sp>
        <p:nvSpPr>
          <p:cNvPr id="13" name="TextBox 12"/>
          <p:cNvSpPr txBox="1"/>
          <p:nvPr/>
        </p:nvSpPr>
        <p:spPr>
          <a:xfrm>
            <a:off x="755576" y="5589240"/>
            <a:ext cx="1080120" cy="369332"/>
          </a:xfrm>
          <a:prstGeom prst="rect">
            <a:avLst/>
          </a:prstGeom>
          <a:noFill/>
        </p:spPr>
        <p:txBody>
          <a:bodyPr wrap="square" rtlCol="0">
            <a:spAutoFit/>
          </a:bodyPr>
          <a:lstStyle/>
          <a:p>
            <a:r>
              <a:rPr lang="en-GB" b="1" smtClean="0">
                <a:solidFill>
                  <a:schemeClr val="bg1"/>
                </a:solidFill>
              </a:rPr>
              <a:t>VCC 1964</a:t>
            </a:r>
            <a:endParaRPr lang="en-GB" b="1" dirty="0" smtClean="0">
              <a:solidFill>
                <a:schemeClr val="bg1"/>
              </a:solidFill>
            </a:endParaRPr>
          </a:p>
        </p:txBody>
      </p:sp>
      <p:sp>
        <p:nvSpPr>
          <p:cNvPr id="16" name="TextBox 15"/>
          <p:cNvSpPr txBox="1"/>
          <p:nvPr/>
        </p:nvSpPr>
        <p:spPr>
          <a:xfrm>
            <a:off x="5364088" y="5589240"/>
            <a:ext cx="1152128" cy="369332"/>
          </a:xfrm>
          <a:prstGeom prst="rect">
            <a:avLst/>
          </a:prstGeom>
          <a:noFill/>
        </p:spPr>
        <p:txBody>
          <a:bodyPr wrap="square" rtlCol="0">
            <a:spAutoFit/>
          </a:bodyPr>
          <a:lstStyle/>
          <a:p>
            <a:r>
              <a:rPr lang="en-GB" b="1" smtClean="0">
                <a:solidFill>
                  <a:schemeClr val="bg1"/>
                </a:solidFill>
              </a:rPr>
              <a:t>VCC 611</a:t>
            </a:r>
            <a:endParaRPr lang="en-GB" b="1" dirty="0" smtClean="0">
              <a:solidFill>
                <a:schemeClr val="bg1"/>
              </a:solidFill>
            </a:endParaRPr>
          </a:p>
        </p:txBody>
      </p:sp>
      <p:pic>
        <p:nvPicPr>
          <p:cNvPr id="18" name="Picture 17" descr="VCC190.bmp"/>
          <p:cNvPicPr>
            <a:picLocks noChangeAspect="1"/>
          </p:cNvPicPr>
          <p:nvPr/>
        </p:nvPicPr>
        <p:blipFill>
          <a:blip r:embed="rId7" cstate="print"/>
          <a:stretch>
            <a:fillRect/>
          </a:stretch>
        </p:blipFill>
        <p:spPr>
          <a:xfrm>
            <a:off x="2411760" y="980728"/>
            <a:ext cx="1950584" cy="2066400"/>
          </a:xfrm>
          <a:prstGeom prst="rect">
            <a:avLst/>
          </a:prstGeom>
        </p:spPr>
      </p:pic>
      <p:pic>
        <p:nvPicPr>
          <p:cNvPr id="19" name="Picture 18" descr="VCC1394.bmp"/>
          <p:cNvPicPr>
            <a:picLocks noChangeAspect="1"/>
          </p:cNvPicPr>
          <p:nvPr/>
        </p:nvPicPr>
        <p:blipFill>
          <a:blip r:embed="rId8" cstate="print"/>
          <a:stretch>
            <a:fillRect/>
          </a:stretch>
        </p:blipFill>
        <p:spPr>
          <a:xfrm>
            <a:off x="6948264" y="980728"/>
            <a:ext cx="1950584" cy="2066400"/>
          </a:xfrm>
          <a:prstGeom prst="rect">
            <a:avLst/>
          </a:prstGeom>
        </p:spPr>
      </p:pic>
      <p:pic>
        <p:nvPicPr>
          <p:cNvPr id="20" name="Picture 19" descr="VCC1964.bmp"/>
          <p:cNvPicPr>
            <a:picLocks noChangeAspect="1"/>
          </p:cNvPicPr>
          <p:nvPr/>
        </p:nvPicPr>
        <p:blipFill>
          <a:blip r:embed="rId9" cstate="print"/>
          <a:stretch>
            <a:fillRect/>
          </a:stretch>
        </p:blipFill>
        <p:spPr>
          <a:xfrm>
            <a:off x="2411761" y="3861048"/>
            <a:ext cx="1950584" cy="2066400"/>
          </a:xfrm>
          <a:prstGeom prst="rect">
            <a:avLst/>
          </a:prstGeom>
        </p:spPr>
      </p:pic>
      <p:pic>
        <p:nvPicPr>
          <p:cNvPr id="21" name="Picture 20" descr="VCC611.bmp"/>
          <p:cNvPicPr>
            <a:picLocks noChangeAspect="1"/>
          </p:cNvPicPr>
          <p:nvPr/>
        </p:nvPicPr>
        <p:blipFill>
          <a:blip r:embed="rId10" cstate="print"/>
          <a:stretch>
            <a:fillRect/>
          </a:stretch>
        </p:blipFill>
        <p:spPr>
          <a:xfrm>
            <a:off x="6948265" y="3861048"/>
            <a:ext cx="1950584" cy="2066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Stacking</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14" name="Picture 13" descr="StackedAll.png"/>
          <p:cNvPicPr>
            <a:picLocks noChangeAspect="1"/>
          </p:cNvPicPr>
          <p:nvPr/>
        </p:nvPicPr>
        <p:blipFill>
          <a:blip r:embed="rId3" cstate="print"/>
          <a:stretch>
            <a:fillRect/>
          </a:stretch>
        </p:blipFill>
        <p:spPr>
          <a:xfrm>
            <a:off x="1371593" y="1142995"/>
            <a:ext cx="6400813" cy="457200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7744" y="836712"/>
            <a:ext cx="4752528" cy="5616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Tully-Fisher Relation (I)</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5" name="Picture 4" descr="TFBackground.bmp"/>
          <p:cNvPicPr>
            <a:picLocks noChangeAspect="1"/>
          </p:cNvPicPr>
          <p:nvPr/>
        </p:nvPicPr>
        <p:blipFill>
          <a:blip r:embed="rId4" cstate="print"/>
          <a:stretch>
            <a:fillRect/>
          </a:stretch>
        </p:blipFill>
        <p:spPr>
          <a:xfrm>
            <a:off x="2483768" y="1124744"/>
            <a:ext cx="4181973" cy="5045941"/>
          </a:xfrm>
          <a:prstGeom prst="rect">
            <a:avLst/>
          </a:prstGeom>
        </p:spPr>
      </p:pic>
      <p:pic>
        <p:nvPicPr>
          <p:cNvPr id="7" name="Picture 6" descr="TFBackgroundVirgoNonDef.bmp"/>
          <p:cNvPicPr>
            <a:picLocks noChangeAspect="1"/>
          </p:cNvPicPr>
          <p:nvPr/>
        </p:nvPicPr>
        <p:blipFill>
          <a:blip r:embed="rId5" cstate="print"/>
          <a:stretch>
            <a:fillRect/>
          </a:stretch>
        </p:blipFill>
        <p:spPr>
          <a:xfrm>
            <a:off x="2483767" y="1124744"/>
            <a:ext cx="4177513" cy="5040560"/>
          </a:xfrm>
          <a:prstGeom prst="rect">
            <a:avLst/>
          </a:prstGeom>
        </p:spPr>
      </p:pic>
      <p:pic>
        <p:nvPicPr>
          <p:cNvPr id="8" name="Picture 7" descr="TFBackgroundVirgoNonModerateDef.bmp"/>
          <p:cNvPicPr>
            <a:picLocks noChangeAspect="1"/>
          </p:cNvPicPr>
          <p:nvPr/>
        </p:nvPicPr>
        <p:blipFill>
          <a:blip r:embed="rId6" cstate="print"/>
          <a:stretch>
            <a:fillRect/>
          </a:stretch>
        </p:blipFill>
        <p:spPr>
          <a:xfrm>
            <a:off x="2483768" y="1124744"/>
            <a:ext cx="4177513" cy="5040560"/>
          </a:xfrm>
          <a:prstGeom prst="rect">
            <a:avLst/>
          </a:prstGeom>
        </p:spPr>
      </p:pic>
      <p:pic>
        <p:nvPicPr>
          <p:cNvPr id="9" name="Picture 8" descr="TFBackgroundVirgoNonModerateHighDef.bmp"/>
          <p:cNvPicPr>
            <a:picLocks noChangeAspect="1"/>
          </p:cNvPicPr>
          <p:nvPr/>
        </p:nvPicPr>
        <p:blipFill>
          <a:blip r:embed="rId7" cstate="print"/>
          <a:stretch>
            <a:fillRect/>
          </a:stretch>
        </p:blipFill>
        <p:spPr>
          <a:xfrm>
            <a:off x="2483768" y="1124744"/>
            <a:ext cx="4176464" cy="5039294"/>
          </a:xfrm>
          <a:prstGeom prst="rect">
            <a:avLst/>
          </a:prstGeom>
        </p:spPr>
      </p:pic>
      <p:pic>
        <p:nvPicPr>
          <p:cNvPr id="12" name="Picture 11" descr="VCC1675RGB.jpg"/>
          <p:cNvPicPr>
            <a:picLocks noChangeAspect="1"/>
          </p:cNvPicPr>
          <p:nvPr/>
        </p:nvPicPr>
        <p:blipFill>
          <a:blip r:embed="rId8" cstate="print"/>
          <a:stretch>
            <a:fillRect/>
          </a:stretch>
        </p:blipFill>
        <p:spPr>
          <a:xfrm>
            <a:off x="179512" y="836712"/>
            <a:ext cx="2016224" cy="2016224"/>
          </a:xfrm>
          <a:prstGeom prst="rect">
            <a:avLst/>
          </a:prstGeom>
        </p:spPr>
      </p:pic>
      <p:pic>
        <p:nvPicPr>
          <p:cNvPr id="15" name="Picture 14" descr="VCC1675Spectra.bmp"/>
          <p:cNvPicPr>
            <a:picLocks noChangeAspect="1"/>
          </p:cNvPicPr>
          <p:nvPr/>
        </p:nvPicPr>
        <p:blipFill>
          <a:blip r:embed="rId9" cstate="print"/>
          <a:stretch>
            <a:fillRect/>
          </a:stretch>
        </p:blipFill>
        <p:spPr>
          <a:xfrm>
            <a:off x="179513" y="2996953"/>
            <a:ext cx="2001910" cy="1872208"/>
          </a:xfrm>
          <a:prstGeom prst="rect">
            <a:avLst/>
          </a:prstGeom>
        </p:spPr>
      </p:pic>
      <p:pic>
        <p:nvPicPr>
          <p:cNvPr id="16" name="Picture 15" descr="VCC 180_2.jpg"/>
          <p:cNvPicPr>
            <a:picLocks noChangeAspect="1"/>
          </p:cNvPicPr>
          <p:nvPr/>
        </p:nvPicPr>
        <p:blipFill>
          <a:blip r:embed="rId10" cstate="print"/>
          <a:stretch>
            <a:fillRect/>
          </a:stretch>
        </p:blipFill>
        <p:spPr>
          <a:xfrm>
            <a:off x="7077600" y="836712"/>
            <a:ext cx="1944216" cy="1944216"/>
          </a:xfrm>
          <a:prstGeom prst="rect">
            <a:avLst/>
          </a:prstGeom>
        </p:spPr>
      </p:pic>
      <p:pic>
        <p:nvPicPr>
          <p:cNvPr id="17" name="Picture 16" descr="VCC180.bmp"/>
          <p:cNvPicPr>
            <a:picLocks noChangeAspect="1"/>
          </p:cNvPicPr>
          <p:nvPr/>
        </p:nvPicPr>
        <p:blipFill>
          <a:blip r:embed="rId11" cstate="print"/>
          <a:stretch>
            <a:fillRect/>
          </a:stretch>
        </p:blipFill>
        <p:spPr>
          <a:xfrm>
            <a:off x="7077600" y="2924944"/>
            <a:ext cx="1950584" cy="2066400"/>
          </a:xfrm>
          <a:prstGeom prst="rect">
            <a:avLst/>
          </a:prstGeom>
        </p:spPr>
      </p:pic>
      <p:cxnSp>
        <p:nvCxnSpPr>
          <p:cNvPr id="19" name="Straight Arrow Connector 18"/>
          <p:cNvCxnSpPr/>
          <p:nvPr/>
        </p:nvCxnSpPr>
        <p:spPr>
          <a:xfrm flipV="1">
            <a:off x="1907704" y="2852936"/>
            <a:ext cx="1512168" cy="72008"/>
          </a:xfrm>
          <a:prstGeom prst="straightConnector1">
            <a:avLst/>
          </a:prstGeom>
          <a:ln w="63500" cmpd="sng">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68344" y="5085184"/>
            <a:ext cx="1008112" cy="369332"/>
          </a:xfrm>
          <a:prstGeom prst="rect">
            <a:avLst/>
          </a:prstGeom>
          <a:noFill/>
        </p:spPr>
        <p:txBody>
          <a:bodyPr wrap="square" rtlCol="0">
            <a:spAutoFit/>
          </a:bodyPr>
          <a:lstStyle/>
          <a:p>
            <a:r>
              <a:rPr lang="en-GB" b="1" dirty="0" smtClean="0">
                <a:solidFill>
                  <a:schemeClr val="bg1"/>
                </a:solidFill>
              </a:rPr>
              <a:t>VCC 180</a:t>
            </a:r>
          </a:p>
        </p:txBody>
      </p:sp>
      <p:sp>
        <p:nvSpPr>
          <p:cNvPr id="21" name="TextBox 20"/>
          <p:cNvSpPr txBox="1"/>
          <p:nvPr/>
        </p:nvSpPr>
        <p:spPr>
          <a:xfrm>
            <a:off x="683568" y="5013176"/>
            <a:ext cx="1080120" cy="369332"/>
          </a:xfrm>
          <a:prstGeom prst="rect">
            <a:avLst/>
          </a:prstGeom>
          <a:noFill/>
        </p:spPr>
        <p:txBody>
          <a:bodyPr wrap="square" rtlCol="0">
            <a:spAutoFit/>
          </a:bodyPr>
          <a:lstStyle/>
          <a:p>
            <a:r>
              <a:rPr lang="en-GB" b="1" smtClean="0">
                <a:solidFill>
                  <a:schemeClr val="bg1"/>
                </a:solidFill>
              </a:rPr>
              <a:t>VCC 1675</a:t>
            </a:r>
            <a:endParaRPr lang="en-GB" b="1" dirty="0" smtClean="0">
              <a:solidFill>
                <a:schemeClr val="bg1"/>
              </a:solidFill>
            </a:endParaRPr>
          </a:p>
        </p:txBody>
      </p:sp>
      <p:cxnSp>
        <p:nvCxnSpPr>
          <p:cNvPr id="25" name="Straight Arrow Connector 24"/>
          <p:cNvCxnSpPr/>
          <p:nvPr/>
        </p:nvCxnSpPr>
        <p:spPr>
          <a:xfrm flipH="1" flipV="1">
            <a:off x="3635896" y="2708920"/>
            <a:ext cx="3456384" cy="144016"/>
          </a:xfrm>
          <a:prstGeom prst="straightConnector1">
            <a:avLst/>
          </a:prstGeom>
          <a:ln w="63500" cmpd="sng">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par>
                                <p:cTn id="23" presetID="1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lide(fromBottom)">
                                      <p:cBhvr>
                                        <p:cTn id="25" dur="500"/>
                                        <p:tgtEl>
                                          <p:spTgt spid="1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lide(fromBottom)">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slide(fromBottom)">
                                      <p:cBhvr>
                                        <p:cTn id="39" dur="500"/>
                                        <p:tgtEl>
                                          <p:spTgt spid="1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slide(fromBottom)">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dirty="0" smtClean="0">
                <a:solidFill>
                  <a:schemeClr val="bg1">
                    <a:lumMod val="95000"/>
                  </a:schemeClr>
                </a:solidFill>
                <a:effectLst>
                  <a:outerShdw blurRad="38100" dist="38100" dir="2700000" algn="tl">
                    <a:srgbClr val="000000">
                      <a:alpha val="43137"/>
                    </a:srgbClr>
                  </a:outerShdw>
                </a:effectLst>
                <a:latin typeface="+mj-lt"/>
                <a:ea typeface="+mj-ea"/>
                <a:cs typeface="+mj-cs"/>
              </a:rPr>
              <a:t>Dark Galaxies ?</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5" name="Rectangle 14"/>
          <p:cNvSpPr/>
          <p:nvPr/>
        </p:nvSpPr>
        <p:spPr>
          <a:xfrm>
            <a:off x="571472" y="5857892"/>
            <a:ext cx="2643206" cy="646331"/>
          </a:xfrm>
          <a:prstGeom prst="rect">
            <a:avLst/>
          </a:prstGeom>
        </p:spPr>
        <p:txBody>
          <a:bodyPr wrap="square">
            <a:spAutoFit/>
          </a:bodyPr>
          <a:lstStyle/>
          <a:p>
            <a:r>
              <a:rPr lang="en-GB" dirty="0" smtClean="0">
                <a:solidFill>
                  <a:schemeClr val="tx2">
                    <a:lumMod val="75000"/>
                  </a:schemeClr>
                </a:solidFill>
                <a:cs typeface="Times New Roman"/>
              </a:rPr>
              <a:t>MHI = 2.7 x 10</a:t>
            </a:r>
            <a:r>
              <a:rPr lang="en-GB" baseline="30000" dirty="0" smtClean="0">
                <a:solidFill>
                  <a:schemeClr val="tx2">
                    <a:lumMod val="75000"/>
                  </a:schemeClr>
                </a:solidFill>
                <a:cs typeface="Times New Roman"/>
              </a:rPr>
              <a:t>7 </a:t>
            </a:r>
            <a:r>
              <a:rPr lang="en-GB" dirty="0" smtClean="0">
                <a:solidFill>
                  <a:schemeClr val="tx2">
                    <a:lumMod val="75000"/>
                  </a:schemeClr>
                </a:solidFill>
                <a:cs typeface="Times New Roman"/>
              </a:rPr>
              <a:t>M</a:t>
            </a:r>
            <a:r>
              <a:rPr lang="en-GB" baseline="-25000" dirty="0" smtClean="0">
                <a:solidFill>
                  <a:schemeClr val="tx2">
                    <a:lumMod val="75000"/>
                  </a:schemeClr>
                </a:solidFill>
                <a:latin typeface="Times New Roman"/>
                <a:cs typeface="Times New Roman"/>
              </a:rPr>
              <a:t>ʘ</a:t>
            </a:r>
          </a:p>
          <a:p>
            <a:r>
              <a:rPr lang="en-GB" dirty="0" smtClean="0">
                <a:solidFill>
                  <a:schemeClr val="tx2">
                    <a:lumMod val="75000"/>
                  </a:schemeClr>
                </a:solidFill>
                <a:cs typeface="Times New Roman"/>
              </a:rPr>
              <a:t>W20 = 208 km/s</a:t>
            </a:r>
            <a:endParaRPr lang="en-GB" dirty="0"/>
          </a:p>
        </p:txBody>
      </p:sp>
      <p:pic>
        <p:nvPicPr>
          <p:cNvPr id="12" name="Picture 11" descr="AGESVC1_231RGB.jpeg"/>
          <p:cNvPicPr>
            <a:picLocks noChangeAspect="1"/>
          </p:cNvPicPr>
          <p:nvPr/>
        </p:nvPicPr>
        <p:blipFill>
          <a:blip r:embed="rId3" cstate="print"/>
          <a:stretch>
            <a:fillRect/>
          </a:stretch>
        </p:blipFill>
        <p:spPr>
          <a:xfrm>
            <a:off x="251520" y="980728"/>
            <a:ext cx="2066400" cy="2066400"/>
          </a:xfrm>
          <a:prstGeom prst="rect">
            <a:avLst/>
          </a:prstGeom>
        </p:spPr>
      </p:pic>
      <p:pic>
        <p:nvPicPr>
          <p:cNvPr id="13" name="Picture 12" descr="231Spectra.png"/>
          <p:cNvPicPr>
            <a:picLocks noChangeAspect="1"/>
          </p:cNvPicPr>
          <p:nvPr/>
        </p:nvPicPr>
        <p:blipFill>
          <a:blip r:embed="rId4" cstate="print"/>
          <a:stretch>
            <a:fillRect/>
          </a:stretch>
        </p:blipFill>
        <p:spPr>
          <a:xfrm>
            <a:off x="2411760" y="980728"/>
            <a:ext cx="2111114" cy="2066400"/>
          </a:xfrm>
          <a:prstGeom prst="rect">
            <a:avLst/>
          </a:prstGeom>
        </p:spPr>
      </p:pic>
      <p:pic>
        <p:nvPicPr>
          <p:cNvPr id="22" name="Picture 21" descr="AGESVC1_247RGB.png"/>
          <p:cNvPicPr>
            <a:picLocks noChangeAspect="1"/>
          </p:cNvPicPr>
          <p:nvPr/>
        </p:nvPicPr>
        <p:blipFill>
          <a:blip r:embed="rId5" cstate="print"/>
          <a:stretch>
            <a:fillRect/>
          </a:stretch>
        </p:blipFill>
        <p:spPr>
          <a:xfrm>
            <a:off x="4788024" y="980728"/>
            <a:ext cx="2066400" cy="2066400"/>
          </a:xfrm>
          <a:prstGeom prst="rect">
            <a:avLst/>
          </a:prstGeom>
        </p:spPr>
      </p:pic>
      <p:pic>
        <p:nvPicPr>
          <p:cNvPr id="23" name="Picture 22" descr="247Spectra.png"/>
          <p:cNvPicPr>
            <a:picLocks noChangeAspect="1"/>
          </p:cNvPicPr>
          <p:nvPr/>
        </p:nvPicPr>
        <p:blipFill>
          <a:blip r:embed="rId6" cstate="print"/>
          <a:stretch>
            <a:fillRect/>
          </a:stretch>
        </p:blipFill>
        <p:spPr>
          <a:xfrm>
            <a:off x="6912000" y="980728"/>
            <a:ext cx="2111114" cy="2066400"/>
          </a:xfrm>
          <a:prstGeom prst="rect">
            <a:avLst/>
          </a:prstGeom>
        </p:spPr>
      </p:pic>
      <p:pic>
        <p:nvPicPr>
          <p:cNvPr id="24" name="Picture 23" descr="AGESVC1_257RGB.png"/>
          <p:cNvPicPr>
            <a:picLocks noChangeAspect="1"/>
          </p:cNvPicPr>
          <p:nvPr/>
        </p:nvPicPr>
        <p:blipFill>
          <a:blip r:embed="rId7" cstate="print"/>
          <a:stretch>
            <a:fillRect/>
          </a:stretch>
        </p:blipFill>
        <p:spPr>
          <a:xfrm>
            <a:off x="251520" y="4005064"/>
            <a:ext cx="2066400" cy="2066400"/>
          </a:xfrm>
          <a:prstGeom prst="rect">
            <a:avLst/>
          </a:prstGeom>
        </p:spPr>
      </p:pic>
      <p:pic>
        <p:nvPicPr>
          <p:cNvPr id="25" name="Picture 24" descr="257Spectra.png"/>
          <p:cNvPicPr>
            <a:picLocks noChangeAspect="1"/>
          </p:cNvPicPr>
          <p:nvPr/>
        </p:nvPicPr>
        <p:blipFill>
          <a:blip r:embed="rId8" cstate="print"/>
          <a:stretch>
            <a:fillRect/>
          </a:stretch>
        </p:blipFill>
        <p:spPr>
          <a:xfrm>
            <a:off x="2411760" y="4005064"/>
            <a:ext cx="2111114" cy="2066400"/>
          </a:xfrm>
          <a:prstGeom prst="rect">
            <a:avLst/>
          </a:prstGeom>
        </p:spPr>
      </p:pic>
      <p:pic>
        <p:nvPicPr>
          <p:cNvPr id="26" name="Picture 25" descr="AGESVC1_258RGB.jpeg"/>
          <p:cNvPicPr>
            <a:picLocks noChangeAspect="1"/>
          </p:cNvPicPr>
          <p:nvPr/>
        </p:nvPicPr>
        <p:blipFill>
          <a:blip r:embed="rId9" cstate="print"/>
          <a:stretch>
            <a:fillRect/>
          </a:stretch>
        </p:blipFill>
        <p:spPr>
          <a:xfrm>
            <a:off x="4788024" y="4005064"/>
            <a:ext cx="2066400" cy="2066400"/>
          </a:xfrm>
          <a:prstGeom prst="rect">
            <a:avLst/>
          </a:prstGeom>
        </p:spPr>
      </p:pic>
      <p:pic>
        <p:nvPicPr>
          <p:cNvPr id="27" name="Picture 26" descr="258Spectra.png"/>
          <p:cNvPicPr>
            <a:picLocks noChangeAspect="1"/>
          </p:cNvPicPr>
          <p:nvPr/>
        </p:nvPicPr>
        <p:blipFill>
          <a:blip r:embed="rId10" cstate="print"/>
          <a:stretch>
            <a:fillRect/>
          </a:stretch>
        </p:blipFill>
        <p:spPr>
          <a:xfrm>
            <a:off x="6912000" y="4005064"/>
            <a:ext cx="2111114" cy="2066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dirty="0" smtClean="0">
                <a:solidFill>
                  <a:schemeClr val="bg1">
                    <a:lumMod val="95000"/>
                  </a:schemeClr>
                </a:solidFill>
                <a:effectLst>
                  <a:outerShdw blurRad="38100" dist="38100" dir="2700000" algn="tl">
                    <a:srgbClr val="000000">
                      <a:alpha val="43137"/>
                    </a:srgbClr>
                  </a:outerShdw>
                </a:effectLst>
                <a:latin typeface="+mj-lt"/>
                <a:ea typeface="+mj-ea"/>
                <a:cs typeface="+mj-cs"/>
              </a:rPr>
              <a:t>Dark Galaxies ?</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6" name="Picture 5" descr="AGESVC1_262RGB.png"/>
          <p:cNvPicPr>
            <a:picLocks noChangeAspect="1"/>
          </p:cNvPicPr>
          <p:nvPr/>
        </p:nvPicPr>
        <p:blipFill>
          <a:blip r:embed="rId3" cstate="print"/>
          <a:stretch>
            <a:fillRect/>
          </a:stretch>
        </p:blipFill>
        <p:spPr>
          <a:xfrm>
            <a:off x="251520" y="980728"/>
            <a:ext cx="2066400" cy="2066400"/>
          </a:xfrm>
          <a:prstGeom prst="rect">
            <a:avLst/>
          </a:prstGeom>
        </p:spPr>
      </p:pic>
      <p:pic>
        <p:nvPicPr>
          <p:cNvPr id="7" name="Picture 6" descr="262Spectra.png"/>
          <p:cNvPicPr>
            <a:picLocks noChangeAspect="1"/>
          </p:cNvPicPr>
          <p:nvPr/>
        </p:nvPicPr>
        <p:blipFill>
          <a:blip r:embed="rId4" cstate="print"/>
          <a:stretch>
            <a:fillRect/>
          </a:stretch>
        </p:blipFill>
        <p:spPr>
          <a:xfrm>
            <a:off x="2411760" y="980728"/>
            <a:ext cx="2111114" cy="2066400"/>
          </a:xfrm>
          <a:prstGeom prst="rect">
            <a:avLst/>
          </a:prstGeom>
        </p:spPr>
      </p:pic>
      <p:pic>
        <p:nvPicPr>
          <p:cNvPr id="8" name="Picture 7" descr="AGESVC1_266RGB.png"/>
          <p:cNvPicPr>
            <a:picLocks noChangeAspect="1"/>
          </p:cNvPicPr>
          <p:nvPr/>
        </p:nvPicPr>
        <p:blipFill>
          <a:blip r:embed="rId5" cstate="print"/>
          <a:stretch>
            <a:fillRect/>
          </a:stretch>
        </p:blipFill>
        <p:spPr>
          <a:xfrm>
            <a:off x="4788024" y="980728"/>
            <a:ext cx="2066400" cy="2066400"/>
          </a:xfrm>
          <a:prstGeom prst="rect">
            <a:avLst/>
          </a:prstGeom>
        </p:spPr>
      </p:pic>
      <p:pic>
        <p:nvPicPr>
          <p:cNvPr id="9" name="Picture 8" descr="266Spectra.png"/>
          <p:cNvPicPr>
            <a:picLocks noChangeAspect="1"/>
          </p:cNvPicPr>
          <p:nvPr/>
        </p:nvPicPr>
        <p:blipFill>
          <a:blip r:embed="rId6" cstate="print"/>
          <a:stretch>
            <a:fillRect/>
          </a:stretch>
        </p:blipFill>
        <p:spPr>
          <a:xfrm>
            <a:off x="6912000" y="980728"/>
            <a:ext cx="2111112" cy="2066400"/>
          </a:xfrm>
          <a:prstGeom prst="rect">
            <a:avLst/>
          </a:prstGeom>
        </p:spPr>
      </p:pic>
      <p:pic>
        <p:nvPicPr>
          <p:cNvPr id="10" name="Picture 9" descr="AGESVC1_274RGB.png"/>
          <p:cNvPicPr>
            <a:picLocks noChangeAspect="1"/>
          </p:cNvPicPr>
          <p:nvPr/>
        </p:nvPicPr>
        <p:blipFill>
          <a:blip r:embed="rId7" cstate="print"/>
          <a:stretch>
            <a:fillRect/>
          </a:stretch>
        </p:blipFill>
        <p:spPr>
          <a:xfrm>
            <a:off x="251520" y="4005064"/>
            <a:ext cx="2066400" cy="2066400"/>
          </a:xfrm>
          <a:prstGeom prst="rect">
            <a:avLst/>
          </a:prstGeom>
        </p:spPr>
      </p:pic>
      <p:pic>
        <p:nvPicPr>
          <p:cNvPr id="11" name="Picture 10" descr="274Spectra.png"/>
          <p:cNvPicPr>
            <a:picLocks noChangeAspect="1"/>
          </p:cNvPicPr>
          <p:nvPr/>
        </p:nvPicPr>
        <p:blipFill>
          <a:blip r:embed="rId8" cstate="print"/>
          <a:stretch>
            <a:fillRect/>
          </a:stretch>
        </p:blipFill>
        <p:spPr>
          <a:xfrm>
            <a:off x="2411760" y="4005064"/>
            <a:ext cx="2111114" cy="2066400"/>
          </a:xfrm>
          <a:prstGeom prst="rect">
            <a:avLst/>
          </a:prstGeom>
        </p:spPr>
      </p:pic>
      <p:sp>
        <p:nvSpPr>
          <p:cNvPr id="12" name="Subtitle 2"/>
          <p:cNvSpPr txBox="1">
            <a:spLocks/>
          </p:cNvSpPr>
          <p:nvPr/>
        </p:nvSpPr>
        <p:spPr>
          <a:xfrm>
            <a:off x="4716016" y="3977680"/>
            <a:ext cx="3714776" cy="2259632"/>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Masses &lt; 4x10</a:t>
            </a:r>
            <a:r>
              <a:rPr kumimoji="0" lang="en-GB" sz="2400" b="0" i="0" u="none" strike="noStrike" kern="1200" cap="none" spc="0" normalizeH="0" baseline="3000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7 </a:t>
            </a:r>
            <a:r>
              <a:rPr kumimoji="0" lang="en-GB" sz="2400" b="0" i="0" u="none" strike="noStrike" kern="1200" cap="none" spc="0" normalizeH="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M</a:t>
            </a:r>
            <a:r>
              <a:rPr kumimoji="0" lang="en-GB" sz="2400" b="0" i="0" u="none" strike="noStrike" kern="1200" cap="none" spc="0" normalizeH="0" baseline="-2500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Arial"/>
                <a:cs typeface="Arial"/>
              </a:rPr>
              <a:t>ʘ</a:t>
            </a:r>
            <a:endParaRPr kumimoji="0" lang="en-GB" sz="2400" b="0" i="0" u="none" strike="noStrike" kern="1200" cap="none" spc="0" normalizeH="0" baseline="-2500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noProof="0" smtClean="0">
                <a:solidFill>
                  <a:schemeClr val="tx2">
                    <a:lumMod val="20000"/>
                    <a:lumOff val="80000"/>
                  </a:schemeClr>
                </a:solidFill>
                <a:effectLst>
                  <a:outerShdw blurRad="50800" dist="38100" dir="2700000" algn="tl" rotWithShape="0">
                    <a:prstClr val="black">
                      <a:alpha val="40000"/>
                    </a:prstClr>
                  </a:outerShdw>
                </a:effectLst>
              </a:rPr>
              <a:t> Velocity widths 35 – 150 km/s</a:t>
            </a:r>
            <a:endPar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7744" y="836712"/>
            <a:ext cx="4752528" cy="5616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Tully-Fisher Relation (II)</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9" name="Picture 8" descr="TFBackgroundVirgoNonModerateHighDef.bmp"/>
          <p:cNvPicPr>
            <a:picLocks noChangeAspect="1"/>
          </p:cNvPicPr>
          <p:nvPr/>
        </p:nvPicPr>
        <p:blipFill>
          <a:blip r:embed="rId4" cstate="print"/>
          <a:stretch>
            <a:fillRect/>
          </a:stretch>
        </p:blipFill>
        <p:spPr>
          <a:xfrm>
            <a:off x="2484000" y="1124744"/>
            <a:ext cx="4176464" cy="5039294"/>
          </a:xfrm>
          <a:prstGeom prst="rect">
            <a:avLst/>
          </a:prstGeom>
        </p:spPr>
      </p:pic>
      <p:pic>
        <p:nvPicPr>
          <p:cNvPr id="10" name="Picture 9" descr="TFBackgroundVirgoNonModerateHighDefDG.bmp"/>
          <p:cNvPicPr>
            <a:picLocks noChangeAspect="1"/>
          </p:cNvPicPr>
          <p:nvPr/>
        </p:nvPicPr>
        <p:blipFill>
          <a:blip r:embed="rId5" cstate="print"/>
          <a:stretch>
            <a:fillRect/>
          </a:stretch>
        </p:blipFill>
        <p:spPr>
          <a:xfrm>
            <a:off x="2483768" y="1124744"/>
            <a:ext cx="4177513" cy="50405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GB" smtClean="0">
                <a:solidFill>
                  <a:schemeClr val="bg1">
                    <a:lumMod val="95000"/>
                  </a:schemeClr>
                </a:solidFill>
                <a:effectLst>
                  <a:outerShdw blurRad="38100" dist="38100" dir="2700000" algn="tl">
                    <a:srgbClr val="000000">
                      <a:alpha val="43137"/>
                    </a:srgbClr>
                  </a:outerShdw>
                </a:effectLst>
              </a:rPr>
              <a:t>Summary</a:t>
            </a:r>
            <a:endParaRPr lang="en-GB"/>
          </a:p>
        </p:txBody>
      </p:sp>
      <p:sp>
        <p:nvSpPr>
          <p:cNvPr id="3" name="TextBox 2"/>
          <p:cNvSpPr txBox="1"/>
          <p:nvPr/>
        </p:nvSpPr>
        <p:spPr>
          <a:xfrm>
            <a:off x="2123728" y="2492896"/>
            <a:ext cx="5670398" cy="1877437"/>
          </a:xfrm>
          <a:prstGeom prst="rect">
            <a:avLst/>
          </a:prstGeom>
          <a:noFill/>
        </p:spPr>
        <p:txBody>
          <a:bodyPr wrap="none" rtlCol="0">
            <a:spAutoFit/>
          </a:bodyPr>
          <a:lstStyle/>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More HI detections in infalling clouds</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Many galaxies detected not in the VCC</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S0s detected in HI may be morphologically evolving</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dEs detected in HI are weird</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7 detections with no optical counterparts</a:t>
            </a:r>
            <a:endParaRPr lang="en-GB" sz="2000" dirty="0" smtClean="0">
              <a:solidFill>
                <a:schemeClr val="tx2">
                  <a:lumMod val="20000"/>
                  <a:lumOff val="80000"/>
                </a:schemeClr>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5292080" y="1928802"/>
            <a:ext cx="3637638" cy="3714776"/>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3.5’ angular resolution</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baseline="0" dirty="0" smtClean="0">
                <a:solidFill>
                  <a:schemeClr val="tx2">
                    <a:lumMod val="20000"/>
                    <a:lumOff val="80000"/>
                  </a:schemeClr>
                </a:solidFill>
                <a:effectLst>
                  <a:outerShdw blurRad="50800" dist="38100" dir="2700000" algn="tl" rotWithShape="0">
                    <a:prstClr val="black">
                      <a:alpha val="40000"/>
                    </a:prstClr>
                  </a:outerShdw>
                </a:effectLst>
              </a:rPr>
              <a:t> 0.6 mJy</a:t>
            </a:r>
            <a:r>
              <a:rPr lang="en-GB" sz="2400" dirty="0" smtClean="0">
                <a:solidFill>
                  <a:schemeClr val="tx2">
                    <a:lumMod val="20000"/>
                    <a:lumOff val="80000"/>
                  </a:schemeClr>
                </a:solidFill>
                <a:effectLst>
                  <a:outerShdw blurRad="50800" dist="38100" dir="2700000" algn="tl" rotWithShape="0">
                    <a:prstClr val="black">
                      <a:alpha val="40000"/>
                    </a:prstClr>
                  </a:outerShdw>
                </a:effectLst>
              </a:rPr>
              <a:t> rms</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8.5 x 10</a:t>
            </a:r>
            <a:r>
              <a:rPr lang="en-GB" sz="2400" baseline="30000" dirty="0" smtClean="0">
                <a:solidFill>
                  <a:schemeClr val="tx2">
                    <a:lumMod val="20000"/>
                    <a:lumOff val="80000"/>
                  </a:schemeClr>
                </a:solidFill>
                <a:effectLst>
                  <a:outerShdw blurRad="50800" dist="38100" dir="2700000" algn="tl" rotWithShape="0">
                    <a:prstClr val="black">
                      <a:alpha val="40000"/>
                    </a:prstClr>
                  </a:outerShdw>
                </a:effectLst>
              </a:rPr>
              <a:t>6</a:t>
            </a:r>
            <a:r>
              <a:rPr kumimoji="0" lang="en-GB" sz="2400" b="0" i="0" u="none" strike="noStrike" kern="1200" cap="none" spc="0" normalizeH="0" baseline="3000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a:t>
            </a: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M</a:t>
            </a:r>
            <a:r>
              <a:rPr lang="en-GB" sz="2400" baseline="-25000" dirty="0" smtClean="0">
                <a:solidFill>
                  <a:schemeClr val="tx2">
                    <a:lumMod val="20000"/>
                    <a:lumOff val="80000"/>
                  </a:schemeClr>
                </a:solidFill>
                <a:effectLst>
                  <a:outerShdw blurRad="50800" dist="38100" dir="2700000" algn="tl" rotWithShape="0">
                    <a:prstClr val="black">
                      <a:alpha val="40000"/>
                    </a:prstClr>
                  </a:outerShdw>
                </a:effectLst>
              </a:rPr>
              <a:t>ʘ</a:t>
            </a:r>
            <a:endParaRPr kumimoji="0" lang="en-GB" sz="2400" b="0" i="0" u="none" strike="noStrike" kern="1200" cap="none" spc="0" normalizeH="0" baseline="-2500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dirty="0" smtClean="0">
                <a:solidFill>
                  <a:schemeClr val="tx2">
                    <a:lumMod val="20000"/>
                    <a:lumOff val="80000"/>
                  </a:schemeClr>
                </a:solidFill>
                <a:effectLst>
                  <a:outerShdw blurRad="50800" dist="38100" dir="2700000" algn="tl" rotWithShape="0">
                    <a:prstClr val="black">
                      <a:alpha val="40000"/>
                    </a:prstClr>
                  </a:outerShdw>
                </a:effectLst>
              </a:rPr>
              <a:t> -2,000 &lt; cz &lt; 20,000 km/s</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25 </a:t>
            </a: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square degrees in Virgo</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smtClean="0">
                <a:solidFill>
                  <a:schemeClr val="tx2">
                    <a:lumMod val="20000"/>
                    <a:lumOff val="80000"/>
                  </a:schemeClr>
                </a:solidFill>
                <a:effectLst>
                  <a:outerShdw blurRad="50800" dist="38100" dir="2700000" algn="tl" rotWithShape="0">
                    <a:prstClr val="black">
                      <a:alpha val="40000"/>
                    </a:prstClr>
                  </a:outerShdw>
                </a:effectLst>
              </a:rPr>
              <a:t> 108 detections</a:t>
            </a:r>
            <a:endParaRPr lang="en-GB" sz="2400" dirty="0" smtClean="0">
              <a:solidFill>
                <a:schemeClr val="tx2">
                  <a:lumMod val="20000"/>
                  <a:lumOff val="80000"/>
                </a:schemeClr>
              </a:solidFill>
              <a:effectLst>
                <a:outerShdw blurRad="50800" dist="38100" dir="2700000" algn="tl" rotWithShape="0">
                  <a:prstClr val="black">
                    <a:alpha val="40000"/>
                  </a:prstClr>
                </a:outerShdw>
              </a:effectLst>
            </a:endParaRP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Visual and automatic   source extraction</a:t>
            </a:r>
          </a:p>
        </p:txBody>
      </p:sp>
      <p:sp>
        <p:nvSpPr>
          <p:cNvPr id="6" name="Title 1"/>
          <p:cNvSpPr txBox="1">
            <a:spLocks/>
          </p:cNvSpPr>
          <p:nvPr/>
        </p:nvSpPr>
        <p:spPr>
          <a:xfrm>
            <a:off x="714348" y="0"/>
            <a:ext cx="7929618" cy="12858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dirty="0" smtClean="0">
                <a:solidFill>
                  <a:schemeClr val="bg1">
                    <a:lumMod val="95000"/>
                  </a:schemeClr>
                </a:solidFill>
                <a:effectLst>
                  <a:outerShdw blurRad="38100" dist="38100" dir="2700000" algn="tl">
                    <a:srgbClr val="000000">
                      <a:alpha val="43137"/>
                    </a:srgbClr>
                  </a:outerShdw>
                </a:effectLst>
                <a:latin typeface="+mj-lt"/>
                <a:ea typeface="+mj-ea"/>
                <a:cs typeface="+mj-cs"/>
              </a:rPr>
              <a:t>The Arecibo Galaxy Environment Survey</a:t>
            </a:r>
            <a:r>
              <a:rPr kumimoji="0" lang="en-GB" sz="3600" b="0"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7" name="Picture 6" descr="ALFA Robert.jpg"/>
          <p:cNvPicPr>
            <a:picLocks noChangeAspect="1"/>
          </p:cNvPicPr>
          <p:nvPr/>
        </p:nvPicPr>
        <p:blipFill>
          <a:blip r:embed="rId3" cstate="print"/>
          <a:stretch>
            <a:fillRect/>
          </a:stretch>
        </p:blipFill>
        <p:spPr>
          <a:xfrm>
            <a:off x="539552" y="1268760"/>
            <a:ext cx="4539366" cy="47525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8" y="0"/>
            <a:ext cx="7929618" cy="12858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dirty="0" smtClean="0">
                <a:solidFill>
                  <a:schemeClr val="bg1">
                    <a:lumMod val="95000"/>
                  </a:schemeClr>
                </a:solidFill>
                <a:effectLst>
                  <a:outerShdw blurRad="38100" dist="38100" dir="2700000" algn="tl">
                    <a:srgbClr val="000000">
                      <a:alpha val="43137"/>
                    </a:srgbClr>
                  </a:outerShdw>
                </a:effectLst>
                <a:latin typeface="+mj-lt"/>
                <a:ea typeface="+mj-ea"/>
                <a:cs typeface="+mj-cs"/>
              </a:rPr>
              <a:t>Source extraction 1 : Visual inspection</a:t>
            </a:r>
            <a:r>
              <a:rPr kumimoji="0" lang="en-GB" sz="3600" b="0"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8" name="Subtitle 2"/>
          <p:cNvSpPr txBox="1">
            <a:spLocks/>
          </p:cNvSpPr>
          <p:nvPr/>
        </p:nvSpPr>
        <p:spPr>
          <a:xfrm>
            <a:off x="5220072" y="1628800"/>
            <a:ext cx="3714776" cy="3714776"/>
          </a:xfrm>
          <a:prstGeom prst="rect">
            <a:avLst/>
          </a:prstGeom>
        </p:spPr>
        <p:txBody>
          <a:bodyPr vert="horz" lIns="91440" tIns="45720" rIns="91440" bIns="45720" rtlCol="0">
            <a:normAutofit lnSpcReduction="1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Scan through cube in different projections </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Totally subjective !</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dirty="0" smtClean="0">
                <a:solidFill>
                  <a:schemeClr val="tx2">
                    <a:lumMod val="20000"/>
                    <a:lumOff val="80000"/>
                  </a:schemeClr>
                </a:solidFill>
                <a:effectLst>
                  <a:outerShdw blurRad="50800" dist="38100" dir="2700000" algn="tl" rotWithShape="0">
                    <a:prstClr val="black">
                      <a:alpha val="40000"/>
                    </a:prstClr>
                  </a:outerShdw>
                </a:effectLst>
              </a:rPr>
              <a:t> Almost no strict flux limits on what can be detected</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a:t>
            </a:r>
            <a:r>
              <a:rPr lang="en-GB" sz="2400" dirty="0" smtClean="0">
                <a:solidFill>
                  <a:schemeClr val="tx2">
                    <a:lumMod val="20000"/>
                    <a:lumOff val="80000"/>
                  </a:schemeClr>
                </a:solidFill>
                <a:effectLst>
                  <a:outerShdw blurRad="50800" dist="38100" dir="2700000" algn="tl" rotWithShape="0">
                    <a:prstClr val="black">
                      <a:alpha val="40000"/>
                    </a:prstClr>
                  </a:outerShdw>
                </a:effectLst>
              </a:rPr>
              <a:t>Can be used in regions where RFI present</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rPr>
              <a:t> Requires tea</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GB" sz="2400" dirty="0" smtClean="0">
                <a:solidFill>
                  <a:schemeClr val="tx2">
                    <a:lumMod val="20000"/>
                    <a:lumOff val="80000"/>
                  </a:schemeClr>
                </a:solidFill>
                <a:effectLst>
                  <a:outerShdw blurRad="50800" dist="38100" dir="2700000" algn="tl" rotWithShape="0">
                    <a:prstClr val="black">
                      <a:alpha val="40000"/>
                    </a:prstClr>
                  </a:outerShdw>
                </a:effectLst>
              </a:rPr>
              <a:t> Very high reliability</a:t>
            </a:r>
            <a:endParaRPr kumimoji="0" lang="en-GB" sz="2400" b="0" i="0" u="none" strike="noStrike" kern="1200" cap="none" spc="0" normalizeH="0" noProof="0" dirty="0" smtClean="0">
              <a:ln>
                <a:noFill/>
              </a:ln>
              <a:solidFill>
                <a:schemeClr val="tx2">
                  <a:lumMod val="20000"/>
                  <a:lumOff val="80000"/>
                </a:schemeClr>
              </a:solidFill>
              <a:effectLst>
                <a:outerShdw blurRad="50800" dist="38100" dir="2700000" algn="tl" rotWithShape="0">
                  <a:prstClr val="black">
                    <a:alpha val="40000"/>
                  </a:prstClr>
                </a:outerShdw>
              </a:effectLst>
              <a:uLnTx/>
              <a:uFillTx/>
              <a:latin typeface="+mn-lt"/>
              <a:ea typeface="+mn-ea"/>
              <a:cs typeface="+mn-cs"/>
            </a:endParaRPr>
          </a:p>
        </p:txBody>
      </p:sp>
      <p:pic>
        <p:nvPicPr>
          <p:cNvPr id="5" name="Picture 4" descr="AGESVC1slice.png"/>
          <p:cNvPicPr>
            <a:picLocks noChangeAspect="1"/>
          </p:cNvPicPr>
          <p:nvPr/>
        </p:nvPicPr>
        <p:blipFill>
          <a:blip r:embed="rId3" cstate="print"/>
          <a:stretch>
            <a:fillRect/>
          </a:stretch>
        </p:blipFill>
        <p:spPr>
          <a:xfrm>
            <a:off x="467544" y="1412776"/>
            <a:ext cx="4509281" cy="46805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2858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dirty="0" smtClean="0">
                <a:solidFill>
                  <a:schemeClr val="bg1">
                    <a:lumMod val="95000"/>
                  </a:schemeClr>
                </a:solidFill>
                <a:effectLst>
                  <a:outerShdw blurRad="38100" dist="38100" dir="2700000" algn="tl">
                    <a:srgbClr val="000000">
                      <a:alpha val="43137"/>
                    </a:srgbClr>
                  </a:outerShdw>
                </a:effectLst>
                <a:latin typeface="+mj-lt"/>
                <a:ea typeface="+mj-ea"/>
                <a:cs typeface="+mj-cs"/>
              </a:rPr>
              <a:t>Source </a:t>
            </a: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extraction 2 : GLADOS</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251520" y="1196752"/>
            <a:ext cx="6392776" cy="2246769"/>
          </a:xfrm>
          <a:prstGeom prst="rect">
            <a:avLst/>
          </a:prstGeom>
          <a:noFill/>
        </p:spPr>
        <p:txBody>
          <a:bodyPr wrap="none" rtlCol="0">
            <a:spAutoFit/>
          </a:bodyPr>
          <a:lstStyle/>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Galaxy Line Analysis for Detection Of Sources</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Finds </a:t>
            </a:r>
            <a:r>
              <a:rPr lang="en-GB" sz="2000" dirty="0" smtClean="0">
                <a:solidFill>
                  <a:schemeClr val="tx2">
                    <a:lumMod val="20000"/>
                    <a:lumOff val="80000"/>
                  </a:schemeClr>
                </a:solidFill>
                <a:effectLst>
                  <a:outerShdw blurRad="50800" dist="38100" dir="2700000" algn="tl" rotWithShape="0">
                    <a:prstClr val="black">
                      <a:alpha val="40000"/>
                    </a:prstClr>
                  </a:outerShdw>
                </a:effectLst>
              </a:rPr>
              <a:t>S/N peaks along each spectra</a:t>
            </a:r>
          </a:p>
          <a:p>
            <a:pPr lvl="0">
              <a:spcBef>
                <a:spcPct val="20000"/>
              </a:spcBef>
              <a:buFont typeface="Arial" pitchFamily="34" charset="0"/>
              <a:buChar char="•"/>
              <a:defRPr/>
            </a:pPr>
            <a:r>
              <a:rPr lang="en-GB" sz="2000" dirty="0" smtClean="0">
                <a:solidFill>
                  <a:schemeClr val="tx2">
                    <a:lumMod val="20000"/>
                    <a:lumOff val="80000"/>
                  </a:schemeClr>
                </a:solidFill>
                <a:effectLst>
                  <a:outerShdw blurRad="50800" dist="38100" dir="2700000" algn="tl" rotWithShape="0">
                    <a:prstClr val="black">
                      <a:alpha val="40000"/>
                    </a:prstClr>
                  </a:outerShdw>
                </a:effectLst>
              </a:rPr>
              <a:t> Source must be resolved in velocity and present in 3 pixels</a:t>
            </a:r>
          </a:p>
          <a:p>
            <a:pPr lvl="0">
              <a:spcBef>
                <a:spcPct val="20000"/>
              </a:spcBef>
              <a:buFont typeface="Arial" pitchFamily="34" charset="0"/>
              <a:buChar char="•"/>
              <a:defRPr/>
            </a:pPr>
            <a:r>
              <a:rPr lang="en-GB" sz="2000" dirty="0" smtClean="0">
                <a:solidFill>
                  <a:schemeClr val="tx2">
                    <a:lumMod val="20000"/>
                    <a:lumOff val="80000"/>
                  </a:schemeClr>
                </a:solidFill>
                <a:effectLst>
                  <a:outerShdw blurRad="50800" dist="38100" dir="2700000" algn="tl" rotWithShape="0">
                    <a:prstClr val="black">
                      <a:alpha val="40000"/>
                    </a:prstClr>
                  </a:outerShdw>
                </a:effectLst>
              </a:rPr>
              <a:t> Checks individual polarisations</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Reliability ~30%</a:t>
            </a:r>
          </a:p>
          <a:p>
            <a:pPr lvl="0">
              <a:spcBef>
                <a:spcPct val="20000"/>
              </a:spcBef>
              <a:buFont typeface="Arial" pitchFamily="34" charset="0"/>
              <a:buChar char="•"/>
              <a:defRPr/>
            </a:pPr>
            <a:r>
              <a:rPr lang="en-GB" sz="2000" smtClean="0">
                <a:solidFill>
                  <a:schemeClr val="tx2">
                    <a:lumMod val="20000"/>
                    <a:lumOff val="80000"/>
                  </a:schemeClr>
                </a:solidFill>
                <a:effectLst>
                  <a:outerShdw blurRad="50800" dist="38100" dir="2700000" algn="tl" rotWithShape="0">
                    <a:prstClr val="black">
                      <a:alpha val="40000"/>
                    </a:prstClr>
                  </a:outerShdw>
                </a:effectLst>
              </a:rPr>
              <a:t> Completeness &gt; 90% at S/N  = 4</a:t>
            </a:r>
            <a:endParaRPr lang="en-GB" sz="2000" dirty="0" smtClean="0">
              <a:solidFill>
                <a:schemeClr val="tx2">
                  <a:lumMod val="20000"/>
                  <a:lumOff val="80000"/>
                </a:schemeClr>
              </a:solidFill>
              <a:effectLst>
                <a:outerShdw blurRad="50800" dist="38100" dir="2700000" algn="tl" rotWithShape="0">
                  <a:prstClr val="black">
                    <a:alpha val="40000"/>
                  </a:prstClr>
                </a:outerShdw>
              </a:effectLst>
            </a:endParaRPr>
          </a:p>
        </p:txBody>
      </p:sp>
      <p:pic>
        <p:nvPicPr>
          <p:cNvPr id="4" name="Picture 3" descr="Glados_new_lair.jpg"/>
          <p:cNvPicPr>
            <a:picLocks noChangeAspect="1"/>
          </p:cNvPicPr>
          <p:nvPr/>
        </p:nvPicPr>
        <p:blipFill>
          <a:blip r:embed="rId4" cstate="print"/>
          <a:stretch>
            <a:fillRect/>
          </a:stretch>
        </p:blipFill>
        <p:spPr>
          <a:xfrm>
            <a:off x="4283968" y="2708920"/>
            <a:ext cx="4644008" cy="3483006"/>
          </a:xfrm>
          <a:prstGeom prst="rect">
            <a:avLst/>
          </a:prstGeom>
        </p:spPr>
      </p:pic>
      <p:pic>
        <p:nvPicPr>
          <p:cNvPr id="7" name="Picture 6" descr="GLADOSCatalogue.png"/>
          <p:cNvPicPr>
            <a:picLocks noChangeAspect="1"/>
          </p:cNvPicPr>
          <p:nvPr/>
        </p:nvPicPr>
        <p:blipFill>
          <a:blip r:embed="rId5" cstate="print"/>
          <a:stretch>
            <a:fillRect/>
          </a:stretch>
        </p:blipFill>
        <p:spPr>
          <a:xfrm>
            <a:off x="395536" y="3573016"/>
            <a:ext cx="3672408" cy="262314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83768" y="116632"/>
            <a:ext cx="4464496" cy="7200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The Virgo Cluster</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7" name="Picture 6" descr="VirgoMap2_small.png"/>
          <p:cNvPicPr>
            <a:picLocks noChangeAspect="1"/>
          </p:cNvPicPr>
          <p:nvPr/>
        </p:nvPicPr>
        <p:blipFill>
          <a:blip r:embed="rId4" cstate="print"/>
          <a:stretch>
            <a:fillRect/>
          </a:stretch>
        </p:blipFill>
        <p:spPr>
          <a:xfrm>
            <a:off x="1907704" y="980728"/>
            <a:ext cx="5472608" cy="5472608"/>
          </a:xfrm>
          <a:prstGeom prst="rect">
            <a:avLst/>
          </a:prstGeom>
        </p:spPr>
      </p:pic>
      <p:pic>
        <p:nvPicPr>
          <p:cNvPr id="10" name="Picture 9" descr="VCCLatePV.png"/>
          <p:cNvPicPr>
            <a:picLocks noChangeAspect="1"/>
          </p:cNvPicPr>
          <p:nvPr/>
        </p:nvPicPr>
        <p:blipFill>
          <a:blip r:embed="rId5" cstate="print"/>
          <a:stretch>
            <a:fillRect/>
          </a:stretch>
        </p:blipFill>
        <p:spPr>
          <a:xfrm>
            <a:off x="1907704" y="980728"/>
            <a:ext cx="5462736" cy="5462736"/>
          </a:xfrm>
          <a:prstGeom prst="rect">
            <a:avLst/>
          </a:prstGeom>
        </p:spPr>
      </p:pic>
      <p:pic>
        <p:nvPicPr>
          <p:cNvPr id="11" name="Picture 10" descr="VCCEarlyPV.png"/>
          <p:cNvPicPr>
            <a:picLocks noChangeAspect="1"/>
          </p:cNvPicPr>
          <p:nvPr/>
        </p:nvPicPr>
        <p:blipFill>
          <a:blip r:embed="rId6" cstate="print"/>
          <a:stretch>
            <a:fillRect/>
          </a:stretch>
        </p:blipFill>
        <p:spPr>
          <a:xfrm>
            <a:off x="1907704" y="980728"/>
            <a:ext cx="5472608" cy="5472608"/>
          </a:xfrm>
          <a:prstGeom prst="rect">
            <a:avLst/>
          </a:prstGeom>
        </p:spPr>
      </p:pic>
      <p:pic>
        <p:nvPicPr>
          <p:cNvPr id="9" name="Picture 8" descr="VirgoPVDistances.png"/>
          <p:cNvPicPr>
            <a:picLocks noChangeAspect="1"/>
          </p:cNvPicPr>
          <p:nvPr/>
        </p:nvPicPr>
        <p:blipFill>
          <a:blip r:embed="rId7" cstate="print"/>
          <a:stretch>
            <a:fillRect/>
          </a:stretch>
        </p:blipFill>
        <p:spPr>
          <a:xfrm>
            <a:off x="1907704" y="980728"/>
            <a:ext cx="5472608" cy="54726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83768" y="116632"/>
            <a:ext cx="4464496" cy="7200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The VC1 Region</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5" name="Animation0001_0500.mpg">
            <a:hlinkClick r:id="" action="ppaction://media"/>
          </p:cNvPr>
          <p:cNvPicPr>
            <a:picLocks noRot="1" noChangeAspect="1"/>
          </p:cNvPicPr>
          <p:nvPr>
            <a:videoFile r:link="rId2"/>
          </p:nvPr>
        </p:nvPicPr>
        <p:blipFill>
          <a:blip r:embed="rId6" cstate="print"/>
          <a:stretch>
            <a:fillRect/>
          </a:stretch>
        </p:blipFill>
        <p:spPr>
          <a:xfrm>
            <a:off x="0" y="836712"/>
            <a:ext cx="9144000" cy="5143500"/>
          </a:xfrm>
          <a:prstGeom prst="rect">
            <a:avLst/>
          </a:prstGeom>
        </p:spPr>
      </p:pic>
      <p:pic>
        <p:nvPicPr>
          <p:cNvPr id="6" name="Animation0001_0500.mpg">
            <a:hlinkClick r:id="" action="ppaction://media"/>
          </p:cNvPr>
          <p:cNvPicPr>
            <a:picLocks noRot="1" noChangeAspect="1"/>
          </p:cNvPicPr>
          <p:nvPr>
            <a:videoFile r:link="rId3"/>
          </p:nvPr>
        </p:nvPicPr>
        <p:blipFill>
          <a:blip r:embed="rId7" cstate="print"/>
          <a:stretch>
            <a:fillRect/>
          </a:stretch>
        </p:blipFill>
        <p:spPr>
          <a:xfrm>
            <a:off x="0" y="836712"/>
            <a:ext cx="9144000" cy="511256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md type="call" cmd="stop">
                                      <p:cBhvr>
                                        <p:cTn id="11" dur="1">
                                          <p:stCondLst>
                                            <p:cond delay="0"/>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endCondLst>
                    <p:cond evt="onNext" delay="0">
                      <p:tgtEl>
                        <p:sldTgt/>
                      </p:tgtEl>
                    </p:cond>
                    <p:cond evt="onPrev" delay="0">
                      <p:tgtEl>
                        <p:sldTgt/>
                      </p:tgtEl>
                    </p:cond>
                  </p:endCondLst>
                </p:cTn>
                <p:tgtEl>
                  <p:spTgt spid="5"/>
                </p:tgtEl>
              </p:cMediaNode>
            </p:video>
            <p:video>
              <p:cMediaNode>
                <p:cTn id="18"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Non-VCC galaxies</a:t>
            </a:r>
            <a:r>
              <a:rPr kumimoji="0" lang="en-GB" sz="3600" b="0" i="0" u="none" strike="noStrike" kern="1200" cap="none" spc="0" normalizeH="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detected in HI</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3" name="Subtitle 2"/>
          <p:cNvSpPr txBox="1">
            <a:spLocks/>
          </p:cNvSpPr>
          <p:nvPr/>
        </p:nvSpPr>
        <p:spPr>
          <a:xfrm>
            <a:off x="5500694" y="5929330"/>
            <a:ext cx="2143140" cy="285752"/>
          </a:xfrm>
          <a:prstGeom prst="rect">
            <a:avLst/>
          </a:prstGeom>
        </p:spPr>
        <p:txBody>
          <a:bodyPr vert="horz" lIns="91440" tIns="45720" rIns="91440" bIns="45720" rtlCol="0">
            <a:normAutofit fontScale="70000" lnSpcReduction="20000"/>
          </a:bodyPr>
          <a:lstStyle/>
          <a:p>
            <a:pPr marL="0" marR="0" lvl="0" indent="0" defTabSz="914400" rtl="0" eaLnBrk="1" fontAlgn="auto" latinLnBrk="0" hangingPunct="1">
              <a:lnSpc>
                <a:spcPct val="100000"/>
              </a:lnSpc>
              <a:spcBef>
                <a:spcPct val="20000"/>
              </a:spcBef>
              <a:spcAft>
                <a:spcPts val="0"/>
              </a:spcAft>
              <a:buClrTx/>
              <a:buSzTx/>
              <a:tabLst/>
              <a:defRPr/>
            </a:pPr>
            <a:r>
              <a:rPr lang="en-GB" sz="2000" noProof="0" dirty="0" smtClean="0">
                <a:solidFill>
                  <a:schemeClr val="tx2">
                    <a:lumMod val="75000"/>
                  </a:schemeClr>
                </a:solidFill>
              </a:rPr>
              <a:t>(Binggeli et. al. 1985)</a:t>
            </a:r>
            <a:endParaRPr kumimoji="0" lang="en-GB" sz="2000" b="0" i="0" u="none" strike="noStrike" kern="1200" cap="none" spc="0" normalizeH="0" noProof="0" dirty="0" smtClean="0">
              <a:ln>
                <a:noFill/>
              </a:ln>
              <a:solidFill>
                <a:schemeClr val="tx2">
                  <a:lumMod val="75000"/>
                </a:schemeClr>
              </a:solidFill>
              <a:uLnTx/>
              <a:uFillTx/>
              <a:latin typeface="+mn-lt"/>
              <a:ea typeface="+mn-ea"/>
              <a:cs typeface="+mn-cs"/>
            </a:endParaRPr>
          </a:p>
        </p:txBody>
      </p:sp>
      <p:pic>
        <p:nvPicPr>
          <p:cNvPr id="6" name="Picture 5" descr="NonVCCsFinal.png"/>
          <p:cNvPicPr>
            <a:picLocks noChangeAspect="1"/>
          </p:cNvPicPr>
          <p:nvPr/>
        </p:nvPicPr>
        <p:blipFill>
          <a:blip r:embed="rId3" cstate="print"/>
          <a:stretch>
            <a:fillRect/>
          </a:stretch>
        </p:blipFill>
        <p:spPr>
          <a:xfrm>
            <a:off x="0" y="836711"/>
            <a:ext cx="9144000" cy="54887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2976" y="0"/>
            <a:ext cx="7286676" cy="857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noProof="0" smtClean="0">
                <a:solidFill>
                  <a:schemeClr val="bg1">
                    <a:lumMod val="95000"/>
                  </a:schemeClr>
                </a:solidFill>
                <a:effectLst>
                  <a:outerShdw blurRad="38100" dist="38100" dir="2700000" algn="tl">
                    <a:srgbClr val="000000">
                      <a:alpha val="43137"/>
                    </a:srgbClr>
                  </a:outerShdw>
                </a:effectLst>
                <a:latin typeface="+mj-lt"/>
                <a:ea typeface="+mj-ea"/>
                <a:cs typeface="+mj-cs"/>
              </a:rPr>
              <a:t>The HI Mass Function</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5" name="Picture 4" descr="HIMF.png"/>
          <p:cNvPicPr>
            <a:picLocks noChangeAspect="1"/>
          </p:cNvPicPr>
          <p:nvPr/>
        </p:nvPicPr>
        <p:blipFill>
          <a:blip r:embed="rId3" cstate="print"/>
          <a:stretch>
            <a:fillRect/>
          </a:stretch>
        </p:blipFill>
        <p:spPr>
          <a:xfrm>
            <a:off x="1835696" y="980728"/>
            <a:ext cx="5399543" cy="539954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5786" y="0"/>
            <a:ext cx="7786742" cy="64296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Early-type galaxies detected </a:t>
            </a:r>
            <a:r>
              <a:rPr kumimoji="0" lang="en-GB" sz="3600" b="0" i="0" u="none" strike="noStrike" kern="1200" cap="none" spc="0" normalizeH="0" baseline="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in HI :</a:t>
            </a:r>
            <a:r>
              <a:rPr kumimoji="0" lang="en-GB" sz="3600" b="0" i="0" u="none" strike="noStrike" kern="1200" cap="none" spc="0" normalizeH="0" noProof="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 S0s</a:t>
            </a:r>
            <a:endParaRPr kumimoji="0" lang="en-GB" sz="36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3" name="Picture 2" descr="VCC 2066.jpg"/>
          <p:cNvPicPr>
            <a:picLocks noChangeAspect="1"/>
          </p:cNvPicPr>
          <p:nvPr/>
        </p:nvPicPr>
        <p:blipFill>
          <a:blip r:embed="rId3" cstate="print"/>
          <a:stretch>
            <a:fillRect/>
          </a:stretch>
        </p:blipFill>
        <p:spPr>
          <a:xfrm>
            <a:off x="251520" y="980728"/>
            <a:ext cx="2067142" cy="2067142"/>
          </a:xfrm>
          <a:prstGeom prst="rect">
            <a:avLst/>
          </a:prstGeom>
        </p:spPr>
      </p:pic>
      <p:pic>
        <p:nvPicPr>
          <p:cNvPr id="8" name="Picture 7" descr="VCC 180_2.jpg"/>
          <p:cNvPicPr>
            <a:picLocks noChangeAspect="1"/>
          </p:cNvPicPr>
          <p:nvPr/>
        </p:nvPicPr>
        <p:blipFill>
          <a:blip r:embed="rId4" cstate="print"/>
          <a:stretch>
            <a:fillRect/>
          </a:stretch>
        </p:blipFill>
        <p:spPr>
          <a:xfrm>
            <a:off x="4788024" y="980728"/>
            <a:ext cx="2066400" cy="2066400"/>
          </a:xfrm>
          <a:prstGeom prst="rect">
            <a:avLst/>
          </a:prstGeom>
        </p:spPr>
      </p:pic>
      <p:sp>
        <p:nvSpPr>
          <p:cNvPr id="9" name="TextBox 8"/>
          <p:cNvSpPr txBox="1"/>
          <p:nvPr/>
        </p:nvSpPr>
        <p:spPr>
          <a:xfrm>
            <a:off x="827584" y="2708920"/>
            <a:ext cx="1080120" cy="369332"/>
          </a:xfrm>
          <a:prstGeom prst="rect">
            <a:avLst/>
          </a:prstGeom>
          <a:noFill/>
        </p:spPr>
        <p:txBody>
          <a:bodyPr wrap="square" rtlCol="0">
            <a:spAutoFit/>
          </a:bodyPr>
          <a:lstStyle/>
          <a:p>
            <a:r>
              <a:rPr lang="en-GB" b="1" dirty="0" smtClean="0">
                <a:solidFill>
                  <a:schemeClr val="bg1"/>
                </a:solidFill>
              </a:rPr>
              <a:t>VCC 2066</a:t>
            </a:r>
            <a:endParaRPr lang="en-GB" b="1" dirty="0">
              <a:solidFill>
                <a:schemeClr val="bg1"/>
              </a:solidFill>
            </a:endParaRPr>
          </a:p>
        </p:txBody>
      </p:sp>
      <p:sp>
        <p:nvSpPr>
          <p:cNvPr id="13" name="TextBox 12"/>
          <p:cNvSpPr txBox="1"/>
          <p:nvPr/>
        </p:nvSpPr>
        <p:spPr>
          <a:xfrm>
            <a:off x="5436096" y="2708920"/>
            <a:ext cx="1080120" cy="369332"/>
          </a:xfrm>
          <a:prstGeom prst="rect">
            <a:avLst/>
          </a:prstGeom>
          <a:noFill/>
        </p:spPr>
        <p:txBody>
          <a:bodyPr wrap="square" rtlCol="0">
            <a:spAutoFit/>
          </a:bodyPr>
          <a:lstStyle/>
          <a:p>
            <a:r>
              <a:rPr lang="en-GB" b="1" dirty="0" smtClean="0">
                <a:solidFill>
                  <a:schemeClr val="bg1"/>
                </a:solidFill>
              </a:rPr>
              <a:t>VCC 180</a:t>
            </a:r>
          </a:p>
        </p:txBody>
      </p:sp>
      <p:pic>
        <p:nvPicPr>
          <p:cNvPr id="11" name="Picture 10" descr="VCC 450_2.jpg"/>
          <p:cNvPicPr>
            <a:picLocks noChangeAspect="1"/>
          </p:cNvPicPr>
          <p:nvPr/>
        </p:nvPicPr>
        <p:blipFill>
          <a:blip r:embed="rId5" cstate="print"/>
          <a:stretch>
            <a:fillRect/>
          </a:stretch>
        </p:blipFill>
        <p:spPr>
          <a:xfrm>
            <a:off x="4788024" y="3861048"/>
            <a:ext cx="2066400" cy="2066400"/>
          </a:xfrm>
          <a:prstGeom prst="rect">
            <a:avLst/>
          </a:prstGeom>
        </p:spPr>
      </p:pic>
      <p:sp>
        <p:nvSpPr>
          <p:cNvPr id="15" name="TextBox 14"/>
          <p:cNvSpPr txBox="1"/>
          <p:nvPr/>
        </p:nvSpPr>
        <p:spPr>
          <a:xfrm>
            <a:off x="5364088" y="5589240"/>
            <a:ext cx="1008112" cy="369332"/>
          </a:xfrm>
          <a:prstGeom prst="rect">
            <a:avLst/>
          </a:prstGeom>
          <a:noFill/>
        </p:spPr>
        <p:txBody>
          <a:bodyPr wrap="square" rtlCol="0">
            <a:spAutoFit/>
          </a:bodyPr>
          <a:lstStyle/>
          <a:p>
            <a:r>
              <a:rPr lang="en-GB" b="1" dirty="0" smtClean="0">
                <a:solidFill>
                  <a:schemeClr val="bg1"/>
                </a:solidFill>
              </a:rPr>
              <a:t>VCC 450</a:t>
            </a:r>
          </a:p>
        </p:txBody>
      </p:sp>
      <p:pic>
        <p:nvPicPr>
          <p:cNvPr id="16" name="Picture 15" descr="VCC 758.jpg"/>
          <p:cNvPicPr>
            <a:picLocks noChangeAspect="1"/>
          </p:cNvPicPr>
          <p:nvPr/>
        </p:nvPicPr>
        <p:blipFill>
          <a:blip r:embed="rId6" cstate="print"/>
          <a:stretch>
            <a:fillRect/>
          </a:stretch>
        </p:blipFill>
        <p:spPr>
          <a:xfrm>
            <a:off x="251520" y="3861048"/>
            <a:ext cx="2066400" cy="2066400"/>
          </a:xfrm>
          <a:prstGeom prst="rect">
            <a:avLst/>
          </a:prstGeom>
        </p:spPr>
      </p:pic>
      <p:sp>
        <p:nvSpPr>
          <p:cNvPr id="17" name="TextBox 16"/>
          <p:cNvSpPr txBox="1"/>
          <p:nvPr/>
        </p:nvSpPr>
        <p:spPr>
          <a:xfrm>
            <a:off x="755576" y="5517232"/>
            <a:ext cx="1008112" cy="369332"/>
          </a:xfrm>
          <a:prstGeom prst="rect">
            <a:avLst/>
          </a:prstGeom>
          <a:noFill/>
        </p:spPr>
        <p:txBody>
          <a:bodyPr wrap="square" rtlCol="0">
            <a:spAutoFit/>
          </a:bodyPr>
          <a:lstStyle/>
          <a:p>
            <a:r>
              <a:rPr lang="en-GB" b="1" dirty="0" smtClean="0">
                <a:solidFill>
                  <a:schemeClr val="bg1"/>
                </a:solidFill>
              </a:rPr>
              <a:t>VCC 758</a:t>
            </a:r>
          </a:p>
        </p:txBody>
      </p:sp>
      <p:pic>
        <p:nvPicPr>
          <p:cNvPr id="24" name="Picture 23" descr="VCC2066.bmp"/>
          <p:cNvPicPr>
            <a:picLocks noChangeAspect="1"/>
          </p:cNvPicPr>
          <p:nvPr/>
        </p:nvPicPr>
        <p:blipFill>
          <a:blip r:embed="rId7" cstate="print"/>
          <a:stretch>
            <a:fillRect/>
          </a:stretch>
        </p:blipFill>
        <p:spPr>
          <a:xfrm>
            <a:off x="2411760" y="980728"/>
            <a:ext cx="1950584" cy="2066400"/>
          </a:xfrm>
          <a:prstGeom prst="rect">
            <a:avLst/>
          </a:prstGeom>
        </p:spPr>
      </p:pic>
      <p:pic>
        <p:nvPicPr>
          <p:cNvPr id="25" name="Picture 24" descr="VCC180.bmp"/>
          <p:cNvPicPr>
            <a:picLocks noChangeAspect="1"/>
          </p:cNvPicPr>
          <p:nvPr/>
        </p:nvPicPr>
        <p:blipFill>
          <a:blip r:embed="rId8" cstate="print"/>
          <a:stretch>
            <a:fillRect/>
          </a:stretch>
        </p:blipFill>
        <p:spPr>
          <a:xfrm>
            <a:off x="6948264" y="980728"/>
            <a:ext cx="1950584" cy="2066400"/>
          </a:xfrm>
          <a:prstGeom prst="rect">
            <a:avLst/>
          </a:prstGeom>
        </p:spPr>
      </p:pic>
      <p:pic>
        <p:nvPicPr>
          <p:cNvPr id="26" name="Picture 25" descr="VCC758.bmp"/>
          <p:cNvPicPr>
            <a:picLocks noChangeAspect="1"/>
          </p:cNvPicPr>
          <p:nvPr/>
        </p:nvPicPr>
        <p:blipFill>
          <a:blip r:embed="rId9" cstate="print"/>
          <a:stretch>
            <a:fillRect/>
          </a:stretch>
        </p:blipFill>
        <p:spPr>
          <a:xfrm>
            <a:off x="2411761" y="3861048"/>
            <a:ext cx="1950584" cy="2066400"/>
          </a:xfrm>
          <a:prstGeom prst="rect">
            <a:avLst/>
          </a:prstGeom>
        </p:spPr>
      </p:pic>
      <p:pic>
        <p:nvPicPr>
          <p:cNvPr id="27" name="Picture 26" descr="VCC450.bmp"/>
          <p:cNvPicPr>
            <a:picLocks noChangeAspect="1"/>
          </p:cNvPicPr>
          <p:nvPr/>
        </p:nvPicPr>
        <p:blipFill>
          <a:blip r:embed="rId10" cstate="print"/>
          <a:stretch>
            <a:fillRect/>
          </a:stretch>
        </p:blipFill>
        <p:spPr>
          <a:xfrm>
            <a:off x="6948265" y="3861048"/>
            <a:ext cx="1950584" cy="20664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0.1|0.8|0.1"/>
</p:tagLst>
</file>

<file path=ppt/tags/tag3.xml><?xml version="1.0" encoding="utf-8"?>
<p:tagLst xmlns:a="http://schemas.openxmlformats.org/drawingml/2006/main" xmlns:r="http://schemas.openxmlformats.org/officeDocument/2006/relationships" xmlns:p="http://schemas.openxmlformats.org/presentationml/2006/main">
  <p:tag name="TIMING" val="|0|0"/>
</p:tagLst>
</file>

<file path=ppt/tags/tag4.xml><?xml version="1.0" encoding="utf-8"?>
<p:tagLst xmlns:a="http://schemas.openxmlformats.org/drawingml/2006/main" xmlns:r="http://schemas.openxmlformats.org/officeDocument/2006/relationships" xmlns:p="http://schemas.openxmlformats.org/presentationml/2006/main">
  <p:tag name="TIMING" val="|21.8|7.5|7.3|17.5|2.9"/>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3545</TotalTime>
  <Words>987</Words>
  <Application>Microsoft Office PowerPoint</Application>
  <PresentationFormat>On-screen Show (4:3)</PresentationFormat>
  <Paragraphs>127</Paragraphs>
  <Slides>16</Slides>
  <Notes>16</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The Virgo Cluster Through The AGES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Rhysy</dc:creator>
  <cp:lastModifiedBy>Rhys Taylor</cp:lastModifiedBy>
  <cp:revision>194</cp:revision>
  <dcterms:created xsi:type="dcterms:W3CDTF">2009-03-01T09:52:37Z</dcterms:created>
  <dcterms:modified xsi:type="dcterms:W3CDTF">2012-04-09T19:05:10Z</dcterms:modified>
</cp:coreProperties>
</file>