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8"/>
  </p:notesMasterIdLst>
  <p:sldIdLst>
    <p:sldId id="275" r:id="rId2"/>
    <p:sldId id="297" r:id="rId3"/>
    <p:sldId id="301" r:id="rId4"/>
    <p:sldId id="315" r:id="rId5"/>
    <p:sldId id="304" r:id="rId6"/>
    <p:sldId id="305" r:id="rId7"/>
    <p:sldId id="314" r:id="rId8"/>
    <p:sldId id="316" r:id="rId9"/>
    <p:sldId id="306" r:id="rId10"/>
    <p:sldId id="307" r:id="rId11"/>
    <p:sldId id="328" r:id="rId12"/>
    <p:sldId id="309" r:id="rId13"/>
    <p:sldId id="327" r:id="rId14"/>
    <p:sldId id="310" r:id="rId15"/>
    <p:sldId id="308" r:id="rId16"/>
    <p:sldId id="311" r:id="rId17"/>
    <p:sldId id="319" r:id="rId18"/>
    <p:sldId id="317" r:id="rId19"/>
    <p:sldId id="320" r:id="rId20"/>
    <p:sldId id="312" r:id="rId21"/>
    <p:sldId id="325" r:id="rId22"/>
    <p:sldId id="322" r:id="rId23"/>
    <p:sldId id="323" r:id="rId24"/>
    <p:sldId id="324" r:id="rId25"/>
    <p:sldId id="326" r:id="rId26"/>
    <p:sldId id="31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6574D-1638-F545-B6C8-20125BFC37FD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62615-7568-2045-BA7F-14A3F6D2BA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F_HI = 0.74 </a:t>
            </a:r>
            <a:r>
              <a:rPr lang="en-US" baseline="0" dirty="0" err="1" smtClean="0"/>
              <a:t>Jy</a:t>
            </a:r>
            <a:r>
              <a:rPr lang="en-US" baseline="0" dirty="0" smtClean="0"/>
              <a:t> km/</a:t>
            </a:r>
            <a:r>
              <a:rPr lang="en-US" baseline="0" dirty="0" err="1" smtClean="0"/>
              <a:t>s</a:t>
            </a:r>
            <a:r>
              <a:rPr lang="en-US" baseline="0" dirty="0" smtClean="0"/>
              <a:t>.  </a:t>
            </a:r>
            <a:r>
              <a:rPr lang="en-US" baseline="0" dirty="0" err="1" smtClean="0"/>
              <a:t>Hanning</a:t>
            </a:r>
            <a:r>
              <a:rPr lang="en-US" baseline="0" dirty="0" smtClean="0"/>
              <a:t> smoothed with width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62615-7568-2045-BA7F-14A3F6D2BA0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F_HI = 0.74 </a:t>
            </a:r>
            <a:r>
              <a:rPr lang="en-US" baseline="0" dirty="0" err="1" smtClean="0"/>
              <a:t>Jy</a:t>
            </a:r>
            <a:r>
              <a:rPr lang="en-US" baseline="0" dirty="0" smtClean="0"/>
              <a:t> km/</a:t>
            </a:r>
            <a:r>
              <a:rPr lang="en-US" baseline="0" dirty="0" err="1" smtClean="0"/>
              <a:t>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62615-7568-2045-BA7F-14A3F6D2BA0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Davies</a:t>
            </a:r>
            <a:r>
              <a:rPr lang="en-US" baseline="0" dirty="0" smtClean="0"/>
              <a:t> et al. (2011).  Total error on alpha (including cosmic variance) 0.10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62615-7568-2045-BA7F-14A3F6D2BA0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62615-7568-2045-BA7F-14A3F6D2BA0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ALFALFA</a:t>
            </a:r>
            <a:r>
              <a:rPr lang="en-US" baseline="0" dirty="0" smtClean="0"/>
              <a:t> HIMF – smaller errors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62615-7568-2045-BA7F-14A3F6D2BA0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Normalising</a:t>
            </a:r>
            <a:r>
              <a:rPr lang="en-US" baseline="0" dirty="0" smtClean="0"/>
              <a:t> to &gt; 10^9 rather than 10^9 – 10^9.5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62615-7568-2045-BA7F-14A3F6D2BA0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AO40 will cover four times the area in the same time on the telescope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862615-7568-2045-BA7F-14A3F6D2BA0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716F6-CB11-3343-AAAE-2196B9E10A53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88402-FE2A-C144-9D8B-29B593897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716F6-CB11-3343-AAAE-2196B9E10A53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88402-FE2A-C144-9D8B-29B593897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716F6-CB11-3343-AAAE-2196B9E10A53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88402-FE2A-C144-9D8B-29B593897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716F6-CB11-3343-AAAE-2196B9E10A53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88402-FE2A-C144-9D8B-29B593897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716F6-CB11-3343-AAAE-2196B9E10A53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88402-FE2A-C144-9D8B-29B593897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716F6-CB11-3343-AAAE-2196B9E10A53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88402-FE2A-C144-9D8B-29B593897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716F6-CB11-3343-AAAE-2196B9E10A53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88402-FE2A-C144-9D8B-29B593897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716F6-CB11-3343-AAAE-2196B9E10A53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88402-FE2A-C144-9D8B-29B593897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716F6-CB11-3343-AAAE-2196B9E10A53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88402-FE2A-C144-9D8B-29B593897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716F6-CB11-3343-AAAE-2196B9E10A53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88402-FE2A-C144-9D8B-29B593897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716F6-CB11-3343-AAAE-2196B9E10A53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88402-FE2A-C144-9D8B-29B593897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716F6-CB11-3343-AAAE-2196B9E10A53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88402-FE2A-C144-9D8B-29B593897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716F6-CB11-3343-AAAE-2196B9E10A53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88402-FE2A-C144-9D8B-29B593897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fld id="{DA9716F6-CB11-3343-AAAE-2196B9E10A53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fld id="{2E088402-FE2A-C144-9D8B-29B593897B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koneil\Desktop\TF35\Monday\NGC7448.mpg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ges-logo-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AGES – High Density Regions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Virgo Cluster – 25 sq. deg. completed</a:t>
            </a:r>
          </a:p>
          <a:p>
            <a:pPr lvl="1"/>
            <a:r>
              <a:rPr lang="en-US" dirty="0" smtClean="0"/>
              <a:t>See talk by Rhys Taylor</a:t>
            </a:r>
          </a:p>
          <a:p>
            <a:r>
              <a:rPr lang="en-US" dirty="0" err="1" smtClean="0"/>
              <a:t>Abell</a:t>
            </a:r>
            <a:r>
              <a:rPr lang="en-US" dirty="0" smtClean="0"/>
              <a:t> 1367 – 5/20 sq. deg. completed</a:t>
            </a:r>
          </a:p>
          <a:p>
            <a:r>
              <a:rPr lang="en-US" dirty="0" smtClean="0"/>
              <a:t>N7448 Group – 20 sq. deg. completed</a:t>
            </a:r>
          </a:p>
          <a:p>
            <a:r>
              <a:rPr lang="en-US" dirty="0" smtClean="0"/>
              <a:t>N3193 Group – 20 sq. deg. completed</a:t>
            </a:r>
          </a:p>
          <a:p>
            <a:pPr lvl="1"/>
            <a:r>
              <a:rPr lang="en-US" dirty="0" smtClean="0"/>
              <a:t>Data currently being reduced</a:t>
            </a:r>
          </a:p>
          <a:p>
            <a:r>
              <a:rPr lang="en-US" dirty="0" smtClean="0"/>
              <a:t>Leo Group – 20 sq. deg. in progress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Abell</a:t>
            </a:r>
            <a:r>
              <a:rPr lang="en-US" dirty="0" smtClean="0"/>
              <a:t> 1367</a:t>
            </a:r>
            <a:endParaRPr lang="en-US" dirty="0"/>
          </a:p>
        </p:txBody>
      </p:sp>
      <p:pic>
        <p:nvPicPr>
          <p:cNvPr id="4" name="Content Placeholder 3" descr="A1367-galdist.png"/>
          <p:cNvPicPr>
            <a:picLocks noGrp="1" noChangeAspect="1"/>
          </p:cNvPicPr>
          <p:nvPr>
            <p:ph idx="1"/>
          </p:nvPr>
        </p:nvPicPr>
        <p:blipFill>
          <a:blip r:embed="rId2"/>
          <a:srcRect l="-35000" r="-35000"/>
          <a:stretch>
            <a:fillRect/>
          </a:stretch>
        </p:blipFill>
        <p:spPr>
          <a:xfrm>
            <a:off x="0" y="1618130"/>
            <a:ext cx="9144000" cy="484094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Abell</a:t>
            </a:r>
            <a:r>
              <a:rPr lang="en-US" dirty="0" smtClean="0"/>
              <a:t> 1367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Inner strip covering cluster core and </a:t>
            </a:r>
            <a:r>
              <a:rPr lang="en-US" dirty="0" err="1" smtClean="0"/>
              <a:t>infall</a:t>
            </a:r>
            <a:r>
              <a:rPr lang="en-US" dirty="0" smtClean="0"/>
              <a:t> regions to east and west surveyed (</a:t>
            </a:r>
            <a:r>
              <a:rPr lang="en-US" dirty="0" err="1" smtClean="0"/>
              <a:t>Cortese</a:t>
            </a:r>
            <a:r>
              <a:rPr lang="en-US" dirty="0" smtClean="0"/>
              <a:t> et al. 2008)</a:t>
            </a:r>
          </a:p>
          <a:p>
            <a:r>
              <a:rPr lang="en-US" dirty="0" smtClean="0"/>
              <a:t>Data also used by Scott et al. (2010) and Scott et al. (2012)</a:t>
            </a:r>
          </a:p>
          <a:p>
            <a:r>
              <a:rPr lang="en-US" dirty="0" err="1" smtClean="0"/>
              <a:t>Infall</a:t>
            </a:r>
            <a:r>
              <a:rPr lang="en-US" dirty="0" smtClean="0"/>
              <a:t> regions to north and south currently being observed, expected to be completed in 2013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NGC 7448</a:t>
            </a:r>
            <a:endParaRPr lang="en-US" dirty="0"/>
          </a:p>
        </p:txBody>
      </p:sp>
      <p:pic>
        <p:nvPicPr>
          <p:cNvPr id="6" name="NGC7448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88478" y="1548072"/>
            <a:ext cx="6470072" cy="51760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NGC 7448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Southern 60% published (Davies et al. 2011)</a:t>
            </a:r>
          </a:p>
          <a:p>
            <a:r>
              <a:rPr lang="en-US" dirty="0" smtClean="0"/>
              <a:t>Full cube now completed and cataloged (</a:t>
            </a:r>
            <a:r>
              <a:rPr lang="en-US" dirty="0" err="1" smtClean="0"/>
              <a:t>Herbst</a:t>
            </a:r>
            <a:r>
              <a:rPr lang="en-US" dirty="0" smtClean="0"/>
              <a:t> et al. 2012)</a:t>
            </a:r>
          </a:p>
          <a:p>
            <a:r>
              <a:rPr lang="en-US" dirty="0" smtClean="0"/>
              <a:t>Found 10 new dwarfs in the </a:t>
            </a:r>
            <a:r>
              <a:rPr lang="en-US" dirty="0" err="1" smtClean="0"/>
              <a:t>redshift</a:t>
            </a:r>
            <a:r>
              <a:rPr lang="en-US" dirty="0" smtClean="0"/>
              <a:t> range of the group and 1 in the foreground.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AGES – Low Density Regions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NGC 7332/9 – 5 sq. deg. completed</a:t>
            </a:r>
          </a:p>
          <a:p>
            <a:r>
              <a:rPr lang="en-US" dirty="0" smtClean="0"/>
              <a:t>NGC 4302/4298 – 20 sq. deg. not 				 started</a:t>
            </a:r>
          </a:p>
          <a:p>
            <a:r>
              <a:rPr lang="en-US" dirty="0" smtClean="0"/>
              <a:t>NGC 1156 – 5 sq. deg. completed</a:t>
            </a:r>
          </a:p>
          <a:p>
            <a:r>
              <a:rPr lang="en-US" dirty="0" smtClean="0"/>
              <a:t>UGC 2082 – 5 sq. deg. completed</a:t>
            </a:r>
          </a:p>
          <a:p>
            <a:r>
              <a:rPr lang="en-US" dirty="0" smtClean="0"/>
              <a:t>NGC 5523 – 20 sq. deg. in progress</a:t>
            </a:r>
          </a:p>
          <a:p>
            <a:r>
              <a:rPr lang="en-US" dirty="0" smtClean="0"/>
              <a:t>Local Void – 20 sq. deg. not started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NGC 7332/9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Published in Minchin et al. (2010)</a:t>
            </a:r>
          </a:p>
          <a:p>
            <a:r>
              <a:rPr lang="en-US" dirty="0" smtClean="0"/>
              <a:t>NGC 7339: a spiral with known HI </a:t>
            </a:r>
          </a:p>
          <a:p>
            <a:r>
              <a:rPr lang="en-US" dirty="0" smtClean="0"/>
              <a:t>NGC 7332: a </a:t>
            </a:r>
            <a:r>
              <a:rPr lang="en-US" dirty="0" err="1" smtClean="0"/>
              <a:t>lenticular</a:t>
            </a:r>
            <a:r>
              <a:rPr lang="en-US" dirty="0" smtClean="0"/>
              <a:t> with ionized gas</a:t>
            </a:r>
          </a:p>
          <a:p>
            <a:r>
              <a:rPr lang="en-US" dirty="0" smtClean="0"/>
              <a:t>Found two M</a:t>
            </a:r>
            <a:r>
              <a:rPr lang="en-US" baseline="-25000" dirty="0" smtClean="0"/>
              <a:t>HI</a:t>
            </a:r>
            <a:r>
              <a:rPr lang="en-US" dirty="0" smtClean="0"/>
              <a:t> ~ 10</a:t>
            </a:r>
            <a:r>
              <a:rPr lang="en-US" baseline="30000" dirty="0" smtClean="0"/>
              <a:t>7</a:t>
            </a:r>
            <a:r>
              <a:rPr lang="en-US" dirty="0" smtClean="0"/>
              <a:t> M</a:t>
            </a:r>
            <a:r>
              <a:rPr lang="en-US" altLang="zh-TW" baseline="-25000" dirty="0" smtClean="0"/>
              <a:t>☉</a:t>
            </a:r>
            <a:r>
              <a:rPr lang="en-US" dirty="0" smtClean="0"/>
              <a:t> dwarfs nearby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NGC 7332/9</a:t>
            </a:r>
            <a:endParaRPr lang="en-US" dirty="0"/>
          </a:p>
        </p:txBody>
      </p:sp>
      <p:pic>
        <p:nvPicPr>
          <p:cNvPr id="6" name="Content Placeholder 5" descr="n7332_group_contour.png"/>
          <p:cNvPicPr>
            <a:picLocks noGrp="1" noChangeAspect="1"/>
          </p:cNvPicPr>
          <p:nvPr>
            <p:ph idx="1"/>
          </p:nvPr>
        </p:nvPicPr>
        <p:blipFill>
          <a:blip r:embed="rId2"/>
          <a:srcRect l="-8145" r="-8145"/>
          <a:stretch>
            <a:fillRect/>
          </a:stretch>
        </p:blipFill>
        <p:spPr>
          <a:xfrm>
            <a:off x="1" y="1618129"/>
            <a:ext cx="9143999" cy="4840941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NGC 7332/9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Published in Minchin et al. (2010)</a:t>
            </a:r>
          </a:p>
          <a:p>
            <a:r>
              <a:rPr lang="en-US" dirty="0" smtClean="0"/>
              <a:t>NGC 7339: a spiral with known HI </a:t>
            </a:r>
          </a:p>
          <a:p>
            <a:r>
              <a:rPr lang="en-US" dirty="0" smtClean="0"/>
              <a:t>NGC 7332: a </a:t>
            </a:r>
            <a:r>
              <a:rPr lang="en-US" dirty="0" err="1" smtClean="0"/>
              <a:t>lenticular</a:t>
            </a:r>
            <a:r>
              <a:rPr lang="en-US" dirty="0" smtClean="0"/>
              <a:t> with ionized gas</a:t>
            </a:r>
          </a:p>
          <a:p>
            <a:r>
              <a:rPr lang="en-US" dirty="0" smtClean="0"/>
              <a:t>Found two M</a:t>
            </a:r>
            <a:r>
              <a:rPr lang="en-US" baseline="-25000" dirty="0" smtClean="0"/>
              <a:t>HI</a:t>
            </a:r>
            <a:r>
              <a:rPr lang="en-US" dirty="0" smtClean="0"/>
              <a:t> ~ 10</a:t>
            </a:r>
            <a:r>
              <a:rPr lang="en-US" baseline="30000" dirty="0" smtClean="0"/>
              <a:t>7</a:t>
            </a:r>
            <a:r>
              <a:rPr lang="en-US" dirty="0" smtClean="0"/>
              <a:t> M</a:t>
            </a:r>
            <a:r>
              <a:rPr lang="en-US" altLang="zh-TW" baseline="-25000" dirty="0" smtClean="0"/>
              <a:t>☉</a:t>
            </a:r>
            <a:r>
              <a:rPr lang="en-US" dirty="0" smtClean="0"/>
              <a:t> dwarfs nearby</a:t>
            </a:r>
          </a:p>
          <a:p>
            <a:r>
              <a:rPr lang="en-US" dirty="0" smtClean="0"/>
              <a:t>Found solid evidence that NGC 7332 is accreting gas from NGC 7339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NGC 7332/9</a:t>
            </a:r>
            <a:endParaRPr lang="en-US" dirty="0"/>
          </a:p>
        </p:txBody>
      </p:sp>
      <p:pic>
        <p:nvPicPr>
          <p:cNvPr id="6" name="Content Placeholder 5" descr="renzo5sig+beam2.png"/>
          <p:cNvPicPr>
            <a:picLocks noGrp="1" noChangeAspect="1"/>
          </p:cNvPicPr>
          <p:nvPr>
            <p:ph idx="1"/>
          </p:nvPr>
        </p:nvPicPr>
        <p:blipFill>
          <a:blip r:embed="rId2"/>
          <a:srcRect l="-44620" r="-44620"/>
          <a:stretch>
            <a:fillRect/>
          </a:stretch>
        </p:blipFill>
        <p:spPr>
          <a:xfrm>
            <a:off x="0" y="1618129"/>
            <a:ext cx="9144000" cy="4840941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of the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AGES</a:t>
            </a:r>
          </a:p>
          <a:p>
            <a:r>
              <a:rPr lang="en-US" dirty="0" smtClean="0"/>
              <a:t>The AGES volume</a:t>
            </a:r>
          </a:p>
          <a:p>
            <a:r>
              <a:rPr lang="en-US" dirty="0" smtClean="0"/>
              <a:t>High density environments</a:t>
            </a:r>
          </a:p>
          <a:p>
            <a:pPr lvl="1"/>
            <a:r>
              <a:rPr lang="en-US" dirty="0" smtClean="0"/>
              <a:t>Groups and clusters</a:t>
            </a:r>
          </a:p>
          <a:p>
            <a:r>
              <a:rPr lang="en-US" dirty="0" smtClean="0"/>
              <a:t>Low density environments</a:t>
            </a:r>
          </a:p>
          <a:p>
            <a:pPr lvl="1"/>
            <a:r>
              <a:rPr lang="en-US" dirty="0" smtClean="0"/>
              <a:t>Galaxy pairs, isolated galaxies and voids</a:t>
            </a:r>
          </a:p>
          <a:p>
            <a:r>
              <a:rPr lang="en-US" dirty="0" smtClean="0"/>
              <a:t>Future 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NGC 1156 &amp; UGC 2082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Minchin et al. (2010); Taber et al. (2011)</a:t>
            </a:r>
          </a:p>
          <a:p>
            <a:r>
              <a:rPr lang="en-US" dirty="0" smtClean="0"/>
              <a:t>Closest M</a:t>
            </a:r>
            <a:r>
              <a:rPr lang="en-US" baseline="-25000" dirty="0" smtClean="0"/>
              <a:t>HI</a:t>
            </a:r>
            <a:r>
              <a:rPr lang="en-US" dirty="0" smtClean="0"/>
              <a:t> &gt; 10</a:t>
            </a:r>
            <a:r>
              <a:rPr lang="en-US" baseline="30000" dirty="0" smtClean="0"/>
              <a:t>9</a:t>
            </a:r>
            <a:r>
              <a:rPr lang="en-US" dirty="0" smtClean="0"/>
              <a:t> M</a:t>
            </a:r>
            <a:r>
              <a:rPr lang="en-US" altLang="zh-TW" baseline="-25000" dirty="0" smtClean="0"/>
              <a:t>☉</a:t>
            </a:r>
            <a:r>
              <a:rPr lang="en-US" altLang="zh-TW" dirty="0" smtClean="0"/>
              <a:t> isolated galaxies</a:t>
            </a:r>
          </a:p>
          <a:p>
            <a:r>
              <a:rPr lang="en-US" dirty="0" smtClean="0"/>
              <a:t>Selection criteria make companions with M</a:t>
            </a:r>
            <a:r>
              <a:rPr lang="en-US" baseline="-25000" dirty="0" smtClean="0"/>
              <a:t>HI</a:t>
            </a:r>
            <a:r>
              <a:rPr lang="en-US" dirty="0" smtClean="0"/>
              <a:t> &gt; 10</a:t>
            </a:r>
            <a:r>
              <a:rPr lang="en-US" baseline="30000" dirty="0" smtClean="0"/>
              <a:t>7.8</a:t>
            </a:r>
            <a:r>
              <a:rPr lang="en-US" dirty="0" smtClean="0"/>
              <a:t> M</a:t>
            </a:r>
            <a:r>
              <a:rPr lang="en-US" altLang="zh-TW" baseline="-25000" dirty="0" smtClean="0"/>
              <a:t>☉</a:t>
            </a:r>
            <a:r>
              <a:rPr lang="en-US" altLang="zh-TW" dirty="0" smtClean="0"/>
              <a:t> unlikely</a:t>
            </a:r>
          </a:p>
          <a:p>
            <a:r>
              <a:rPr lang="en-US" dirty="0" smtClean="0"/>
              <a:t>AGES has 1 – 1.6 decades of sensitivity below this to look for dwarfs</a:t>
            </a:r>
          </a:p>
          <a:p>
            <a:r>
              <a:rPr lang="en-US" dirty="0" smtClean="0"/>
              <a:t>Found one M</a:t>
            </a:r>
            <a:r>
              <a:rPr lang="en-US" baseline="-25000" dirty="0" smtClean="0"/>
              <a:t>HI</a:t>
            </a:r>
            <a:r>
              <a:rPr lang="en-US" dirty="0" smtClean="0"/>
              <a:t> ~ 10</a:t>
            </a:r>
            <a:r>
              <a:rPr lang="en-US" baseline="30000" dirty="0" smtClean="0"/>
              <a:t>6</a:t>
            </a:r>
            <a:r>
              <a:rPr lang="en-US" dirty="0" smtClean="0"/>
              <a:t> M</a:t>
            </a:r>
            <a:r>
              <a:rPr lang="en-US" altLang="zh-TW" baseline="-25000" dirty="0" smtClean="0"/>
              <a:t>☉</a:t>
            </a:r>
            <a:r>
              <a:rPr lang="en-US" altLang="zh-TW" dirty="0" smtClean="0"/>
              <a:t> </a:t>
            </a:r>
            <a:r>
              <a:rPr lang="en-US" dirty="0" smtClean="0"/>
              <a:t>companion to each galaxy – fewer than expected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NGC 1156 &amp; UGC 2082</a:t>
            </a:r>
            <a:endParaRPr lang="en-US" dirty="0"/>
          </a:p>
        </p:txBody>
      </p:sp>
      <p:pic>
        <p:nvPicPr>
          <p:cNvPr id="7" name="Content Placeholder 6" descr="isolated_galaxies_himf1b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0833" r="-20833"/>
          <a:stretch>
            <a:fillRect/>
          </a:stretch>
        </p:blipFill>
        <p:spPr>
          <a:xfrm>
            <a:off x="0" y="1618129"/>
            <a:ext cx="9144000" cy="48409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NGC 1156 &amp; UGC 2082</a:t>
            </a:r>
            <a:endParaRPr lang="en-US" dirty="0"/>
          </a:p>
        </p:txBody>
      </p:sp>
      <p:pic>
        <p:nvPicPr>
          <p:cNvPr id="6" name="Content Placeholder 5" descr="isolated_galaxies_himf2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0833" r="-20833"/>
          <a:stretch>
            <a:fillRect/>
          </a:stretch>
        </p:blipFill>
        <p:spPr>
          <a:xfrm>
            <a:off x="0" y="1618129"/>
            <a:ext cx="9144000" cy="48409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NGC 1156 &amp; UGC 2082</a:t>
            </a:r>
            <a:endParaRPr lang="en-US" dirty="0"/>
          </a:p>
        </p:txBody>
      </p:sp>
      <p:pic>
        <p:nvPicPr>
          <p:cNvPr id="8" name="Content Placeholder 7" descr="isolated_galaxies_himf3.png"/>
          <p:cNvPicPr>
            <a:picLocks noGrp="1" noChangeAspect="1"/>
          </p:cNvPicPr>
          <p:nvPr>
            <p:ph idx="1"/>
          </p:nvPr>
        </p:nvPicPr>
        <p:blipFill>
          <a:blip r:embed="rId3"/>
          <a:srcRect l="-20833" r="-20833"/>
          <a:stretch>
            <a:fillRect/>
          </a:stretch>
        </p:blipFill>
        <p:spPr>
          <a:xfrm>
            <a:off x="0" y="1618129"/>
            <a:ext cx="9144000" cy="4840942"/>
          </a:xfrm>
        </p:spPr>
      </p:pic>
      <p:sp>
        <p:nvSpPr>
          <p:cNvPr id="10" name="TextBox 9"/>
          <p:cNvSpPr txBox="1"/>
          <p:nvPr/>
        </p:nvSpPr>
        <p:spPr>
          <a:xfrm>
            <a:off x="2229556" y="3753556"/>
            <a:ext cx="324399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3σ </a:t>
            </a:r>
            <a:r>
              <a:rPr lang="en-US" sz="3200" dirty="0" err="1" smtClean="0">
                <a:solidFill>
                  <a:srgbClr val="FF0000"/>
                </a:solidFill>
              </a:rPr>
              <a:t>underdensity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NGC 1156 &amp; UGC 2082</a:t>
            </a:r>
            <a:endParaRPr lang="en-US" dirty="0"/>
          </a:p>
        </p:txBody>
      </p:sp>
      <p:pic>
        <p:nvPicPr>
          <p:cNvPr id="4" name="Content Placeholder 3" descr="isolated_galaxies_himf4.png"/>
          <p:cNvPicPr>
            <a:picLocks noGrp="1" noChangeAspect="1"/>
          </p:cNvPicPr>
          <p:nvPr>
            <p:ph idx="1"/>
          </p:nvPr>
        </p:nvPicPr>
        <p:blipFill>
          <a:blip r:embed="rId3"/>
          <a:srcRect l="-20833" r="-20833"/>
          <a:stretch>
            <a:fillRect/>
          </a:stretch>
        </p:blipFill>
        <p:spPr>
          <a:xfrm>
            <a:off x="0" y="1618129"/>
            <a:ext cx="9144000" cy="4840942"/>
          </a:xfrm>
        </p:spPr>
      </p:pic>
      <p:sp>
        <p:nvSpPr>
          <p:cNvPr id="5" name="TextBox 4"/>
          <p:cNvSpPr txBox="1"/>
          <p:nvPr/>
        </p:nvSpPr>
        <p:spPr>
          <a:xfrm>
            <a:off x="2229556" y="3852333"/>
            <a:ext cx="312998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7σ </a:t>
            </a:r>
            <a:r>
              <a:rPr lang="en-US" sz="3200" dirty="0" err="1" smtClean="0">
                <a:solidFill>
                  <a:srgbClr val="FF0000"/>
                </a:solidFill>
              </a:rPr>
              <a:t>underdensity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NGC 1156 &amp; UGC 2082</a:t>
            </a:r>
            <a:endParaRPr lang="en-US" dirty="0"/>
          </a:p>
        </p:txBody>
      </p:sp>
      <p:pic>
        <p:nvPicPr>
          <p:cNvPr id="7" name="Content Placeholder 6" descr="isolated_galaxies_himf5.png"/>
          <p:cNvPicPr>
            <a:picLocks noGrp="1" noChangeAspect="1"/>
          </p:cNvPicPr>
          <p:nvPr>
            <p:ph idx="1"/>
          </p:nvPr>
        </p:nvPicPr>
        <p:blipFill>
          <a:blip r:embed="rId3"/>
          <a:srcRect l="-20833" r="-20833"/>
          <a:stretch>
            <a:fillRect/>
          </a:stretch>
        </p:blipFill>
        <p:spPr>
          <a:xfrm>
            <a:off x="0" y="1618129"/>
            <a:ext cx="9144000" cy="4840942"/>
          </a:xfrm>
        </p:spPr>
      </p:pic>
      <p:sp>
        <p:nvSpPr>
          <p:cNvPr id="5" name="TextBox 4"/>
          <p:cNvSpPr txBox="1"/>
          <p:nvPr/>
        </p:nvSpPr>
        <p:spPr>
          <a:xfrm>
            <a:off x="2003780" y="4049887"/>
            <a:ext cx="312998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5σ </a:t>
            </a:r>
            <a:r>
              <a:rPr lang="en-US" sz="3200" dirty="0" err="1" smtClean="0">
                <a:solidFill>
                  <a:srgbClr val="FF0000"/>
                </a:solidFill>
              </a:rPr>
              <a:t>underdensity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Wider survey of the Virgo Cluster to AGES depth</a:t>
            </a:r>
          </a:p>
          <a:p>
            <a:r>
              <a:rPr lang="en-US" dirty="0" smtClean="0"/>
              <a:t>Deep survey of Virgo and other environments to see what is missed</a:t>
            </a:r>
          </a:p>
          <a:p>
            <a:r>
              <a:rPr lang="en-US" dirty="0" smtClean="0"/>
              <a:t>Targeted survey for low-mass dwarfs around isolated galaxies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Arecibo Galaxy Environment Survey</a:t>
            </a:r>
          </a:p>
          <a:p>
            <a:r>
              <a:rPr lang="en-US" dirty="0" smtClean="0"/>
              <a:t>200 square degrees in thirteen fields</a:t>
            </a:r>
          </a:p>
          <a:p>
            <a:pPr lvl="1"/>
            <a:r>
              <a:rPr lang="en-US" dirty="0" smtClean="0"/>
              <a:t>Four 5 sq. deg. regions</a:t>
            </a:r>
          </a:p>
          <a:p>
            <a:pPr lvl="1"/>
            <a:r>
              <a:rPr lang="en-US" dirty="0" smtClean="0"/>
              <a:t>Nine 20 sq. deg. regions</a:t>
            </a:r>
          </a:p>
          <a:p>
            <a:r>
              <a:rPr lang="en-US" dirty="0" smtClean="0"/>
              <a:t>Covers environments from the Local Void to the Virgo Cluster</a:t>
            </a:r>
          </a:p>
          <a:p>
            <a:r>
              <a:rPr lang="en-US" dirty="0" smtClean="0"/>
              <a:t>0.7 </a:t>
            </a:r>
            <a:r>
              <a:rPr lang="en-US" dirty="0" err="1" smtClean="0"/>
              <a:t>mJy</a:t>
            </a:r>
            <a:r>
              <a:rPr lang="en-US" dirty="0" smtClean="0"/>
              <a:t> beam</a:t>
            </a:r>
            <a:r>
              <a:rPr lang="en-US" baseline="30000" dirty="0" smtClean="0"/>
              <a:t>-1</a:t>
            </a:r>
            <a:r>
              <a:rPr lang="en-US" dirty="0" smtClean="0"/>
              <a:t> noise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the ALFA 7-beam feed array</a:t>
            </a:r>
          </a:p>
          <a:p>
            <a:r>
              <a:rPr lang="en-US" dirty="0" smtClean="0"/>
              <a:t>Makes 3 </a:t>
            </a:r>
            <a:r>
              <a:rPr lang="en-US" dirty="0" err="1" smtClean="0"/>
              <a:t>Nyquist</a:t>
            </a:r>
            <a:r>
              <a:rPr lang="en-US" dirty="0" smtClean="0"/>
              <a:t>-sampled maps with each beam</a:t>
            </a:r>
          </a:p>
          <a:p>
            <a:pPr lvl="1"/>
            <a:r>
              <a:rPr lang="en-US" dirty="0" smtClean="0"/>
              <a:t>Provides robustness against beam failure</a:t>
            </a:r>
          </a:p>
          <a:p>
            <a:r>
              <a:rPr lang="en-US" dirty="0" smtClean="0"/>
              <a:t>WAPP </a:t>
            </a:r>
            <a:r>
              <a:rPr lang="en-US" dirty="0" err="1" smtClean="0"/>
              <a:t>correlators</a:t>
            </a:r>
            <a:r>
              <a:rPr lang="en-US" dirty="0" smtClean="0"/>
              <a:t> – 100 MHz bandwidth, 5 km s</a:t>
            </a:r>
            <a:r>
              <a:rPr lang="en-US" baseline="30000" dirty="0" smtClean="0"/>
              <a:t>-1</a:t>
            </a:r>
            <a:r>
              <a:rPr lang="en-US" dirty="0" smtClean="0"/>
              <a:t> velocity resolution</a:t>
            </a:r>
          </a:p>
          <a:p>
            <a:r>
              <a:rPr lang="en-US" dirty="0" smtClean="0"/>
              <a:t>Mock spectrometers – 300 MHz bandwidth, 4 km s</a:t>
            </a:r>
            <a:r>
              <a:rPr lang="en-US" baseline="30000" dirty="0" smtClean="0"/>
              <a:t>-1</a:t>
            </a:r>
            <a:r>
              <a:rPr lang="en-US" dirty="0" smtClean="0"/>
              <a:t> velocity resolution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AGES Volume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AGES WAPP cubes are </a:t>
            </a:r>
            <a:r>
              <a:rPr lang="en-US" dirty="0" err="1" smtClean="0"/>
              <a:t>bandpass</a:t>
            </a:r>
            <a:r>
              <a:rPr lang="en-US" dirty="0" smtClean="0"/>
              <a:t> limited at ~18,000 km s</a:t>
            </a:r>
            <a:r>
              <a:rPr lang="en-US" baseline="30000" dirty="0" smtClean="0"/>
              <a:t>-1</a:t>
            </a:r>
            <a:r>
              <a:rPr lang="en-US" dirty="0" smtClean="0"/>
              <a:t> (</a:t>
            </a:r>
            <a:r>
              <a:rPr lang="en-US" dirty="0" err="1" smtClean="0"/>
              <a:t>z</a:t>
            </a:r>
            <a:r>
              <a:rPr lang="en-US" dirty="0" smtClean="0"/>
              <a:t> ~ 0.06)</a:t>
            </a:r>
          </a:p>
          <a:p>
            <a:r>
              <a:rPr lang="en-US" dirty="0" smtClean="0"/>
              <a:t>AGES Mock cubes are </a:t>
            </a:r>
            <a:r>
              <a:rPr lang="en-US" dirty="0" err="1" smtClean="0"/>
              <a:t>bandpass</a:t>
            </a:r>
            <a:r>
              <a:rPr lang="en-US" dirty="0" smtClean="0"/>
              <a:t> limited at ~45,000 km s</a:t>
            </a:r>
            <a:r>
              <a:rPr lang="en-US" baseline="30000" dirty="0" smtClean="0"/>
              <a:t>-1</a:t>
            </a:r>
            <a:r>
              <a:rPr lang="en-US" dirty="0" smtClean="0"/>
              <a:t> (</a:t>
            </a:r>
            <a:r>
              <a:rPr lang="en-US" dirty="0" err="1" smtClean="0"/>
              <a:t>z</a:t>
            </a:r>
            <a:r>
              <a:rPr lang="en-US" dirty="0" smtClean="0"/>
              <a:t> ~ 0.15)</a:t>
            </a:r>
          </a:p>
          <a:p>
            <a:r>
              <a:rPr lang="en-US" dirty="0" smtClean="0"/>
              <a:t>There is a large volume not included in the targeted environment that can be used for ‘blind survey’ science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Galaxy at </a:t>
            </a:r>
            <a:r>
              <a:rPr lang="en-US" dirty="0" err="1" smtClean="0"/>
              <a:t>z</a:t>
            </a:r>
            <a:r>
              <a:rPr lang="en-US" dirty="0" smtClean="0"/>
              <a:t> ~ 0.1</a:t>
            </a:r>
            <a:endParaRPr lang="en-US" dirty="0"/>
          </a:p>
        </p:txBody>
      </p:sp>
      <p:pic>
        <p:nvPicPr>
          <p:cNvPr id="6" name="Content Placeholder 5" descr="highz.png"/>
          <p:cNvPicPr>
            <a:picLocks noGrp="1" noChangeAspect="1"/>
          </p:cNvPicPr>
          <p:nvPr>
            <p:ph idx="1"/>
          </p:nvPr>
        </p:nvPicPr>
        <p:blipFill>
          <a:blip r:embed="rId3"/>
          <a:srcRect l="-16744" r="-16744"/>
          <a:stretch>
            <a:fillRect/>
          </a:stretch>
        </p:blipFill>
        <p:spPr>
          <a:xfrm>
            <a:off x="0" y="1618130"/>
            <a:ext cx="9144000" cy="48409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Galaxy at </a:t>
            </a:r>
            <a:r>
              <a:rPr lang="en-US" dirty="0" err="1" smtClean="0"/>
              <a:t>z</a:t>
            </a:r>
            <a:r>
              <a:rPr lang="en-US" dirty="0" smtClean="0"/>
              <a:t> ~ 0.1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 in 200s of Mock data</a:t>
            </a:r>
          </a:p>
          <a:p>
            <a:r>
              <a:rPr lang="en-US" dirty="0" smtClean="0"/>
              <a:t>M</a:t>
            </a:r>
            <a:r>
              <a:rPr lang="en-US" baseline="-25000" dirty="0" smtClean="0"/>
              <a:t>HI</a:t>
            </a:r>
            <a:r>
              <a:rPr lang="en-US" dirty="0" smtClean="0"/>
              <a:t> = 3.6 × 10</a:t>
            </a:r>
            <a:r>
              <a:rPr lang="en-US" baseline="30000" dirty="0" smtClean="0"/>
              <a:t>10</a:t>
            </a:r>
            <a:r>
              <a:rPr lang="en-US" dirty="0" smtClean="0"/>
              <a:t> M</a:t>
            </a:r>
            <a:r>
              <a:rPr lang="en-US" altLang="zh-TW" baseline="-25000" dirty="0" smtClean="0"/>
              <a:t>☉</a:t>
            </a:r>
            <a:r>
              <a:rPr lang="en-US" altLang="zh-TW" dirty="0" smtClean="0"/>
              <a:t>, </a:t>
            </a:r>
            <a:r>
              <a:rPr lang="en-US" dirty="0" smtClean="0"/>
              <a:t>ΔV</a:t>
            </a:r>
            <a:r>
              <a:rPr lang="en-US" baseline="-25000" dirty="0" smtClean="0"/>
              <a:t>50</a:t>
            </a:r>
            <a:r>
              <a:rPr lang="en-US" dirty="0" smtClean="0"/>
              <a:t> = 430 km s</a:t>
            </a:r>
            <a:r>
              <a:rPr lang="en-US" baseline="30000" dirty="0" smtClean="0"/>
              <a:t>-1</a:t>
            </a:r>
            <a:endParaRPr lang="en-US" dirty="0" smtClean="0"/>
          </a:p>
          <a:p>
            <a:r>
              <a:rPr lang="en-US" dirty="0" smtClean="0"/>
              <a:t>Such galaxies should be visible to beyond </a:t>
            </a:r>
            <a:r>
              <a:rPr lang="en-US" dirty="0" err="1" smtClean="0"/>
              <a:t>z</a:t>
            </a:r>
            <a:r>
              <a:rPr lang="en-US" dirty="0" smtClean="0"/>
              <a:t> ~ 0.13 in full-depth data</a:t>
            </a:r>
          </a:p>
          <a:p>
            <a:pPr lvl="1"/>
            <a:r>
              <a:rPr lang="en-US" dirty="0" smtClean="0"/>
              <a:t>Most M</a:t>
            </a:r>
            <a:r>
              <a:rPr lang="en-US" baseline="-25000" dirty="0" smtClean="0"/>
              <a:t>HI</a:t>
            </a:r>
            <a:r>
              <a:rPr lang="en-US" dirty="0" smtClean="0"/>
              <a:t> ~ 10</a:t>
            </a:r>
            <a:r>
              <a:rPr lang="en-US" baseline="30000" dirty="0" smtClean="0"/>
              <a:t>10.5</a:t>
            </a:r>
            <a:r>
              <a:rPr lang="en-US" dirty="0" smtClean="0"/>
              <a:t> M</a:t>
            </a:r>
            <a:r>
              <a:rPr lang="en-US" altLang="zh-TW" baseline="-25000" dirty="0" smtClean="0"/>
              <a:t>☉</a:t>
            </a:r>
            <a:r>
              <a:rPr lang="en-US" altLang="zh-TW" dirty="0" smtClean="0"/>
              <a:t> galaxies will be beyond </a:t>
            </a:r>
            <a:r>
              <a:rPr lang="en-US" altLang="zh-TW" dirty="0" err="1" smtClean="0"/>
              <a:t>z</a:t>
            </a:r>
            <a:r>
              <a:rPr lang="en-US" altLang="zh-TW" dirty="0" smtClean="0"/>
              <a:t> = 0.1</a:t>
            </a:r>
            <a:endParaRPr lang="en-US" dirty="0" smtClean="0"/>
          </a:p>
          <a:p>
            <a:r>
              <a:rPr lang="en-US" dirty="0" smtClean="0"/>
              <a:t>95 sq. deg. of AGES to be covered with Mock spectrometers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AGES HIMF</a:t>
            </a:r>
            <a:endParaRPr lang="en-US" dirty="0"/>
          </a:p>
        </p:txBody>
      </p:sp>
      <p:pic>
        <p:nvPicPr>
          <p:cNvPr id="8" name="Content Placeholder 7" descr="mass_func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8221" r="-18221"/>
          <a:stretch>
            <a:fillRect/>
          </a:stretch>
        </p:blipFill>
        <p:spPr>
          <a:xfrm>
            <a:off x="0" y="1618129"/>
            <a:ext cx="9144000" cy="48409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AGES HIMF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7964311" cy="4114800"/>
          </a:xfrm>
        </p:spPr>
        <p:txBody>
          <a:bodyPr/>
          <a:lstStyle/>
          <a:p>
            <a:r>
              <a:rPr lang="en-US" dirty="0" smtClean="0"/>
              <a:t>Full sample: </a:t>
            </a:r>
            <a:r>
              <a:rPr lang="en-US" dirty="0" err="1" smtClean="0"/>
              <a:t>α</a:t>
            </a:r>
            <a:r>
              <a:rPr lang="en-US" dirty="0" smtClean="0"/>
              <a:t> = -1.52±0.05, </a:t>
            </a:r>
            <a:r>
              <a:rPr lang="en-US" dirty="0" err="1" smtClean="0"/>
              <a:t>ϕ</a:t>
            </a:r>
            <a:r>
              <a:rPr lang="en-US" dirty="0" smtClean="0"/>
              <a:t> = 8.6±1.1 × 10</a:t>
            </a:r>
            <a:r>
              <a:rPr lang="en-US" baseline="30000" dirty="0" smtClean="0"/>
              <a:t>-3</a:t>
            </a:r>
            <a:r>
              <a:rPr lang="en-US" dirty="0" smtClean="0"/>
              <a:t> Mpc</a:t>
            </a:r>
            <a:r>
              <a:rPr lang="en-US" baseline="30000" dirty="0" smtClean="0"/>
              <a:t>-3</a:t>
            </a:r>
            <a:r>
              <a:rPr lang="en-US" dirty="0" smtClean="0"/>
              <a:t>, M* = 5.1±0.3 × 10</a:t>
            </a:r>
            <a:r>
              <a:rPr lang="en-US" baseline="30000" dirty="0" smtClean="0"/>
              <a:t>9</a:t>
            </a:r>
            <a:r>
              <a:rPr lang="en-US" dirty="0" smtClean="0"/>
              <a:t> M</a:t>
            </a:r>
            <a:r>
              <a:rPr lang="en-US" altLang="zh-TW" baseline="-25000" dirty="0" smtClean="0"/>
              <a:t>☉</a:t>
            </a:r>
          </a:p>
          <a:p>
            <a:r>
              <a:rPr lang="en-US" dirty="0" smtClean="0"/>
              <a:t>Field only: </a:t>
            </a:r>
            <a:r>
              <a:rPr lang="en-US" dirty="0" err="1" smtClean="0"/>
              <a:t>α</a:t>
            </a:r>
            <a:r>
              <a:rPr lang="en-US" dirty="0" smtClean="0"/>
              <a:t> = -1.47±0.06, </a:t>
            </a:r>
            <a:r>
              <a:rPr lang="en-US" dirty="0" err="1" smtClean="0"/>
              <a:t>ϕ</a:t>
            </a:r>
            <a:r>
              <a:rPr lang="en-US" dirty="0" smtClean="0"/>
              <a:t> = 6.2±0.9 × 10</a:t>
            </a:r>
            <a:r>
              <a:rPr lang="en-US" baseline="30000" dirty="0" smtClean="0"/>
              <a:t>-3</a:t>
            </a:r>
            <a:r>
              <a:rPr lang="en-US" dirty="0" smtClean="0"/>
              <a:t> Mpc</a:t>
            </a:r>
            <a:r>
              <a:rPr lang="en-US" baseline="30000" dirty="0" smtClean="0"/>
              <a:t>-3</a:t>
            </a:r>
            <a:r>
              <a:rPr lang="en-US" dirty="0" smtClean="0"/>
              <a:t>, M* = 5.6±0.4 × 10</a:t>
            </a:r>
            <a:r>
              <a:rPr lang="en-US" baseline="30000" dirty="0" smtClean="0"/>
              <a:t>9</a:t>
            </a:r>
            <a:r>
              <a:rPr lang="en-US" dirty="0" smtClean="0"/>
              <a:t> M</a:t>
            </a:r>
            <a:r>
              <a:rPr lang="en-US" altLang="zh-TW" baseline="-25000" dirty="0" smtClean="0"/>
              <a:t>☉</a:t>
            </a:r>
          </a:p>
          <a:p>
            <a:r>
              <a:rPr lang="en-US" altLang="zh-TW" dirty="0" smtClean="0"/>
              <a:t>~ 2σ steeper than ALFALFA (Martin et al. 2010) or HIPASS (</a:t>
            </a:r>
            <a:r>
              <a:rPr lang="en-US" altLang="zh-TW" dirty="0" err="1" smtClean="0"/>
              <a:t>Zwaan</a:t>
            </a:r>
            <a:r>
              <a:rPr lang="en-US" altLang="zh-TW" dirty="0" smtClean="0"/>
              <a:t> et al. 2005)</a:t>
            </a:r>
          </a:p>
          <a:p>
            <a:r>
              <a:rPr lang="en-US" altLang="zh-TW" dirty="0" smtClean="0"/>
              <a:t>Errors just Poisson noise – including cosmic variance removes inconsistency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">
  <a:themeElements>
    <a:clrScheme name="Blank Presentation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Blue.thmx</Template>
  <TotalTime>4988</TotalTime>
  <Words>791</Words>
  <Application>Microsoft Office PowerPoint</Application>
  <PresentationFormat>On-screen Show (4:3)</PresentationFormat>
  <Paragraphs>107</Paragraphs>
  <Slides>26</Slides>
  <Notes>7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Blue</vt:lpstr>
      <vt:lpstr>Slide 1</vt:lpstr>
      <vt:lpstr>Plan of the Talk</vt:lpstr>
      <vt:lpstr>What is AGES</vt:lpstr>
      <vt:lpstr>Survey Design</vt:lpstr>
      <vt:lpstr>The AGES Volume</vt:lpstr>
      <vt:lpstr>Galaxy at z ~ 0.1</vt:lpstr>
      <vt:lpstr>Galaxy at z ~ 0.1</vt:lpstr>
      <vt:lpstr>AGES HIMF</vt:lpstr>
      <vt:lpstr>AGES HIMF</vt:lpstr>
      <vt:lpstr>AGES – High Density Regions</vt:lpstr>
      <vt:lpstr>Abell 1367</vt:lpstr>
      <vt:lpstr>Abell 1367</vt:lpstr>
      <vt:lpstr>NGC 7448</vt:lpstr>
      <vt:lpstr>NGC 7448</vt:lpstr>
      <vt:lpstr>AGES – Low Density Regions</vt:lpstr>
      <vt:lpstr>NGC 7332/9</vt:lpstr>
      <vt:lpstr>NGC 7332/9</vt:lpstr>
      <vt:lpstr>NGC 7332/9</vt:lpstr>
      <vt:lpstr>NGC 7332/9</vt:lpstr>
      <vt:lpstr>NGC 1156 &amp; UGC 2082</vt:lpstr>
      <vt:lpstr>NGC 1156 &amp; UGC 2082</vt:lpstr>
      <vt:lpstr>NGC 1156 &amp; UGC 2082</vt:lpstr>
      <vt:lpstr>NGC 1156 &amp; UGC 2082</vt:lpstr>
      <vt:lpstr>NGC 1156 &amp; UGC 2082</vt:lpstr>
      <vt:lpstr>NGC 1156 &amp; UGC 2082</vt:lpstr>
      <vt:lpstr>Future AGES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AGES in 2010</dc:title>
  <dc:creator>Robert Minchin</dc:creator>
  <cp:lastModifiedBy>koneil</cp:lastModifiedBy>
  <cp:revision>52</cp:revision>
  <dcterms:created xsi:type="dcterms:W3CDTF">2012-04-01T22:28:35Z</dcterms:created>
  <dcterms:modified xsi:type="dcterms:W3CDTF">2012-04-02T14:48:15Z</dcterms:modified>
</cp:coreProperties>
</file>