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docProps/app.xml" ContentType="application/vnd.openxmlformats-officedocument.extended-properties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9.xml" ContentType="application/vnd.openxmlformats-officedocument.presentationml.slide+xml"/>
  <Default Extension="rels" ContentType="application/vnd.openxmlformats-package.relationships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504" r:id="rId3"/>
    <p:sldId id="588" r:id="rId4"/>
    <p:sldId id="625" r:id="rId5"/>
    <p:sldId id="667" r:id="rId6"/>
    <p:sldId id="647" r:id="rId7"/>
    <p:sldId id="553" r:id="rId8"/>
    <p:sldId id="591" r:id="rId9"/>
    <p:sldId id="555" r:id="rId10"/>
    <p:sldId id="590" r:id="rId11"/>
    <p:sldId id="624" r:id="rId12"/>
    <p:sldId id="629" r:id="rId13"/>
    <p:sldId id="609" r:id="rId14"/>
    <p:sldId id="582" r:id="rId15"/>
    <p:sldId id="598" r:id="rId16"/>
    <p:sldId id="630" r:id="rId17"/>
    <p:sldId id="649" r:id="rId18"/>
    <p:sldId id="668" r:id="rId19"/>
    <p:sldId id="650" r:id="rId20"/>
    <p:sldId id="651" r:id="rId21"/>
    <p:sldId id="654" r:id="rId22"/>
    <p:sldId id="652" r:id="rId23"/>
    <p:sldId id="653" r:id="rId24"/>
    <p:sldId id="655" r:id="rId25"/>
    <p:sldId id="656" r:id="rId26"/>
    <p:sldId id="658" r:id="rId27"/>
    <p:sldId id="660" r:id="rId28"/>
    <p:sldId id="661" r:id="rId29"/>
    <p:sldId id="662" r:id="rId30"/>
    <p:sldId id="663" r:id="rId31"/>
    <p:sldId id="666" r:id="rId32"/>
    <p:sldId id="664" r:id="rId33"/>
    <p:sldId id="665" r:id="rId3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rgbClr val="EAEAEA"/>
        </a:solidFill>
        <a:latin typeface="Times New Roman" pitchFamily="-9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1BADCC"/>
    <a:srgbClr val="FFFF00"/>
    <a:srgbClr val="FF9900"/>
    <a:srgbClr val="FF0000"/>
    <a:srgbClr val="DCB98A"/>
    <a:srgbClr val="E1420C"/>
    <a:srgbClr val="1D95FF"/>
    <a:srgbClr val="228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 showComments="0">
  <p:normalViewPr vertBarState="maximized">
    <p:restoredLeft sz="16150" autoAdjust="0"/>
    <p:restoredTop sz="71277" autoAdjust="0"/>
  </p:normalViewPr>
  <p:slideViewPr>
    <p:cSldViewPr showGuides="1">
      <p:cViewPr varScale="1">
        <p:scale>
          <a:sx n="107" d="100"/>
          <a:sy n="107" d="100"/>
        </p:scale>
        <p:origin x="-20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222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7" Type="http://schemas.openxmlformats.org/officeDocument/2006/relationships/slide" Target="slides/slide5.xml"/><Relationship Id="rId3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printerSettings" Target="printerSettings/printerSettings1.bin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presProps" Target="presProps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0C6466-03C9-534F-AFEC-DADBA2F4CC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FF82D80-259B-6B48-8FF9-71DFBE40A02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9AE54-15DC-9E42-B2AD-1B50AC24D27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10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same physical area shown</a:t>
            </a:r>
            <a:r>
              <a:rPr lang="en-US" baseline="0" dirty="0" smtClean="0"/>
              <a:t> in each panel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748778: D = 5.4 </a:t>
            </a:r>
            <a:r>
              <a:rPr lang="en-US" dirty="0" err="1" smtClean="0"/>
              <a:t>Mpc</a:t>
            </a:r>
            <a:r>
              <a:rPr lang="en-US" dirty="0" smtClean="0"/>
              <a:t>, M = 3.2</a:t>
            </a:r>
            <a:r>
              <a:rPr lang="en-US" baseline="0" dirty="0" smtClean="0"/>
              <a:t> E 6</a:t>
            </a:r>
            <a:endParaRPr lang="en-US" dirty="0" smtClean="0"/>
          </a:p>
          <a:p>
            <a:r>
              <a:rPr lang="en-US" dirty="0" smtClean="0"/>
              <a:t>749241: D</a:t>
            </a:r>
            <a:r>
              <a:rPr lang="en-US" baseline="0" dirty="0" smtClean="0"/>
              <a:t> = 4.3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, M = 3.3 E 6</a:t>
            </a:r>
            <a:endParaRPr lang="en-US" dirty="0" smtClean="0"/>
          </a:p>
          <a:p>
            <a:r>
              <a:rPr lang="en-US" dirty="0" smtClean="0"/>
              <a:t>111164: D = 5.9 </a:t>
            </a:r>
            <a:r>
              <a:rPr lang="en-US" dirty="0" err="1" smtClean="0"/>
              <a:t>Mpc</a:t>
            </a:r>
            <a:r>
              <a:rPr lang="en-US" dirty="0" smtClean="0"/>
              <a:t>, M = 5.4 E 6</a:t>
            </a:r>
          </a:p>
          <a:p>
            <a:r>
              <a:rPr lang="en-US" dirty="0" smtClean="0"/>
              <a:t>731457: D = 5.4 </a:t>
            </a:r>
            <a:r>
              <a:rPr lang="en-US" dirty="0" err="1" smtClean="0"/>
              <a:t>Mpc</a:t>
            </a:r>
            <a:r>
              <a:rPr lang="en-US" dirty="0" smtClean="0"/>
              <a:t>, M = 4.3</a:t>
            </a:r>
            <a:r>
              <a:rPr lang="en-US" baseline="0" dirty="0" smtClean="0"/>
              <a:t> E 6</a:t>
            </a:r>
            <a:endParaRPr lang="en-US" dirty="0" smtClean="0"/>
          </a:p>
          <a:p>
            <a:r>
              <a:rPr lang="en-US" dirty="0" smtClean="0"/>
              <a:t>749237: D = 3.2 </a:t>
            </a:r>
            <a:r>
              <a:rPr lang="en-US" dirty="0" err="1" smtClean="0"/>
              <a:t>Mpc</a:t>
            </a:r>
            <a:r>
              <a:rPr lang="en-US" dirty="0" smtClean="0"/>
              <a:t>, M = 4.4 E 6</a:t>
            </a:r>
          </a:p>
          <a:p>
            <a:r>
              <a:rPr lang="en-US" dirty="0" smtClean="0"/>
              <a:t>182595: D = 6.1 </a:t>
            </a:r>
            <a:r>
              <a:rPr lang="en-US" dirty="0" err="1" smtClean="0"/>
              <a:t>Mpc</a:t>
            </a:r>
            <a:r>
              <a:rPr lang="en-US" dirty="0" smtClean="0"/>
              <a:t>, M = 4.6 E 6</a:t>
            </a:r>
          </a:p>
          <a:p>
            <a:r>
              <a:rPr lang="en-US" dirty="0" smtClean="0"/>
              <a:t>174585: D = 6.1 </a:t>
            </a:r>
            <a:r>
              <a:rPr lang="en-US" dirty="0" err="1" smtClean="0"/>
              <a:t>Mpc</a:t>
            </a:r>
            <a:r>
              <a:rPr lang="en-US" dirty="0" smtClean="0"/>
              <a:t>, M = 4.8 E 6</a:t>
            </a:r>
          </a:p>
          <a:p>
            <a:r>
              <a:rPr lang="en-US" dirty="0" smtClean="0"/>
              <a:t>174605: D = 6.0 </a:t>
            </a:r>
            <a:r>
              <a:rPr lang="en-US" dirty="0" err="1" smtClean="0"/>
              <a:t>Mpc</a:t>
            </a:r>
            <a:r>
              <a:rPr lang="en-US" dirty="0" smtClean="0"/>
              <a:t>, M = 5.6 E 6</a:t>
            </a:r>
          </a:p>
          <a:p>
            <a:r>
              <a:rPr lang="en-US" dirty="0" smtClean="0"/>
              <a:t>111977: D = 5.5 </a:t>
            </a:r>
            <a:r>
              <a:rPr lang="en-US" dirty="0" err="1" smtClean="0"/>
              <a:t>Mpc</a:t>
            </a:r>
            <a:r>
              <a:rPr lang="en-US" dirty="0" smtClean="0"/>
              <a:t>, M = 6.8 E 6</a:t>
            </a:r>
          </a:p>
          <a:p>
            <a:r>
              <a:rPr lang="en-US" dirty="0" smtClean="0"/>
              <a:t>112521: D = 7.2 </a:t>
            </a:r>
            <a:r>
              <a:rPr lang="en-US" dirty="0" err="1" smtClean="0"/>
              <a:t>Mpc</a:t>
            </a:r>
            <a:r>
              <a:rPr lang="en-US" dirty="0" smtClean="0"/>
              <a:t>, M = 8.3 E 6</a:t>
            </a:r>
          </a:p>
          <a:p>
            <a:r>
              <a:rPr lang="en-US" dirty="0" smtClean="0"/>
              <a:t>111946: D = 7.2 </a:t>
            </a:r>
            <a:r>
              <a:rPr lang="en-US" dirty="0" err="1" smtClean="0"/>
              <a:t>Mpc</a:t>
            </a:r>
            <a:r>
              <a:rPr lang="en-US" dirty="0" smtClean="0"/>
              <a:t>, M = 9.3 E 6</a:t>
            </a:r>
          </a:p>
          <a:p>
            <a:r>
              <a:rPr lang="en-US" dirty="0" smtClean="0"/>
              <a:t>110482: D = 7.2 </a:t>
            </a:r>
            <a:r>
              <a:rPr lang="en-US" dirty="0" err="1" smtClean="0"/>
              <a:t>Mpc</a:t>
            </a:r>
            <a:r>
              <a:rPr lang="en-US" dirty="0" smtClean="0"/>
              <a:t>, M = 1.6 E 7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12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DISTANCE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NGC 784 roughly 30 times more massive than </a:t>
            </a:r>
            <a:r>
              <a:rPr lang="en-US" sz="1200" smtClean="0"/>
              <a:t>AGC 111164 – M_HI ~ 4E8 M_SUN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13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Ordered rotation of</a:t>
            </a:r>
            <a:r>
              <a:rPr lang="en-US" baseline="0" dirty="0" smtClean="0"/>
              <a:t> 30 km/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over 40” angular separation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inclination correction applied; optical inclination = 56 degrees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M/L assumes equal masses of gas (H + H*0.35 for He) &amp; stars, no molecular gas correction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14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15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17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S_HI = 0.85  </a:t>
            </a:r>
            <a:r>
              <a:rPr lang="en-US" dirty="0" err="1" smtClean="0"/>
              <a:t>Jy</a:t>
            </a:r>
            <a:r>
              <a:rPr lang="en-US" dirty="0" smtClean="0"/>
              <a:t> km/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D=5.1 </a:t>
            </a:r>
            <a:r>
              <a:rPr lang="en-US" dirty="0" err="1" smtClean="0"/>
              <a:t>Mpc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M_HI = 5.2E6 </a:t>
            </a:r>
            <a:r>
              <a:rPr lang="en-US" dirty="0" err="1" smtClean="0"/>
              <a:t>M_sun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19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20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22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23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24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25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HST plan</a:t>
            </a:r>
            <a:r>
              <a:rPr lang="en-US" baseline="0" dirty="0" smtClean="0"/>
              <a:t> window: April 26 – May 16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INCL = 57 degrees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27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29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3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30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 mass &lt; 10^ solar Masses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31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15879-C519-364B-AA26-767ADF568731}" type="slidenum">
              <a:rPr lang="en-US"/>
              <a:pPr/>
              <a:t>32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137D6-014A-3640-B9EF-AEA395194258}" type="slidenum">
              <a:rPr lang="en-US"/>
              <a:pPr/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15879-C519-364B-AA26-767ADF568731}" type="slidenum">
              <a:rPr lang="en-US"/>
              <a:pPr/>
              <a:t>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7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Identify correlations between fundamental galaxy parameters (e.g., HI line width, stellar mass, SF rate, etc.) by undertaking a comparative study of these properties in objects that span some three orders of magnitude in dynamical mass, from ∼10</a:t>
            </a:r>
            <a:r>
              <a:rPr lang="en-US" sz="1200" baseline="30000" dirty="0" smtClean="0">
                <a:solidFill>
                  <a:schemeClr val="bg1"/>
                </a:solidFill>
              </a:rPr>
              <a:t>6</a:t>
            </a:r>
            <a:r>
              <a:rPr lang="en-US" sz="1200" dirty="0" smtClean="0">
                <a:solidFill>
                  <a:schemeClr val="bg1"/>
                </a:solidFill>
              </a:rPr>
              <a:t> –10</a:t>
            </a:r>
            <a:r>
              <a:rPr lang="en-US" sz="1200" baseline="30000" dirty="0" smtClean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chemeClr val="bg1"/>
                </a:solidFill>
              </a:rPr>
              <a:t>⊙</a:t>
            </a:r>
            <a:r>
              <a:rPr lang="en-US" sz="1200" dirty="0" smtClean="0">
                <a:solidFill>
                  <a:schemeClr val="bg1"/>
                </a:solidFill>
              </a:rPr>
              <a:t> (i.e., covering the mini-halo to dwarf galaxy transition region)</a:t>
            </a:r>
          </a:p>
          <a:p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ISM kinematics on spatial scales of order 200 pc (assuming a 6′′ beam and a maximum distance of ∼8 </a:t>
            </a:r>
            <a:r>
              <a:rPr lang="en-US" sz="1200" dirty="0" err="1" smtClean="0">
                <a:solidFill>
                  <a:schemeClr val="bg1"/>
                </a:solidFill>
              </a:rPr>
              <a:t>Mpc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Extract rotation curves in the inner regions and infer the dark-to-baryonic fraction throughout the disks 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Explore the metal-poor, molecular ISM for the first time with </a:t>
            </a:r>
            <a:r>
              <a:rPr lang="en-US" sz="1200" i="1" dirty="0" smtClean="0">
                <a:solidFill>
                  <a:schemeClr val="bg1"/>
                </a:solidFill>
              </a:rPr>
              <a:t>ALMA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Galaxies have retained significant HI mass reservoirs over a Hubble time; apparently evolving in relative quiescence and are exceedingly inefficient at converting their interstellar gas into stars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SF law appears to deviate from the “canonical” Schmidt-</a:t>
            </a:r>
            <a:r>
              <a:rPr lang="en-US" sz="1200" dirty="0" err="1" smtClean="0">
                <a:solidFill>
                  <a:schemeClr val="bg1"/>
                </a:solidFill>
              </a:rPr>
              <a:t>Kennicutt</a:t>
            </a:r>
            <a:r>
              <a:rPr lang="en-US" sz="1200" dirty="0" smtClean="0">
                <a:solidFill>
                  <a:schemeClr val="bg1"/>
                </a:solidFill>
              </a:rPr>
              <a:t> prescription used in more massive systems (</a:t>
            </a:r>
            <a:r>
              <a:rPr lang="en-US" sz="1200" dirty="0" err="1" smtClean="0">
                <a:solidFill>
                  <a:schemeClr val="bg1"/>
                </a:solidFill>
              </a:rPr>
              <a:t>Kennicutt</a:t>
            </a:r>
            <a:r>
              <a:rPr lang="en-US" sz="1200" dirty="0" smtClean="0">
                <a:solidFill>
                  <a:schemeClr val="bg1"/>
                </a:solidFill>
              </a:rPr>
              <a:t> 1998) 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Study ongoing SF via comparison with </a:t>
            </a:r>
            <a:r>
              <a:rPr lang="en-US" sz="1200" i="1" dirty="0" smtClean="0">
                <a:solidFill>
                  <a:schemeClr val="bg1"/>
                </a:solidFill>
              </a:rPr>
              <a:t>HST</a:t>
            </a:r>
            <a:r>
              <a:rPr lang="en-US" sz="1200" dirty="0" smtClean="0">
                <a:solidFill>
                  <a:schemeClr val="bg1"/>
                </a:solidFill>
              </a:rPr>
              <a:t> and </a:t>
            </a:r>
            <a:r>
              <a:rPr lang="en-US" sz="1200" i="1" dirty="0" smtClean="0">
                <a:solidFill>
                  <a:schemeClr val="bg1"/>
                </a:solidFill>
              </a:rPr>
              <a:t> ALMA </a:t>
            </a:r>
            <a:r>
              <a:rPr lang="en-US" sz="1200" dirty="0" smtClean="0">
                <a:solidFill>
                  <a:schemeClr val="bg1"/>
                </a:solidFill>
              </a:rPr>
              <a:t>imaging</a:t>
            </a:r>
          </a:p>
          <a:p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SHIELD datasets will provide empirical constraints on the sizes and masses of some of the lowest-mass dark matter halos to date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These results will be compared with simulated low-mass halo models (e.g., </a:t>
            </a:r>
            <a:r>
              <a:rPr lang="en-US" sz="1200" i="1" dirty="0" smtClean="0">
                <a:solidFill>
                  <a:schemeClr val="bg1"/>
                </a:solidFill>
              </a:rPr>
              <a:t>GADGET-2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Springel</a:t>
            </a:r>
            <a:r>
              <a:rPr lang="en-US" sz="1200" dirty="0" smtClean="0">
                <a:solidFill>
                  <a:schemeClr val="bg1"/>
                </a:solidFill>
              </a:rPr>
              <a:t> 2005)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8D41B-8F5C-874A-BBC7-5D965A83FDD3}" type="slidenum">
              <a:rPr lang="en-US"/>
              <a:pPr/>
              <a:t>9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748778: D = 5.4 </a:t>
            </a:r>
            <a:r>
              <a:rPr lang="en-US" dirty="0" err="1" smtClean="0"/>
              <a:t>Mpc</a:t>
            </a:r>
            <a:r>
              <a:rPr lang="en-US" dirty="0" smtClean="0"/>
              <a:t>, M = 3.2</a:t>
            </a:r>
            <a:r>
              <a:rPr lang="en-US" baseline="0" dirty="0" smtClean="0"/>
              <a:t> E 6</a:t>
            </a:r>
            <a:endParaRPr lang="en-US" dirty="0" smtClean="0"/>
          </a:p>
          <a:p>
            <a:r>
              <a:rPr lang="en-US" dirty="0" smtClean="0"/>
              <a:t>749241: D</a:t>
            </a:r>
            <a:r>
              <a:rPr lang="en-US" baseline="0" dirty="0" smtClean="0"/>
              <a:t> = 4.3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, M = 3.3 E 6</a:t>
            </a:r>
            <a:endParaRPr lang="en-US" dirty="0" smtClean="0"/>
          </a:p>
          <a:p>
            <a:r>
              <a:rPr lang="en-US" dirty="0" smtClean="0"/>
              <a:t>111164: D = 5.9 </a:t>
            </a:r>
            <a:r>
              <a:rPr lang="en-US" dirty="0" err="1" smtClean="0"/>
              <a:t>Mpc</a:t>
            </a:r>
            <a:r>
              <a:rPr lang="en-US" dirty="0" smtClean="0"/>
              <a:t>, M = 5.4 E 6</a:t>
            </a:r>
          </a:p>
          <a:p>
            <a:r>
              <a:rPr lang="en-US" dirty="0" smtClean="0"/>
              <a:t>731457: D = 5.4 </a:t>
            </a:r>
            <a:r>
              <a:rPr lang="en-US" dirty="0" err="1" smtClean="0"/>
              <a:t>Mpc</a:t>
            </a:r>
            <a:r>
              <a:rPr lang="en-US" dirty="0" smtClean="0"/>
              <a:t>, M = 4.3</a:t>
            </a:r>
            <a:r>
              <a:rPr lang="en-US" baseline="0" dirty="0" smtClean="0"/>
              <a:t> E 6</a:t>
            </a:r>
            <a:endParaRPr lang="en-US" dirty="0" smtClean="0"/>
          </a:p>
          <a:p>
            <a:r>
              <a:rPr lang="en-US" dirty="0" smtClean="0"/>
              <a:t>749237: D = 3.2 </a:t>
            </a:r>
            <a:r>
              <a:rPr lang="en-US" dirty="0" err="1" smtClean="0"/>
              <a:t>Mpc</a:t>
            </a:r>
            <a:r>
              <a:rPr lang="en-US" dirty="0" smtClean="0"/>
              <a:t>, M = 4.4 E 6</a:t>
            </a:r>
          </a:p>
          <a:p>
            <a:r>
              <a:rPr lang="en-US" dirty="0" smtClean="0"/>
              <a:t>182595: D = 6.1 </a:t>
            </a:r>
            <a:r>
              <a:rPr lang="en-US" dirty="0" err="1" smtClean="0"/>
              <a:t>Mpc</a:t>
            </a:r>
            <a:r>
              <a:rPr lang="en-US" dirty="0" smtClean="0"/>
              <a:t>, M = 4.6 E 6</a:t>
            </a:r>
          </a:p>
          <a:p>
            <a:r>
              <a:rPr lang="en-US" dirty="0" smtClean="0"/>
              <a:t>174585: D = 6.1 </a:t>
            </a:r>
            <a:r>
              <a:rPr lang="en-US" dirty="0" err="1" smtClean="0"/>
              <a:t>Mpc</a:t>
            </a:r>
            <a:r>
              <a:rPr lang="en-US" dirty="0" smtClean="0"/>
              <a:t>, M = 4.8 E 6</a:t>
            </a:r>
          </a:p>
          <a:p>
            <a:r>
              <a:rPr lang="en-US" dirty="0" smtClean="0"/>
              <a:t>174605: D = 6.0 </a:t>
            </a:r>
            <a:r>
              <a:rPr lang="en-US" dirty="0" err="1" smtClean="0"/>
              <a:t>Mpc</a:t>
            </a:r>
            <a:r>
              <a:rPr lang="en-US" dirty="0" smtClean="0"/>
              <a:t>, M = 5.6 E 6</a:t>
            </a:r>
          </a:p>
          <a:p>
            <a:r>
              <a:rPr lang="en-US" dirty="0" smtClean="0"/>
              <a:t>111977: D = 5.5 </a:t>
            </a:r>
            <a:r>
              <a:rPr lang="en-US" dirty="0" err="1" smtClean="0"/>
              <a:t>Mpc</a:t>
            </a:r>
            <a:r>
              <a:rPr lang="en-US" dirty="0" smtClean="0"/>
              <a:t>, M = 6.8 E 6</a:t>
            </a:r>
          </a:p>
          <a:p>
            <a:r>
              <a:rPr lang="en-US" dirty="0" smtClean="0"/>
              <a:t>112521: D = 7.2 </a:t>
            </a:r>
            <a:r>
              <a:rPr lang="en-US" dirty="0" err="1" smtClean="0"/>
              <a:t>Mpc</a:t>
            </a:r>
            <a:r>
              <a:rPr lang="en-US" dirty="0" smtClean="0"/>
              <a:t>, M = 8.3 E 6</a:t>
            </a:r>
          </a:p>
          <a:p>
            <a:r>
              <a:rPr lang="en-US" dirty="0" smtClean="0"/>
              <a:t>111946: D = 7.2 </a:t>
            </a:r>
            <a:r>
              <a:rPr lang="en-US" dirty="0" err="1" smtClean="0"/>
              <a:t>Mpc</a:t>
            </a:r>
            <a:r>
              <a:rPr lang="en-US" dirty="0" smtClean="0"/>
              <a:t>, M = 9.3 E 6</a:t>
            </a:r>
          </a:p>
          <a:p>
            <a:r>
              <a:rPr lang="en-US" dirty="0" smtClean="0"/>
              <a:t>110482: D = 7.2 </a:t>
            </a:r>
            <a:r>
              <a:rPr lang="en-US" dirty="0" err="1" smtClean="0"/>
              <a:t>Mpc</a:t>
            </a:r>
            <a:r>
              <a:rPr lang="en-US" dirty="0" smtClean="0"/>
              <a:t>, M = 1.6 E 7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85807F-571F-9C49-A9D9-E2AEA7DB26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DFF451-4EB4-8C49-AA5E-8A74744434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E70C03-65AC-3447-BF56-FEDC6B10D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E0DE65-5C4A-5747-B2C8-94050D8574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E0DE65-5C4A-5747-B2C8-94050D8574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14C983B-2240-5D48-B97E-E140F67EEB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496AE-B45A-7647-8C0F-6D0AE3716B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1D8ECC-867F-6347-9A3A-20C7799703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9FAED4-9089-5340-972E-BD99337015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436AF7-4E1A-2545-BC18-9B1BE3459F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742AB3-01E1-9944-94C0-854645AB54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2D1D65-BFC2-0045-BBEA-F0682AE432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D4EFB3F0-0573-2A48-BDDF-E5BD57FCAA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D4EFB3F0-0573-2A48-BDDF-E5BD57FCAA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5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eg"/><Relationship Id="rId5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r>
              <a:rPr lang="en-US" sz="2900" dirty="0" smtClean="0">
                <a:solidFill>
                  <a:srgbClr val="EAEAEA"/>
                </a:solidFill>
              </a:rPr>
              <a:t>SHIELD: The </a:t>
            </a:r>
            <a:r>
              <a:rPr lang="en-US" sz="2900" u="sng" dirty="0" smtClean="0">
                <a:solidFill>
                  <a:srgbClr val="EAEAEA"/>
                </a:solidFill>
              </a:rPr>
              <a:t>S</a:t>
            </a:r>
            <a:r>
              <a:rPr lang="en-US" sz="2900" dirty="0" smtClean="0">
                <a:solidFill>
                  <a:srgbClr val="EAEAEA"/>
                </a:solidFill>
              </a:rPr>
              <a:t>urvey of </a:t>
            </a:r>
            <a:r>
              <a:rPr lang="en-US" sz="2900" u="sng" dirty="0" smtClean="0">
                <a:solidFill>
                  <a:srgbClr val="EAEAEA"/>
                </a:solidFill>
              </a:rPr>
              <a:t>HI</a:t>
            </a:r>
            <a:r>
              <a:rPr lang="en-US" sz="2900" dirty="0" smtClean="0">
                <a:solidFill>
                  <a:srgbClr val="EAEAEA"/>
                </a:solidFill>
              </a:rPr>
              <a:t> in </a:t>
            </a:r>
            <a:r>
              <a:rPr lang="en-US" sz="2900" u="sng" dirty="0" smtClean="0">
                <a:solidFill>
                  <a:srgbClr val="EAEAEA"/>
                </a:solidFill>
              </a:rPr>
              <a:t>E</a:t>
            </a:r>
            <a:r>
              <a:rPr lang="en-US" sz="2900" dirty="0" smtClean="0">
                <a:solidFill>
                  <a:srgbClr val="EAEAEA"/>
                </a:solidFill>
              </a:rPr>
              <a:t>xtremely </a:t>
            </a:r>
            <a:r>
              <a:rPr lang="en-US" sz="2900" u="sng" dirty="0" smtClean="0">
                <a:solidFill>
                  <a:srgbClr val="EAEAEA"/>
                </a:solidFill>
              </a:rPr>
              <a:t>L</a:t>
            </a:r>
            <a:r>
              <a:rPr lang="en-US" sz="2900" dirty="0" smtClean="0">
                <a:solidFill>
                  <a:srgbClr val="EAEAEA"/>
                </a:solidFill>
              </a:rPr>
              <a:t>ow-mass </a:t>
            </a:r>
            <a:r>
              <a:rPr lang="en-US" sz="2900" u="sng" dirty="0" smtClean="0">
                <a:solidFill>
                  <a:srgbClr val="EAEAEA"/>
                </a:solidFill>
              </a:rPr>
              <a:t>D</a:t>
            </a:r>
            <a:r>
              <a:rPr lang="en-US" sz="2900" dirty="0" smtClean="0">
                <a:solidFill>
                  <a:srgbClr val="EAEAEA"/>
                </a:solidFill>
              </a:rPr>
              <a:t>warfs</a:t>
            </a:r>
            <a:endParaRPr lang="en-US" sz="2900" dirty="0">
              <a:solidFill>
                <a:srgbClr val="EAEAEA"/>
              </a:solidFill>
            </a:endParaRPr>
          </a:p>
        </p:txBody>
      </p:sp>
      <p:pic>
        <p:nvPicPr>
          <p:cNvPr id="9" name="Picture 8" descr="color.11197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3635375"/>
          </a:xfrm>
          <a:prstGeom prst="rect">
            <a:avLst/>
          </a:prstGeom>
        </p:spPr>
      </p:pic>
      <p:pic>
        <p:nvPicPr>
          <p:cNvPr id="10" name="Picture 9" descr="black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361" y="841248"/>
            <a:ext cx="1032039" cy="13344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86400"/>
            <a:ext cx="6400800" cy="1676400"/>
          </a:xfrm>
        </p:spPr>
        <p:txBody>
          <a:bodyPr/>
          <a:lstStyle/>
          <a:p>
            <a:r>
              <a:rPr lang="en-US" sz="1500" dirty="0">
                <a:solidFill>
                  <a:srgbClr val="EAEAEA"/>
                </a:solidFill>
              </a:rPr>
              <a:t>John M. Cannon</a:t>
            </a:r>
            <a:endParaRPr lang="en-US" sz="1500" dirty="0" smtClean="0">
              <a:solidFill>
                <a:srgbClr val="EAEAEA"/>
              </a:solidFill>
            </a:endParaRPr>
          </a:p>
          <a:p>
            <a:r>
              <a:rPr lang="en-US" sz="1500" dirty="0" smtClean="0">
                <a:solidFill>
                  <a:srgbClr val="EAEAEA"/>
                </a:solidFill>
              </a:rPr>
              <a:t>Macalester College</a:t>
            </a:r>
          </a:p>
          <a:p>
            <a:r>
              <a:rPr lang="en-US" sz="1500" dirty="0" smtClean="0">
                <a:solidFill>
                  <a:srgbClr val="EAEAEA"/>
                </a:solidFill>
              </a:rPr>
              <a:t>TF35 – Green Bank, WV</a:t>
            </a:r>
          </a:p>
          <a:p>
            <a:r>
              <a:rPr lang="en-US" sz="1500" dirty="0" smtClean="0">
                <a:solidFill>
                  <a:srgbClr val="EAEAEA"/>
                </a:solidFill>
              </a:rPr>
              <a:t>April 1, 2012</a:t>
            </a:r>
            <a:endParaRPr lang="en-US" sz="1500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eld.ha.mosaic.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7024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ield.mosaic.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702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81000" y="2706624"/>
            <a:ext cx="1847088" cy="1847088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Times New Roman" pitchFamily="-9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953000" y="630936"/>
            <a:ext cx="1847088" cy="1847088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Times New Roman" pitchFamily="-9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Internal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2057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External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Preliminary Results – AGC 111164 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4953000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An extremely low-mass, gas-rich satellite, within the </a:t>
            </a:r>
            <a:r>
              <a:rPr lang="en-US" sz="2500" dirty="0" err="1" smtClean="0"/>
              <a:t>virial</a:t>
            </a:r>
            <a:r>
              <a:rPr lang="en-US" sz="2500" dirty="0" smtClean="0"/>
              <a:t> radius of a relatively massive galaxy </a:t>
            </a:r>
          </a:p>
          <a:p>
            <a:r>
              <a:rPr lang="en-US" sz="2500" dirty="0" smtClean="0"/>
              <a:t>(c.f., </a:t>
            </a:r>
            <a:r>
              <a:rPr lang="en-US" sz="2500" dirty="0" err="1" smtClean="0"/>
              <a:t>Sawala</a:t>
            </a:r>
            <a:r>
              <a:rPr lang="en-US" sz="2500" dirty="0" smtClean="0"/>
              <a:t> et al. 2011)</a:t>
            </a:r>
          </a:p>
          <a:p>
            <a:endParaRPr lang="en-US" sz="2500" dirty="0" smtClean="0"/>
          </a:p>
        </p:txBody>
      </p:sp>
      <p:pic>
        <p:nvPicPr>
          <p:cNvPr id="10" name="Picture 9" descr="agc111164.smoothed.v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0"/>
            <a:ext cx="9144001" cy="395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9000" y="243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D ≈ 25 </a:t>
            </a:r>
            <a:r>
              <a:rPr lang="en-US" sz="2400" dirty="0" err="1" smtClean="0">
                <a:solidFill>
                  <a:srgbClr val="008000"/>
                </a:solidFill>
              </a:rPr>
              <a:t>kpc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828800" y="2819400"/>
            <a:ext cx="6019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Preliminary Results – AGC 749237 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749237.posv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32607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0" y="57150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/>
              <a:t>M</a:t>
            </a:r>
            <a:r>
              <a:rPr lang="en-US" sz="2400" baseline="-25000" dirty="0" err="1" smtClean="0"/>
              <a:t>dyn</a:t>
            </a:r>
            <a:r>
              <a:rPr lang="en-US" sz="2400" dirty="0" smtClean="0"/>
              <a:t> ~1x10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 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      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dyn</a:t>
            </a:r>
            <a:r>
              <a:rPr lang="en-US" sz="2400" dirty="0" err="1" smtClean="0"/>
              <a:t>/M</a:t>
            </a:r>
            <a:r>
              <a:rPr lang="en-US" sz="2400" baseline="-25000" dirty="0" err="1" smtClean="0"/>
              <a:t>baryon</a:t>
            </a:r>
            <a:r>
              <a:rPr lang="en-US" sz="2400" dirty="0" smtClean="0"/>
              <a:t> ~ 11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       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4953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325-370 km s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, 3 km s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intervals</a:t>
            </a:r>
            <a:endParaRPr lang="en-US" sz="18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19400" y="6488668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Cannon </a:t>
            </a:r>
            <a:r>
              <a:rPr lang="en-US" sz="1800" i="1" dirty="0" smtClean="0">
                <a:solidFill>
                  <a:schemeClr val="bg1"/>
                </a:solidFill>
              </a:rPr>
              <a:t>et al. </a:t>
            </a:r>
            <a:r>
              <a:rPr lang="en-US" sz="1800" dirty="0" smtClean="0">
                <a:solidFill>
                  <a:schemeClr val="bg1"/>
                </a:solidFill>
              </a:rPr>
              <a:t>2011,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 Letters (EVLA Special Edition)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4953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30 km s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solid-body rotation at R=620 pc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88392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HI distributions are remarkably concentrated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Most systems have coherent rotation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Some systems show incoherent motions and disrupted velocity fields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11 of 12 galaxies have </a:t>
            </a:r>
            <a:r>
              <a:rPr lang="en-US" sz="2000" i="1" dirty="0" smtClean="0">
                <a:solidFill>
                  <a:schemeClr val="bg1"/>
                </a:solidFill>
              </a:rPr>
              <a:t>WIYN 3.5m</a:t>
            </a:r>
            <a:r>
              <a:rPr lang="en-US" sz="2000" dirty="0" smtClean="0">
                <a:solidFill>
                  <a:schemeClr val="bg1"/>
                </a:solidFill>
              </a:rPr>
              <a:t> H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 imaging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10 of 11 have active star formation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Only 1 system with N</a:t>
            </a:r>
            <a:r>
              <a:rPr lang="en-US" sz="2000" baseline="-25000" dirty="0" smtClean="0">
                <a:solidFill>
                  <a:schemeClr val="bg1"/>
                </a:solidFill>
              </a:rPr>
              <a:t>HI</a:t>
            </a:r>
            <a:r>
              <a:rPr lang="en-US" sz="2000" dirty="0" smtClean="0">
                <a:solidFill>
                  <a:schemeClr val="bg1"/>
                </a:solidFill>
              </a:rPr>
              <a:t> &gt; 10</a:t>
            </a:r>
            <a:r>
              <a:rPr lang="en-US" sz="2000" baseline="30000" dirty="0" smtClean="0">
                <a:solidFill>
                  <a:schemeClr val="bg1"/>
                </a:solidFill>
              </a:rPr>
              <a:t>21</a:t>
            </a:r>
            <a:r>
              <a:rPr lang="en-US" sz="2000" dirty="0" smtClean="0">
                <a:solidFill>
                  <a:schemeClr val="bg1"/>
                </a:solidFill>
              </a:rPr>
              <a:t> cm</a:t>
            </a:r>
            <a:r>
              <a:rPr lang="en-US" sz="2000" baseline="30000" dirty="0" smtClean="0">
                <a:solidFill>
                  <a:schemeClr val="bg1"/>
                </a:solidFill>
              </a:rPr>
              <a:t>-2</a:t>
            </a:r>
            <a:r>
              <a:rPr lang="en-US" sz="2000" dirty="0" smtClean="0">
                <a:solidFill>
                  <a:schemeClr val="bg1"/>
                </a:solidFill>
              </a:rPr>
              <a:t> at 20′′ resolution</a:t>
            </a:r>
          </a:p>
          <a:p>
            <a:pPr lvl="1">
              <a:lnSpc>
                <a:spcPct val="90000"/>
              </a:lnSpc>
            </a:pPr>
            <a:r>
              <a:rPr lang="en-US" sz="2000" i="1" dirty="0" smtClean="0">
                <a:solidFill>
                  <a:schemeClr val="bg1"/>
                </a:solidFill>
              </a:rPr>
              <a:t>The SHIELD galaxies are forming stars in conditions different from those seen in more massive systems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Preliminary dynamical analyses reveal high mass-to-light ratios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The SHIELD galaxies have retained baryons inside halos of total mass &lt;10</a:t>
            </a:r>
            <a:r>
              <a:rPr lang="en-US" sz="2400" baseline="30000" dirty="0" smtClean="0">
                <a:solidFill>
                  <a:schemeClr val="bg1"/>
                </a:solidFill>
              </a:rPr>
              <a:t>8</a:t>
            </a:r>
            <a:r>
              <a:rPr lang="en-US" sz="2400" dirty="0" smtClean="0">
                <a:solidFill>
                  <a:schemeClr val="bg1"/>
                </a:solidFill>
              </a:rPr>
              <a:t> M</a:t>
            </a:r>
            <a:r>
              <a:rPr lang="en-US" sz="2000" baseline="-250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sz="2000" dirty="0" smtClean="0">
              <a:solidFill>
                <a:schemeClr val="bg1"/>
              </a:solidFill>
              <a:ea typeface="Wingdings"/>
              <a:cs typeface="Wingdings"/>
            </a:endParaRPr>
          </a:p>
          <a:p>
            <a:pPr lvl="1">
              <a:lnSpc>
                <a:spcPct val="90000"/>
              </a:lnSpc>
            </a:pPr>
            <a:r>
              <a:rPr lang="en-US" sz="2000" i="1" dirty="0" smtClean="0">
                <a:solidFill>
                  <a:schemeClr val="bg1"/>
                </a:solidFill>
                <a:ea typeface="Wingdings"/>
                <a:cs typeface="Wingdings"/>
              </a:rPr>
              <a:t>Among the lowest-mass gas-bearing halos known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Preliminary Results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Are the SHIELD galaxies part of the population that will solve the missing satellite problem?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Number density of these systems (with stellar populations) appears too low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However, models predict a substantial population of halos of similar mass </a:t>
            </a:r>
            <a:r>
              <a:rPr lang="en-US" sz="2000" i="1" dirty="0" smtClean="0">
                <a:solidFill>
                  <a:schemeClr val="bg1"/>
                </a:solidFill>
              </a:rPr>
              <a:t>without</a:t>
            </a:r>
            <a:r>
              <a:rPr lang="en-US" sz="2000" dirty="0" smtClean="0">
                <a:solidFill>
                  <a:schemeClr val="bg1"/>
                </a:solidFill>
              </a:rPr>
              <a:t> a stellar population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ALFALFA continues to search and find both	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Preliminary Results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4419600"/>
            <a:ext cx="8839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galaxy population 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to which the SHIELD members belong remains cosmologically critical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Most systems of this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 dynamical mass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have (apparently)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been </a:t>
            </a:r>
            <a:r>
              <a:rPr lang="en-US" sz="20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destroyed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How have the systems discovered to date survived?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HST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agc174585.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2362200" cy="2276819"/>
          </a:xfrm>
          <a:prstGeom prst="rect">
            <a:avLst/>
          </a:prstGeom>
        </p:spPr>
      </p:pic>
      <p:pic>
        <p:nvPicPr>
          <p:cNvPr id="14" name="Picture 13" descr="748778.color_cr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14400"/>
            <a:ext cx="2743200" cy="26389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" y="3200400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174585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553200" y="3200400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748778</a:t>
            </a:r>
            <a:endParaRPr lang="en-US" dirty="0"/>
          </a:p>
        </p:txBody>
      </p:sp>
      <p:pic>
        <p:nvPicPr>
          <p:cNvPr id="13" name="Picture 12" descr="agc111977.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762000"/>
            <a:ext cx="1981200" cy="2839676"/>
          </a:xfrm>
          <a:prstGeom prst="rect">
            <a:avLst/>
          </a:prstGeom>
        </p:spPr>
      </p:pic>
      <p:pic>
        <p:nvPicPr>
          <p:cNvPr id="11" name="Picture 10" descr="agc174605.col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267200"/>
            <a:ext cx="2342515" cy="2590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6273224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174605</a:t>
            </a:r>
            <a:endParaRPr lang="en-US" dirty="0"/>
          </a:p>
        </p:txBody>
      </p:sp>
      <p:pic>
        <p:nvPicPr>
          <p:cNvPr id="20" name="Picture 19" descr="agc182595.col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162425"/>
            <a:ext cx="2884872" cy="254317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30213" y="6273224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182595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429000" y="3200400"/>
            <a:ext cx="23543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111977</a:t>
            </a:r>
            <a:endParaRPr lang="en-US" dirty="0"/>
          </a:p>
        </p:txBody>
      </p:sp>
      <p:pic>
        <p:nvPicPr>
          <p:cNvPr id="23" name="Picture 22" descr="agc731457.col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114800"/>
            <a:ext cx="2590800" cy="249202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30613" y="6273224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731457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HST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3200400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174585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553200" y="3200400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748778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6273224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174605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330213" y="6273224"/>
            <a:ext cx="2384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182595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429000" y="3200400"/>
            <a:ext cx="23543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111977</a:t>
            </a:r>
            <a:endParaRPr lang="en-US" dirty="0"/>
          </a:p>
        </p:txBody>
      </p:sp>
      <p:pic>
        <p:nvPicPr>
          <p:cNvPr id="19" name="Picture 18" descr="a111977_cm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838200"/>
            <a:ext cx="2438400" cy="2438400"/>
          </a:xfrm>
          <a:prstGeom prst="rect">
            <a:avLst/>
          </a:prstGeom>
        </p:spPr>
      </p:pic>
      <p:pic>
        <p:nvPicPr>
          <p:cNvPr id="21" name="Picture 20" descr="a174585_cm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38201"/>
            <a:ext cx="2438400" cy="2438400"/>
          </a:xfrm>
          <a:prstGeom prst="rect">
            <a:avLst/>
          </a:prstGeom>
        </p:spPr>
      </p:pic>
      <p:pic>
        <p:nvPicPr>
          <p:cNvPr id="25" name="Picture 24" descr="a174605_cm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886200"/>
            <a:ext cx="2438400" cy="2438400"/>
          </a:xfrm>
          <a:prstGeom prst="rect">
            <a:avLst/>
          </a:prstGeom>
        </p:spPr>
      </p:pic>
      <p:pic>
        <p:nvPicPr>
          <p:cNvPr id="26" name="Picture 25" descr="a182595_cm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3886200"/>
            <a:ext cx="2438400" cy="2438400"/>
          </a:xfrm>
          <a:prstGeom prst="rect">
            <a:avLst/>
          </a:prstGeom>
        </p:spPr>
      </p:pic>
      <p:pic>
        <p:nvPicPr>
          <p:cNvPr id="27" name="Picture 26" descr="a748778_cm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8382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111977_cm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0"/>
            <a:ext cx="5257800" cy="5257801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HST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61" y="762000"/>
            <a:ext cx="498639" cy="6447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838200"/>
            <a:ext cx="23543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AGC 111977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4490442"/>
            <a:ext cx="2514600" cy="221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10" descr="agc111977.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447800"/>
            <a:ext cx="2662238" cy="3815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43600" y="41910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TRGB = distance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6019800" y="4191000"/>
            <a:ext cx="28194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5161002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D = 5.1±0.5 </a:t>
            </a:r>
            <a:r>
              <a:rPr lang="en-US" sz="3000" dirty="0" err="1" smtClean="0">
                <a:solidFill>
                  <a:srgbClr val="FF0000"/>
                </a:solidFill>
              </a:rPr>
              <a:t>Mpc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5791200" y="5105400"/>
            <a:ext cx="3200400" cy="152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66036" y="5943600"/>
            <a:ext cx="2484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</a:t>
            </a:r>
            <a:r>
              <a:rPr lang="en-US" sz="2400" baseline="-25000" dirty="0" smtClean="0">
                <a:solidFill>
                  <a:srgbClr val="FF0000"/>
                </a:solidFill>
              </a:rPr>
              <a:t>HI</a:t>
            </a:r>
            <a:r>
              <a:rPr lang="en-US" sz="2400" dirty="0" smtClean="0">
                <a:solidFill>
                  <a:srgbClr val="FF0000"/>
                </a:solidFill>
              </a:rPr>
              <a:t> = 5.2x10</a:t>
            </a:r>
            <a:r>
              <a:rPr lang="en-US" sz="2400" baseline="30000" dirty="0" smtClean="0">
                <a:solidFill>
                  <a:srgbClr val="FF0000"/>
                </a:solidFill>
              </a:rPr>
              <a:t>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M</a:t>
            </a:r>
            <a:r>
              <a:rPr lang="en-US" sz="2400" baseline="-25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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14" grpId="0"/>
      <p:bldP spid="14" grpId="1"/>
      <p:bldP spid="15" grpId="0" animBg="1"/>
      <p:bldP spid="15" grpId="1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111977_cm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199"/>
            <a:ext cx="5257800" cy="5257801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HST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61" y="762000"/>
            <a:ext cx="498639" cy="64473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rot="16200000" flipV="1">
            <a:off x="876300" y="4305300"/>
            <a:ext cx="838200" cy="152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16200000" flipV="1">
            <a:off x="1219200" y="4648200"/>
            <a:ext cx="838200" cy="76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524000" y="3886200"/>
            <a:ext cx="114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accent2"/>
                </a:solidFill>
              </a:rPr>
              <a:t>BHeB</a:t>
            </a:r>
            <a:endParaRPr lang="en-US" sz="26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3505200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8000"/>
                </a:solidFill>
              </a:rPr>
              <a:t>MS</a:t>
            </a:r>
            <a:endParaRPr lang="en-US" sz="2600" dirty="0">
              <a:solidFill>
                <a:srgbClr val="008000"/>
              </a:solidFill>
            </a:endParaRPr>
          </a:p>
        </p:txBody>
      </p:sp>
      <p:pic>
        <p:nvPicPr>
          <p:cNvPr id="16" name="Picture 15" descr="ngc784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286000"/>
            <a:ext cx="3581400" cy="34928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48400" y="6123057"/>
            <a:ext cx="2286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 smtClean="0">
                <a:solidFill>
                  <a:schemeClr val="bg1"/>
                </a:solidFill>
              </a:rPr>
              <a:t>McQuinn</a:t>
            </a:r>
            <a:r>
              <a:rPr lang="en-US" sz="1700" dirty="0" smtClean="0">
                <a:solidFill>
                  <a:schemeClr val="bg1"/>
                </a:solidFill>
              </a:rPr>
              <a:t> </a:t>
            </a:r>
            <a:r>
              <a:rPr lang="en-US" sz="1700" i="1" dirty="0" smtClean="0">
                <a:solidFill>
                  <a:schemeClr val="bg1"/>
                </a:solidFill>
              </a:rPr>
              <a:t>et al. </a:t>
            </a:r>
            <a:r>
              <a:rPr lang="en-US" sz="1700" dirty="0" smtClean="0">
                <a:solidFill>
                  <a:schemeClr val="bg1"/>
                </a:solidFill>
              </a:rPr>
              <a:t>(2010)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91440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PI: John M. Cannon (Macalester College)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Macalester College (UAT stipends): </a:t>
            </a:r>
            <a:r>
              <a:rPr lang="en-US" sz="2200" dirty="0" smtClean="0">
                <a:solidFill>
                  <a:srgbClr val="FFFF00"/>
                </a:solidFill>
              </a:rPr>
              <a:t>Clara </a:t>
            </a:r>
            <a:r>
              <a:rPr lang="en-US" sz="2200" dirty="0" err="1" smtClean="0">
                <a:solidFill>
                  <a:srgbClr val="FFFF00"/>
                </a:solidFill>
              </a:rPr>
              <a:t>Thomann</a:t>
            </a:r>
            <a:r>
              <a:rPr lang="en-US" sz="2200" dirty="0" smtClean="0">
                <a:solidFill>
                  <a:srgbClr val="FFFF00"/>
                </a:solidFill>
              </a:rPr>
              <a:t>, Ian Cave, Melissa Marshall</a:t>
            </a:r>
            <a:endParaRPr lang="en-US" sz="22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Cornell: Betsey Adams, </a:t>
            </a:r>
            <a:r>
              <a:rPr lang="en-US" sz="2200" dirty="0" err="1" smtClean="0">
                <a:solidFill>
                  <a:srgbClr val="EAEAEA"/>
                </a:solidFill>
              </a:rPr>
              <a:t>Riccardo</a:t>
            </a:r>
            <a:r>
              <a:rPr lang="en-US" sz="2200" dirty="0" smtClean="0">
                <a:solidFill>
                  <a:srgbClr val="EAEAEA"/>
                </a:solidFill>
              </a:rPr>
              <a:t> </a:t>
            </a:r>
            <a:r>
              <a:rPr lang="en-US" sz="2200" dirty="0" err="1" smtClean="0">
                <a:solidFill>
                  <a:srgbClr val="EAEAEA"/>
                </a:solidFill>
              </a:rPr>
              <a:t>Giovanelli</a:t>
            </a:r>
            <a:r>
              <a:rPr lang="en-US" sz="2200" dirty="0" smtClean="0">
                <a:solidFill>
                  <a:srgbClr val="EAEAEA"/>
                </a:solidFill>
              </a:rPr>
              <a:t>, Martha Haynes, Shan Huang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Indiana:  Steven </a:t>
            </a:r>
            <a:r>
              <a:rPr lang="en-US" sz="2200" dirty="0" err="1" smtClean="0">
                <a:solidFill>
                  <a:srgbClr val="EAEAEA"/>
                </a:solidFill>
              </a:rPr>
              <a:t>Janowiecki</a:t>
            </a:r>
            <a:r>
              <a:rPr lang="en-US" sz="2200" dirty="0" smtClean="0">
                <a:solidFill>
                  <a:srgbClr val="EAEAEA"/>
                </a:solidFill>
              </a:rPr>
              <a:t>, Angela Parker, John J. </a:t>
            </a:r>
            <a:r>
              <a:rPr lang="en-US" sz="2200" dirty="0" err="1" smtClean="0">
                <a:solidFill>
                  <a:srgbClr val="EAEAEA"/>
                </a:solidFill>
              </a:rPr>
              <a:t>Salzer</a:t>
            </a:r>
            <a:endParaRPr lang="en-US" sz="22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Minnesota: Kristy </a:t>
            </a:r>
            <a:r>
              <a:rPr lang="en-US" sz="2200" dirty="0" err="1" smtClean="0">
                <a:solidFill>
                  <a:srgbClr val="EAEAEA"/>
                </a:solidFill>
              </a:rPr>
              <a:t>McQuinn</a:t>
            </a:r>
            <a:r>
              <a:rPr lang="en-US" sz="2200" dirty="0" smtClean="0">
                <a:solidFill>
                  <a:srgbClr val="EAEAEA"/>
                </a:solidFill>
              </a:rPr>
              <a:t>, Evan D. Skillman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MPE: </a:t>
            </a:r>
            <a:r>
              <a:rPr lang="en-US" sz="2200" dirty="0" err="1" smtClean="0">
                <a:solidFill>
                  <a:srgbClr val="EAEAEA"/>
                </a:solidFill>
              </a:rPr>
              <a:t>Amélie</a:t>
            </a:r>
            <a:r>
              <a:rPr lang="en-US" sz="2200" dirty="0" smtClean="0">
                <a:solidFill>
                  <a:srgbClr val="EAEAEA"/>
                </a:solidFill>
              </a:rPr>
              <a:t> </a:t>
            </a:r>
            <a:r>
              <a:rPr lang="en-US" sz="2200" dirty="0" err="1" smtClean="0">
                <a:solidFill>
                  <a:srgbClr val="EAEAEA"/>
                </a:solidFill>
              </a:rPr>
              <a:t>Saintonge</a:t>
            </a:r>
            <a:endParaRPr lang="en-US" sz="22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NRAO: </a:t>
            </a:r>
            <a:r>
              <a:rPr lang="en-US" sz="2200" dirty="0" err="1" smtClean="0">
                <a:solidFill>
                  <a:srgbClr val="EAEAEA"/>
                </a:solidFill>
              </a:rPr>
              <a:t>Jürgen</a:t>
            </a:r>
            <a:r>
              <a:rPr lang="en-US" sz="2200" dirty="0" smtClean="0">
                <a:solidFill>
                  <a:srgbClr val="EAEAEA"/>
                </a:solidFill>
              </a:rPr>
              <a:t> </a:t>
            </a:r>
            <a:r>
              <a:rPr lang="en-US" sz="2200" dirty="0" err="1" smtClean="0">
                <a:solidFill>
                  <a:srgbClr val="EAEAEA"/>
                </a:solidFill>
              </a:rPr>
              <a:t>Ott</a:t>
            </a:r>
            <a:r>
              <a:rPr lang="en-US" sz="2200" dirty="0" smtClean="0">
                <a:solidFill>
                  <a:srgbClr val="EAEAEA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Western Australia/ICRAR: Ed Elson</a:t>
            </a:r>
          </a:p>
          <a:p>
            <a:pPr>
              <a:lnSpc>
                <a:spcPct val="90000"/>
              </a:lnSpc>
            </a:pPr>
            <a:endParaRPr lang="en-US" sz="22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EAEAEA"/>
                </a:solidFill>
              </a:rPr>
              <a:t>Macalester College: John Allan, Eric </a:t>
            </a:r>
            <a:r>
              <a:rPr lang="en-US" sz="2200" dirty="0" err="1" smtClean="0">
                <a:solidFill>
                  <a:srgbClr val="EAEAEA"/>
                </a:solidFill>
              </a:rPr>
              <a:t>Engstrom</a:t>
            </a:r>
            <a:r>
              <a:rPr lang="en-US" sz="2200" dirty="0" smtClean="0">
                <a:solidFill>
                  <a:srgbClr val="EAEAEA"/>
                </a:solidFill>
              </a:rPr>
              <a:t>, Grace </a:t>
            </a:r>
            <a:r>
              <a:rPr lang="en-US" sz="2200" dirty="0" err="1" smtClean="0">
                <a:solidFill>
                  <a:srgbClr val="EAEAEA"/>
                </a:solidFill>
              </a:rPr>
              <a:t>Erny</a:t>
            </a:r>
            <a:r>
              <a:rPr lang="en-US" sz="2200" dirty="0" smtClean="0">
                <a:solidFill>
                  <a:srgbClr val="EAEAEA"/>
                </a:solidFill>
              </a:rPr>
              <a:t>, Palmer </a:t>
            </a:r>
            <a:r>
              <a:rPr lang="en-US" sz="2200" dirty="0" err="1" smtClean="0">
                <a:solidFill>
                  <a:srgbClr val="EAEAEA"/>
                </a:solidFill>
              </a:rPr>
              <a:t>Fliss</a:t>
            </a:r>
            <a:r>
              <a:rPr lang="en-US" sz="2200" dirty="0" smtClean="0">
                <a:solidFill>
                  <a:srgbClr val="EAEAEA"/>
                </a:solidFill>
              </a:rPr>
              <a:t>, </a:t>
            </a:r>
            <a:r>
              <a:rPr lang="en-US" sz="2200" dirty="0" err="1" smtClean="0">
                <a:solidFill>
                  <a:srgbClr val="EAEAEA"/>
                </a:solidFill>
              </a:rPr>
              <a:t>AnnaLeigh</a:t>
            </a:r>
            <a:r>
              <a:rPr lang="en-US" sz="2200" dirty="0" smtClean="0">
                <a:solidFill>
                  <a:srgbClr val="EAEAEA"/>
                </a:solidFill>
              </a:rPr>
              <a:t> Smith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Team Members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GALEX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galex.nu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270587" cy="3962400"/>
          </a:xfrm>
          <a:prstGeom prst="rect">
            <a:avLst/>
          </a:prstGeom>
        </p:spPr>
      </p:pic>
      <p:pic>
        <p:nvPicPr>
          <p:cNvPr id="6" name="Picture 5" descr="galex.fu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3" y="838200"/>
            <a:ext cx="4270587" cy="3962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rot="16200000" flipH="1">
            <a:off x="2971800" y="3810000"/>
            <a:ext cx="2133600" cy="1981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47800" y="609600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FUV luminosity = SFR (hundreds of </a:t>
            </a:r>
            <a:r>
              <a:rPr lang="en-US" sz="3000" dirty="0" err="1" smtClean="0">
                <a:solidFill>
                  <a:srgbClr val="FF0000"/>
                </a:solidFill>
              </a:rPr>
              <a:t>Myr</a:t>
            </a:r>
            <a:r>
              <a:rPr lang="en-US" sz="3000" dirty="0" smtClean="0">
                <a:solidFill>
                  <a:srgbClr val="FF0000"/>
                </a:solidFill>
              </a:rPr>
              <a:t>)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47800" y="6101358"/>
            <a:ext cx="67056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4876800" y="3810000"/>
            <a:ext cx="2438400" cy="1676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Spitzer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11197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47180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819400" y="4033242"/>
            <a:ext cx="2209800" cy="1905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19400" y="6166842"/>
            <a:ext cx="541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IR luminosity = stellar mass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2819400" y="6172200"/>
            <a:ext cx="53340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5143500" y="3842742"/>
            <a:ext cx="2133600" cy="2057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Spitzer Imaging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11197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4718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8200"/>
            <a:ext cx="4724400" cy="47244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rot="16200000" flipH="1">
            <a:off x="2400300" y="4381500"/>
            <a:ext cx="198120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" y="6096000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IR surface brightness = stellar mass distribution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228600" y="6101358"/>
            <a:ext cx="79248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819400" y="1447800"/>
            <a:ext cx="2667000" cy="25146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392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System most amenable to rotation curve                  analysis is AGC 749237</a:t>
            </a: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High resolution data analyzed by Macalester student Clara </a:t>
            </a:r>
            <a:r>
              <a:rPr lang="en-US" sz="2800" dirty="0" err="1" smtClean="0">
                <a:solidFill>
                  <a:schemeClr val="bg1"/>
                </a:solidFill>
              </a:rPr>
              <a:t>Thomann</a:t>
            </a:r>
            <a:r>
              <a:rPr lang="en-US" sz="2800" dirty="0" smtClean="0">
                <a:solidFill>
                  <a:schemeClr val="bg1"/>
                </a:solidFill>
              </a:rPr>
              <a:t> ’13 and Ed Elson (ICRAR)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Dynamical Modeling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  <p:pic>
        <p:nvPicPr>
          <p:cNvPr id="12" name="Picture 11" descr="749237.p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020348"/>
            <a:ext cx="2438400" cy="2281767"/>
          </a:xfrm>
          <a:prstGeom prst="rect">
            <a:avLst/>
          </a:prstGeom>
        </p:spPr>
      </p:pic>
      <p:pic>
        <p:nvPicPr>
          <p:cNvPr id="13" name="Picture 12" descr="749237.mom1.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020348"/>
            <a:ext cx="3276600" cy="2313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Dynamical Modeling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Ha-Hi.525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4563535" cy="3200400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10200" y="6334780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 err="1" smtClean="0">
                <a:solidFill>
                  <a:schemeClr val="bg1"/>
                </a:solidFill>
              </a:rPr>
              <a:t>Thomann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et al.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(2012)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RGB-HI.525_3.png"/>
          <p:cNvPicPr>
            <a:picLocks noChangeAspect="1"/>
          </p:cNvPicPr>
          <p:nvPr/>
        </p:nvPicPr>
        <p:blipFill>
          <a:blip r:embed="rId4"/>
          <a:srcRect t="1550" b="1550"/>
          <a:stretch>
            <a:fillRect/>
          </a:stretch>
        </p:blipFill>
        <p:spPr>
          <a:xfrm>
            <a:off x="4648200" y="1419101"/>
            <a:ext cx="4495800" cy="3152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Dynamical Modeling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GC749237.21.M1_BLA.png"/>
          <p:cNvPicPr>
            <a:picLocks noChangeAspect="1"/>
          </p:cNvPicPr>
          <p:nvPr/>
        </p:nvPicPr>
        <p:blipFill>
          <a:blip r:embed="rId3"/>
          <a:srcRect l="1702" t="3777" r="4664" b="1762"/>
          <a:stretch>
            <a:fillRect/>
          </a:stretch>
        </p:blipFill>
        <p:spPr>
          <a:xfrm>
            <a:off x="-242614" y="990600"/>
            <a:ext cx="4586014" cy="3048000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10200" y="6334780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 err="1" smtClean="0">
                <a:solidFill>
                  <a:schemeClr val="bg1"/>
                </a:solidFill>
              </a:rPr>
              <a:t>Thomann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et al.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(2012)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GC749237.Mom1.5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335" y="914400"/>
            <a:ext cx="499966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Dynamical Modeling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10200" y="6334780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 err="1" smtClean="0">
                <a:solidFill>
                  <a:schemeClr val="bg1"/>
                </a:solidFill>
              </a:rPr>
              <a:t>Thomann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et al.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(2012)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5791200" y="3505200"/>
            <a:ext cx="3200400" cy="6858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10127" y="3576935"/>
            <a:ext cx="3257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M</a:t>
            </a:r>
            <a:r>
              <a:rPr lang="en-US" sz="2400" baseline="-25000" dirty="0" err="1" smtClean="0"/>
              <a:t>dyn</a:t>
            </a:r>
            <a:r>
              <a:rPr lang="en-US" sz="2400" dirty="0" smtClean="0"/>
              <a:t> =(1.1±0.2)x10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 </a:t>
            </a:r>
            <a:r>
              <a:rPr lang="en-US" sz="2400" dirty="0" smtClean="0"/>
              <a:t>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 </a:t>
            </a:r>
            <a:endParaRPr lang="en-US" sz="2400" dirty="0"/>
          </a:p>
        </p:txBody>
      </p:sp>
      <p:pic>
        <p:nvPicPr>
          <p:cNvPr id="11" name="Picture 10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8" y="917575"/>
            <a:ext cx="5572125" cy="571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8392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 dirty="0" smtClean="0">
                <a:solidFill>
                  <a:schemeClr val="bg1"/>
                </a:solidFill>
              </a:rPr>
              <a:t>EVLA </a:t>
            </a:r>
            <a:r>
              <a:rPr lang="en-US" sz="2800" dirty="0" smtClean="0">
                <a:solidFill>
                  <a:schemeClr val="bg1"/>
                </a:solidFill>
              </a:rPr>
              <a:t>imaging in hand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Combine </a:t>
            </a:r>
            <a:r>
              <a:rPr lang="en-US" sz="2800" i="1" dirty="0" smtClean="0">
                <a:solidFill>
                  <a:schemeClr val="bg1"/>
                </a:solidFill>
              </a:rPr>
              <a:t>EVLA</a:t>
            </a:r>
            <a:r>
              <a:rPr lang="en-US" sz="2800" dirty="0" smtClean="0">
                <a:solidFill>
                  <a:schemeClr val="bg1"/>
                </a:solidFill>
              </a:rPr>
              <a:t> + </a:t>
            </a:r>
            <a:r>
              <a:rPr lang="en-US" sz="2800" i="1" dirty="0" smtClean="0">
                <a:solidFill>
                  <a:schemeClr val="bg1"/>
                </a:solidFill>
              </a:rPr>
              <a:t>Arecibo</a:t>
            </a:r>
            <a:r>
              <a:rPr lang="en-US" sz="2800" dirty="0" smtClean="0">
                <a:solidFill>
                  <a:schemeClr val="bg1"/>
                </a:solidFill>
              </a:rPr>
              <a:t> datasets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Examine ALFALFA grids for gas-rich companions</a:t>
            </a:r>
          </a:p>
          <a:p>
            <a:pPr>
              <a:lnSpc>
                <a:spcPct val="90000"/>
              </a:lnSpc>
            </a:pPr>
            <a:r>
              <a:rPr lang="en-US" sz="2800" i="1" dirty="0" smtClean="0">
                <a:solidFill>
                  <a:schemeClr val="bg1"/>
                </a:solidFill>
              </a:rPr>
              <a:t>Spitzer</a:t>
            </a:r>
            <a:r>
              <a:rPr lang="en-US" sz="2800" dirty="0" smtClean="0">
                <a:solidFill>
                  <a:schemeClr val="bg1"/>
                </a:solidFill>
              </a:rPr>
              <a:t> warm imaging provides stellar masses</a:t>
            </a:r>
          </a:p>
          <a:p>
            <a:pPr>
              <a:lnSpc>
                <a:spcPct val="90000"/>
              </a:lnSpc>
            </a:pPr>
            <a:r>
              <a:rPr lang="en-US" sz="2800" i="1" dirty="0" smtClean="0">
                <a:solidFill>
                  <a:schemeClr val="bg1"/>
                </a:solidFill>
              </a:rPr>
              <a:t>GALEX</a:t>
            </a:r>
            <a:r>
              <a:rPr lang="en-US" sz="2800" dirty="0" smtClean="0">
                <a:solidFill>
                  <a:schemeClr val="bg1"/>
                </a:solidFill>
              </a:rPr>
              <a:t> images will reveal patterns of star formation over 100-Myr timescales</a:t>
            </a:r>
          </a:p>
          <a:p>
            <a:pPr>
              <a:lnSpc>
                <a:spcPct val="90000"/>
              </a:lnSpc>
            </a:pPr>
            <a:r>
              <a:rPr lang="en-US" sz="2800" i="1" dirty="0" smtClean="0">
                <a:solidFill>
                  <a:schemeClr val="bg1"/>
                </a:solidFill>
              </a:rPr>
              <a:t>WIYN 3.5m</a:t>
            </a:r>
            <a:r>
              <a:rPr lang="en-US" sz="2800" dirty="0" smtClean="0">
                <a:solidFill>
                  <a:schemeClr val="bg1"/>
                </a:solidFill>
              </a:rPr>
              <a:t> imaging (</a:t>
            </a:r>
            <a:r>
              <a:rPr lang="en-US" sz="2800" dirty="0" err="1" smtClean="0">
                <a:solidFill>
                  <a:schemeClr val="bg1"/>
                </a:solidFill>
              </a:rPr>
              <a:t>BVR+H</a:t>
            </a:r>
            <a:r>
              <a:rPr lang="en-US" sz="28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) continues in 2012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KPNO/</a:t>
            </a:r>
            <a:r>
              <a:rPr lang="en-US" sz="2800" i="1" dirty="0" smtClean="0">
                <a:solidFill>
                  <a:schemeClr val="bg1"/>
                </a:solidFill>
              </a:rPr>
              <a:t>KOSMOS</a:t>
            </a:r>
            <a:r>
              <a:rPr lang="en-US" sz="2800" dirty="0" smtClean="0">
                <a:solidFill>
                  <a:schemeClr val="bg1"/>
                </a:solidFill>
              </a:rPr>
              <a:t> spectroscopy coming soon</a:t>
            </a:r>
          </a:p>
          <a:p>
            <a:pPr>
              <a:lnSpc>
                <a:spcPct val="90000"/>
              </a:lnSpc>
            </a:pPr>
            <a:r>
              <a:rPr lang="en-US" sz="2800" i="1" dirty="0" smtClean="0">
                <a:solidFill>
                  <a:schemeClr val="bg1"/>
                </a:solidFill>
              </a:rPr>
              <a:t>VLT</a:t>
            </a:r>
            <a:r>
              <a:rPr lang="en-US" sz="2800" dirty="0" smtClean="0">
                <a:solidFill>
                  <a:schemeClr val="bg1"/>
                </a:solidFill>
              </a:rPr>
              <a:t> IFU datasets under analysis</a:t>
            </a:r>
            <a:endParaRPr lang="en-US" sz="2800" i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The Next Steps – Synthesis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111977.fig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2374900"/>
          </a:xfrm>
          <a:prstGeom prst="rect">
            <a:avLst/>
          </a:prstGeom>
        </p:spPr>
      </p:pic>
      <p:pic>
        <p:nvPicPr>
          <p:cNvPr id="14" name="Picture 13" descr="111977.fig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91440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Beyond SHIELD: Harvesting ALFALFA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Screen shot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7162800" cy="3352589"/>
          </a:xfrm>
          <a:prstGeom prst="rect">
            <a:avLst/>
          </a:prstGeom>
        </p:spPr>
      </p:pic>
      <p:pic>
        <p:nvPicPr>
          <p:cNvPr id="11" name="Picture 10" descr="sdss.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812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The </a:t>
            </a:r>
            <a:r>
              <a:rPr lang="en-US" sz="2800" dirty="0" err="1" smtClean="0">
                <a:solidFill>
                  <a:srgbClr val="EAEAEA"/>
                </a:solidFill>
                <a:latin typeface="Symbol" charset="2"/>
                <a:cs typeface="Symbol" charset="2"/>
              </a:rPr>
              <a:t>l</a:t>
            </a:r>
            <a:r>
              <a:rPr lang="en-US" sz="2800" dirty="0" err="1" smtClean="0">
                <a:solidFill>
                  <a:srgbClr val="EAEAEA"/>
                </a:solidFill>
              </a:rPr>
              <a:t>CDM</a:t>
            </a:r>
            <a:r>
              <a:rPr lang="en-US" sz="2800" dirty="0" smtClean="0">
                <a:solidFill>
                  <a:srgbClr val="EAEAEA"/>
                </a:solidFill>
              </a:rPr>
              <a:t> paradigm predicts more low-mass dark matter halos in the local universe than are observed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EAEAEA"/>
                </a:solidFill>
              </a:rPr>
              <a:t>“Missing satellite problem”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EAEAEA"/>
                </a:solidFill>
              </a:rPr>
              <a:t>Local low-mass systems are survivors of the structure formation process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Changes in physical parameters and mechanisms are predicted in low-mass galaxies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EAEAEA"/>
                </a:solidFill>
              </a:rPr>
              <a:t>Decreasing baryon fraction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EAEAEA"/>
                </a:solidFill>
              </a:rPr>
              <a:t>Different relation between mass surface density and star formation rate than in massive galaxies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Extreme and untested ISM conditions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EAEAEA"/>
                </a:solidFill>
              </a:rPr>
              <a:t>Opportunities for leaps forward in our understanding of galaxy evolution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On The Importance of Low-mass Galaxies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Beyond SHIELD: Harvesting ALFALFA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proscuitt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371600"/>
            <a:ext cx="5879994" cy="482736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Beyond SHIELD: Harvesting ALFALFA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alf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5790088" cy="3429000"/>
          </a:xfrm>
          <a:prstGeom prst="rect">
            <a:avLst/>
          </a:prstGeom>
        </p:spPr>
      </p:pic>
      <p:pic>
        <p:nvPicPr>
          <p:cNvPr id="13" name="Picture 12" descr="dar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812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 bwMode="auto">
          <a:xfrm>
            <a:off x="381000" y="5943600"/>
            <a:ext cx="8266176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5400000">
            <a:off x="914400" y="5981700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</a:t>
            </a:r>
            <a:r>
              <a:rPr lang="en-US" sz="2000" baseline="-25000" dirty="0" smtClean="0"/>
              <a:t>HI</a:t>
            </a:r>
            <a:r>
              <a:rPr lang="en-US" sz="2000" dirty="0" smtClean="0"/>
              <a:t> (M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cxnSp>
        <p:nvCxnSpPr>
          <p:cNvPr id="27" name="Straight Connector 26"/>
          <p:cNvCxnSpPr/>
          <p:nvPr/>
        </p:nvCxnSpPr>
        <p:spPr bwMode="auto">
          <a:xfrm rot="5400000">
            <a:off x="1956816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3008376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4050792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5093208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6135624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7200105" y="5980906"/>
            <a:ext cx="8382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-76200" y="5924490"/>
            <a:ext cx="137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M</a:t>
            </a:r>
            <a:r>
              <a:rPr lang="en-US" sz="2000" baseline="-25000" dirty="0" err="1" smtClean="0"/>
              <a:t>dyn</a:t>
            </a:r>
            <a:r>
              <a:rPr lang="en-US" sz="2000" dirty="0" smtClean="0"/>
              <a:t> (M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7306436" y="5029200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10.5</a:t>
            </a:r>
            <a:endParaRPr lang="en-US" sz="2400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6312773" y="5029200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10</a:t>
            </a:r>
            <a:endParaRPr lang="en-US" sz="2400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5272365" y="502920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9</a:t>
            </a:r>
            <a:endParaRPr lang="en-US" sz="2400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4205565" y="502920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8</a:t>
            </a:r>
            <a:endParaRPr lang="en-US" sz="2400" baseline="-25000" dirty="0"/>
          </a:p>
        </p:txBody>
      </p:sp>
      <p:sp>
        <p:nvSpPr>
          <p:cNvPr id="43" name="Rectangle 42"/>
          <p:cNvSpPr/>
          <p:nvPr/>
        </p:nvSpPr>
        <p:spPr>
          <a:xfrm>
            <a:off x="3175496" y="502920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2148165" y="502920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endParaRPr lang="en-US" sz="2400" baseline="-25000" dirty="0"/>
          </a:p>
        </p:txBody>
      </p:sp>
      <p:sp>
        <p:nvSpPr>
          <p:cNvPr id="45" name="Rectangle 44"/>
          <p:cNvSpPr/>
          <p:nvPr/>
        </p:nvSpPr>
        <p:spPr>
          <a:xfrm>
            <a:off x="1081365" y="502920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5</a:t>
            </a:r>
            <a:endParaRPr lang="en-US" sz="2400" baseline="-25000" dirty="0"/>
          </a:p>
        </p:txBody>
      </p:sp>
      <p:sp>
        <p:nvSpPr>
          <p:cNvPr id="46" name="Rectangle 45"/>
          <p:cNvSpPr/>
          <p:nvPr/>
        </p:nvSpPr>
        <p:spPr>
          <a:xfrm>
            <a:off x="8370173" y="6396335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12</a:t>
            </a:r>
            <a:endParaRPr lang="en-US" sz="2400" baseline="-25000" dirty="0"/>
          </a:p>
        </p:txBody>
      </p:sp>
      <p:sp>
        <p:nvSpPr>
          <p:cNvPr id="47" name="Rectangle 46"/>
          <p:cNvSpPr/>
          <p:nvPr/>
        </p:nvSpPr>
        <p:spPr>
          <a:xfrm>
            <a:off x="7387187" y="6396335"/>
            <a:ext cx="690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11</a:t>
            </a:r>
            <a:endParaRPr lang="en-US" sz="2400" baseline="-25000" dirty="0"/>
          </a:p>
        </p:txBody>
      </p:sp>
      <p:sp>
        <p:nvSpPr>
          <p:cNvPr id="48" name="Rectangle 47"/>
          <p:cNvSpPr/>
          <p:nvPr/>
        </p:nvSpPr>
        <p:spPr>
          <a:xfrm>
            <a:off x="6312773" y="6396335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10</a:t>
            </a:r>
            <a:endParaRPr lang="en-US" sz="2400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5272365" y="63963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9</a:t>
            </a:r>
            <a:endParaRPr lang="en-US" sz="2400" baseline="-25000" dirty="0"/>
          </a:p>
        </p:txBody>
      </p:sp>
      <p:sp>
        <p:nvSpPr>
          <p:cNvPr id="50" name="Rectangle 49"/>
          <p:cNvSpPr/>
          <p:nvPr/>
        </p:nvSpPr>
        <p:spPr>
          <a:xfrm>
            <a:off x="4205565" y="63963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9</a:t>
            </a:r>
            <a:endParaRPr lang="en-US" sz="2400" baseline="-25000" dirty="0"/>
          </a:p>
        </p:txBody>
      </p:sp>
      <p:sp>
        <p:nvSpPr>
          <p:cNvPr id="51" name="Rectangle 50"/>
          <p:cNvSpPr/>
          <p:nvPr/>
        </p:nvSpPr>
        <p:spPr>
          <a:xfrm>
            <a:off x="3175496" y="63963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8</a:t>
            </a:r>
            <a:endParaRPr lang="en-US" sz="2400" baseline="-25000" dirty="0"/>
          </a:p>
        </p:txBody>
      </p:sp>
      <p:sp>
        <p:nvSpPr>
          <p:cNvPr id="52" name="Rectangle 51"/>
          <p:cNvSpPr/>
          <p:nvPr/>
        </p:nvSpPr>
        <p:spPr>
          <a:xfrm>
            <a:off x="2148165" y="63963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8</a:t>
            </a:r>
            <a:endParaRPr lang="en-US" sz="2400" baseline="-25000" dirty="0"/>
          </a:p>
        </p:txBody>
      </p:sp>
      <p:sp>
        <p:nvSpPr>
          <p:cNvPr id="53" name="Rectangle 52"/>
          <p:cNvSpPr/>
          <p:nvPr/>
        </p:nvSpPr>
        <p:spPr>
          <a:xfrm>
            <a:off x="1081365" y="63963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baseline="-25000" dirty="0"/>
          </a:p>
        </p:txBody>
      </p:sp>
      <p:pic>
        <p:nvPicPr>
          <p:cNvPr id="54" name="Picture 3" descr="m31-hires-lar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880384" y="1930117"/>
            <a:ext cx="2983934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12957" y="1937978"/>
            <a:ext cx="2937287" cy="19812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705600" y="4491335"/>
            <a:ext cx="1248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~ 0.16</a:t>
            </a:r>
            <a:endParaRPr lang="en-US" sz="2400" baseline="-25000" dirty="0"/>
          </a:p>
        </p:txBody>
      </p:sp>
      <p:cxnSp>
        <p:nvCxnSpPr>
          <p:cNvPr id="59" name="Straight Connector 58"/>
          <p:cNvCxnSpPr/>
          <p:nvPr/>
        </p:nvCxnSpPr>
        <p:spPr bwMode="auto">
          <a:xfrm rot="5400000">
            <a:off x="2820194" y="5333206"/>
            <a:ext cx="22860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4038600" y="4724400"/>
            <a:ext cx="2590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Rectangle 65"/>
          <p:cNvSpPr/>
          <p:nvPr/>
        </p:nvSpPr>
        <p:spPr>
          <a:xfrm>
            <a:off x="1418241" y="4495800"/>
            <a:ext cx="1248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~ 0.01</a:t>
            </a:r>
            <a:endParaRPr lang="en-US" sz="2400" baseline="-25000" dirty="0"/>
          </a:p>
        </p:txBody>
      </p:sp>
      <p:cxnSp>
        <p:nvCxnSpPr>
          <p:cNvPr id="67" name="Straight Arrow Connector 66"/>
          <p:cNvCxnSpPr/>
          <p:nvPr/>
        </p:nvCxnSpPr>
        <p:spPr bwMode="auto">
          <a:xfrm rot="10800000">
            <a:off x="2819400" y="4724400"/>
            <a:ext cx="1066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ectangle 68"/>
          <p:cNvSpPr/>
          <p:nvPr/>
        </p:nvSpPr>
        <p:spPr>
          <a:xfrm>
            <a:off x="6425572" y="838200"/>
            <a:ext cx="2185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Well-studied</a:t>
            </a:r>
            <a:endParaRPr lang="en-US" sz="2400" baseline="-25000" dirty="0"/>
          </a:p>
        </p:txBody>
      </p:sp>
      <p:cxnSp>
        <p:nvCxnSpPr>
          <p:cNvPr id="70" name="Straight Arrow Connector 69"/>
          <p:cNvCxnSpPr/>
          <p:nvPr/>
        </p:nvCxnSpPr>
        <p:spPr bwMode="auto">
          <a:xfrm>
            <a:off x="4009041" y="1071265"/>
            <a:ext cx="2590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/>
          <p:cNvSpPr/>
          <p:nvPr/>
        </p:nvSpPr>
        <p:spPr>
          <a:xfrm>
            <a:off x="152400" y="762000"/>
            <a:ext cx="2332641" cy="120032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softEdge rad="406400"/>
          </a:effectLst>
        </p:spPr>
        <p:txBody>
          <a:bodyPr wrap="square">
            <a:spAutoFit/>
          </a:bodyPr>
          <a:lstStyle/>
          <a:p>
            <a:r>
              <a:rPr lang="en-US" sz="2400" dirty="0" smtClean="0"/>
              <a:t>A very bright future for very dim galaxies</a:t>
            </a:r>
            <a:endParaRPr lang="en-US" sz="2400" baseline="-25000" dirty="0"/>
          </a:p>
        </p:txBody>
      </p:sp>
      <p:cxnSp>
        <p:nvCxnSpPr>
          <p:cNvPr id="72" name="Straight Arrow Connector 71"/>
          <p:cNvCxnSpPr/>
          <p:nvPr/>
        </p:nvCxnSpPr>
        <p:spPr bwMode="auto">
          <a:xfrm rot="10800000">
            <a:off x="2789841" y="1071265"/>
            <a:ext cx="1066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1904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ALFALFA: Long-Term Prospectus</a:t>
            </a:r>
          </a:p>
        </p:txBody>
      </p:sp>
      <p:sp>
        <p:nvSpPr>
          <p:cNvPr id="60" name="AutoShape 4"/>
          <p:cNvSpPr>
            <a:spLocks noChangeArrowheads="1"/>
          </p:cNvSpPr>
          <p:nvPr/>
        </p:nvSpPr>
        <p:spPr bwMode="auto">
          <a:xfrm>
            <a:off x="152400" y="152400"/>
            <a:ext cx="8839200" cy="457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" name="Picture 60" descr="color2.111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133600"/>
            <a:ext cx="1913633" cy="1922463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 bwMode="auto">
          <a:xfrm rot="5400000">
            <a:off x="8438388" y="6144768"/>
            <a:ext cx="420624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ounded Rectangle 56"/>
          <p:cNvSpPr/>
          <p:nvPr/>
        </p:nvSpPr>
        <p:spPr bwMode="auto">
          <a:xfrm>
            <a:off x="381000" y="838200"/>
            <a:ext cx="1905000" cy="1143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Times New Roman" pitchFamily="-97" charset="0"/>
            </a:endParaRPr>
          </a:p>
        </p:txBody>
      </p:sp>
      <p:pic>
        <p:nvPicPr>
          <p:cNvPr id="62" name="Picture 61" descr="proscuitto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4" y="2057400"/>
            <a:ext cx="2320396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j405002f2_l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2994053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4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Terra Incognita:  ALFALFA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52400" y="152400"/>
            <a:ext cx="8839200" cy="457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28600" y="4724400"/>
            <a:ext cx="4267200" cy="1905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960203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ALFALFA now has cataloged &gt;400 galaxies with M</a:t>
            </a:r>
            <a:r>
              <a:rPr lang="en-US" sz="2400" baseline="-25000" dirty="0" smtClean="0">
                <a:solidFill>
                  <a:srgbClr val="FFFF00"/>
                </a:solidFill>
              </a:rPr>
              <a:t>HI</a:t>
            </a:r>
            <a:r>
              <a:rPr lang="en-US" sz="2400" dirty="0" smtClean="0">
                <a:solidFill>
                  <a:srgbClr val="FFFF00"/>
                </a:solidFill>
              </a:rPr>
              <a:t> &lt;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M</a:t>
            </a:r>
            <a:r>
              <a:rPr lang="en-US" sz="24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 </a:t>
            </a:r>
            <a:r>
              <a:rPr lang="en-US" sz="2400" dirty="0" smtClean="0">
                <a:solidFill>
                  <a:srgbClr val="FFFF00"/>
                </a:solidFill>
              </a:rPr>
              <a:t>and a few dozen with                M</a:t>
            </a:r>
            <a:r>
              <a:rPr lang="en-US" sz="2400" baseline="-25000" dirty="0" smtClean="0">
                <a:solidFill>
                  <a:srgbClr val="FFFF00"/>
                </a:solidFill>
              </a:rPr>
              <a:t>HI</a:t>
            </a:r>
            <a:r>
              <a:rPr lang="en-US" sz="2400" dirty="0" smtClean="0">
                <a:solidFill>
                  <a:srgbClr val="FFFF00"/>
                </a:solidFill>
              </a:rPr>
              <a:t> &lt;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7</a:t>
            </a:r>
            <a:r>
              <a:rPr lang="en-US" sz="2400" dirty="0" smtClean="0">
                <a:solidFill>
                  <a:srgbClr val="FFFF00"/>
                </a:solidFill>
              </a:rPr>
              <a:t> M</a:t>
            </a:r>
            <a:r>
              <a:rPr lang="en-US" sz="24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724400" y="4724400"/>
            <a:ext cx="4267200" cy="1905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525780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What is the nature of galaxies with M</a:t>
            </a:r>
            <a:r>
              <a:rPr lang="en-US" sz="2400" baseline="-25000" dirty="0" smtClean="0">
                <a:solidFill>
                  <a:srgbClr val="FFFF00"/>
                </a:solidFill>
              </a:rPr>
              <a:t>HI</a:t>
            </a:r>
            <a:r>
              <a:rPr lang="en-US" sz="2400" dirty="0" smtClean="0">
                <a:solidFill>
                  <a:srgbClr val="FFFF00"/>
                </a:solidFill>
              </a:rPr>
              <a:t> &lt;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7</a:t>
            </a:r>
            <a:r>
              <a:rPr lang="en-US" sz="2400" dirty="0" smtClean="0">
                <a:solidFill>
                  <a:srgbClr val="FFFF00"/>
                </a:solidFill>
              </a:rPr>
              <a:t> M</a:t>
            </a:r>
            <a:r>
              <a:rPr lang="en-US" sz="24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</a:t>
            </a:r>
            <a:r>
              <a:rPr lang="en-US" sz="2400" dirty="0" smtClean="0">
                <a:solidFill>
                  <a:srgbClr val="FFFF00"/>
                </a:solidFill>
              </a:rPr>
              <a:t>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" y="2322576"/>
            <a:ext cx="3200400" cy="16764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Times New Roman" pitchFamily="-97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019800" y="4233446"/>
            <a:ext cx="312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chemeClr val="accent4"/>
                </a:solidFill>
              </a:rPr>
              <a:t>Haynes </a:t>
            </a:r>
            <a:r>
              <a:rPr lang="en-US" sz="1600" i="1" dirty="0" smtClean="0">
                <a:solidFill>
                  <a:schemeClr val="accent4"/>
                </a:solidFill>
              </a:rPr>
              <a:t>et al</a:t>
            </a:r>
            <a:r>
              <a:rPr lang="en-US" sz="1600" dirty="0" smtClean="0">
                <a:solidFill>
                  <a:schemeClr val="accent4"/>
                </a:solidFill>
              </a:rPr>
              <a:t>. (2011)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gc112521_hisp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2001"/>
            <a:ext cx="4114800" cy="3022266"/>
          </a:xfrm>
          <a:prstGeom prst="rect">
            <a:avLst/>
          </a:prstGeom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52400" y="5638800"/>
            <a:ext cx="8839200" cy="1143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499" y="5689937"/>
            <a:ext cx="87630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 smtClean="0"/>
              <a:t>What is the nature of galaxies with HI masses of 10</a:t>
            </a:r>
            <a:r>
              <a:rPr lang="en-US" sz="3000" i="1" baseline="30000" dirty="0" smtClean="0"/>
              <a:t>7</a:t>
            </a:r>
            <a:r>
              <a:rPr lang="en-US" sz="3000" i="1" dirty="0" smtClean="0"/>
              <a:t> M</a:t>
            </a:r>
            <a:r>
              <a:rPr lang="en-US" sz="3000" i="1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3000" i="1" dirty="0" smtClean="0"/>
              <a:t> and below?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04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Harvesting ALFALFA: detectable stellar populations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2400" y="152400"/>
            <a:ext cx="8839200" cy="457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Screen shot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69" y="1350962"/>
            <a:ext cx="4257031" cy="3906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The </a:t>
            </a:r>
            <a:r>
              <a:rPr lang="en-US" sz="2800" u="sng" dirty="0" smtClean="0">
                <a:solidFill>
                  <a:srgbClr val="EAEAEA"/>
                </a:solidFill>
              </a:rPr>
              <a:t>S</a:t>
            </a:r>
            <a:r>
              <a:rPr lang="en-US" sz="2800" dirty="0" smtClean="0">
                <a:solidFill>
                  <a:srgbClr val="EAEAEA"/>
                </a:solidFill>
              </a:rPr>
              <a:t>urvey of </a:t>
            </a:r>
            <a:r>
              <a:rPr lang="en-US" sz="2800" u="sng" dirty="0" smtClean="0">
                <a:solidFill>
                  <a:srgbClr val="EAEAEA"/>
                </a:solidFill>
              </a:rPr>
              <a:t>HI</a:t>
            </a:r>
            <a:r>
              <a:rPr lang="en-US" sz="2800" dirty="0" smtClean="0">
                <a:solidFill>
                  <a:srgbClr val="EAEAEA"/>
                </a:solidFill>
              </a:rPr>
              <a:t> in </a:t>
            </a:r>
            <a:r>
              <a:rPr lang="en-US" sz="2800" u="sng" dirty="0" smtClean="0">
                <a:solidFill>
                  <a:srgbClr val="EAEAEA"/>
                </a:solidFill>
              </a:rPr>
              <a:t>E</a:t>
            </a:r>
            <a:r>
              <a:rPr lang="en-US" sz="2800" dirty="0" smtClean="0">
                <a:solidFill>
                  <a:srgbClr val="EAEAEA"/>
                </a:solidFill>
              </a:rPr>
              <a:t>xtremely </a:t>
            </a:r>
            <a:r>
              <a:rPr lang="en-US" sz="2800" u="sng" dirty="0" smtClean="0">
                <a:solidFill>
                  <a:srgbClr val="EAEAEA"/>
                </a:solidFill>
              </a:rPr>
              <a:t>L</a:t>
            </a:r>
            <a:r>
              <a:rPr lang="en-US" sz="2800" dirty="0" smtClean="0">
                <a:solidFill>
                  <a:srgbClr val="EAEAEA"/>
                </a:solidFill>
              </a:rPr>
              <a:t>ow-mass </a:t>
            </a:r>
            <a:r>
              <a:rPr lang="en-US" sz="2800" u="sng" dirty="0" smtClean="0">
                <a:solidFill>
                  <a:srgbClr val="EAEAEA"/>
                </a:solidFill>
              </a:rPr>
              <a:t>D</a:t>
            </a:r>
            <a:r>
              <a:rPr lang="en-US" sz="2800" dirty="0" smtClean="0">
                <a:solidFill>
                  <a:srgbClr val="EAEAEA"/>
                </a:solidFill>
              </a:rPr>
              <a:t>warfs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12 systems selected from &gt; 20,000 ALFALFA sources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EAEAEA"/>
                </a:solidFill>
              </a:rPr>
              <a:t>M</a:t>
            </a:r>
            <a:r>
              <a:rPr lang="en-US" sz="2400" baseline="-25000" dirty="0" smtClean="0">
                <a:solidFill>
                  <a:srgbClr val="EAEAEA"/>
                </a:solidFill>
              </a:rPr>
              <a:t>HI</a:t>
            </a:r>
            <a:r>
              <a:rPr lang="en-US" sz="2400" dirty="0" smtClean="0">
                <a:solidFill>
                  <a:srgbClr val="EAEAEA"/>
                </a:solidFill>
              </a:rPr>
              <a:t> &lt; 10</a:t>
            </a:r>
            <a:r>
              <a:rPr lang="en-US" sz="2400" baseline="30000" dirty="0" smtClean="0">
                <a:solidFill>
                  <a:srgbClr val="EAEAEA"/>
                </a:solidFill>
              </a:rPr>
              <a:t>7</a:t>
            </a:r>
            <a:r>
              <a:rPr lang="en-US" sz="2400" dirty="0" smtClean="0">
                <a:solidFill>
                  <a:srgbClr val="EAEAEA"/>
                </a:solidFill>
              </a:rPr>
              <a:t> M</a:t>
            </a:r>
            <a:r>
              <a:rPr lang="en-US" sz="2400" baseline="-25000" dirty="0" smtClean="0">
                <a:solidFill>
                  <a:srgbClr val="EAEAEA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sz="2400" baseline="-25000" dirty="0" smtClean="0">
              <a:solidFill>
                <a:srgbClr val="EAEAEA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EAEAEA"/>
                </a:solidFill>
              </a:rPr>
              <a:t>W</a:t>
            </a:r>
            <a:r>
              <a:rPr lang="en-US" sz="2400" baseline="-25000" dirty="0" smtClean="0">
                <a:solidFill>
                  <a:srgbClr val="EAEAEA"/>
                </a:solidFill>
              </a:rPr>
              <a:t>50</a:t>
            </a:r>
            <a:r>
              <a:rPr lang="en-US" sz="2400" dirty="0" smtClean="0">
                <a:solidFill>
                  <a:srgbClr val="EAEAEA"/>
                </a:solidFill>
              </a:rPr>
              <a:t> &lt; 65 km s</a:t>
            </a:r>
            <a:r>
              <a:rPr lang="en-US" sz="2400" baseline="30000" dirty="0" smtClean="0">
                <a:solidFill>
                  <a:srgbClr val="EAEAEA"/>
                </a:solidFill>
              </a:rPr>
              <a:t>-1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EAEAEA"/>
                </a:solidFill>
              </a:rPr>
              <a:t>Model distances &lt; 8 </a:t>
            </a:r>
            <a:r>
              <a:rPr lang="en-US" sz="2400" dirty="0" err="1" smtClean="0">
                <a:solidFill>
                  <a:srgbClr val="EAEAEA"/>
                </a:solidFill>
              </a:rPr>
              <a:t>Mpc</a:t>
            </a:r>
            <a:endParaRPr lang="en-US" sz="24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Detectable stellar populations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15 hours per source with the </a:t>
            </a:r>
            <a:r>
              <a:rPr lang="en-US" sz="2800" i="1" dirty="0" smtClean="0">
                <a:solidFill>
                  <a:srgbClr val="EAEAEA"/>
                </a:solidFill>
              </a:rPr>
              <a:t>EVLA</a:t>
            </a:r>
            <a:r>
              <a:rPr lang="en-US" sz="2800" dirty="0" smtClean="0">
                <a:solidFill>
                  <a:srgbClr val="EAEAEA"/>
                </a:solidFill>
              </a:rPr>
              <a:t> (9/4/2 in B/C/D)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0.86 km s</a:t>
            </a:r>
            <a:r>
              <a:rPr lang="en-US" sz="2800" baseline="30000" dirty="0" smtClean="0">
                <a:solidFill>
                  <a:srgbClr val="EAEAEA"/>
                </a:solidFill>
              </a:rPr>
              <a:t>-1</a:t>
            </a:r>
            <a:r>
              <a:rPr lang="en-US" sz="2800" dirty="0" smtClean="0">
                <a:solidFill>
                  <a:srgbClr val="EAEAEA"/>
                </a:solidFill>
              </a:rPr>
              <a:t> ch</a:t>
            </a:r>
            <a:r>
              <a:rPr lang="en-US" sz="2800" baseline="30000" dirty="0" smtClean="0">
                <a:solidFill>
                  <a:srgbClr val="EAEAEA"/>
                </a:solidFill>
              </a:rPr>
              <a:t>-1</a:t>
            </a:r>
            <a:endParaRPr lang="en-US" sz="2800" dirty="0" smtClean="0">
              <a:solidFill>
                <a:srgbClr val="EAEAEA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EAEAEA"/>
                </a:solidFill>
              </a:rPr>
              <a:t>5</a:t>
            </a:r>
            <a:r>
              <a:rPr lang="en-US" sz="2800" dirty="0" smtClean="0">
                <a:solidFill>
                  <a:srgbClr val="EAEAEA"/>
                </a:solidFill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solidFill>
                  <a:srgbClr val="EAEAEA"/>
                </a:solidFill>
              </a:rPr>
              <a:t> detection (per channel) of 10</a:t>
            </a:r>
            <a:r>
              <a:rPr lang="en-US" sz="2800" baseline="30000" dirty="0" smtClean="0">
                <a:solidFill>
                  <a:srgbClr val="EAEAEA"/>
                </a:solidFill>
              </a:rPr>
              <a:t>19</a:t>
            </a:r>
            <a:r>
              <a:rPr lang="en-US" sz="2800" dirty="0" smtClean="0">
                <a:solidFill>
                  <a:srgbClr val="EAEAEA"/>
                </a:solidFill>
              </a:rPr>
              <a:t> cm</a:t>
            </a:r>
            <a:r>
              <a:rPr lang="en-US" sz="2800" baseline="30000" dirty="0" smtClean="0">
                <a:solidFill>
                  <a:srgbClr val="EAEAEA"/>
                </a:solidFill>
              </a:rPr>
              <a:t>-2</a:t>
            </a:r>
            <a:r>
              <a:rPr lang="en-US" sz="2800" dirty="0" smtClean="0">
                <a:solidFill>
                  <a:srgbClr val="EAEAEA"/>
                </a:solidFill>
              </a:rPr>
              <a:t> (2.3x10</a:t>
            </a:r>
            <a:r>
              <a:rPr lang="en-US" sz="2800" baseline="30000" dirty="0" smtClean="0">
                <a:solidFill>
                  <a:srgbClr val="EAEAEA"/>
                </a:solidFill>
              </a:rPr>
              <a:t>20</a:t>
            </a:r>
            <a:r>
              <a:rPr lang="en-US" sz="2800" dirty="0" smtClean="0">
                <a:solidFill>
                  <a:srgbClr val="EAEAEA"/>
                </a:solidFill>
              </a:rPr>
              <a:t> cm</a:t>
            </a:r>
            <a:r>
              <a:rPr lang="en-US" sz="2800" baseline="30000" dirty="0" smtClean="0">
                <a:solidFill>
                  <a:srgbClr val="EAEAEA"/>
                </a:solidFill>
              </a:rPr>
              <a:t>-2</a:t>
            </a:r>
            <a:r>
              <a:rPr lang="en-US" sz="2800" dirty="0" smtClean="0">
                <a:solidFill>
                  <a:srgbClr val="EAEAEA"/>
                </a:solidFill>
              </a:rPr>
              <a:t> ) columns at 40</a:t>
            </a:r>
            <a:r>
              <a:rPr lang="en-US" sz="2800" dirty="0" smtClean="0">
                <a:solidFill>
                  <a:schemeClr val="bg1"/>
                </a:solidFill>
              </a:rPr>
              <a:t>′′</a:t>
            </a:r>
            <a:r>
              <a:rPr lang="en-US" sz="2800" dirty="0" smtClean="0">
                <a:solidFill>
                  <a:srgbClr val="EAEAEA"/>
                </a:solidFill>
              </a:rPr>
              <a:t> (6</a:t>
            </a:r>
            <a:r>
              <a:rPr lang="en-US" sz="2800" dirty="0" smtClean="0">
                <a:solidFill>
                  <a:schemeClr val="bg1"/>
                </a:solidFill>
              </a:rPr>
              <a:t>′′</a:t>
            </a:r>
            <a:r>
              <a:rPr lang="en-US" sz="2800" dirty="0" smtClean="0">
                <a:solidFill>
                  <a:srgbClr val="EAEAEA"/>
                </a:solidFill>
              </a:rPr>
              <a:t>) resolution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Overview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Sample Overview</a:t>
            </a:r>
            <a:endParaRPr lang="en-US" dirty="0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64008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kern="0" dirty="0" smtClean="0">
                <a:solidFill>
                  <a:srgbClr val="FFFF00"/>
                </a:solidFill>
              </a:rPr>
              <a:t>Distances uncertain: critical need for </a:t>
            </a:r>
            <a:r>
              <a:rPr lang="en-US" sz="2800" i="1" kern="0" dirty="0" smtClean="0">
                <a:solidFill>
                  <a:srgbClr val="FFFF00"/>
                </a:solidFill>
              </a:rPr>
              <a:t>HST</a:t>
            </a:r>
            <a:endParaRPr lang="en-US" sz="2800" kern="0" dirty="0" smtClean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60198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Median (estimated) HI mass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4.7x10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</a:t>
            </a:r>
            <a:r>
              <a:rPr kumimoji="0" lang="en-US" sz="22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</a:t>
            </a:r>
            <a:endParaRPr kumimoji="0" lang="en-US" sz="2200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ingdings"/>
              <a:ea typeface="Wingdings"/>
              <a:cs typeface="Wingding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 descr="tabl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8686800" cy="5233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843784" y="1295400"/>
            <a:ext cx="533400" cy="3657600"/>
          </a:xfrm>
          <a:prstGeom prst="rect">
            <a:avLst/>
          </a:prstGeom>
          <a:solidFill>
            <a:srgbClr val="FFFF00">
              <a:alpha val="34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EAEAEA"/>
              </a:solidFill>
              <a:effectLst/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What properties change between mini-halos, very low-mass dwarfs, and more massive systems?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What fraction of the mass in these low-mass dwarfs is baryonic?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Is the character of the SF process different in very low-mass galaxies? 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800" i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800" i="1" dirty="0" smtClean="0">
              <a:solidFill>
                <a:srgbClr val="FFFF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399" y="76200"/>
            <a:ext cx="87630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SHIELD: Science Drivers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black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61" y="838200"/>
            <a:ext cx="1032039" cy="133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ield.mosaic.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70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EAEAEA"/>
            </a:solidFill>
            <a:effectLst/>
            <a:latin typeface="Times New Roman" pitchFamily="-97" charset="0"/>
          </a:defRPr>
        </a:defPPr>
      </a:lstStyle>
    </a:spDef>
    <a:lnDef>
      <a:spPr bwMode="auto">
        <a:solidFill>
          <a:schemeClr val="accent1"/>
        </a:solidFill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EAEAEA"/>
            </a:solidFill>
            <a:effectLst/>
            <a:latin typeface="Times New Roman" pitchFamily="-97" charset="0"/>
          </a:defRPr>
        </a:defPPr>
      </a:lstStyle>
    </a:spDef>
    <a:lnDef>
      <a:spPr bwMode="auto">
        <a:solidFill>
          <a:schemeClr val="accent1"/>
        </a:solidFill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34718</TotalTime>
  <Words>1768</Words>
  <Application>Microsoft Macintosh PowerPoint</Application>
  <PresentationFormat>On-screen Show (4:3)</PresentationFormat>
  <Paragraphs>255</Paragraphs>
  <Slides>32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Default Design</vt:lpstr>
      <vt:lpstr>1_Default Design</vt:lpstr>
      <vt:lpstr>SHIELD: The Survey of HI in Extremely Low-mass Dwarfs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Astronomy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 1001 Summer Session II</dc:title>
  <dc:creator>Evan  Skillman</dc:creator>
  <cp:lastModifiedBy>research</cp:lastModifiedBy>
  <cp:revision>815</cp:revision>
  <cp:lastPrinted>2011-05-09T12:47:59Z</cp:lastPrinted>
  <dcterms:created xsi:type="dcterms:W3CDTF">2012-04-01T16:28:37Z</dcterms:created>
  <dcterms:modified xsi:type="dcterms:W3CDTF">2012-04-01T19:31:55Z</dcterms:modified>
</cp:coreProperties>
</file>