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Masters/slideMaster6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theme/theme8.xml" ContentType="application/vnd.openxmlformats-officedocument.theme+xml"/>
  <Default Extension="bin" ContentType="application/vnd.openxmlformats-officedocument.presentationml.printerSettings"/>
  <Override PartName="/ppt/theme/theme1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6.xml" ContentType="application/vnd.openxmlformats-officedocument.theme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27.xml" ContentType="application/vnd.openxmlformats-officedocument.presentationml.slide+xml"/>
  <Override PartName="/ppt/theme/theme5.xml" ContentType="application/vnd.openxmlformats-officedocument.theme+xml"/>
  <Override PartName="/ppt/slides/slide11.xml" ContentType="application/vnd.openxmlformats-officedocument.presentationml.slide+xml"/>
  <Override PartName="/ppt/slideLayouts/slideLayout28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47.xml" ContentType="application/vnd.openxmlformats-officedocument.presentationml.slideLayout+xml"/>
  <Default Extension="gif" ContentType="image/gif"/>
  <Override PartName="/ppt/slideLayouts/slideLayout1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theme/theme9.xml" ContentType="application/vnd.openxmlformats-officedocument.them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theme/theme1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4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3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s/slide24.xml" ContentType="application/vnd.openxmlformats-officedocument.presentationml.slide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44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slideLayouts/slideLayout30.xml" ContentType="application/vnd.openxmlformats-officedocument.presentationml.slideLayout+xml"/>
  <Override PartName="/docProps/core.xml" ContentType="application/vnd.openxmlformats-package.core-properties+xml"/>
  <Default Extension="jpeg" ContentType="image/jpe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28.xml" ContentType="application/vnd.openxmlformats-officedocument.presentationml.slide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theme/theme10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34.xml" ContentType="application/vnd.openxmlformats-officedocument.presentationml.slideLayout+xml"/>
  <Default Extension="rels" ContentType="application/vnd.openxmlformats-package.relationships+xml"/>
  <Override PartName="/ppt/slideMasters/slideMaster8.xml" ContentType="application/vnd.openxmlformats-officedocument.presentationml.slideMaster+xml"/>
  <Override PartName="/ppt/slides/slide35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theme/theme1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theme/theme7.xml" ContentType="application/vnd.openxmlformats-officedocument.theme+xml"/>
  <Override PartName="/ppt/slideMasters/slideMaster5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viewProps.xml" ContentType="application/vnd.openxmlformats-officedocument.presentationml.viewProps+xml"/>
  <Override PartName="/ppt/theme/theme11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35.xml" ContentType="application/vnd.openxmlformats-officedocument.presentationml.slideLayout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Masters/slideMaster9.xml" ContentType="application/vnd.openxmlformats-officedocument.presentationml.slideMaster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theme/theme1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s/slide6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Masters/slideMaster12.xml" ContentType="application/vnd.openxmlformats-officedocument.presentationml.slideMaster+xml"/>
  <Override PartName="/ppt/slides/slide26.xml" ContentType="application/vnd.openxmlformats-officedocument.presentationml.slide+xml"/>
  <Override PartName="/ppt/theme/theme4.xml" ContentType="application/vnd.openxmlformats-officedocument.theme+xml"/>
  <Override PartName="/ppt/slides/slide10.xml" ContentType="application/vnd.openxmlformats-officedocument.presentationml.slide+xml"/>
  <Override PartName="/ppt/slideLayouts/slideLayout2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2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4674" r:id="rId1"/>
    <p:sldMasterId id="2147484763" r:id="rId2"/>
    <p:sldMasterId id="2147484856" r:id="rId3"/>
    <p:sldMasterId id="2147484953" r:id="rId4"/>
    <p:sldMasterId id="2147484955" r:id="rId5"/>
    <p:sldMasterId id="2147484676" r:id="rId6"/>
    <p:sldMasterId id="2147484765" r:id="rId7"/>
    <p:sldMasterId id="2147484858" r:id="rId8"/>
    <p:sldMasterId id="2147484957" r:id="rId9"/>
    <p:sldMasterId id="2147484959" r:id="rId10"/>
    <p:sldMasterId id="2147483660" r:id="rId11"/>
    <p:sldMasterId id="2147484666" r:id="rId12"/>
    <p:sldMasterId id="2147484373" r:id="rId13"/>
    <p:sldMasterId id="2147484374" r:id="rId14"/>
  </p:sldMasterIdLst>
  <p:notesMasterIdLst>
    <p:notesMasterId r:id="rId51"/>
  </p:notesMasterIdLst>
  <p:handoutMasterIdLst>
    <p:handoutMasterId r:id="rId52"/>
  </p:handoutMasterIdLst>
  <p:sldIdLst>
    <p:sldId id="275" r:id="rId15"/>
    <p:sldId id="310" r:id="rId16"/>
    <p:sldId id="280" r:id="rId17"/>
    <p:sldId id="282" r:id="rId18"/>
    <p:sldId id="281" r:id="rId19"/>
    <p:sldId id="305" r:id="rId20"/>
    <p:sldId id="290" r:id="rId21"/>
    <p:sldId id="283" r:id="rId22"/>
    <p:sldId id="258" r:id="rId23"/>
    <p:sldId id="294" r:id="rId24"/>
    <p:sldId id="304" r:id="rId25"/>
    <p:sldId id="311" r:id="rId26"/>
    <p:sldId id="297" r:id="rId27"/>
    <p:sldId id="298" r:id="rId28"/>
    <p:sldId id="291" r:id="rId29"/>
    <p:sldId id="285" r:id="rId30"/>
    <p:sldId id="302" r:id="rId31"/>
    <p:sldId id="313" r:id="rId32"/>
    <p:sldId id="278" r:id="rId33"/>
    <p:sldId id="296" r:id="rId34"/>
    <p:sldId id="274" r:id="rId35"/>
    <p:sldId id="312" r:id="rId36"/>
    <p:sldId id="300" r:id="rId37"/>
    <p:sldId id="284" r:id="rId38"/>
    <p:sldId id="301" r:id="rId39"/>
    <p:sldId id="276" r:id="rId40"/>
    <p:sldId id="286" r:id="rId41"/>
    <p:sldId id="287" r:id="rId42"/>
    <p:sldId id="288" r:id="rId43"/>
    <p:sldId id="289" r:id="rId44"/>
    <p:sldId id="292" r:id="rId45"/>
    <p:sldId id="309" r:id="rId46"/>
    <p:sldId id="299" r:id="rId47"/>
    <p:sldId id="277" r:id="rId48"/>
    <p:sldId id="308" r:id="rId49"/>
    <p:sldId id="295" r:id="rId5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962EDE"/>
    <a:srgbClr val="DBD3DE"/>
    <a:srgbClr val="000099"/>
    <a:srgbClr val="8CC7EA"/>
    <a:srgbClr val="EAEAEA"/>
    <a:srgbClr val="66CCFF"/>
    <a:srgbClr val="99CCFF"/>
    <a:srgbClr val="330099"/>
    <a:srgbClr val="990033"/>
    <a:srgbClr val="ECECE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25" d="100"/>
          <a:sy n="125" d="100"/>
        </p:scale>
        <p:origin x="-111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50" Type="http://schemas.openxmlformats.org/officeDocument/2006/relationships/slide" Target="slides/slide36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Relationship Id="rId46" Type="http://schemas.openxmlformats.org/officeDocument/2006/relationships/slide" Target="slides/slide32.xml"/><Relationship Id="rId47" Type="http://schemas.openxmlformats.org/officeDocument/2006/relationships/slide" Target="slides/slide33.xml"/><Relationship Id="rId48" Type="http://schemas.openxmlformats.org/officeDocument/2006/relationships/slide" Target="slides/slide34.xml"/><Relationship Id="rId49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378FFE2-82F3-A34F-A2FF-C937D08E5D4A}" type="datetime1">
              <a:rPr lang="en-US"/>
              <a:pPr/>
              <a:t>4/1/12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D51DDD0-A1AB-E642-BF29-AA910CD69C6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571FAA9-41A7-8F4B-B283-A7F9B84A312D}" type="datetime1">
              <a:rPr lang="en-US"/>
              <a:pPr/>
              <a:t>4/1/12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E35063D-9D97-7548-A3B6-4C0B291EBA4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 pitchFamily="9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7AC753-2096-584C-84E2-7BB0D0FD2505}" type="slidenum">
              <a:rPr lang="en-US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1</a:t>
            </a:fld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6E5F8F-DA91-B94B-AA88-F93965190C71}" type="slidenum">
              <a:rPr lang="en-US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2</a:t>
            </a:fld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430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</p:spPr>
      </p:sp>
      <p:sp>
        <p:nvSpPr>
          <p:cNvPr id="70659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1210F1-88BC-7842-8F50-2CC0901555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3131464-AFF4-DA43-8AA4-4ED5951DC4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E96058F-08D9-444A-9B2C-94608863C1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B0A861A-4173-294B-AA52-5A81339137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E6FC6DA-33BA-E441-BC73-C418991003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5A3363-A043-344B-A2FF-EDE5982469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643EEF-48F9-7D4D-9DAF-9946EFDC35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A7F1454-A9A3-8348-A474-BCBF21C5DB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592A750-380B-EF47-A842-6D0F1A9711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FFA9EE7-1A58-A147-A588-06A6022F32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4DA8D6-979F-8E47-A711-95F73081EF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48FD189-5736-5444-8389-0B7F13A4CE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CD658C0-85CC-BB49-8BDE-F9EC6D4DC5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45D875-FBC8-D24F-BF76-A7DF5E480F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F55EA58-6FE2-FD4F-B2B8-F1D973E8AB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82C2AB-49D0-6E44-B714-D5A01ABF37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AD61E62-942A-1B43-92C6-17ADE07544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D4F46A6-558B-7F49-B173-61480F555D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7CB9C9E-8486-2F4B-A600-B51D9567A7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smtClean="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B9238F-73BB-7047-84CC-6A8CF97BEA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A86C819-2FA7-E540-9324-5B606C2563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F1C2D9-0043-7B49-9DAB-672AD05783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147B98-54F6-1547-83B4-C092808552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0AC971-7CBE-7A4A-9042-0A4A63B490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0CE0F95-ED1E-8F47-8072-045B8E94D4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743B31-6CCA-E74D-8D8C-485C156D87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7FBF478-9637-7243-86A5-B1EA615121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9AAF39D-4497-114D-99AA-7182F2C701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F025BB-AEB9-6C41-8B87-F25B240510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smtClean="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2709E67-74E0-E94D-9AB5-D72BF94A0D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BBD95D-5701-4B49-90F4-825E683DC0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EE3D3E5-981A-1D4F-B13A-686656F4B1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9413B6F-F568-0148-9757-8FBBA234A6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58717A9-DD48-D442-9E00-4D2A96E3A6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E30B29C-6B28-7F42-8ABD-6E4B67B97A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7849BF-149A-A14F-B9C2-32CCBB6E30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58EB756-EF2A-454F-8481-AAE85DF130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smtClean="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theme" Target="../theme/theme11.xml"/><Relationship Id="rId10" Type="http://schemas.openxmlformats.org/officeDocument/2006/relationships/image" Target="../media/image12.jpe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theme" Target="../theme/theme12.xml"/><Relationship Id="rId9" Type="http://schemas.openxmlformats.org/officeDocument/2006/relationships/image" Target="../media/image13.jpe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13.xml"/><Relationship Id="rId13" Type="http://schemas.openxmlformats.org/officeDocument/2006/relationships/image" Target="../media/image14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theme" Target="../theme/theme14.xml"/><Relationship Id="rId13" Type="http://schemas.openxmlformats.org/officeDocument/2006/relationships/image" Target="../media/image14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69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1" charset="0"/>
              </a:defRPr>
            </a:lvl1pPr>
          </a:lstStyle>
          <a:p>
            <a:fld id="{52E54EAF-ED66-E148-BB9F-388ED1918FE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8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1" charset="0"/>
              </a:defRPr>
            </a:lvl1pPr>
          </a:lstStyle>
          <a:p>
            <a:fld id="{F447D179-30D7-B547-B633-4503E1C40D0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355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8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31" r:id="rId1"/>
    <p:sldLayoutId id="2147485032" r:id="rId2"/>
    <p:sldLayoutId id="2147485033" r:id="rId3"/>
    <p:sldLayoutId id="2147485034" r:id="rId4"/>
    <p:sldLayoutId id="2147485035" r:id="rId5"/>
    <p:sldLayoutId id="2147485036" r:id="rId6"/>
    <p:sldLayoutId id="2147485037" r:id="rId7"/>
    <p:sldLayoutId id="2147485038" r:id="rId8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9"/>
          <p:cNvSpPr>
            <a:spLocks noChangeArrowheads="1"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771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87363"/>
            <a:ext cx="822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77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1" charset="0"/>
              </a:defRPr>
            </a:lvl1pPr>
          </a:lstStyle>
          <a:p>
            <a:fld id="{9F5F89E6-33C9-ED49-AF4A-B9953EDAEAD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3800" name="Text Box 7"/>
          <p:cNvSpPr txBox="1">
            <a:spLocks noChangeArrowheads="1"/>
          </p:cNvSpPr>
          <p:nvPr/>
        </p:nvSpPr>
        <p:spPr bwMode="auto">
          <a:xfrm>
            <a:off x="5903913" y="19050"/>
            <a:ext cx="2301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5400" b="1" smtClean="0">
                <a:solidFill>
                  <a:srgbClr val="8CC7EA"/>
                </a:solidFill>
                <a:latin typeface="Trebuchet MS" charset="0"/>
              </a:rPr>
              <a:t>NAASC</a:t>
            </a:r>
          </a:p>
        </p:txBody>
      </p:sp>
      <p:sp>
        <p:nvSpPr>
          <p:cNvPr id="32777" name="Line 8"/>
          <p:cNvSpPr>
            <a:spLocks noChangeShapeType="1"/>
          </p:cNvSpPr>
          <p:nvPr/>
        </p:nvSpPr>
        <p:spPr bwMode="auto">
          <a:xfrm>
            <a:off x="452438" y="495300"/>
            <a:ext cx="5451475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6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1" charset="0"/>
              </a:defRPr>
            </a:lvl1pPr>
          </a:lstStyle>
          <a:p>
            <a:fld id="{384F8F1D-1D93-8845-AD9F-64E713BAC45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370763" y="19050"/>
            <a:ext cx="14239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5400" b="1" smtClean="0">
                <a:solidFill>
                  <a:srgbClr val="8CC7EA"/>
                </a:solidFill>
                <a:latin typeface="Trebuchet MS" charset="0"/>
              </a:rPr>
              <a:t>CDL</a:t>
            </a:r>
          </a:p>
        </p:txBody>
      </p:sp>
      <p:sp>
        <p:nvSpPr>
          <p:cNvPr id="40969" name="Line 9"/>
          <p:cNvSpPr>
            <a:spLocks noChangeShapeType="1"/>
          </p:cNvSpPr>
          <p:nvPr/>
        </p:nvSpPr>
        <p:spPr bwMode="auto">
          <a:xfrm>
            <a:off x="452438" y="495300"/>
            <a:ext cx="69516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46" r:id="rId1"/>
    <p:sldLayoutId id="2147485047" r:id="rId2"/>
    <p:sldLayoutId id="2147485048" r:id="rId3"/>
    <p:sldLayoutId id="2147485049" r:id="rId4"/>
    <p:sldLayoutId id="2147485050" r:id="rId5"/>
    <p:sldLayoutId id="2147485051" r:id="rId6"/>
    <p:sldLayoutId id="2147485052" r:id="rId7"/>
    <p:sldLayoutId id="2147485053" r:id="rId8"/>
    <p:sldLayoutId id="2147485054" r:id="rId9"/>
    <p:sldLayoutId id="2147485055" r:id="rId10"/>
    <p:sldLayoutId id="2147485056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32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1" charset="0"/>
              </a:defRPr>
            </a:lvl1pPr>
          </a:lstStyle>
          <a:p>
            <a:fld id="{B1F22F6D-1B6C-0843-AAE9-3999639A23D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370763" y="19050"/>
            <a:ext cx="14795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5400" b="1" smtClean="0">
                <a:solidFill>
                  <a:srgbClr val="8CC7EA"/>
                </a:solidFill>
                <a:latin typeface="Trebuchet MS" charset="0"/>
              </a:rPr>
              <a:t>NTC</a:t>
            </a:r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>
            <a:off x="452438" y="495300"/>
            <a:ext cx="69516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57" r:id="rId1"/>
    <p:sldLayoutId id="2147485058" r:id="rId2"/>
    <p:sldLayoutId id="2147485059" r:id="rId3"/>
    <p:sldLayoutId id="2147485060" r:id="rId4"/>
    <p:sldLayoutId id="2147485061" r:id="rId5"/>
    <p:sldLayoutId id="2147485062" r:id="rId6"/>
    <p:sldLayoutId id="2147485063" r:id="rId7"/>
    <p:sldLayoutId id="2147485064" r:id="rId8"/>
    <p:sldLayoutId id="2147485065" r:id="rId9"/>
    <p:sldLayoutId id="2147485066" r:id="rId10"/>
    <p:sldLayoutId id="2147485067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70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smtClean="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1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smtClean="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2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smtClean="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3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1" charset="0"/>
              </a:defRPr>
            </a:lvl1pPr>
          </a:lstStyle>
          <a:p>
            <a:fld id="{F3EF87D9-375C-3041-B9B1-4996C8D278E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4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1" charset="0"/>
              </a:defRPr>
            </a:lvl1pPr>
          </a:lstStyle>
          <a:p>
            <a:fld id="{C45AE678-C3D7-2E42-A7B0-DC01172D2E0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5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1" charset="0"/>
              </a:defRPr>
            </a:lvl1pPr>
          </a:lstStyle>
          <a:p>
            <a:fld id="{09434223-57CF-A44A-AEB4-678003FE7B2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6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1" charset="0"/>
              </a:defRPr>
            </a:lvl1pPr>
          </a:lstStyle>
          <a:p>
            <a:fld id="{982034AF-D6A6-B84D-A384-48D9F975CC9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7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Relationship Id="rId3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png"/><Relationship Id="rId3" Type="http://schemas.openxmlformats.org/officeDocument/2006/relationships/image" Target="../media/image55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png"/><Relationship Id="rId3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png"/><Relationship Id="rId3" Type="http://schemas.openxmlformats.org/officeDocument/2006/relationships/image" Target="../media/image59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Relationship Id="rId3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VLBA Site plotted on#5BE9D4.eps"/>
          <p:cNvPicPr>
            <a:picLocks noChangeAspect="1"/>
          </p:cNvPicPr>
          <p:nvPr/>
        </p:nvPicPr>
        <p:blipFill>
          <a:blip r:embed="rId3"/>
          <a:srcRect l="-5504" t="28235" r="-5193" b="36807"/>
          <a:stretch>
            <a:fillRect/>
          </a:stretch>
        </p:blipFill>
        <p:spPr bwMode="auto">
          <a:xfrm>
            <a:off x="0" y="2414473"/>
            <a:ext cx="9144000" cy="288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5594" y="588240"/>
            <a:ext cx="7397847" cy="685800"/>
          </a:xfr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en-US" sz="2800" dirty="0" smtClean="0">
                <a:solidFill>
                  <a:srgbClr val="0000A9"/>
                </a:solidFill>
              </a:rPr>
              <a:t>Measuring Distances to Galaxies Using</a:t>
            </a:r>
            <a:br>
              <a:rPr lang="en-US" sz="2800" dirty="0" smtClean="0">
                <a:solidFill>
                  <a:srgbClr val="0000A9"/>
                </a:solidFill>
              </a:rPr>
            </a:br>
            <a:r>
              <a:rPr lang="en-US" sz="2800" dirty="0" smtClean="0">
                <a:solidFill>
                  <a:srgbClr val="0000A9"/>
                </a:solidFill>
              </a:rPr>
              <a:t>Water Vapor </a:t>
            </a:r>
            <a:r>
              <a:rPr lang="en-US" sz="2800" dirty="0" err="1" smtClean="0">
                <a:solidFill>
                  <a:srgbClr val="0000A9"/>
                </a:solidFill>
              </a:rPr>
              <a:t>Megamasers</a:t>
            </a:r>
            <a:endParaRPr lang="en-US" sz="3600" dirty="0" smtClean="0">
              <a:latin typeface="Futura" charset="0"/>
            </a:endParaRPr>
          </a:p>
        </p:txBody>
      </p:sp>
      <p:sp>
        <p:nvSpPr>
          <p:cNvPr id="21508" name="Rectangle 9"/>
          <p:cNvSpPr>
            <a:spLocks noChangeArrowheads="1"/>
          </p:cNvSpPr>
          <p:nvPr/>
        </p:nvSpPr>
        <p:spPr bwMode="auto">
          <a:xfrm>
            <a:off x="3246828" y="1819160"/>
            <a:ext cx="2455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/>
              <a:t>Jim Braatz (NRAO)</a:t>
            </a:r>
            <a:endParaRPr lang="en-US" dirty="0">
              <a:solidFill>
                <a:srgbClr val="0000A9"/>
              </a:solidFill>
              <a:latin typeface="Futura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6264-spe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79" y="1400445"/>
            <a:ext cx="5463767" cy="2189301"/>
          </a:xfrm>
          <a:prstGeom prst="rect">
            <a:avLst/>
          </a:prstGeom>
        </p:spPr>
      </p:pic>
      <p:sp>
        <p:nvSpPr>
          <p:cNvPr id="73729" name="Rectangle 6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latin typeface="Gill Sans MT" pitchFamily="1" charset="0"/>
                <a:ea typeface="ＭＳ Ｐゴシック" pitchFamily="1" charset="-128"/>
              </a:rPr>
              <a:t>NGC 6264: Red Features</a:t>
            </a:r>
            <a:endParaRPr lang="en-US" dirty="0">
              <a:latin typeface="Gill Sans MT" pitchFamily="1" charset="0"/>
              <a:ea typeface="ＭＳ Ｐゴシック" pitchFamily="1" charset="-128"/>
            </a:endParaRPr>
          </a:p>
        </p:txBody>
      </p:sp>
      <p:sp>
        <p:nvSpPr>
          <p:cNvPr id="73731" name="Footer Placeholder 4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Gill Sans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B9A0232-4847-A049-B261-429DE377E0DE}" type="slidenum">
              <a:rPr lang="en-US">
                <a:latin typeface="Gill Sans" pitchFamily="1" charset="0"/>
              </a:rPr>
              <a:pPr/>
              <a:t>10</a:t>
            </a:fld>
            <a:endParaRPr lang="en-US">
              <a:latin typeface="Gill Sans" pitchFamily="1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13680" y="1757680"/>
            <a:ext cx="660400" cy="1411977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rot="10800000" flipV="1">
            <a:off x="2560320" y="3169657"/>
            <a:ext cx="2753360" cy="4267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974080" y="3169657"/>
            <a:ext cx="955040" cy="4267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n6264_anim_re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0" y="3728458"/>
            <a:ext cx="5777230" cy="3094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NGC 6264:  Fitting the PV Diagram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131464-AFF4-DA43-8AA4-4ED5951DC49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" name="Picture 9" descr="Screen shot 2012-02-05 at 10.28.2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328" y="1417638"/>
            <a:ext cx="4452406" cy="37668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0193" y="2685942"/>
            <a:ext cx="3112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/>
              <a:t>D = 151 ± 34 </a:t>
            </a:r>
            <a:r>
              <a:rPr lang="en-US" sz="2000" dirty="0" err="1" smtClean="0"/>
              <a:t>Mpc</a:t>
            </a:r>
            <a:r>
              <a:rPr lang="en-US" sz="2000" dirty="0" smtClean="0"/>
              <a:t>   (22%)</a:t>
            </a: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95604" y="3699263"/>
            <a:ext cx="1242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latin typeface="Gill Sans MT" pitchFamily="34" charset="0"/>
                <a:cs typeface="Gill Sans" pitchFamily="17" charset="0"/>
              </a:rPr>
              <a:t>(</a:t>
            </a:r>
            <a:r>
              <a:rPr lang="en-US" sz="1800" dirty="0" err="1" smtClean="0">
                <a:latin typeface="Gill Sans MT" pitchFamily="34" charset="0"/>
                <a:cs typeface="Gill Sans" pitchFamily="17" charset="0"/>
              </a:rPr>
              <a:t>Kuo</a:t>
            </a:r>
            <a:r>
              <a:rPr lang="en-US" sz="1800" dirty="0" smtClean="0">
                <a:latin typeface="Gill Sans MT" pitchFamily="34" charset="0"/>
                <a:cs typeface="Gill Sans" pitchFamily="17" charset="0"/>
              </a:rPr>
              <a:t> 2011)</a:t>
            </a:r>
          </a:p>
        </p:txBody>
      </p:sp>
      <p:pic>
        <p:nvPicPr>
          <p:cNvPr id="14" name="Picture 13" descr="Screen shot 2012-02-07 at 9.47.3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925" y="3563358"/>
            <a:ext cx="254000" cy="63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838200"/>
          </a:xfrm>
        </p:spPr>
        <p:txBody>
          <a:bodyPr/>
          <a:lstStyle/>
          <a:p>
            <a:r>
              <a:rPr lang="en-US" sz="2800" smtClean="0"/>
              <a:t>Bayesian Fitting of the Maser Disk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1447800"/>
            <a:ext cx="4876800" cy="36933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>
              <a:buFont typeface="Arial"/>
              <a:buChar char="•"/>
              <a:defRPr/>
            </a:pPr>
            <a:r>
              <a:rPr lang="en-US" sz="1800" dirty="0">
                <a:latin typeface="Arial" charset="0"/>
              </a:rPr>
              <a:t>A “brute force” method using a Markov chain Monte Carlo approach</a:t>
            </a:r>
          </a:p>
          <a:p>
            <a:pPr>
              <a:buFont typeface="Arial"/>
              <a:buChar char="•"/>
              <a:defRPr/>
            </a:pPr>
            <a:endParaRPr lang="en-US" sz="1800" dirty="0">
              <a:latin typeface="Arial" charset="0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en-US" sz="1800" dirty="0">
                <a:latin typeface="Arial" charset="0"/>
              </a:rPr>
              <a:t>We use the Metropolis-Hastings algorithm to choose successive trial parameters</a:t>
            </a:r>
          </a:p>
          <a:p>
            <a:pPr marL="171450" indent="-171450">
              <a:buFont typeface="Arial"/>
              <a:buChar char="•"/>
              <a:defRPr/>
            </a:pPr>
            <a:endParaRPr lang="en-US" sz="1800" dirty="0">
              <a:latin typeface="Arial" charset="0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en-US" sz="1800" dirty="0">
                <a:latin typeface="Arial" charset="0"/>
              </a:rPr>
              <a:t>We model the disk with a warp in two dimensions (position angle and inclination angle)</a:t>
            </a:r>
          </a:p>
          <a:p>
            <a:pPr marL="171450" indent="-171450">
              <a:buFont typeface="Arial"/>
              <a:buChar char="•"/>
              <a:defRPr/>
            </a:pPr>
            <a:endParaRPr lang="en-US" sz="1800" dirty="0">
              <a:latin typeface="Arial" charset="0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en-US" sz="1800" dirty="0">
                <a:latin typeface="Arial" charset="0"/>
              </a:rPr>
              <a:t>Inputs: (</a:t>
            </a:r>
            <a:r>
              <a:rPr lang="en-US" sz="1800" dirty="0" err="1">
                <a:latin typeface="Arial" charset="0"/>
              </a:rPr>
              <a:t>x</a:t>
            </a:r>
            <a:r>
              <a:rPr lang="en-US" sz="1800" dirty="0">
                <a:latin typeface="Arial" charset="0"/>
              </a:rPr>
              <a:t>, </a:t>
            </a:r>
            <a:r>
              <a:rPr lang="en-US" sz="1800" dirty="0" err="1">
                <a:latin typeface="Arial" charset="0"/>
              </a:rPr>
              <a:t>y</a:t>
            </a:r>
            <a:r>
              <a:rPr lang="en-US" sz="1800" dirty="0">
                <a:latin typeface="Arial" charset="0"/>
              </a:rPr>
              <a:t>, </a:t>
            </a:r>
            <a:r>
              <a:rPr lang="en-US" sz="1800" dirty="0" err="1">
                <a:latin typeface="Arial" charset="0"/>
              </a:rPr>
              <a:t>v</a:t>
            </a:r>
            <a:r>
              <a:rPr lang="en-US" sz="1800" dirty="0">
                <a:latin typeface="Arial" charset="0"/>
              </a:rPr>
              <a:t>, a) for each maser spot</a:t>
            </a:r>
          </a:p>
          <a:p>
            <a:pPr marL="171450" indent="-171450">
              <a:buFont typeface="Arial"/>
              <a:buChar char="•"/>
              <a:defRPr/>
            </a:pPr>
            <a:endParaRPr lang="en-US" sz="1800" dirty="0">
              <a:latin typeface="Arial" charset="0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en-US" sz="1800" dirty="0">
                <a:latin typeface="Arial" charset="0"/>
              </a:rPr>
              <a:t>Code developed by Mark Reid (</a:t>
            </a:r>
            <a:r>
              <a:rPr lang="en-US" sz="1800" dirty="0" err="1">
                <a:latin typeface="Arial" charset="0"/>
              </a:rPr>
              <a:t>CfA</a:t>
            </a:r>
            <a:r>
              <a:rPr lang="en-US" sz="1800" dirty="0">
                <a:latin typeface="Arial" charset="0"/>
              </a:rPr>
              <a:t>)</a:t>
            </a:r>
          </a:p>
        </p:txBody>
      </p:sp>
      <p:pic>
        <p:nvPicPr>
          <p:cNvPr id="64516" name="Picture 5" descr="Screen shot 2011-10-19 at 12.51.42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5812" y="1447800"/>
            <a:ext cx="2592388" cy="41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NGC 6264: Bayesian fitting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131464-AFF4-DA43-8AA4-4ED5951DC49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37075" y="1579880"/>
            <a:ext cx="4232275" cy="392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579880"/>
            <a:ext cx="4225925" cy="392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Screen shot 2011-07-29 at 2.31.35 PM.png"/>
          <p:cNvPicPr>
            <a:picLocks noChangeAspect="1"/>
          </p:cNvPicPr>
          <p:nvPr/>
        </p:nvPicPr>
        <p:blipFill>
          <a:blip r:embed="rId4"/>
          <a:srcRect l="7164" t="8492" r="8955" b="8492"/>
          <a:stretch>
            <a:fillRect/>
          </a:stretch>
        </p:blipFill>
        <p:spPr bwMode="auto">
          <a:xfrm>
            <a:off x="1446213" y="2005330"/>
            <a:ext cx="2667000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Screen shot 2011-07-29 at 2.31.42 PM.png"/>
          <p:cNvPicPr>
            <a:picLocks noChangeAspect="1"/>
          </p:cNvPicPr>
          <p:nvPr/>
        </p:nvPicPr>
        <p:blipFill>
          <a:blip r:embed="rId5"/>
          <a:srcRect l="3436" r="5154"/>
          <a:stretch>
            <a:fillRect/>
          </a:stretch>
        </p:blipFill>
        <p:spPr bwMode="auto">
          <a:xfrm>
            <a:off x="5478463" y="2503805"/>
            <a:ext cx="2901950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NGC 6264: Distance</a:t>
            </a:r>
            <a:endParaRPr lang="en-US" dirty="0"/>
          </a:p>
        </p:txBody>
      </p:sp>
      <p:pic>
        <p:nvPicPr>
          <p:cNvPr id="6" name="Content Placeholder 5" descr="n6264.d.noecc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4254" r="-14254"/>
          <a:stretch>
            <a:fillRect/>
          </a:stretch>
        </p:blipFill>
        <p:spPr>
          <a:xfrm>
            <a:off x="4801083" y="1863171"/>
            <a:ext cx="3428517" cy="188555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131464-AFF4-DA43-8AA4-4ED5951DC49D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7" descr="n6264.d.ec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843" y="4005877"/>
            <a:ext cx="2647921" cy="1877056"/>
          </a:xfrm>
          <a:prstGeom prst="rect">
            <a:avLst/>
          </a:prstGeom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381000" y="2133600"/>
            <a:ext cx="4341603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PV diagram:     151 ± 34 </a:t>
            </a:r>
            <a:r>
              <a:rPr lang="en-US" sz="1800" dirty="0" err="1"/>
              <a:t>Mpc</a:t>
            </a:r>
            <a:r>
              <a:rPr lang="en-US" sz="1800" dirty="0"/>
              <a:t>   (22%)</a:t>
            </a:r>
          </a:p>
          <a:p>
            <a:endParaRPr lang="en-US" sz="1800" dirty="0"/>
          </a:p>
          <a:p>
            <a:r>
              <a:rPr lang="en-US" sz="1800" dirty="0"/>
              <a:t>Circular orbits:  </a:t>
            </a:r>
            <a:r>
              <a:rPr lang="en-US" sz="1800" dirty="0" smtClean="0"/>
              <a:t>152 </a:t>
            </a:r>
            <a:r>
              <a:rPr lang="en-US" sz="1800" dirty="0"/>
              <a:t>± 20 </a:t>
            </a:r>
            <a:r>
              <a:rPr lang="en-US" sz="1800" dirty="0" err="1"/>
              <a:t>Mpc</a:t>
            </a:r>
            <a:r>
              <a:rPr lang="en-US" sz="1800" dirty="0"/>
              <a:t>   (13%)</a:t>
            </a:r>
          </a:p>
          <a:p>
            <a:endParaRPr lang="en-US" sz="1800" dirty="0"/>
          </a:p>
          <a:p>
            <a:r>
              <a:rPr lang="en-US" sz="1800" dirty="0"/>
              <a:t>Eccentric:         </a:t>
            </a:r>
            <a:r>
              <a:rPr lang="en-US" sz="1800" dirty="0" smtClean="0"/>
              <a:t>153 </a:t>
            </a:r>
            <a:r>
              <a:rPr lang="en-US" sz="1800" dirty="0"/>
              <a:t>±</a:t>
            </a:r>
            <a:r>
              <a:rPr lang="en-US" sz="1800" dirty="0" smtClean="0"/>
              <a:t> 21 </a:t>
            </a:r>
            <a:r>
              <a:rPr lang="en-US" sz="1800" dirty="0" err="1"/>
              <a:t>Mpc</a:t>
            </a:r>
            <a:r>
              <a:rPr lang="en-US" sz="1800" dirty="0"/>
              <a:t>   (</a:t>
            </a:r>
            <a:r>
              <a:rPr lang="en-US" sz="1800" dirty="0" smtClean="0"/>
              <a:t>14%</a:t>
            </a:r>
            <a:r>
              <a:rPr lang="en-US" sz="1800" dirty="0"/>
              <a:t>)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H</a:t>
            </a:r>
            <a:r>
              <a:rPr lang="en-US" sz="1800" baseline="-25000" dirty="0"/>
              <a:t>0</a:t>
            </a:r>
            <a:r>
              <a:rPr lang="en-US" sz="1800" dirty="0"/>
              <a:t> =</a:t>
            </a:r>
            <a:r>
              <a:rPr lang="en-US" sz="1800" dirty="0" smtClean="0"/>
              <a:t>  70 ± 10 </a:t>
            </a:r>
            <a:r>
              <a:rPr lang="en-US" sz="1800" dirty="0"/>
              <a:t>km s</a:t>
            </a:r>
            <a:r>
              <a:rPr lang="en-US" sz="1800" baseline="30000" dirty="0"/>
              <a:t>-1</a:t>
            </a:r>
            <a:r>
              <a:rPr lang="en-US" sz="1800" dirty="0"/>
              <a:t> Mpc</a:t>
            </a:r>
            <a:r>
              <a:rPr lang="en-US" sz="1800" baseline="30000" dirty="0"/>
              <a:t>-</a:t>
            </a:r>
            <a:r>
              <a:rPr lang="en-US" sz="1800" baseline="30000" dirty="0" smtClean="0"/>
              <a:t>1</a:t>
            </a:r>
          </a:p>
          <a:p>
            <a:endParaRPr lang="en-US" sz="1800" baseline="30000" dirty="0" smtClean="0"/>
          </a:p>
          <a:p>
            <a:r>
              <a:rPr lang="en-US" sz="1800" baseline="30000" dirty="0" smtClean="0"/>
              <a:t> </a:t>
            </a:r>
            <a:r>
              <a:rPr lang="en-US" sz="1800" dirty="0" smtClean="0"/>
              <a:t>         (Virgo + GA + Shapley flow model)</a:t>
            </a:r>
            <a:endParaRPr lang="en-US" sz="18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UGC 3789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131464-AFF4-DA43-8AA4-4ED5951DC49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 descr="U378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930" y="957596"/>
            <a:ext cx="7267507" cy="5195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Mrk</a:t>
            </a:r>
            <a:r>
              <a:rPr lang="en-US" dirty="0" smtClean="0"/>
              <a:t> 1419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131464-AFF4-DA43-8AA4-4ED5951DC49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 descr="M14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757" y="861162"/>
            <a:ext cx="7436803" cy="5352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Our Best Estimation of H</a:t>
            </a:r>
            <a:r>
              <a:rPr lang="en-US" baseline="-25000" dirty="0" smtClean="0"/>
              <a:t>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0079"/>
            <a:ext cx="8229600" cy="4525963"/>
          </a:xfrm>
        </p:spPr>
        <p:txBody>
          <a:bodyPr/>
          <a:lstStyle/>
          <a:p>
            <a:pPr>
              <a:buNone/>
            </a:pPr>
            <a:endParaRPr lang="en-US" baseline="30000" dirty="0" smtClean="0"/>
          </a:p>
          <a:p>
            <a:pPr>
              <a:buNone/>
            </a:pPr>
            <a:endParaRPr lang="en-US" baseline="30000" dirty="0" smtClean="0"/>
          </a:p>
          <a:p>
            <a:pPr algn="ctr">
              <a:buNone/>
            </a:pPr>
            <a:r>
              <a:rPr lang="en-US" sz="2400" dirty="0" smtClean="0"/>
              <a:t>H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= 69.4 ± 4.6 km 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Mpc</a:t>
            </a:r>
            <a:r>
              <a:rPr lang="en-US" sz="2400" baseline="30000" dirty="0" smtClean="0"/>
              <a:t>-1   </a:t>
            </a:r>
            <a:r>
              <a:rPr lang="en-US" sz="2400" dirty="0" smtClean="0"/>
              <a:t>(6.6%)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1600" dirty="0" smtClean="0"/>
              <a:t>                              UGC 3789    [50.1 ± 4.0 </a:t>
            </a:r>
            <a:r>
              <a:rPr lang="en-US" sz="1600" dirty="0" err="1" smtClean="0"/>
              <a:t>Mpc</a:t>
            </a:r>
            <a:r>
              <a:rPr lang="en-US" sz="1600" dirty="0" smtClean="0"/>
              <a:t>]  H</a:t>
            </a:r>
            <a:r>
              <a:rPr lang="en-US" sz="1600" baseline="-25000" dirty="0" smtClean="0"/>
              <a:t>0 </a:t>
            </a:r>
            <a:r>
              <a:rPr lang="en-US" sz="1600" dirty="0" smtClean="0"/>
              <a:t>= 70.5 ± 6.1 km s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 Mpc</a:t>
            </a:r>
            <a:r>
              <a:rPr lang="en-US" sz="1600" baseline="30000" dirty="0" smtClean="0"/>
              <a:t>-1</a:t>
            </a:r>
          </a:p>
          <a:p>
            <a:pPr>
              <a:buNone/>
            </a:pPr>
            <a:r>
              <a:rPr lang="en-US" sz="1600" dirty="0" smtClean="0"/>
              <a:t>                              NGC 6264    152 ± 20  </a:t>
            </a:r>
            <a:r>
              <a:rPr lang="en-US" sz="1600" dirty="0" err="1" smtClean="0"/>
              <a:t>Mpc</a:t>
            </a:r>
            <a:r>
              <a:rPr lang="en-US" sz="1600" dirty="0" smtClean="0"/>
              <a:t>     H</a:t>
            </a:r>
            <a:r>
              <a:rPr lang="en-US" sz="1600" baseline="-25000" dirty="0" smtClean="0"/>
              <a:t>0 </a:t>
            </a:r>
            <a:r>
              <a:rPr lang="en-US" sz="1600" dirty="0" smtClean="0"/>
              <a:t>=  70 ± 10     km s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 Mpc</a:t>
            </a:r>
            <a:r>
              <a:rPr lang="en-US" sz="1600" baseline="30000" dirty="0" smtClean="0"/>
              <a:t>-1</a:t>
            </a: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                              </a:t>
            </a:r>
            <a:r>
              <a:rPr lang="en-US" sz="1600" dirty="0" err="1" smtClean="0"/>
              <a:t>Mrk</a:t>
            </a:r>
            <a:r>
              <a:rPr lang="en-US" sz="1600" dirty="0" smtClean="0"/>
              <a:t> 1419       81 ± 10 </a:t>
            </a:r>
            <a:r>
              <a:rPr lang="en-US" sz="1600" dirty="0" err="1" smtClean="0"/>
              <a:t>Mpc</a:t>
            </a:r>
            <a:r>
              <a:rPr lang="en-US" sz="1600" dirty="0" smtClean="0"/>
              <a:t>       H</a:t>
            </a:r>
            <a:r>
              <a:rPr lang="en-US" sz="1600" baseline="-25000" dirty="0" smtClean="0"/>
              <a:t>0 </a:t>
            </a:r>
            <a:r>
              <a:rPr lang="en-US" sz="1600" dirty="0" smtClean="0"/>
              <a:t>=  66 ± 10     km s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 Mpc</a:t>
            </a:r>
            <a:r>
              <a:rPr lang="en-US" sz="1600" baseline="30000" dirty="0" smtClean="0"/>
              <a:t>-1</a:t>
            </a:r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                            [ NGC 6323   121 ± 24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Mpc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    H</a:t>
            </a:r>
            <a:r>
              <a:rPr lang="en-US" sz="1600" baseline="-25000" dirty="0" smtClean="0">
                <a:solidFill>
                  <a:schemeClr val="bg1">
                    <a:lumMod val="50000"/>
                  </a:schemeClr>
                </a:solidFill>
              </a:rPr>
              <a:t>0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=  68 ± 14     km s</a:t>
            </a:r>
            <a:r>
              <a:rPr lang="en-US" sz="1600" baseline="30000" dirty="0" smtClean="0">
                <a:solidFill>
                  <a:schemeClr val="bg1">
                    <a:lumMod val="50000"/>
                  </a:schemeClr>
                </a:solidFill>
              </a:rPr>
              <a:t>-1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Mpc</a:t>
            </a:r>
            <a:r>
              <a:rPr lang="en-US" sz="1600" baseline="30000" dirty="0" smtClean="0">
                <a:solidFill>
                  <a:schemeClr val="bg1">
                    <a:lumMod val="50000"/>
                  </a:schemeClr>
                </a:solidFill>
              </a:rPr>
              <a:t>-1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]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131464-AFF4-DA43-8AA4-4ED5951DC49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pPr algn="ctr"/>
            <a:r>
              <a:rPr lang="en-US" sz="2400" dirty="0" smtClean="0"/>
              <a:t>Constraining Cosmological Parameters with </a:t>
            </a:r>
            <a:br>
              <a:rPr lang="en-US" sz="2400" dirty="0" smtClean="0"/>
            </a:br>
            <a:r>
              <a:rPr lang="en-US" sz="2400" dirty="0" smtClean="0"/>
              <a:t>WMAP and H</a:t>
            </a:r>
            <a:r>
              <a:rPr lang="en-US" sz="2400" baseline="-25000" dirty="0" smtClean="0"/>
              <a:t>0</a:t>
            </a:r>
          </a:p>
        </p:txBody>
      </p:sp>
      <p:sp>
        <p:nvSpPr>
          <p:cNvPr id="67587" name="TextBox 7"/>
          <p:cNvSpPr txBox="1">
            <a:spLocks noChangeArrowheads="1"/>
          </p:cNvSpPr>
          <p:nvPr/>
        </p:nvSpPr>
        <p:spPr bwMode="auto">
          <a:xfrm>
            <a:off x="2967746" y="1600200"/>
            <a:ext cx="33687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0</a:t>
            </a:r>
            <a:r>
              <a:rPr lang="en-US" sz="2000" dirty="0"/>
              <a:t> = </a:t>
            </a:r>
            <a:r>
              <a:rPr lang="en-US" sz="2000" dirty="0" smtClean="0"/>
              <a:t>69.4 </a:t>
            </a:r>
            <a:r>
              <a:rPr lang="en-US" sz="2000" dirty="0"/>
              <a:t>±</a:t>
            </a:r>
            <a:r>
              <a:rPr lang="en-US" sz="2000" dirty="0" smtClean="0"/>
              <a:t> 4.6 </a:t>
            </a:r>
            <a:r>
              <a:rPr lang="en-US" sz="2000" dirty="0"/>
              <a:t>km s</a:t>
            </a:r>
            <a:r>
              <a:rPr lang="en-US" sz="2000" baseline="30000" dirty="0"/>
              <a:t>-1</a:t>
            </a:r>
            <a:r>
              <a:rPr lang="en-US" sz="2000" dirty="0"/>
              <a:t> Mpc</a:t>
            </a:r>
            <a:r>
              <a:rPr lang="en-US" sz="2000" baseline="30000" dirty="0"/>
              <a:t>-</a:t>
            </a:r>
            <a:r>
              <a:rPr lang="en-US" sz="2000" baseline="30000" dirty="0" smtClean="0"/>
              <a:t>1</a:t>
            </a:r>
            <a:endParaRPr lang="en-US" sz="2000" dirty="0"/>
          </a:p>
        </p:txBody>
      </p:sp>
      <p:sp>
        <p:nvSpPr>
          <p:cNvPr id="5" name="Frame 4"/>
          <p:cNvSpPr/>
          <p:nvPr/>
        </p:nvSpPr>
        <p:spPr bwMode="auto">
          <a:xfrm>
            <a:off x="2739146" y="1447800"/>
            <a:ext cx="3958962" cy="838200"/>
          </a:xfrm>
          <a:prstGeom prst="fra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latin typeface="Arial" pitchFamily="24" charset="0"/>
              <a:ea typeface="#궁서체" pitchFamily="24" charset="-127"/>
              <a:cs typeface="#궁서체" pitchFamily="24" charset="-127"/>
            </a:endParaRPr>
          </a:p>
        </p:txBody>
      </p:sp>
      <p:pic>
        <p:nvPicPr>
          <p:cNvPr id="7" name="Picture 6" descr="Screen shot 2012-03-31 at 6.40.5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474" y="2539905"/>
            <a:ext cx="3333069" cy="34397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Gold Standard SMBH Masses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131464-AFF4-DA43-8AA4-4ED5951DC49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534160" y="1185798"/>
            <a:ext cx="27166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BH masses from MCP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5189223" y="1185798"/>
            <a:ext cx="30921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Earlier </a:t>
            </a:r>
            <a:r>
              <a:rPr lang="en-US" sz="2000" dirty="0"/>
              <a:t>maser BH </a:t>
            </a:r>
            <a:r>
              <a:rPr lang="en-US" sz="2000" dirty="0" smtClean="0"/>
              <a:t>masses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297776" y="1893102"/>
          <a:ext cx="3365328" cy="3962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2664"/>
                <a:gridCol w="1682664"/>
              </a:tblGrid>
              <a:tr h="26833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Galaxy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</a:t>
                      </a:r>
                      <a:r>
                        <a:rPr lang="en-US" sz="1400" baseline="-25000" dirty="0" smtClean="0"/>
                        <a:t>BH</a:t>
                      </a:r>
                      <a:r>
                        <a:rPr lang="en-US" sz="1400" dirty="0" smtClean="0"/>
                        <a:t> (</a:t>
                      </a:r>
                      <a:r>
                        <a:rPr lang="en-US" sz="1400" dirty="0" err="1" smtClean="0"/>
                        <a:t>M</a:t>
                      </a:r>
                      <a:r>
                        <a:rPr lang="en-US" sz="1400" baseline="-25000" dirty="0" err="1" smtClean="0"/>
                        <a:t>sun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</a:tr>
              <a:tr h="268337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Mrk</a:t>
                      </a:r>
                      <a:r>
                        <a:rPr lang="en-US" sz="1400" dirty="0" smtClean="0"/>
                        <a:t> 1419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6.5 </a:t>
                      </a:r>
                      <a:r>
                        <a:rPr lang="en-US" sz="1400" dirty="0" err="1" smtClean="0"/>
                        <a:t>x</a:t>
                      </a:r>
                      <a:r>
                        <a:rPr lang="en-US" sz="1400" dirty="0" smtClean="0"/>
                        <a:t> 10</a:t>
                      </a:r>
                      <a:r>
                        <a:rPr lang="en-US" sz="1400" baseline="30000" dirty="0" smtClean="0"/>
                        <a:t>6</a:t>
                      </a:r>
                      <a:endParaRPr lang="en-US" sz="1400" baseline="30000" dirty="0"/>
                    </a:p>
                  </a:txBody>
                  <a:tcPr/>
                </a:tc>
              </a:tr>
              <a:tr h="26833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NGC 1194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6.6 </a:t>
                      </a:r>
                      <a:r>
                        <a:rPr lang="en-US" sz="1400" dirty="0" err="1" smtClean="0"/>
                        <a:t>x</a:t>
                      </a:r>
                      <a:r>
                        <a:rPr lang="en-US" sz="1400" dirty="0" smtClean="0"/>
                        <a:t> 10</a:t>
                      </a:r>
                      <a:r>
                        <a:rPr lang="en-US" sz="1400" baseline="30000" dirty="0" smtClean="0"/>
                        <a:t>7</a:t>
                      </a:r>
                      <a:endParaRPr lang="en-US" sz="1400" baseline="30000" dirty="0"/>
                    </a:p>
                  </a:txBody>
                  <a:tcPr/>
                </a:tc>
              </a:tr>
              <a:tr h="26833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NGC 2273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7.6 </a:t>
                      </a:r>
                      <a:r>
                        <a:rPr lang="en-US" sz="1400" dirty="0" err="1" smtClean="0"/>
                        <a:t>x</a:t>
                      </a:r>
                      <a:r>
                        <a:rPr lang="en-US" sz="1400" dirty="0" smtClean="0"/>
                        <a:t> 10</a:t>
                      </a:r>
                      <a:r>
                        <a:rPr lang="en-US" sz="1400" baseline="30000" dirty="0" smtClean="0"/>
                        <a:t>6</a:t>
                      </a:r>
                      <a:endParaRPr lang="en-US" sz="1400" baseline="30000" dirty="0"/>
                    </a:p>
                  </a:txBody>
                  <a:tcPr/>
                </a:tc>
              </a:tr>
              <a:tr h="26833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NGC 6264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2.5 </a:t>
                      </a:r>
                      <a:r>
                        <a:rPr lang="en-US" sz="1400" dirty="0" err="1" smtClean="0"/>
                        <a:t>x</a:t>
                      </a:r>
                      <a:r>
                        <a:rPr lang="en-US" sz="1400" dirty="0" smtClean="0"/>
                        <a:t> 10</a:t>
                      </a:r>
                      <a:r>
                        <a:rPr lang="en-US" sz="1400" baseline="30000" dirty="0" smtClean="0"/>
                        <a:t>7</a:t>
                      </a:r>
                      <a:endParaRPr lang="en-US" sz="1400" baseline="30000" dirty="0"/>
                    </a:p>
                  </a:txBody>
                  <a:tcPr/>
                </a:tc>
              </a:tr>
              <a:tr h="26833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NGC 6323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1.0 </a:t>
                      </a:r>
                      <a:r>
                        <a:rPr lang="en-US" sz="1400" dirty="0" err="1" smtClean="0"/>
                        <a:t>x</a:t>
                      </a:r>
                      <a:r>
                        <a:rPr lang="en-US" sz="1400" dirty="0" smtClean="0"/>
                        <a:t> 10</a:t>
                      </a:r>
                      <a:r>
                        <a:rPr lang="en-US" sz="1400" baseline="30000" dirty="0" smtClean="0"/>
                        <a:t>7</a:t>
                      </a:r>
                      <a:endParaRPr lang="en-US" sz="1400" baseline="30000" dirty="0"/>
                    </a:p>
                  </a:txBody>
                  <a:tcPr/>
                </a:tc>
              </a:tr>
              <a:tr h="26833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UGC 3789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1.1 </a:t>
                      </a:r>
                      <a:r>
                        <a:rPr lang="en-US" sz="1400" dirty="0" err="1" smtClean="0"/>
                        <a:t>x</a:t>
                      </a:r>
                      <a:r>
                        <a:rPr lang="en-US" sz="1400" dirty="0" smtClean="0"/>
                        <a:t> 10</a:t>
                      </a:r>
                      <a:r>
                        <a:rPr lang="en-US" sz="1400" baseline="30000" dirty="0" smtClean="0"/>
                        <a:t>7</a:t>
                      </a:r>
                      <a:endParaRPr lang="en-US" sz="1400" baseline="30000" dirty="0"/>
                    </a:p>
                  </a:txBody>
                  <a:tcPr/>
                </a:tc>
              </a:tr>
              <a:tr h="26833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NGC 4388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1.5 </a:t>
                      </a:r>
                      <a:r>
                        <a:rPr lang="en-US" sz="1400" dirty="0" err="1" smtClean="0"/>
                        <a:t>x</a:t>
                      </a:r>
                      <a:r>
                        <a:rPr lang="en-US" sz="1400" dirty="0" smtClean="0"/>
                        <a:t> 10</a:t>
                      </a:r>
                      <a:r>
                        <a:rPr lang="en-US" sz="1400" baseline="30000" dirty="0" smtClean="0"/>
                        <a:t>7</a:t>
                      </a:r>
                      <a:endParaRPr lang="en-US" sz="1400" baseline="30000" dirty="0"/>
                    </a:p>
                  </a:txBody>
                  <a:tcPr/>
                </a:tc>
              </a:tr>
              <a:tr h="26833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NGC 5728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2.3 </a:t>
                      </a:r>
                      <a:r>
                        <a:rPr lang="en-US" sz="1400" dirty="0" err="1" smtClean="0"/>
                        <a:t>x</a:t>
                      </a:r>
                      <a:r>
                        <a:rPr lang="en-US" sz="1400" dirty="0" smtClean="0"/>
                        <a:t> 10</a:t>
                      </a:r>
                      <a:r>
                        <a:rPr lang="en-US" sz="1400" baseline="30000" dirty="0" smtClean="0"/>
                        <a:t>6</a:t>
                      </a:r>
                      <a:endParaRPr lang="en-US" sz="1400" baseline="30000" dirty="0"/>
                    </a:p>
                  </a:txBody>
                  <a:tcPr/>
                </a:tc>
              </a:tr>
              <a:tr h="26833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ESO 558-G009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1.8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x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7</a:t>
                      </a:r>
                      <a:endParaRPr lang="en-US" sz="1400" baseline="30000" dirty="0"/>
                    </a:p>
                  </a:txBody>
                  <a:tcPr/>
                </a:tc>
              </a:tr>
              <a:tr h="26833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J0437+2456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1.9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x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6</a:t>
                      </a:r>
                      <a:endParaRPr lang="en-US" sz="1400" baseline="30000" dirty="0"/>
                    </a:p>
                  </a:txBody>
                  <a:tcPr/>
                </a:tc>
              </a:tr>
              <a:tr h="268337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Mrk</a:t>
                      </a:r>
                      <a:r>
                        <a:rPr lang="en-US" sz="1400" dirty="0" smtClean="0"/>
                        <a:t> 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1.0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x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6</a:t>
                      </a:r>
                      <a:endParaRPr lang="en-US" sz="1400" baseline="30000" dirty="0"/>
                    </a:p>
                  </a:txBody>
                  <a:tcPr/>
                </a:tc>
              </a:tr>
              <a:tr h="268337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Mrk</a:t>
                      </a:r>
                      <a:r>
                        <a:rPr lang="en-US" sz="1400" dirty="0" smtClean="0"/>
                        <a:t> 1210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1.3 </a:t>
                      </a:r>
                      <a:r>
                        <a:rPr lang="en-US" sz="1400" dirty="0" err="1" smtClean="0"/>
                        <a:t>x</a:t>
                      </a:r>
                      <a:r>
                        <a:rPr lang="en-US" sz="1400" dirty="0" smtClean="0"/>
                        <a:t> 10</a:t>
                      </a:r>
                      <a:r>
                        <a:rPr lang="en-US" sz="1400" baseline="30000" dirty="0" smtClean="0"/>
                        <a:t>7</a:t>
                      </a:r>
                      <a:endParaRPr lang="en-US" sz="1400" baseline="30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189223" y="2064462"/>
          <a:ext cx="3141056" cy="2133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0528"/>
                <a:gridCol w="1570528"/>
              </a:tblGrid>
              <a:tr h="28942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Galaxy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</a:t>
                      </a:r>
                      <a:r>
                        <a:rPr lang="en-US" sz="1400" baseline="-25000" dirty="0" smtClean="0"/>
                        <a:t>BH</a:t>
                      </a:r>
                      <a:r>
                        <a:rPr lang="en-US" sz="1400" dirty="0" smtClean="0"/>
                        <a:t> (</a:t>
                      </a:r>
                      <a:r>
                        <a:rPr lang="en-US" sz="1400" dirty="0" err="1" smtClean="0"/>
                        <a:t>M</a:t>
                      </a:r>
                      <a:r>
                        <a:rPr lang="en-US" sz="1400" baseline="-25000" dirty="0" err="1" smtClean="0"/>
                        <a:t>sun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</a:tr>
              <a:tr h="28942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NGC 4258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3.8 </a:t>
                      </a:r>
                      <a:r>
                        <a:rPr lang="en-US" sz="1400" dirty="0" err="1" smtClean="0"/>
                        <a:t>x</a:t>
                      </a:r>
                      <a:r>
                        <a:rPr lang="en-US" sz="1400" dirty="0" smtClean="0"/>
                        <a:t> 10</a:t>
                      </a:r>
                      <a:r>
                        <a:rPr lang="en-US" sz="1400" baseline="30000" dirty="0" smtClean="0"/>
                        <a:t>7</a:t>
                      </a:r>
                      <a:endParaRPr lang="en-US" sz="1400" baseline="30000" dirty="0"/>
                    </a:p>
                  </a:txBody>
                  <a:tcPr/>
                </a:tc>
              </a:tr>
              <a:tr h="28942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NGC 1068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8.6 </a:t>
                      </a:r>
                      <a:r>
                        <a:rPr lang="en-US" sz="1400" dirty="0" err="1" smtClean="0"/>
                        <a:t>x</a:t>
                      </a:r>
                      <a:r>
                        <a:rPr lang="en-US" sz="1400" dirty="0" smtClean="0"/>
                        <a:t> 10</a:t>
                      </a:r>
                      <a:r>
                        <a:rPr lang="en-US" sz="1400" baseline="30000" dirty="0" smtClean="0"/>
                        <a:t>6</a:t>
                      </a:r>
                      <a:endParaRPr lang="en-US" sz="1400" baseline="30000" dirty="0"/>
                    </a:p>
                  </a:txBody>
                  <a:tcPr/>
                </a:tc>
              </a:tr>
              <a:tr h="289425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Circinus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1.7 </a:t>
                      </a:r>
                      <a:r>
                        <a:rPr lang="en-US" sz="1400" dirty="0" err="1" smtClean="0"/>
                        <a:t>x</a:t>
                      </a:r>
                      <a:r>
                        <a:rPr lang="en-US" sz="1400" dirty="0" smtClean="0"/>
                        <a:t> 10</a:t>
                      </a:r>
                      <a:r>
                        <a:rPr lang="en-US" sz="1400" baseline="30000" dirty="0" smtClean="0"/>
                        <a:t>6</a:t>
                      </a:r>
                      <a:endParaRPr lang="en-US" sz="1400" baseline="30000" dirty="0"/>
                    </a:p>
                  </a:txBody>
                  <a:tcPr/>
                </a:tc>
              </a:tr>
              <a:tr h="28942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NGC 3393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3.1 </a:t>
                      </a:r>
                      <a:r>
                        <a:rPr lang="en-US" sz="1400" dirty="0" err="1" smtClean="0"/>
                        <a:t>x</a:t>
                      </a:r>
                      <a:r>
                        <a:rPr lang="en-US" sz="1400" dirty="0" smtClean="0"/>
                        <a:t> 10</a:t>
                      </a:r>
                      <a:r>
                        <a:rPr lang="en-US" sz="1400" baseline="30000" dirty="0" smtClean="0"/>
                        <a:t>7</a:t>
                      </a:r>
                      <a:endParaRPr lang="en-US" sz="1400" baseline="30000" dirty="0"/>
                    </a:p>
                  </a:txBody>
                  <a:tcPr/>
                </a:tc>
              </a:tr>
              <a:tr h="28942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NGC 3079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2.0 </a:t>
                      </a:r>
                      <a:r>
                        <a:rPr lang="en-US" sz="1400" dirty="0" err="1" smtClean="0"/>
                        <a:t>x</a:t>
                      </a:r>
                      <a:r>
                        <a:rPr lang="en-US" sz="1400" dirty="0" smtClean="0"/>
                        <a:t> 10</a:t>
                      </a:r>
                      <a:r>
                        <a:rPr lang="en-US" sz="1400" baseline="30000" dirty="0" smtClean="0"/>
                        <a:t>6</a:t>
                      </a:r>
                      <a:endParaRPr lang="en-US" sz="1400" baseline="30000" dirty="0"/>
                    </a:p>
                  </a:txBody>
                  <a:tcPr/>
                </a:tc>
              </a:tr>
              <a:tr h="28942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IC 2560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2.0 </a:t>
                      </a:r>
                      <a:r>
                        <a:rPr lang="en-US" sz="1400" dirty="0" err="1" smtClean="0"/>
                        <a:t>x</a:t>
                      </a:r>
                      <a:r>
                        <a:rPr lang="en-US" sz="1400" dirty="0" smtClean="0"/>
                        <a:t> 10</a:t>
                      </a:r>
                      <a:r>
                        <a:rPr lang="en-US" sz="1400" baseline="30000" dirty="0" smtClean="0"/>
                        <a:t>6</a:t>
                      </a:r>
                      <a:endParaRPr lang="en-US" sz="1400" baseline="30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884737" y="1585908"/>
            <a:ext cx="16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400" dirty="0" smtClean="0">
                <a:solidFill>
                  <a:srgbClr val="000000"/>
                </a:solidFill>
                <a:latin typeface="Gill Sans MT" pitchFamily="34" charset="0"/>
                <a:cs typeface="Gill Sans" pitchFamily="17" charset="0"/>
              </a:rPr>
              <a:t>e.g. </a:t>
            </a:r>
            <a:r>
              <a:rPr lang="en-US" sz="1400" dirty="0" err="1" smtClean="0">
                <a:solidFill>
                  <a:srgbClr val="000000"/>
                </a:solidFill>
                <a:latin typeface="Gill Sans MT" pitchFamily="34" charset="0"/>
                <a:cs typeface="Gill Sans" pitchFamily="17" charset="0"/>
              </a:rPr>
              <a:t>Kuo</a:t>
            </a:r>
            <a:r>
              <a:rPr lang="en-US" sz="1400" dirty="0" smtClean="0">
                <a:solidFill>
                  <a:srgbClr val="000000"/>
                </a:solidFill>
                <a:latin typeface="Gill Sans MT" pitchFamily="34" charset="0"/>
                <a:cs typeface="Gill Sans" pitchFamily="17" charset="0"/>
              </a:rPr>
              <a:t> et al. (2011)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76991" y="1585325"/>
            <a:ext cx="30572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400" dirty="0" smtClean="0">
                <a:solidFill>
                  <a:srgbClr val="000000"/>
                </a:solidFill>
                <a:latin typeface="Gill Sans MT" pitchFamily="34" charset="0"/>
                <a:cs typeface="Gill Sans" pitchFamily="17" charset="0"/>
              </a:rPr>
              <a:t>e.g. Miyoshi et al. (1995); Greenhill et 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6775450" cy="898525"/>
          </a:xfrm>
        </p:spPr>
        <p:txBody>
          <a:bodyPr/>
          <a:lstStyle/>
          <a:p>
            <a:pPr eaLnBrk="1" hangingPunct="1"/>
            <a:r>
              <a:rPr lang="en-US" sz="2400"/>
              <a:t>Measuring Distances to H</a:t>
            </a:r>
            <a:r>
              <a:rPr lang="en-US" sz="2400" baseline="-25000"/>
              <a:t>2</a:t>
            </a:r>
            <a:r>
              <a:rPr lang="en-US" sz="2400"/>
              <a:t>O Megamasers</a:t>
            </a: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38800" y="1600200"/>
            <a:ext cx="3276600" cy="2971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1600" smtClean="0"/>
          </a:p>
          <a:p>
            <a:pPr eaLnBrk="1" hangingPunct="1">
              <a:buFontTx/>
              <a:buNone/>
            </a:pPr>
            <a:r>
              <a:rPr lang="en-US" sz="1800" smtClean="0"/>
              <a:t>Thin</a:t>
            </a:r>
            <a:r>
              <a:rPr lang="en-US" sz="1800"/>
              <a:t>-ring </a:t>
            </a:r>
            <a:r>
              <a:rPr lang="en-US" sz="1800" smtClean="0"/>
              <a:t>model:</a:t>
            </a:r>
            <a:endParaRPr lang="en-US" sz="1800"/>
          </a:p>
          <a:p>
            <a:pPr eaLnBrk="1" hangingPunct="1">
              <a:buFont typeface="Times" pitchFamily="1" charset="0"/>
              <a:buNone/>
            </a:pPr>
            <a:endParaRPr lang="en-US" sz="1800"/>
          </a:p>
          <a:p>
            <a:pPr eaLnBrk="1" hangingPunct="1">
              <a:buFont typeface="Times" pitchFamily="1" charset="0"/>
              <a:buNone/>
            </a:pPr>
            <a:r>
              <a:rPr lang="en-US" sz="1800"/>
              <a:t>    D = a</a:t>
            </a:r>
            <a:r>
              <a:rPr lang="en-US" sz="1800" baseline="30000"/>
              <a:t>-1 </a:t>
            </a:r>
            <a:r>
              <a:rPr lang="en-US" sz="1800"/>
              <a:t>k</a:t>
            </a:r>
            <a:r>
              <a:rPr lang="en-US" sz="1800" baseline="30000"/>
              <a:t>2/3</a:t>
            </a:r>
            <a:r>
              <a:rPr lang="en-US" sz="1800" baseline="30000" smtClean="0"/>
              <a:t> </a:t>
            </a:r>
            <a:r>
              <a:rPr lang="en-US" sz="1800" smtClean="0"/>
              <a:t>Ω</a:t>
            </a:r>
            <a:r>
              <a:rPr lang="en-US" sz="1800" baseline="30000" smtClean="0"/>
              <a:t>4</a:t>
            </a:r>
            <a:r>
              <a:rPr lang="en-US" sz="1800" baseline="30000"/>
              <a:t>/3</a:t>
            </a:r>
          </a:p>
          <a:p>
            <a:pPr eaLnBrk="1" hangingPunct="1">
              <a:buFont typeface="Times" pitchFamily="1" charset="0"/>
              <a:buNone/>
            </a:pPr>
            <a:endParaRPr lang="en-US" sz="1800" baseline="30000"/>
          </a:p>
          <a:p>
            <a:pPr eaLnBrk="1" hangingPunct="1">
              <a:buFont typeface="Times" pitchFamily="1" charset="0"/>
              <a:buNone/>
            </a:pPr>
            <a:r>
              <a:rPr lang="en-US" sz="1800"/>
              <a:t>   a = acceleration</a:t>
            </a:r>
          </a:p>
          <a:p>
            <a:pPr eaLnBrk="1" hangingPunct="1">
              <a:buFont typeface="Times" pitchFamily="1" charset="0"/>
              <a:buNone/>
            </a:pPr>
            <a:r>
              <a:rPr lang="en-US" sz="1800"/>
              <a:t>   v = k r </a:t>
            </a:r>
            <a:r>
              <a:rPr lang="en-US" sz="1800" baseline="30000"/>
              <a:t>-1/2</a:t>
            </a:r>
            <a:endParaRPr lang="en-US" sz="1800"/>
          </a:p>
          <a:p>
            <a:pPr eaLnBrk="1" hangingPunct="1">
              <a:buFont typeface="Times" pitchFamily="1" charset="0"/>
              <a:buNone/>
            </a:pPr>
            <a:r>
              <a:rPr lang="en-US" sz="1800"/>
              <a:t>  </a:t>
            </a:r>
            <a:r>
              <a:rPr lang="en-US" sz="1800" smtClean="0"/>
              <a:t> Ω </a:t>
            </a:r>
            <a:r>
              <a:rPr lang="en-US" sz="1800"/>
              <a:t>= slope of </a:t>
            </a:r>
            <a:r>
              <a:rPr lang="en-US" sz="1800" smtClean="0"/>
              <a:t>sys features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438400" y="1447800"/>
            <a:ext cx="13964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ea typeface="ＭＳ Ｐゴシック" pitchFamily="1" charset="-128"/>
                <a:cs typeface="ＭＳ Ｐゴシック" pitchFamily="1" charset="-128"/>
              </a:rPr>
              <a:t>NGC 4258</a:t>
            </a: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609600" y="1524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4400" baseline="-25000">
              <a:solidFill>
                <a:schemeClr val="tx2"/>
              </a:solidFill>
              <a:latin typeface="Batang" pitchFamily="18" charset="-127"/>
              <a:ea typeface="Batang" pitchFamily="18" charset="-127"/>
              <a:cs typeface="Batang" pitchFamily="18" charset="-127"/>
              <a:sym typeface="Symbol" pitchFamily="1" charset="2"/>
            </a:endParaRPr>
          </a:p>
        </p:txBody>
      </p:sp>
      <p:pic>
        <p:nvPicPr>
          <p:cNvPr id="41990" name="Picture 6" descr="N4258kepler"/>
          <p:cNvPicPr>
            <a:picLocks noChangeAspect="1" noChangeArrowheads="1"/>
          </p:cNvPicPr>
          <p:nvPr/>
        </p:nvPicPr>
        <p:blipFill>
          <a:blip r:embed="rId3"/>
          <a:srcRect t="39063"/>
          <a:stretch>
            <a:fillRect/>
          </a:stretch>
        </p:blipFill>
        <p:spPr bwMode="auto">
          <a:xfrm>
            <a:off x="609600" y="1905000"/>
            <a:ext cx="48006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1" name="Line 7"/>
          <p:cNvSpPr>
            <a:spLocks noChangeShapeType="1"/>
          </p:cNvSpPr>
          <p:nvPr/>
        </p:nvSpPr>
        <p:spPr bwMode="auto">
          <a:xfrm flipV="1">
            <a:off x="2644775" y="4862513"/>
            <a:ext cx="8270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sm" len="sm"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2681288" y="3005138"/>
            <a:ext cx="0" cy="1828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sm" len="sm"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2286000" y="3276600"/>
            <a:ext cx="19050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1" lang="en-US" sz="1400">
                <a:solidFill>
                  <a:srgbClr val="0033CC"/>
                </a:solidFill>
                <a:latin typeface="Times New Roman" pitchFamily="1" charset="0"/>
                <a:ea typeface="PMingLiU" pitchFamily="18" charset="-120"/>
                <a:cs typeface="PMingLiU" pitchFamily="18" charset="-120"/>
              </a:rPr>
              <a:t>2V</a:t>
            </a:r>
            <a:r>
              <a:rPr kumimoji="1" lang="en-US" sz="1400" baseline="-25000">
                <a:solidFill>
                  <a:srgbClr val="0033CC"/>
                </a:solidFill>
                <a:latin typeface="Times New Roman" pitchFamily="1" charset="0"/>
                <a:ea typeface="PMingLiU" pitchFamily="18" charset="-120"/>
                <a:cs typeface="PMingLiU" pitchFamily="18" charset="-120"/>
              </a:rPr>
              <a:t>r</a:t>
            </a:r>
            <a:endParaRPr kumimoji="1" lang="en-US" sz="1400">
              <a:solidFill>
                <a:srgbClr val="0033CC"/>
              </a:solidFill>
              <a:latin typeface="Times New Roman" pitchFamily="1" charset="0"/>
              <a:ea typeface="PMingLiU" pitchFamily="18" charset="-120"/>
              <a:cs typeface="PMingLiU" pitchFamily="18" charset="-120"/>
            </a:endParaRPr>
          </a:p>
          <a:p>
            <a:pPr algn="ctr" eaLnBrk="1" hangingPunct="1"/>
            <a:endParaRPr kumimoji="1" lang="en-US" sz="1400">
              <a:solidFill>
                <a:srgbClr val="0033CC"/>
              </a:solidFill>
              <a:latin typeface="Times New Roman" pitchFamily="1" charset="0"/>
              <a:ea typeface="PMingLiU" pitchFamily="18" charset="-120"/>
              <a:cs typeface="PMingLiU" pitchFamily="18" charset="-120"/>
            </a:endParaRPr>
          </a:p>
          <a:p>
            <a:pPr algn="ctr" eaLnBrk="1" hangingPunct="1"/>
            <a:endParaRPr kumimoji="1" lang="en-US" sz="1400">
              <a:solidFill>
                <a:srgbClr val="0033CC"/>
              </a:solidFill>
              <a:latin typeface="Times New Roman" pitchFamily="1" charset="0"/>
              <a:ea typeface="PMingLiU" pitchFamily="18" charset="-120"/>
              <a:cs typeface="PMingLiU" pitchFamily="18" charset="-120"/>
              <a:sym typeface="Symbol" pitchFamily="1" charset="2"/>
            </a:endParaRPr>
          </a:p>
          <a:p>
            <a:pPr algn="ctr" eaLnBrk="1" hangingPunct="1"/>
            <a:endParaRPr kumimoji="1" lang="en-US" sz="1400">
              <a:solidFill>
                <a:srgbClr val="0033CC"/>
              </a:solidFill>
              <a:latin typeface="Times New Roman" pitchFamily="1" charset="0"/>
              <a:ea typeface="PMingLiU" pitchFamily="18" charset="-120"/>
              <a:cs typeface="PMingLiU" pitchFamily="18" charset="-120"/>
              <a:sym typeface="Symbol" pitchFamily="1" charset="2"/>
            </a:endParaRPr>
          </a:p>
          <a:p>
            <a:pPr algn="ctr" eaLnBrk="1" hangingPunct="1"/>
            <a:endParaRPr kumimoji="1" lang="en-US" sz="1400">
              <a:solidFill>
                <a:srgbClr val="0033CC"/>
              </a:solidFill>
              <a:latin typeface="Times New Roman" pitchFamily="1" charset="0"/>
              <a:ea typeface="PMingLiU" pitchFamily="18" charset="-120"/>
              <a:cs typeface="PMingLiU" pitchFamily="18" charset="-120"/>
              <a:sym typeface="Symbol" pitchFamily="1" charset="2"/>
            </a:endParaRPr>
          </a:p>
          <a:p>
            <a:pPr algn="ctr" eaLnBrk="1" hangingPunct="1"/>
            <a:endParaRPr kumimoji="1" lang="en-US" sz="1400">
              <a:solidFill>
                <a:srgbClr val="0033CC"/>
              </a:solidFill>
              <a:latin typeface="Times New Roman" pitchFamily="1" charset="0"/>
              <a:ea typeface="PMingLiU" pitchFamily="18" charset="-120"/>
              <a:cs typeface="PMingLiU" pitchFamily="18" charset="-120"/>
              <a:sym typeface="Symbol" pitchFamily="1" charset="2"/>
            </a:endParaRPr>
          </a:p>
          <a:p>
            <a:pPr eaLnBrk="1" hangingPunct="1"/>
            <a:r>
              <a:rPr kumimoji="1" lang="en-US" sz="1400">
                <a:solidFill>
                  <a:srgbClr val="0033CC"/>
                </a:solidFill>
                <a:latin typeface="Times New Roman" pitchFamily="1" charset="0"/>
                <a:ea typeface="PMingLiU" pitchFamily="18" charset="-120"/>
                <a:cs typeface="PMingLiU" pitchFamily="18" charset="-120"/>
                <a:sym typeface="Symbol" pitchFamily="1" charset="2"/>
              </a:rPr>
              <a:t>          2</a:t>
            </a:r>
            <a:endParaRPr kumimoji="1" lang="en-US" sz="2800">
              <a:solidFill>
                <a:srgbClr val="0033CC"/>
              </a:solidFill>
              <a:latin typeface="Times New Roman" pitchFamily="1" charset="0"/>
              <a:ea typeface="PMingLiU" pitchFamily="18" charset="-120"/>
              <a:cs typeface="PMingLiU" pitchFamily="18" charset="-120"/>
              <a:sym typeface="Symbol" pitchFamily="1" charset="2"/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2471738" y="2554288"/>
            <a:ext cx="377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sz="1600">
                <a:solidFill>
                  <a:srgbClr val="00003F"/>
                </a:solidFill>
                <a:latin typeface="Times New Roman" pitchFamily="1" charset="0"/>
                <a:ea typeface="PMingLiU" pitchFamily="18" charset="-120"/>
                <a:cs typeface="PMingLiU" pitchFamily="18" charset="-120"/>
              </a:rPr>
              <a:t>V</a:t>
            </a:r>
            <a:r>
              <a:rPr kumimoji="1" lang="en-US" sz="1600" baseline="-25000">
                <a:solidFill>
                  <a:srgbClr val="00003F"/>
                </a:solidFill>
                <a:latin typeface="Times New Roman" pitchFamily="1" charset="0"/>
                <a:ea typeface="PMingLiU" pitchFamily="18" charset="-120"/>
                <a:cs typeface="PMingLiU" pitchFamily="18" charset="-120"/>
              </a:rPr>
              <a:t>r</a:t>
            </a:r>
            <a:endParaRPr kumimoji="1" lang="en-US" sz="2800">
              <a:latin typeface="Times New Roman" pitchFamily="1" charset="0"/>
              <a:ea typeface="PMingLiU" pitchFamily="18" charset="-120"/>
              <a:cs typeface="PMingLiU" pitchFamily="18" charset="-120"/>
            </a:endParaRPr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 flipV="1">
            <a:off x="2559050" y="2533650"/>
            <a:ext cx="457200" cy="0"/>
          </a:xfrm>
          <a:prstGeom prst="line">
            <a:avLst/>
          </a:prstGeom>
          <a:noFill/>
          <a:ln w="19050">
            <a:solidFill>
              <a:srgbClr val="00003F"/>
            </a:solidFill>
            <a:round/>
            <a:headEnd type="triangle" w="sm" len="med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3429000" y="2362200"/>
            <a:ext cx="4461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sz="1800" dirty="0" err="1">
                <a:solidFill>
                  <a:srgbClr val="0000FF"/>
                </a:solidFill>
                <a:latin typeface="Times New Roman" pitchFamily="1" charset="0"/>
                <a:ea typeface="PMingLiU" pitchFamily="18" charset="-120"/>
                <a:cs typeface="PMingLiU" pitchFamily="18" charset="-120"/>
                <a:sym typeface="Symbol" pitchFamily="1" charset="2"/>
              </a:rPr>
              <a:t></a:t>
            </a:r>
            <a:endParaRPr kumimoji="1" lang="en-US" sz="2000" dirty="0">
              <a:solidFill>
                <a:srgbClr val="0000FF"/>
              </a:solidFill>
              <a:latin typeface="Times New Roman" pitchFamily="1" charset="0"/>
              <a:ea typeface="PMingLiU" pitchFamily="18" charset="-120"/>
              <a:cs typeface="PMingLiU" pitchFamily="18" charset="-120"/>
              <a:sym typeface="Symbol" pitchFamily="1" charset="2"/>
            </a:endParaRPr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>
            <a:off x="3135313" y="2678113"/>
            <a:ext cx="8382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 type="triangle" w="sm" len="sm"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1253227" y="5393323"/>
            <a:ext cx="37641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smtClean="0"/>
              <a:t>7.2 </a:t>
            </a:r>
            <a:r>
              <a:rPr lang="en-US" sz="1600" dirty="0" err="1">
                <a:sym typeface="Symbol" pitchFamily="1" charset="2"/>
              </a:rPr>
              <a:t></a:t>
            </a:r>
            <a:r>
              <a:rPr lang="en-US" sz="1600" dirty="0">
                <a:sym typeface="Symbol" pitchFamily="1" charset="2"/>
              </a:rPr>
              <a:t> 0.5 </a:t>
            </a:r>
            <a:r>
              <a:rPr lang="en-US" sz="1600" dirty="0" err="1" smtClean="0">
                <a:sym typeface="Symbol" pitchFamily="1" charset="2"/>
              </a:rPr>
              <a:t>Mpc</a:t>
            </a:r>
            <a:r>
              <a:rPr lang="en-US" sz="1600" dirty="0" smtClean="0">
                <a:sym typeface="Symbol" pitchFamily="1" charset="2"/>
              </a:rPr>
              <a:t> : Herrnstein et al. (1999))</a:t>
            </a:r>
            <a:endParaRPr lang="en-US" sz="1600" dirty="0"/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5791200" y="2514600"/>
            <a:ext cx="19050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2003" name="Picture 18" descr="Picture 1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4403725"/>
            <a:ext cx="2744595" cy="600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5562600" y="1847910"/>
            <a:ext cx="3352800" cy="335909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1224915" y="251460"/>
            <a:ext cx="6786245" cy="533400"/>
          </a:xfrm>
        </p:spPr>
        <p:txBody>
          <a:bodyPr/>
          <a:lstStyle/>
          <a:p>
            <a:r>
              <a:rPr lang="en-US" sz="2000" dirty="0" smtClean="0"/>
              <a:t>Gold Standard Masses of </a:t>
            </a:r>
            <a:r>
              <a:rPr lang="en-US" sz="2000" dirty="0" err="1" smtClean="0"/>
              <a:t>SMBHs</a:t>
            </a:r>
            <a:r>
              <a:rPr lang="en-US" sz="2000" dirty="0" smtClean="0"/>
              <a:t> with 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 err="1" smtClean="0"/>
              <a:t>Megamasers</a:t>
            </a:r>
            <a:endParaRPr lang="en-US" sz="2000" baseline="-25000" dirty="0" smtClean="0"/>
          </a:p>
        </p:txBody>
      </p:sp>
      <p:sp>
        <p:nvSpPr>
          <p:cNvPr id="54275" name="TextBox 6"/>
          <p:cNvSpPr txBox="1">
            <a:spLocks noChangeArrowheads="1"/>
          </p:cNvSpPr>
          <p:nvPr/>
        </p:nvSpPr>
        <p:spPr bwMode="auto">
          <a:xfrm>
            <a:off x="2103798" y="5368721"/>
            <a:ext cx="15106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err="1" smtClean="0"/>
              <a:t>Gultekin</a:t>
            </a:r>
            <a:r>
              <a:rPr lang="en-US" sz="1200" dirty="0" smtClean="0"/>
              <a:t> et al. 2009</a:t>
            </a:r>
            <a:endParaRPr lang="en-US" sz="1200" dirty="0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533400" y="3132138"/>
            <a:ext cx="1936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Bodoni Ornaments ITC TT" pitchFamily="38" charset="0"/>
            </a:endParaRPr>
          </a:p>
        </p:txBody>
      </p:sp>
      <p:pic>
        <p:nvPicPr>
          <p:cNvPr id="10" name="Picture 9" descr="Screen shot 2012-01-05 at 3.32.2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80" y="1708150"/>
            <a:ext cx="3740571" cy="3584576"/>
          </a:xfrm>
          <a:prstGeom prst="rect">
            <a:avLst/>
          </a:prstGeom>
        </p:spPr>
      </p:pic>
      <p:pic>
        <p:nvPicPr>
          <p:cNvPr id="11" name="Picture 10" descr="Screen shot 2012-01-05 at 3.32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861" y="1708150"/>
            <a:ext cx="3689126" cy="3584576"/>
          </a:xfrm>
          <a:prstGeom prst="rect">
            <a:avLst/>
          </a:prstGeom>
        </p:spPr>
      </p:pic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5481182" y="5368721"/>
            <a:ext cx="25688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/>
              <a:t>Greene et al. 2010; </a:t>
            </a:r>
            <a:r>
              <a:rPr lang="en-US" sz="1200" dirty="0" err="1" smtClean="0"/>
              <a:t>Kuo</a:t>
            </a:r>
            <a:r>
              <a:rPr lang="en-US" sz="1200" dirty="0" smtClean="0"/>
              <a:t> et al. 2011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2103798" y="1369596"/>
            <a:ext cx="13603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ea typeface="ＭＳ Ｐゴシック" pitchFamily="1" charset="-128"/>
                <a:cs typeface="ＭＳ Ｐゴシック" pitchFamily="1" charset="-128"/>
              </a:rPr>
              <a:t>M-σ Relation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5043962" y="1369596"/>
            <a:ext cx="33214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ea typeface="ＭＳ Ｐゴシック" pitchFamily="1" charset="-128"/>
                <a:cs typeface="ＭＳ Ｐゴシック" pitchFamily="1" charset="-128"/>
              </a:rPr>
              <a:t>M-σ Relation (Maser masses only)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to the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54877" cy="4525963"/>
          </a:xfrm>
        </p:spPr>
        <p:txBody>
          <a:bodyPr/>
          <a:lstStyle/>
          <a:p>
            <a:r>
              <a:rPr lang="en-US" sz="1800" dirty="0" smtClean="0"/>
              <a:t>Sensitivity is the key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r>
              <a:rPr lang="en-US" sz="1800" dirty="0" err="1" smtClean="0"/>
              <a:t>Jansky</a:t>
            </a:r>
            <a:r>
              <a:rPr lang="en-US" sz="1800" dirty="0" smtClean="0"/>
              <a:t> VLA will be added as a phased array; ~ 30% improvement in noise compared to current obs.</a:t>
            </a:r>
          </a:p>
          <a:p>
            <a:endParaRPr lang="en-US" sz="1800" dirty="0" smtClean="0"/>
          </a:p>
          <a:p>
            <a:r>
              <a:rPr lang="en-US" sz="1800" dirty="0" smtClean="0"/>
              <a:t>Other telescopes? LMT; DSN; SRT</a:t>
            </a:r>
          </a:p>
          <a:p>
            <a:endParaRPr lang="en-US" sz="1800" dirty="0" smtClean="0"/>
          </a:p>
          <a:p>
            <a:r>
              <a:rPr lang="en-US" sz="1800" dirty="0" smtClean="0"/>
              <a:t>High-frequency SKA (2025?)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131464-AFF4-DA43-8AA4-4ED5951DC49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4013" y="1058333"/>
            <a:ext cx="1542688" cy="105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4012" y="2242080"/>
            <a:ext cx="1525588" cy="109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Screen shot 2011-01-27 at 11.03.33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4013" y="3488797"/>
            <a:ext cx="1525588" cy="1135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4012" y="4721225"/>
            <a:ext cx="1534698" cy="1184275"/>
          </a:xfrm>
          <a:prstGeom prst="rect">
            <a:avLst/>
          </a:prstGeom>
        </p:spPr>
      </p:pic>
      <p:pic>
        <p:nvPicPr>
          <p:cNvPr id="12" name="Picture 18" descr="Picture 12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81048" y="2109999"/>
            <a:ext cx="2782551" cy="60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00182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131464-AFF4-DA43-8AA4-4ED5951DC49D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Mrk</a:t>
            </a:r>
            <a:r>
              <a:rPr lang="en-US" dirty="0" smtClean="0"/>
              <a:t> 1419: Distance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131464-AFF4-DA43-8AA4-4ED5951DC49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 descr="m1419.d.noec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480" y="1316038"/>
            <a:ext cx="2915920" cy="2110034"/>
          </a:xfrm>
          <a:prstGeom prst="rect">
            <a:avLst/>
          </a:prstGeom>
        </p:spPr>
      </p:pic>
      <p:pic>
        <p:nvPicPr>
          <p:cNvPr id="8" name="Picture 7" descr="m1419.d.ec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480" y="3750731"/>
            <a:ext cx="2915920" cy="2070602"/>
          </a:xfrm>
          <a:prstGeom prst="rect">
            <a:avLst/>
          </a:prstGeom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381000" y="1950720"/>
            <a:ext cx="3877647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/>
              <a:t>Circular </a:t>
            </a:r>
            <a:r>
              <a:rPr lang="en-US" sz="1800" dirty="0"/>
              <a:t>orbits: </a:t>
            </a:r>
            <a:r>
              <a:rPr lang="en-US" sz="1800" dirty="0" smtClean="0"/>
              <a:t> 81 </a:t>
            </a:r>
            <a:r>
              <a:rPr lang="en-US" sz="1800" dirty="0"/>
              <a:t>±</a:t>
            </a:r>
            <a:r>
              <a:rPr lang="en-US" sz="1800" dirty="0" smtClean="0"/>
              <a:t> 10 </a:t>
            </a:r>
            <a:r>
              <a:rPr lang="en-US" sz="1800" dirty="0" err="1"/>
              <a:t>Mpc</a:t>
            </a:r>
            <a:r>
              <a:rPr lang="en-US" sz="1800" dirty="0"/>
              <a:t>   (</a:t>
            </a:r>
            <a:r>
              <a:rPr lang="en-US" sz="1800" dirty="0" smtClean="0"/>
              <a:t>12%</a:t>
            </a:r>
            <a:r>
              <a:rPr lang="en-US" sz="1800" dirty="0"/>
              <a:t>)</a:t>
            </a:r>
          </a:p>
          <a:p>
            <a:endParaRPr lang="en-US" sz="1800" dirty="0"/>
          </a:p>
          <a:p>
            <a:r>
              <a:rPr lang="en-US" sz="1800" dirty="0"/>
              <a:t>Eccentric:        </a:t>
            </a:r>
            <a:r>
              <a:rPr lang="en-US" sz="1800" dirty="0" smtClean="0"/>
              <a:t> 84 </a:t>
            </a:r>
            <a:r>
              <a:rPr lang="en-US" sz="1800" dirty="0"/>
              <a:t>±</a:t>
            </a:r>
            <a:r>
              <a:rPr lang="en-US" sz="1800" dirty="0" smtClean="0"/>
              <a:t> 11 </a:t>
            </a:r>
            <a:r>
              <a:rPr lang="en-US" sz="1800" dirty="0" err="1"/>
              <a:t>Mpc</a:t>
            </a:r>
            <a:r>
              <a:rPr lang="en-US" sz="1800" dirty="0"/>
              <a:t>   (</a:t>
            </a:r>
            <a:r>
              <a:rPr lang="en-US" sz="1800" dirty="0" smtClean="0"/>
              <a:t>13%</a:t>
            </a:r>
            <a:r>
              <a:rPr lang="en-US" sz="1800" dirty="0"/>
              <a:t>)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H</a:t>
            </a:r>
            <a:r>
              <a:rPr lang="en-US" sz="1800" baseline="-25000" dirty="0"/>
              <a:t>0</a:t>
            </a:r>
            <a:r>
              <a:rPr lang="en-US" sz="1800" dirty="0"/>
              <a:t> =</a:t>
            </a:r>
            <a:r>
              <a:rPr lang="en-US" sz="1800" dirty="0" smtClean="0"/>
              <a:t>  66 ± 10 </a:t>
            </a:r>
            <a:r>
              <a:rPr lang="en-US" sz="1800" dirty="0"/>
              <a:t>km s</a:t>
            </a:r>
            <a:r>
              <a:rPr lang="en-US" sz="1800" baseline="30000" dirty="0"/>
              <a:t>-1</a:t>
            </a:r>
            <a:r>
              <a:rPr lang="en-US" sz="1800" dirty="0"/>
              <a:t> Mpc</a:t>
            </a:r>
            <a:r>
              <a:rPr lang="en-US" sz="1800" baseline="30000" dirty="0"/>
              <a:t>-</a:t>
            </a:r>
            <a:r>
              <a:rPr lang="en-US" sz="1800" baseline="30000" dirty="0" smtClean="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NGC 6323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131464-AFF4-DA43-8AA4-4ED5951DC49D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" name="Picture 7" descr="N63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981" y="848042"/>
            <a:ext cx="7463374" cy="5325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NGC 6323: Distance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131464-AFF4-DA43-8AA4-4ED5951DC49D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381000" y="1950720"/>
            <a:ext cx="400602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/>
              <a:t>Circular </a:t>
            </a:r>
            <a:r>
              <a:rPr lang="en-US" sz="1800" dirty="0"/>
              <a:t>orbits: </a:t>
            </a:r>
            <a:r>
              <a:rPr lang="en-US" sz="1800" dirty="0" smtClean="0"/>
              <a:t> 121 </a:t>
            </a:r>
            <a:r>
              <a:rPr lang="en-US" sz="1800" dirty="0"/>
              <a:t>±</a:t>
            </a:r>
            <a:r>
              <a:rPr lang="en-US" sz="1800" dirty="0" smtClean="0"/>
              <a:t> 24 </a:t>
            </a:r>
            <a:r>
              <a:rPr lang="en-US" sz="1800" dirty="0" err="1"/>
              <a:t>Mpc</a:t>
            </a:r>
            <a:r>
              <a:rPr lang="en-US" sz="1800" dirty="0"/>
              <a:t>   </a:t>
            </a:r>
            <a:r>
              <a:rPr lang="en-US" sz="1800" dirty="0" smtClean="0"/>
              <a:t>(20%)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H</a:t>
            </a:r>
            <a:r>
              <a:rPr lang="en-US" sz="1800" baseline="-25000" dirty="0"/>
              <a:t>0</a:t>
            </a:r>
            <a:r>
              <a:rPr lang="en-US" sz="1800" dirty="0"/>
              <a:t> =</a:t>
            </a:r>
            <a:r>
              <a:rPr lang="en-US" sz="1800" dirty="0" smtClean="0"/>
              <a:t>  68 ± 14 </a:t>
            </a:r>
            <a:r>
              <a:rPr lang="en-US" sz="1800" dirty="0"/>
              <a:t>km s</a:t>
            </a:r>
            <a:r>
              <a:rPr lang="en-US" sz="1800" baseline="30000" dirty="0"/>
              <a:t>-1</a:t>
            </a:r>
            <a:r>
              <a:rPr lang="en-US" sz="1800" dirty="0"/>
              <a:t> Mpc</a:t>
            </a:r>
            <a:r>
              <a:rPr lang="en-US" sz="1800" baseline="30000" dirty="0"/>
              <a:t>-</a:t>
            </a:r>
            <a:r>
              <a:rPr lang="en-US" sz="1800" baseline="30000" dirty="0" smtClean="0"/>
              <a:t>1</a:t>
            </a:r>
          </a:p>
        </p:txBody>
      </p:sp>
      <p:pic>
        <p:nvPicPr>
          <p:cNvPr id="7" name="Picture 6" descr="n6323.d.noec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960" y="2233628"/>
            <a:ext cx="3515360" cy="2519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457200" y="0"/>
            <a:ext cx="8229600" cy="1371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buClr>
                <a:srgbClr val="E5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Challenge of Imaging Distant Disks</a:t>
            </a:r>
          </a:p>
        </p:txBody>
      </p:sp>
      <p:pic>
        <p:nvPicPr>
          <p:cNvPr id="9" name="Picture 8" descr="Screen shot 2012-01-30 at 5.07.5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72" y="2262188"/>
            <a:ext cx="6808208" cy="1547812"/>
          </a:xfrm>
          <a:prstGeom prst="rect">
            <a:avLst/>
          </a:prstGeom>
        </p:spPr>
      </p:pic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1687194" y="4920456"/>
            <a:ext cx="1274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NGC 6323</a:t>
            </a:r>
          </a:p>
        </p:txBody>
      </p:sp>
      <p:cxnSp>
        <p:nvCxnSpPr>
          <p:cNvPr id="12" name="Straight Arrow Connector 15"/>
          <p:cNvCxnSpPr>
            <a:cxnSpLocks noChangeShapeType="1"/>
          </p:cNvCxnSpPr>
          <p:nvPr/>
        </p:nvCxnSpPr>
        <p:spPr bwMode="auto">
          <a:xfrm flipV="1">
            <a:off x="3332480" y="4648200"/>
            <a:ext cx="792480" cy="29718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  <p:pic>
        <p:nvPicPr>
          <p:cNvPr id="13" name="Picture 7" descr="Screen shot 2011-10-20 at 11.49.37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4105275"/>
            <a:ext cx="407988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1058172" y="1796256"/>
            <a:ext cx="1274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NGC 4258</a:t>
            </a:r>
          </a:p>
        </p:txBody>
      </p:sp>
      <p:cxnSp>
        <p:nvCxnSpPr>
          <p:cNvPr id="16" name="Straight Arrow Connector 14"/>
          <p:cNvCxnSpPr>
            <a:cxnSpLocks noChangeShapeType="1"/>
          </p:cNvCxnSpPr>
          <p:nvPr/>
        </p:nvCxnSpPr>
        <p:spPr bwMode="auto">
          <a:xfrm rot="16200000" flipH="1">
            <a:off x="1667772" y="2405856"/>
            <a:ext cx="533400" cy="3810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8" name="TextBox 17"/>
          <p:cNvSpPr txBox="1"/>
          <p:nvPr/>
        </p:nvSpPr>
        <p:spPr>
          <a:xfrm>
            <a:off x="7112000" y="4648200"/>
            <a:ext cx="774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+mn-lt"/>
                <a:cs typeface="Gill Sans" pitchFamily="17" charset="0"/>
              </a:rPr>
              <a:t>beam</a:t>
            </a:r>
          </a:p>
        </p:txBody>
      </p:sp>
      <p:sp>
        <p:nvSpPr>
          <p:cNvPr id="19" name="Oval 18"/>
          <p:cNvSpPr/>
          <p:nvPr/>
        </p:nvSpPr>
        <p:spPr>
          <a:xfrm>
            <a:off x="6939280" y="4739640"/>
            <a:ext cx="81280" cy="27225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NGC 1194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131464-AFF4-DA43-8AA4-4ED5951DC49D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8" name="Picture 7" descr="N119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261" y="924560"/>
            <a:ext cx="7324979" cy="5300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ESO 558-G009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131464-AFF4-DA43-8AA4-4ED5951DC49D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Picture 7" descr="ESO55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59588"/>
            <a:ext cx="7365683" cy="5265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J0437+2456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131464-AFF4-DA43-8AA4-4ED5951DC49D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8" name="Picture 7" descr="J04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360" y="946626"/>
            <a:ext cx="7269480" cy="5187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Megamaser</a:t>
            </a:r>
            <a:r>
              <a:rPr lang="en-US" dirty="0" smtClean="0"/>
              <a:t> Cosmology Project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131464-AFF4-DA43-8AA4-4ED5951DC49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050925" y="12239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609600" y="2015880"/>
            <a:ext cx="4343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MCP is an NRAO “Key Project” with the goal of determining H</a:t>
            </a:r>
            <a:r>
              <a:rPr kumimoji="0" lang="en-US" sz="16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precisely (goal 3%) by measuring 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geometric distances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about 10 galaxies in the Hubble flow.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295400" y="4149480"/>
            <a:ext cx="66294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itchFamily="1" charset="0"/>
              <a:buAutoNum type="arabicPeriod"/>
            </a:pPr>
            <a:r>
              <a:rPr lang="en-US" sz="1400"/>
              <a:t> </a:t>
            </a:r>
            <a:r>
              <a:rPr lang="en-US" sz="1400">
                <a:solidFill>
                  <a:srgbClr val="FF2825"/>
                </a:solidFill>
              </a:rPr>
              <a:t>Survey</a:t>
            </a:r>
            <a:r>
              <a:rPr lang="en-US" sz="1400"/>
              <a:t> with the GBT to identify maser disk galaxies</a:t>
            </a:r>
          </a:p>
          <a:p>
            <a:pPr marL="457200" indent="-457200">
              <a:buFont typeface="Arial" pitchFamily="1" charset="0"/>
              <a:buAutoNum type="arabicPeriod"/>
            </a:pPr>
            <a:r>
              <a:rPr lang="en-US" sz="1400"/>
              <a:t> </a:t>
            </a:r>
            <a:r>
              <a:rPr lang="en-US" sz="1400">
                <a:solidFill>
                  <a:srgbClr val="FF2825"/>
                </a:solidFill>
              </a:rPr>
              <a:t>Image</a:t>
            </a:r>
            <a:r>
              <a:rPr lang="en-US" sz="1400"/>
              <a:t> the sub-pc disks with the High Sensitivity Array (VLBA+GBT+EB)</a:t>
            </a:r>
          </a:p>
          <a:p>
            <a:pPr marL="457200" indent="-457200">
              <a:buFont typeface="Arial" pitchFamily="1" charset="0"/>
              <a:buAutoNum type="arabicPeriod"/>
            </a:pPr>
            <a:r>
              <a:rPr lang="en-US" sz="1400"/>
              <a:t> </a:t>
            </a:r>
            <a:r>
              <a:rPr lang="en-US" sz="1400">
                <a:solidFill>
                  <a:srgbClr val="FF2825"/>
                </a:solidFill>
              </a:rPr>
              <a:t>Measure accelerations</a:t>
            </a:r>
            <a:r>
              <a:rPr lang="en-US" sz="1400"/>
              <a:t> in the disk with GBT monitoring</a:t>
            </a:r>
          </a:p>
          <a:p>
            <a:pPr marL="457200" indent="-457200">
              <a:buFont typeface="Arial" pitchFamily="1" charset="0"/>
              <a:buAutoNum type="arabicPeriod"/>
            </a:pPr>
            <a:r>
              <a:rPr lang="en-US" sz="1400"/>
              <a:t> </a:t>
            </a:r>
            <a:r>
              <a:rPr lang="en-US" sz="1400">
                <a:solidFill>
                  <a:srgbClr val="FF2825"/>
                </a:solidFill>
              </a:rPr>
              <a:t>Model</a:t>
            </a:r>
            <a:r>
              <a:rPr lang="en-US" sz="1400"/>
              <a:t> the maser disk dynamics and determine distance to the host galaxy</a:t>
            </a:r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2015880"/>
            <a:ext cx="3240088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626093" y="1017528"/>
            <a:ext cx="3577722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Braatz, Condon, Reid, Henkel &amp; Lo</a:t>
            </a:r>
          </a:p>
          <a:p>
            <a:pPr marL="342900" indent="-342900" algn="ctr" eaLnBrk="0" hangingPunct="0">
              <a:spcBef>
                <a:spcPct val="20000"/>
              </a:spcBef>
            </a:pPr>
            <a:r>
              <a:rPr lang="en-US" sz="16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Kuo</a:t>
            </a: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, </a:t>
            </a:r>
            <a:r>
              <a:rPr lang="en-US" sz="16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Impellizzeri</a:t>
            </a: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, </a:t>
            </a:r>
            <a:r>
              <a:rPr lang="en-US" sz="16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Gao</a:t>
            </a: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, </a:t>
            </a:r>
            <a:r>
              <a:rPr lang="en-US" sz="16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Huchra</a:t>
            </a: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&amp; Greene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NGC 2273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131464-AFF4-DA43-8AA4-4ED5951DC49D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7" descr="N227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55" y="984147"/>
            <a:ext cx="7233285" cy="5206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3789-spe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295" y="1639684"/>
            <a:ext cx="5359239" cy="21585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UGC 3789: Systemic Features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131464-AFF4-DA43-8AA4-4ED5951DC49D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36440" y="2032001"/>
            <a:ext cx="523240" cy="1422138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10800000" flipV="1">
            <a:off x="2682240" y="3454138"/>
            <a:ext cx="1854200" cy="4267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054600" y="3454138"/>
            <a:ext cx="1965960" cy="4267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u3789_anim_sy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60" y="3994402"/>
            <a:ext cx="5289550" cy="2832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 sz="2800" smtClean="0"/>
              <a:t>The State of H</a:t>
            </a:r>
            <a:r>
              <a:rPr lang="en-US" sz="2800" baseline="-25000" smtClean="0"/>
              <a:t>0</a:t>
            </a:r>
          </a:p>
        </p:txBody>
      </p:sp>
      <p:pic>
        <p:nvPicPr>
          <p:cNvPr id="27651" name="Picture 3" descr="Screen shot 2011-10-18 at 5.18.24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524000"/>
            <a:ext cx="4014788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7"/>
          <p:cNvSpPr txBox="1">
            <a:spLocks noChangeArrowheads="1"/>
          </p:cNvSpPr>
          <p:nvPr/>
        </p:nvSpPr>
        <p:spPr bwMode="auto">
          <a:xfrm>
            <a:off x="5791200" y="2133600"/>
            <a:ext cx="11995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err="1"/>
              <a:t>Riess</a:t>
            </a:r>
            <a:r>
              <a:rPr lang="en-US" sz="1600" dirty="0"/>
              <a:t> et al.</a:t>
            </a:r>
          </a:p>
        </p:txBody>
      </p:sp>
      <p:cxnSp>
        <p:nvCxnSpPr>
          <p:cNvPr id="27653" name="Straight Arrow Connector 9"/>
          <p:cNvCxnSpPr>
            <a:cxnSpLocks noChangeShapeType="1"/>
          </p:cNvCxnSpPr>
          <p:nvPr/>
        </p:nvCxnSpPr>
        <p:spPr bwMode="auto">
          <a:xfrm rot="10800000" flipV="1">
            <a:off x="4724400" y="2362200"/>
            <a:ext cx="914400" cy="30480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7654" name="Straight Arrow Connector 11"/>
          <p:cNvCxnSpPr>
            <a:cxnSpLocks noChangeShapeType="1"/>
          </p:cNvCxnSpPr>
          <p:nvPr/>
        </p:nvCxnSpPr>
        <p:spPr bwMode="auto">
          <a:xfrm rot="10800000" flipV="1">
            <a:off x="3200400" y="2362200"/>
            <a:ext cx="2438400" cy="30480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7655" name="TextBox 14"/>
          <p:cNvSpPr txBox="1">
            <a:spLocks noChangeArrowheads="1"/>
          </p:cNvSpPr>
          <p:nvPr/>
        </p:nvSpPr>
        <p:spPr bwMode="auto">
          <a:xfrm>
            <a:off x="5791200" y="4114800"/>
            <a:ext cx="15080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err="1"/>
              <a:t>Sandage</a:t>
            </a:r>
            <a:r>
              <a:rPr lang="en-US" sz="1600" dirty="0"/>
              <a:t> et al.</a:t>
            </a:r>
          </a:p>
        </p:txBody>
      </p:sp>
      <p:sp>
        <p:nvSpPr>
          <p:cNvPr id="27656" name="TextBox 15"/>
          <p:cNvSpPr txBox="1">
            <a:spLocks noChangeArrowheads="1"/>
          </p:cNvSpPr>
          <p:nvPr/>
        </p:nvSpPr>
        <p:spPr bwMode="auto">
          <a:xfrm>
            <a:off x="5791200" y="3657600"/>
            <a:ext cx="27050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err="1"/>
              <a:t>Courbin</a:t>
            </a:r>
            <a:r>
              <a:rPr lang="en-US" sz="1600" dirty="0"/>
              <a:t> et al. (</a:t>
            </a:r>
            <a:r>
              <a:rPr lang="en-US" sz="1600" dirty="0" err="1"/>
              <a:t>grav</a:t>
            </a:r>
            <a:r>
              <a:rPr lang="en-US" sz="1600" dirty="0"/>
              <a:t> </a:t>
            </a:r>
            <a:r>
              <a:rPr lang="en-US" sz="1600" dirty="0" err="1"/>
              <a:t>lensing</a:t>
            </a:r>
            <a:r>
              <a:rPr lang="en-US" sz="1600" dirty="0"/>
              <a:t>)</a:t>
            </a:r>
          </a:p>
        </p:txBody>
      </p:sp>
      <p:cxnSp>
        <p:nvCxnSpPr>
          <p:cNvPr id="27657" name="Straight Arrow Connector 16"/>
          <p:cNvCxnSpPr>
            <a:cxnSpLocks noChangeShapeType="1"/>
          </p:cNvCxnSpPr>
          <p:nvPr/>
        </p:nvCxnSpPr>
        <p:spPr bwMode="auto">
          <a:xfrm rot="10800000">
            <a:off x="1981200" y="3429000"/>
            <a:ext cx="3733800" cy="83820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7658" name="Straight Arrow Connector 18"/>
          <p:cNvCxnSpPr>
            <a:cxnSpLocks noChangeShapeType="1"/>
          </p:cNvCxnSpPr>
          <p:nvPr/>
        </p:nvCxnSpPr>
        <p:spPr bwMode="auto">
          <a:xfrm rot="10800000">
            <a:off x="3810000" y="3429000"/>
            <a:ext cx="1905000" cy="83820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7659" name="Straight Arrow Connector 22"/>
          <p:cNvCxnSpPr>
            <a:cxnSpLocks noChangeShapeType="1"/>
          </p:cNvCxnSpPr>
          <p:nvPr/>
        </p:nvCxnSpPr>
        <p:spPr bwMode="auto">
          <a:xfrm rot="10800000">
            <a:off x="4191000" y="3429000"/>
            <a:ext cx="1524000" cy="45720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NGC 6264:  A Closer Look at the PV Diagram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131464-AFF4-DA43-8AA4-4ED5951DC49D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4" descr="Screen shot 2011-10-20 at 8.33.51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9534" y="1255600"/>
            <a:ext cx="7577266" cy="333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02870" y="2669649"/>
            <a:ext cx="407839" cy="382525"/>
          </a:xfrm>
          <a:prstGeom prst="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410709" y="1572006"/>
            <a:ext cx="1877638" cy="10976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08865" y="3054840"/>
            <a:ext cx="1883829" cy="10656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002870" y="4913816"/>
            <a:ext cx="4424975" cy="929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Accelerations: </a:t>
            </a:r>
            <a:r>
              <a:rPr lang="en-US" sz="1600" dirty="0" smtClean="0">
                <a:solidFill>
                  <a:srgbClr val="962EDE"/>
                </a:solidFill>
                <a:latin typeface="Gill Sans MT" pitchFamily="34" charset="0"/>
                <a:cs typeface="Gill Sans" pitchFamily="17" charset="0"/>
              </a:rPr>
              <a:t>1.07 km s</a:t>
            </a:r>
            <a:r>
              <a:rPr lang="en-US" sz="1600" baseline="30000" dirty="0" smtClean="0">
                <a:solidFill>
                  <a:srgbClr val="962EDE"/>
                </a:solidFill>
                <a:latin typeface="Gill Sans MT" pitchFamily="34" charset="0"/>
                <a:cs typeface="Gill Sans" pitchFamily="17" charset="0"/>
              </a:rPr>
              <a:t>-1</a:t>
            </a:r>
            <a:r>
              <a:rPr lang="en-US" sz="1600" dirty="0" smtClean="0">
                <a:solidFill>
                  <a:srgbClr val="962EDE"/>
                </a:solidFill>
                <a:latin typeface="Gill Sans MT" pitchFamily="34" charset="0"/>
                <a:cs typeface="Gill Sans" pitchFamily="17" charset="0"/>
              </a:rPr>
              <a:t> yr</a:t>
            </a:r>
            <a:r>
              <a:rPr lang="en-US" sz="1600" baseline="30000" dirty="0" smtClean="0">
                <a:solidFill>
                  <a:srgbClr val="962EDE"/>
                </a:solidFill>
                <a:latin typeface="Gill Sans MT" pitchFamily="34" charset="0"/>
                <a:cs typeface="Gill Sans" pitchFamily="17" charset="0"/>
              </a:rPr>
              <a:t>-1</a:t>
            </a:r>
            <a:r>
              <a:rPr lang="en-US" sz="1600" dirty="0" smtClean="0">
                <a:solidFill>
                  <a:srgbClr val="962EDE"/>
                </a:solidFill>
                <a:latin typeface="Gill Sans MT" pitchFamily="34" charset="0"/>
                <a:cs typeface="Gill Sans" pitchFamily="17" charset="0"/>
              </a:rPr>
              <a:t>        </a:t>
            </a:r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  <a:latin typeface="Gill Sans MT" pitchFamily="34" charset="0"/>
                <a:cs typeface="Gill Sans" pitchFamily="17" charset="0"/>
              </a:rPr>
              <a:t>1.79 km s</a:t>
            </a:r>
            <a:r>
              <a:rPr lang="en-US" sz="1600" baseline="30000" dirty="0" smtClean="0">
                <a:solidFill>
                  <a:schemeClr val="accent3">
                    <a:lumMod val="75000"/>
                  </a:schemeClr>
                </a:solidFill>
                <a:latin typeface="Gill Sans MT" pitchFamily="34" charset="0"/>
                <a:cs typeface="Gill Sans" pitchFamily="17" charset="0"/>
              </a:rPr>
              <a:t>-1</a:t>
            </a:r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  <a:latin typeface="Gill Sans MT" pitchFamily="34" charset="0"/>
                <a:cs typeface="Gill Sans" pitchFamily="17" charset="0"/>
              </a:rPr>
              <a:t> yr</a:t>
            </a:r>
            <a:r>
              <a:rPr lang="en-US" sz="1600" baseline="30000" dirty="0" smtClean="0">
                <a:solidFill>
                  <a:schemeClr val="accent3">
                    <a:lumMod val="75000"/>
                  </a:schemeClr>
                </a:solidFill>
                <a:latin typeface="Gill Sans MT" pitchFamily="34" charset="0"/>
                <a:cs typeface="Gill Sans" pitchFamily="17" charset="0"/>
              </a:rPr>
              <a:t>-1</a:t>
            </a:r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  <a:latin typeface="Gill Sans MT" pitchFamily="34" charset="0"/>
                <a:cs typeface="Gill Sans" pitchFamily="17" charset="0"/>
              </a:rPr>
              <a:t> 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600" baseline="30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ill Sans MT" pitchFamily="34" charset="0"/>
                <a:cs typeface="Gill Sans" pitchFamily="17" charset="0"/>
              </a:rPr>
              <a:t> 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ill Sans MT" pitchFamily="34" charset="0"/>
                <a:cs typeface="Gill Sans" pitchFamily="17" charset="0"/>
              </a:rPr>
              <a:t>                    </a:t>
            </a:r>
            <a:r>
              <a:rPr lang="en-US" sz="1600" baseline="30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ill Sans MT" pitchFamily="34" charset="0"/>
                <a:cs typeface="Gill Sans" pitchFamily="17" charset="0"/>
              </a:rPr>
              <a:t> 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ill Sans MT" pitchFamily="34" charset="0"/>
                <a:cs typeface="Gill Sans" pitchFamily="17" charset="0"/>
              </a:rPr>
              <a:t>0.74 km s</a:t>
            </a:r>
            <a:r>
              <a:rPr lang="en-US" sz="1600" baseline="30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ill Sans MT" pitchFamily="34" charset="0"/>
                <a:cs typeface="Gill Sans" pitchFamily="17" charset="0"/>
              </a:rPr>
              <a:t>-1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ill Sans MT" pitchFamily="34" charset="0"/>
                <a:cs typeface="Gill Sans" pitchFamily="17" charset="0"/>
              </a:rPr>
              <a:t> yr</a:t>
            </a:r>
            <a:r>
              <a:rPr lang="en-US" sz="1600" baseline="30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ill Sans MT" pitchFamily="34" charset="0"/>
                <a:cs typeface="Gill Sans" pitchFamily="17" charset="0"/>
              </a:rPr>
              <a:t>-1</a:t>
            </a:r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ill Sans MT" pitchFamily="34" charset="0"/>
                <a:cs typeface="Gill Sans" pitchFamily="17" charset="0"/>
              </a:rPr>
              <a:t>        </a:t>
            </a:r>
            <a:r>
              <a:rPr lang="en-US" sz="1600" dirty="0" smtClean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4.43 km s</a:t>
            </a:r>
            <a:r>
              <a:rPr lang="en-US" sz="1600" baseline="30000" dirty="0" smtClean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-1</a:t>
            </a:r>
            <a:r>
              <a:rPr lang="en-US" sz="1600" dirty="0" smtClean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 yr</a:t>
            </a:r>
            <a:r>
              <a:rPr lang="en-US" sz="1600" baseline="30000" dirty="0" smtClean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-1</a:t>
            </a:r>
            <a:r>
              <a:rPr lang="en-US" sz="1600" dirty="0" smtClean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 </a:t>
            </a:r>
            <a:endParaRPr lang="en-US" sz="1600" baseline="30000" dirty="0" smtClean="0">
              <a:solidFill>
                <a:srgbClr val="FF0000"/>
              </a:solidFill>
              <a:latin typeface="Gill Sans MT" pitchFamily="34" charset="0"/>
              <a:cs typeface="Gill Sans" pitchFamily="17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600" baseline="30000" dirty="0" smtClean="0">
                <a:solidFill>
                  <a:srgbClr val="FF6600"/>
                </a:solidFill>
                <a:latin typeface="Gill Sans MT" pitchFamily="34" charset="0"/>
                <a:cs typeface="Gill Sans" pitchFamily="17" charset="0"/>
              </a:rPr>
              <a:t>                                </a:t>
            </a:r>
            <a:r>
              <a:rPr lang="en-US" sz="1600" dirty="0" smtClean="0">
                <a:solidFill>
                  <a:srgbClr val="FF6600"/>
                </a:solidFill>
                <a:latin typeface="Gill Sans MT" pitchFamily="34" charset="0"/>
                <a:cs typeface="Gill Sans" pitchFamily="17" charset="0"/>
              </a:rPr>
              <a:t>1.55 km s</a:t>
            </a:r>
            <a:r>
              <a:rPr lang="en-US" sz="1600" baseline="30000" dirty="0" smtClean="0">
                <a:solidFill>
                  <a:srgbClr val="FF6600"/>
                </a:solidFill>
                <a:latin typeface="Gill Sans MT" pitchFamily="34" charset="0"/>
                <a:cs typeface="Gill Sans" pitchFamily="17" charset="0"/>
              </a:rPr>
              <a:t>-1</a:t>
            </a:r>
            <a:r>
              <a:rPr lang="en-US" sz="1600" dirty="0" smtClean="0">
                <a:solidFill>
                  <a:srgbClr val="FF6600"/>
                </a:solidFill>
                <a:latin typeface="Gill Sans MT" pitchFamily="34" charset="0"/>
                <a:cs typeface="Gill Sans" pitchFamily="17" charset="0"/>
              </a:rPr>
              <a:t> yr</a:t>
            </a:r>
            <a:r>
              <a:rPr lang="en-US" sz="1600" baseline="30000" dirty="0" smtClean="0">
                <a:solidFill>
                  <a:srgbClr val="FF6600"/>
                </a:solidFill>
                <a:latin typeface="Gill Sans MT" pitchFamily="34" charset="0"/>
                <a:cs typeface="Gill Sans" pitchFamily="17" charset="0"/>
              </a:rPr>
              <a:t>-1</a:t>
            </a:r>
          </a:p>
        </p:txBody>
      </p:sp>
      <p:pic>
        <p:nvPicPr>
          <p:cNvPr id="17" name="Picture 16" descr="Screen shot 2012-02-07 at 9.47.3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513" y="3130383"/>
            <a:ext cx="254000" cy="635000"/>
          </a:xfrm>
          <a:prstGeom prst="rect">
            <a:avLst/>
          </a:prstGeom>
        </p:spPr>
      </p:pic>
      <p:pic>
        <p:nvPicPr>
          <p:cNvPr id="18" name="Picture 17" descr="Screen shot 2012-02-07 at 9.47.3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534" y="3130383"/>
            <a:ext cx="254000" cy="63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800" y="0"/>
            <a:ext cx="2108200" cy="190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to the (farther)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415" y="1417638"/>
            <a:ext cx="6698755" cy="4525963"/>
          </a:xfrm>
        </p:spPr>
        <p:txBody>
          <a:bodyPr/>
          <a:lstStyle/>
          <a:p>
            <a:r>
              <a:rPr lang="en-US" sz="1800" dirty="0" smtClean="0"/>
              <a:t>To consider achieving ~ 1% H</a:t>
            </a:r>
            <a:r>
              <a:rPr lang="en-US" sz="1800" baseline="-25000" dirty="0" smtClean="0"/>
              <a:t>0</a:t>
            </a:r>
            <a:r>
              <a:rPr lang="en-US" sz="1800" dirty="0" smtClean="0"/>
              <a:t> with masers, we need the       High-Frequency SKA (2025?)</a:t>
            </a:r>
          </a:p>
          <a:p>
            <a:endParaRPr lang="en-US" sz="1800" dirty="0" smtClean="0"/>
          </a:p>
          <a:p>
            <a:r>
              <a:rPr lang="en-US" sz="1800" dirty="0" smtClean="0"/>
              <a:t>A system 10  - 80 times more sensitive than the GBT would detect   ~ 30 – 700 times more masers</a:t>
            </a:r>
          </a:p>
          <a:p>
            <a:endParaRPr lang="en-US" sz="1800" dirty="0" smtClean="0"/>
          </a:p>
          <a:p>
            <a:r>
              <a:rPr lang="en-US" sz="1800" dirty="0" smtClean="0"/>
              <a:t>Need a core of antennas in a good weather site with substantial collecting area in outrigger antennas for (inter)-continental baselines</a:t>
            </a:r>
          </a:p>
          <a:p>
            <a:endParaRPr lang="en-US" sz="1800" dirty="0" smtClean="0"/>
          </a:p>
          <a:p>
            <a:r>
              <a:rPr lang="en-US" sz="1800" dirty="0" smtClean="0"/>
              <a:t>Sensitivity limits our reach for new galaxies, and also limits the uncertainty in our current sample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131464-AFF4-DA43-8AA4-4ED5951DC49D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1502"/>
          </a:xfrm>
        </p:spPr>
        <p:txBody>
          <a:bodyPr/>
          <a:lstStyle/>
          <a:p>
            <a:r>
              <a:rPr lang="en-US" sz="2400" dirty="0" smtClean="0"/>
              <a:t>The </a:t>
            </a:r>
            <a:r>
              <a:rPr lang="en-US" sz="2400" dirty="0" err="1" smtClean="0"/>
              <a:t>Megamaser</a:t>
            </a:r>
            <a:r>
              <a:rPr lang="en-US" sz="2400" dirty="0" smtClean="0"/>
              <a:t> technique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116" y="987814"/>
            <a:ext cx="8019079" cy="5138349"/>
          </a:xfrm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Strengths</a:t>
            </a:r>
          </a:p>
          <a:p>
            <a:pPr lvl="1"/>
            <a:r>
              <a:rPr lang="en-US" sz="1800" dirty="0" smtClean="0"/>
              <a:t>The technique gives a </a:t>
            </a:r>
            <a:r>
              <a:rPr lang="en-US" sz="1800" i="1" dirty="0" smtClean="0"/>
              <a:t>geometric </a:t>
            </a:r>
            <a:r>
              <a:rPr lang="en-US" sz="1800" dirty="0" smtClean="0"/>
              <a:t>measurement of H</a:t>
            </a:r>
            <a:r>
              <a:rPr lang="en-US" sz="1800" baseline="-25000" dirty="0" smtClean="0"/>
              <a:t>0</a:t>
            </a:r>
            <a:r>
              <a:rPr lang="en-US" sz="1800" dirty="0" smtClean="0"/>
              <a:t> independent of the cosmological model</a:t>
            </a:r>
          </a:p>
          <a:p>
            <a:pPr lvl="1"/>
            <a:r>
              <a:rPr lang="en-US" sz="1800" dirty="0" smtClean="0"/>
              <a:t>One method can be applied to all galaxies out to ~ 200 </a:t>
            </a:r>
            <a:r>
              <a:rPr lang="en-US" sz="1800" dirty="0" err="1" smtClean="0"/>
              <a:t>Mpc</a:t>
            </a:r>
            <a:r>
              <a:rPr lang="en-US" sz="1800" dirty="0" smtClean="0"/>
              <a:t> – no “ladder”</a:t>
            </a:r>
          </a:p>
          <a:p>
            <a:pPr lvl="1"/>
            <a:r>
              <a:rPr lang="en-US" sz="1800" dirty="0" smtClean="0"/>
              <a:t>Conceptually simple</a:t>
            </a:r>
          </a:p>
          <a:p>
            <a:pPr lvl="1"/>
            <a:r>
              <a:rPr lang="en-US" sz="1800" dirty="0" smtClean="0"/>
              <a:t>Independent of all other techniques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800000"/>
                </a:solidFill>
              </a:rPr>
              <a:t>Weaknesses</a:t>
            </a:r>
          </a:p>
          <a:p>
            <a:pPr lvl="1"/>
            <a:r>
              <a:rPr lang="en-US" sz="1800" dirty="0" smtClean="0"/>
              <a:t>Precision currently lags the state of the art; expect 5-6% in a few years</a:t>
            </a:r>
          </a:p>
          <a:p>
            <a:pPr lvl="1"/>
            <a:r>
              <a:rPr lang="en-US" sz="1800" dirty="0" smtClean="0"/>
              <a:t>Very few galaxies are eligible for the technique</a:t>
            </a:r>
          </a:p>
          <a:p>
            <a:pPr lvl="1"/>
            <a:r>
              <a:rPr lang="en-US" sz="1800" dirty="0" smtClean="0"/>
              <a:t>Requires significant observing resources and ~ 2 years of observations per galaxy (can do more than one at a time)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800000"/>
                </a:solidFill>
              </a:rPr>
              <a:t>Needs</a:t>
            </a:r>
          </a:p>
          <a:p>
            <a:pPr lvl="1"/>
            <a:r>
              <a:rPr lang="en-US" sz="1800" dirty="0" smtClean="0"/>
              <a:t>Sensitivity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131464-AFF4-DA43-8AA4-4ED5951DC49D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U3789-spe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455" y="1629524"/>
            <a:ext cx="5359239" cy="21585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UGC 3789: Blue Features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131464-AFF4-DA43-8AA4-4ED5951DC49D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32760" y="2174239"/>
            <a:ext cx="726440" cy="1269739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10800000" flipV="1">
            <a:off x="2204720" y="3443978"/>
            <a:ext cx="828040" cy="2949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759200" y="3443979"/>
            <a:ext cx="2692400" cy="2949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u3789_anim_blu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264" y="3870698"/>
            <a:ext cx="5530216" cy="2961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with </a:t>
            </a:r>
            <a:r>
              <a:rPr lang="en-US" dirty="0" err="1" smtClean="0"/>
              <a:t>Megamaser</a:t>
            </a:r>
            <a:r>
              <a:rPr lang="en-US" dirty="0" smtClean="0"/>
              <a:t> Surveys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131464-AFF4-DA43-8AA4-4ED5951DC49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610600" y="19605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019800" y="1981200"/>
            <a:ext cx="19732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827713" y="1627188"/>
            <a:ext cx="263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Times" pitchFamily="1" charset="0"/>
              <a:buChar char="•"/>
            </a:pPr>
            <a:endParaRPr lang="en-US"/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999" y="1351280"/>
            <a:ext cx="5810705" cy="443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500832" y="1627188"/>
            <a:ext cx="2449150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6213" indent="-176213">
              <a:buFont typeface="Times" pitchFamily="1" charset="0"/>
              <a:buChar char="•"/>
            </a:pPr>
            <a:r>
              <a:rPr lang="en-US" sz="1600" dirty="0"/>
              <a:t>150 galaxies </a:t>
            </a:r>
            <a:r>
              <a:rPr lang="en-US" sz="1600" dirty="0" smtClean="0"/>
              <a:t>detected</a:t>
            </a:r>
          </a:p>
          <a:p>
            <a:pPr marL="176213" indent="-176213">
              <a:buFont typeface="Times" pitchFamily="1" charset="0"/>
              <a:buChar char="•"/>
            </a:pPr>
            <a:endParaRPr lang="en-US" sz="1600" dirty="0" smtClean="0"/>
          </a:p>
          <a:p>
            <a:pPr marL="176213" indent="-176213">
              <a:buFont typeface="Times" pitchFamily="1" charset="0"/>
              <a:buChar char="•"/>
            </a:pPr>
            <a:r>
              <a:rPr lang="en-US" sz="1600" dirty="0" smtClean="0"/>
              <a:t> &gt; 3000 observed</a:t>
            </a:r>
          </a:p>
          <a:p>
            <a:pPr marL="176213" indent="-176213">
              <a:buFont typeface="Times" pitchFamily="1" charset="0"/>
              <a:buChar char="•"/>
            </a:pPr>
            <a:endParaRPr lang="en-US" sz="1600" dirty="0" smtClean="0"/>
          </a:p>
          <a:p>
            <a:pPr marL="176213" indent="-176213">
              <a:buFont typeface="Times" pitchFamily="1" charset="0"/>
              <a:buChar char="•"/>
            </a:pPr>
            <a:r>
              <a:rPr lang="en-US" sz="1600" dirty="0" smtClean="0"/>
              <a:t>~ 30 have evidence of being in a disk</a:t>
            </a:r>
          </a:p>
          <a:p>
            <a:pPr marL="176213" indent="-176213">
              <a:buFont typeface="Times" pitchFamily="1" charset="0"/>
              <a:buChar char="•"/>
            </a:pPr>
            <a:endParaRPr lang="en-US" sz="1600" dirty="0" smtClean="0"/>
          </a:p>
          <a:p>
            <a:pPr marL="176213" indent="-176213">
              <a:buFont typeface="Times" pitchFamily="1" charset="0"/>
              <a:buChar char="•"/>
            </a:pPr>
            <a:r>
              <a:rPr lang="en-US" sz="1600" dirty="0" smtClean="0"/>
              <a:t>~ 10 suitable for distance measurement</a:t>
            </a:r>
          </a:p>
          <a:p>
            <a:pPr marL="176213" indent="-176213">
              <a:buFont typeface="Times" pitchFamily="1" charset="0"/>
              <a:buChar char="•"/>
            </a:pPr>
            <a:endParaRPr lang="en-US" sz="1600" dirty="0" smtClean="0"/>
          </a:p>
          <a:p>
            <a:pPr marL="176213" indent="-176213"/>
            <a:endParaRPr lang="en-US" sz="1600" dirty="0" smtClean="0"/>
          </a:p>
          <a:p>
            <a:pPr marL="176213" indent="-176213">
              <a:buFont typeface="Times" pitchFamily="1" charset="0"/>
              <a:buChar char="•"/>
            </a:pPr>
            <a:r>
              <a:rPr lang="en-US" sz="1600" dirty="0" smtClean="0"/>
              <a:t>Primary sample for surveys: Type 2 </a:t>
            </a:r>
            <a:r>
              <a:rPr lang="en-US" sz="1600" dirty="0" err="1" smtClean="0"/>
              <a:t>AGNs</a:t>
            </a:r>
            <a:r>
              <a:rPr lang="en-US" sz="1600" dirty="0" smtClean="0"/>
              <a:t> from SDSS, 6dF, 2MRS</a:t>
            </a:r>
          </a:p>
          <a:p>
            <a:pPr marL="176213" indent="-176213">
              <a:buFont typeface="Times" pitchFamily="1" charset="0"/>
              <a:buChar char="•"/>
            </a:pP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1a_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274638"/>
            <a:ext cx="4693920" cy="594563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131464-AFF4-DA43-8AA4-4ED5951DC49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f1a_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014450"/>
            <a:ext cx="8181473" cy="10363200"/>
          </a:xfrm>
          <a:prstGeom prst="rect">
            <a:avLst/>
          </a:prstGeom>
        </p:spPr>
      </p:pic>
      <p:pic>
        <p:nvPicPr>
          <p:cNvPr id="7" name="Picture 6" descr="f1a_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4166850"/>
            <a:ext cx="8181473" cy="10363200"/>
          </a:xfrm>
          <a:prstGeom prst="rect">
            <a:avLst/>
          </a:prstGeom>
        </p:spPr>
      </p:pic>
      <p:pic>
        <p:nvPicPr>
          <p:cNvPr id="8" name="Picture 7" descr="f1a_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4319250"/>
            <a:ext cx="8181473" cy="10363200"/>
          </a:xfrm>
          <a:prstGeom prst="rect">
            <a:avLst/>
          </a:prstGeom>
        </p:spPr>
      </p:pic>
      <p:pic>
        <p:nvPicPr>
          <p:cNvPr id="9" name="Picture 8" descr="f1a_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4471650"/>
            <a:ext cx="8181473" cy="10363200"/>
          </a:xfrm>
          <a:prstGeom prst="rect">
            <a:avLst/>
          </a:prstGeom>
        </p:spPr>
      </p:pic>
      <p:pic>
        <p:nvPicPr>
          <p:cNvPr id="11" name="Picture 10" descr="f1b_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472" y="274638"/>
            <a:ext cx="4678648" cy="5926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1a_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274638"/>
            <a:ext cx="4693920" cy="594563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131464-AFF4-DA43-8AA4-4ED5951DC49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 descr="f1a_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014450"/>
            <a:ext cx="8181473" cy="10363200"/>
          </a:xfrm>
          <a:prstGeom prst="rect">
            <a:avLst/>
          </a:prstGeom>
        </p:spPr>
      </p:pic>
      <p:pic>
        <p:nvPicPr>
          <p:cNvPr id="7" name="Picture 6" descr="f1a_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4166850"/>
            <a:ext cx="8181473" cy="10363200"/>
          </a:xfrm>
          <a:prstGeom prst="rect">
            <a:avLst/>
          </a:prstGeom>
        </p:spPr>
      </p:pic>
      <p:pic>
        <p:nvPicPr>
          <p:cNvPr id="8" name="Picture 7" descr="f1a_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4319250"/>
            <a:ext cx="8181473" cy="10363200"/>
          </a:xfrm>
          <a:prstGeom prst="rect">
            <a:avLst/>
          </a:prstGeom>
        </p:spPr>
      </p:pic>
      <p:pic>
        <p:nvPicPr>
          <p:cNvPr id="9" name="Picture 8" descr="f1a_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4471650"/>
            <a:ext cx="8181473" cy="10363200"/>
          </a:xfrm>
          <a:prstGeom prst="rect">
            <a:avLst/>
          </a:prstGeom>
        </p:spPr>
      </p:pic>
      <p:pic>
        <p:nvPicPr>
          <p:cNvPr id="11" name="Picture 10" descr="f1b_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472" y="274638"/>
            <a:ext cx="4678648" cy="5926288"/>
          </a:xfrm>
          <a:prstGeom prst="rect">
            <a:avLst/>
          </a:prstGeom>
        </p:spPr>
      </p:pic>
      <p:sp>
        <p:nvSpPr>
          <p:cNvPr id="12" name="Frame 11"/>
          <p:cNvSpPr/>
          <p:nvPr/>
        </p:nvSpPr>
        <p:spPr>
          <a:xfrm>
            <a:off x="2588335" y="1677235"/>
            <a:ext cx="2016383" cy="93596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/>
          <p:cNvSpPr/>
          <p:nvPr/>
        </p:nvSpPr>
        <p:spPr>
          <a:xfrm>
            <a:off x="724352" y="4954145"/>
            <a:ext cx="2016383" cy="93596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ame 13"/>
          <p:cNvSpPr/>
          <p:nvPr/>
        </p:nvSpPr>
        <p:spPr>
          <a:xfrm>
            <a:off x="4585330" y="368410"/>
            <a:ext cx="2016383" cy="93596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ame 14"/>
          <p:cNvSpPr/>
          <p:nvPr/>
        </p:nvSpPr>
        <p:spPr>
          <a:xfrm>
            <a:off x="6492369" y="1037265"/>
            <a:ext cx="2016383" cy="93596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Probing the Extragalactic Distance Scale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sz="1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131464-AFF4-DA43-8AA4-4ED5951DC49D}" type="slidenum">
              <a:rPr lang="en-US" sz="1000" smtClean="0"/>
              <a:pPr/>
              <a:t>7</a:t>
            </a:fld>
            <a:endParaRPr lang="en-US" sz="1000"/>
          </a:p>
        </p:txBody>
      </p:sp>
      <p:sp>
        <p:nvSpPr>
          <p:cNvPr id="6" name="Rectangle 4"/>
          <p:cNvSpPr>
            <a:spLocks noChangeAspect="1" noChangeArrowheads="1"/>
          </p:cNvSpPr>
          <p:nvPr/>
        </p:nvSpPr>
        <p:spPr bwMode="auto">
          <a:xfrm>
            <a:off x="1066800" y="3481388"/>
            <a:ext cx="1524000" cy="381000"/>
          </a:xfrm>
          <a:prstGeom prst="rect">
            <a:avLst/>
          </a:prstGeom>
          <a:solidFill>
            <a:srgbClr val="2CD24B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7" name="Rectangle 5"/>
          <p:cNvSpPr>
            <a:spLocks noChangeAspect="1" noChangeArrowheads="1"/>
          </p:cNvSpPr>
          <p:nvPr/>
        </p:nvSpPr>
        <p:spPr bwMode="auto">
          <a:xfrm>
            <a:off x="2971800" y="3481388"/>
            <a:ext cx="5029200" cy="381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981199" y="3481388"/>
            <a:ext cx="1114633" cy="381000"/>
          </a:xfrm>
          <a:prstGeom prst="rect">
            <a:avLst/>
          </a:prstGeom>
          <a:gradFill rotWithShape="0">
            <a:gsLst>
              <a:gs pos="0">
                <a:srgbClr val="2CD24B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97280" y="3481388"/>
            <a:ext cx="10515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solidFill>
                  <a:srgbClr val="00003F"/>
                </a:solidFill>
              </a:rPr>
              <a:t>Cepheids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038600" y="3481388"/>
            <a:ext cx="25413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3F"/>
                </a:solidFill>
              </a:rPr>
              <a:t>Direct Measurement of H</a:t>
            </a:r>
            <a:r>
              <a:rPr lang="en-US" sz="1600" baseline="-25000">
                <a:solidFill>
                  <a:srgbClr val="00003F"/>
                </a:solidFill>
              </a:rPr>
              <a:t>0</a:t>
            </a:r>
            <a:endParaRPr lang="en-US" sz="1600">
              <a:solidFill>
                <a:srgbClr val="00003F"/>
              </a:solidFill>
            </a:endParaRP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1066800" y="4167188"/>
            <a:ext cx="739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1066800" y="401478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5375940" y="401478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7691120" y="401478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914400" y="4471988"/>
            <a:ext cx="7434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0 Mpc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890120" y="4471988"/>
            <a:ext cx="9716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smtClean="0"/>
              <a:t>100 </a:t>
            </a:r>
            <a:r>
              <a:rPr lang="en-US" sz="1600" dirty="0" err="1" smtClean="0"/>
              <a:t>Mpc</a:t>
            </a:r>
            <a:endParaRPr lang="en-US" sz="1600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205300" y="4471988"/>
            <a:ext cx="9716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smtClean="0"/>
              <a:t>150 </a:t>
            </a:r>
            <a:r>
              <a:rPr lang="en-US" sz="1600" dirty="0" err="1"/>
              <a:t>Mpc</a:t>
            </a:r>
            <a:endParaRPr lang="en-US" sz="1600" dirty="0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1473200" y="3100388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t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>
            <a:off x="3284538" y="3100388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t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20" name="Line 21"/>
          <p:cNvSpPr>
            <a:spLocks noChangeShapeType="1"/>
          </p:cNvSpPr>
          <p:nvPr/>
        </p:nvSpPr>
        <p:spPr bwMode="auto">
          <a:xfrm>
            <a:off x="5690102" y="3100388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t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 rot="16200000">
            <a:off x="896635" y="2225308"/>
            <a:ext cx="11540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2825"/>
                </a:solidFill>
              </a:rPr>
              <a:t>NGC 4258</a:t>
            </a:r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 rot="16200000">
            <a:off x="2652713" y="2218398"/>
            <a:ext cx="12636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UGC 3789</a:t>
            </a: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 rot="16200000">
            <a:off x="5115442" y="2269931"/>
            <a:ext cx="11540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NGC 6323</a:t>
            </a:r>
          </a:p>
        </p:txBody>
      </p:sp>
      <p:sp>
        <p:nvSpPr>
          <p:cNvPr id="24" name="Rectangle 27"/>
          <p:cNvSpPr>
            <a:spLocks noChangeArrowheads="1"/>
          </p:cNvSpPr>
          <p:nvPr/>
        </p:nvSpPr>
        <p:spPr bwMode="auto">
          <a:xfrm rot="16200000">
            <a:off x="2520144" y="2391996"/>
            <a:ext cx="9033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IC 2560</a:t>
            </a:r>
          </a:p>
        </p:txBody>
      </p:sp>
      <p:sp>
        <p:nvSpPr>
          <p:cNvPr id="25" name="Line 28"/>
          <p:cNvSpPr>
            <a:spLocks noChangeShapeType="1"/>
          </p:cNvSpPr>
          <p:nvPr/>
        </p:nvSpPr>
        <p:spPr bwMode="auto">
          <a:xfrm>
            <a:off x="2971800" y="3100388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t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27" name="Line 30"/>
          <p:cNvSpPr>
            <a:spLocks noChangeShapeType="1"/>
          </p:cNvSpPr>
          <p:nvPr/>
        </p:nvSpPr>
        <p:spPr bwMode="auto">
          <a:xfrm>
            <a:off x="3618120" y="3100388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t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29" name="Rectangle 32"/>
          <p:cNvSpPr>
            <a:spLocks noChangeArrowheads="1"/>
          </p:cNvSpPr>
          <p:nvPr/>
        </p:nvSpPr>
        <p:spPr bwMode="auto">
          <a:xfrm rot="16200000">
            <a:off x="3017252" y="2226236"/>
            <a:ext cx="12636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NGC 1194</a:t>
            </a:r>
          </a:p>
        </p:txBody>
      </p:sp>
      <p:sp>
        <p:nvSpPr>
          <p:cNvPr id="30" name="Line 33"/>
          <p:cNvSpPr>
            <a:spLocks noChangeShapeType="1"/>
          </p:cNvSpPr>
          <p:nvPr/>
        </p:nvSpPr>
        <p:spPr bwMode="auto">
          <a:xfrm>
            <a:off x="4505960" y="3100388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t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31" name="Rectangle 34"/>
          <p:cNvSpPr>
            <a:spLocks noChangeArrowheads="1"/>
          </p:cNvSpPr>
          <p:nvPr/>
        </p:nvSpPr>
        <p:spPr bwMode="auto">
          <a:xfrm rot="16200000">
            <a:off x="3861680" y="2174508"/>
            <a:ext cx="13199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smtClean="0"/>
              <a:t>J0437+2456</a:t>
            </a:r>
            <a:endParaRPr lang="en-US" sz="1600" dirty="0"/>
          </a:p>
        </p:txBody>
      </p:sp>
      <p:sp>
        <p:nvSpPr>
          <p:cNvPr id="32" name="Line 36"/>
          <p:cNvSpPr>
            <a:spLocks noChangeShapeType="1"/>
          </p:cNvSpPr>
          <p:nvPr/>
        </p:nvSpPr>
        <p:spPr bwMode="auto">
          <a:xfrm>
            <a:off x="4720367" y="3100388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t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33" name="Rectangle 37"/>
          <p:cNvSpPr>
            <a:spLocks noChangeArrowheads="1"/>
          </p:cNvSpPr>
          <p:nvPr/>
        </p:nvSpPr>
        <p:spPr bwMode="auto">
          <a:xfrm rot="16200000">
            <a:off x="4200859" y="2298831"/>
            <a:ext cx="1039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err="1"/>
              <a:t>Mrk</a:t>
            </a:r>
            <a:r>
              <a:rPr lang="en-US" sz="1600" dirty="0"/>
              <a:t> 1419</a:t>
            </a:r>
          </a:p>
        </p:txBody>
      </p:sp>
      <p:sp>
        <p:nvSpPr>
          <p:cNvPr id="34" name="Line 39"/>
          <p:cNvSpPr>
            <a:spLocks noChangeShapeType="1"/>
          </p:cNvSpPr>
          <p:nvPr/>
        </p:nvSpPr>
        <p:spPr bwMode="auto">
          <a:xfrm flipV="1">
            <a:off x="7157595" y="3032313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sm" len="sm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35" name="Rectangle 41"/>
          <p:cNvSpPr>
            <a:spLocks noChangeArrowheads="1"/>
          </p:cNvSpPr>
          <p:nvPr/>
        </p:nvSpPr>
        <p:spPr bwMode="auto">
          <a:xfrm rot="16200000">
            <a:off x="6247494" y="1984620"/>
            <a:ext cx="18182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Largest Structures</a:t>
            </a:r>
          </a:p>
        </p:txBody>
      </p:sp>
      <p:sp>
        <p:nvSpPr>
          <p:cNvPr id="36" name="Rectangle 44"/>
          <p:cNvSpPr>
            <a:spLocks noChangeArrowheads="1"/>
          </p:cNvSpPr>
          <p:nvPr/>
        </p:nvSpPr>
        <p:spPr bwMode="auto">
          <a:xfrm>
            <a:off x="1233279" y="5323840"/>
            <a:ext cx="7086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76213" indent="-176213"/>
            <a:r>
              <a:rPr lang="en-US" sz="1600" dirty="0"/>
              <a:t>One method covers all scales out to the size of largest </a:t>
            </a:r>
            <a:r>
              <a:rPr lang="en-US" sz="1600" dirty="0" smtClean="0"/>
              <a:t>structures</a:t>
            </a:r>
            <a:endParaRPr lang="en-US" sz="1600" dirty="0"/>
          </a:p>
        </p:txBody>
      </p:sp>
      <p:sp>
        <p:nvSpPr>
          <p:cNvPr id="37" name="Rectangle 33"/>
          <p:cNvSpPr>
            <a:spLocks noChangeArrowheads="1"/>
          </p:cNvSpPr>
          <p:nvPr/>
        </p:nvSpPr>
        <p:spPr bwMode="auto">
          <a:xfrm rot="16200000">
            <a:off x="6797536" y="2269932"/>
            <a:ext cx="11540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NGC 6264</a:t>
            </a:r>
          </a:p>
        </p:txBody>
      </p:sp>
      <p:sp>
        <p:nvSpPr>
          <p:cNvPr id="38" name="Line 21"/>
          <p:cNvSpPr>
            <a:spLocks noChangeShapeType="1"/>
          </p:cNvSpPr>
          <p:nvPr/>
        </p:nvSpPr>
        <p:spPr bwMode="auto">
          <a:xfrm>
            <a:off x="7388071" y="3100388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t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39" name="Line 28"/>
          <p:cNvSpPr>
            <a:spLocks noChangeShapeType="1"/>
          </p:cNvSpPr>
          <p:nvPr/>
        </p:nvSpPr>
        <p:spPr bwMode="auto">
          <a:xfrm>
            <a:off x="2438400" y="3100388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t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40" name="Rectangle 27"/>
          <p:cNvSpPr>
            <a:spLocks noChangeArrowheads="1"/>
          </p:cNvSpPr>
          <p:nvPr/>
        </p:nvSpPr>
        <p:spPr bwMode="auto">
          <a:xfrm rot="16200000">
            <a:off x="1873582" y="2256582"/>
            <a:ext cx="11540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NGC 2273</a:t>
            </a:r>
          </a:p>
        </p:txBody>
      </p:sp>
      <p:sp>
        <p:nvSpPr>
          <p:cNvPr id="41" name="Line 12"/>
          <p:cNvSpPr>
            <a:spLocks noChangeShapeType="1"/>
          </p:cNvSpPr>
          <p:nvPr/>
        </p:nvSpPr>
        <p:spPr bwMode="auto">
          <a:xfrm>
            <a:off x="3284538" y="401478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2771637" y="4471988"/>
            <a:ext cx="8575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smtClean="0"/>
              <a:t>50 </a:t>
            </a:r>
            <a:r>
              <a:rPr lang="en-US" sz="1600" dirty="0" err="1" smtClean="0"/>
              <a:t>Mpc</a:t>
            </a:r>
            <a:endParaRPr lang="en-US" sz="1600" dirty="0"/>
          </a:p>
        </p:txBody>
      </p:sp>
      <p:sp>
        <p:nvSpPr>
          <p:cNvPr id="44" name="Line 21"/>
          <p:cNvSpPr>
            <a:spLocks noChangeShapeType="1"/>
          </p:cNvSpPr>
          <p:nvPr/>
        </p:nvSpPr>
        <p:spPr bwMode="auto">
          <a:xfrm>
            <a:off x="5501567" y="3100388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t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45" name="Rectangle 25"/>
          <p:cNvSpPr>
            <a:spLocks noChangeArrowheads="1"/>
          </p:cNvSpPr>
          <p:nvPr/>
        </p:nvSpPr>
        <p:spPr bwMode="auto">
          <a:xfrm rot="16200000">
            <a:off x="4707770" y="2053175"/>
            <a:ext cx="15875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smtClean="0"/>
              <a:t>ESO 558-G009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NGC 6264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131464-AFF4-DA43-8AA4-4ED5951DC49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 descr="N626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60" y="934720"/>
            <a:ext cx="7315200" cy="528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84349" y="193900"/>
            <a:ext cx="2953453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Discovery:  </a:t>
            </a:r>
            <a:r>
              <a:rPr lang="en-US" sz="16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Kondratko</a:t>
            </a: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et al. 2006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Map:   </a:t>
            </a:r>
            <a:r>
              <a:rPr lang="en-US" sz="16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Kuo</a:t>
            </a: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et al.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6264-spe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19" y="1298845"/>
            <a:ext cx="5463767" cy="2189301"/>
          </a:xfrm>
          <a:prstGeom prst="rect">
            <a:avLst/>
          </a:prstGeom>
        </p:spPr>
      </p:pic>
      <p:sp>
        <p:nvSpPr>
          <p:cNvPr id="73729" name="Rectangle 6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latin typeface="Gill Sans MT" pitchFamily="1" charset="0"/>
                <a:ea typeface="ＭＳ Ｐゴシック" pitchFamily="1" charset="-128"/>
              </a:rPr>
              <a:t>NGC 6264: Systemic Features</a:t>
            </a:r>
            <a:endParaRPr lang="en-US" dirty="0">
              <a:latin typeface="Gill Sans MT" pitchFamily="1" charset="0"/>
              <a:ea typeface="ＭＳ Ｐゴシック" pitchFamily="1" charset="-128"/>
            </a:endParaRPr>
          </a:p>
        </p:txBody>
      </p:sp>
      <p:pic>
        <p:nvPicPr>
          <p:cNvPr id="7" name="Picture 6" descr="n6264_anim_sy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19" y="3647677"/>
            <a:ext cx="5859145" cy="3137917"/>
          </a:xfrm>
          <a:prstGeom prst="rect">
            <a:avLst/>
          </a:prstGeom>
        </p:spPr>
      </p:pic>
      <p:sp>
        <p:nvSpPr>
          <p:cNvPr id="73731" name="Footer Placeholder 4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Gill Sans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B9A0232-4847-A049-B261-429DE377E0DE}" type="slidenum">
              <a:rPr lang="en-US">
                <a:latin typeface="Gill Sans" pitchFamily="1" charset="0"/>
              </a:rPr>
              <a:pPr/>
              <a:t>9</a:t>
            </a:fld>
            <a:endParaRPr lang="en-US">
              <a:latin typeface="Gill Sans" pitchFamily="1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14520" y="1936298"/>
            <a:ext cx="396240" cy="1284659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rot="10800000" flipV="1">
            <a:off x="2560320" y="3220957"/>
            <a:ext cx="1854200" cy="4267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810760" y="3220957"/>
            <a:ext cx="1965960" cy="4267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Slide - ALMA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Title Blank Slide - Green Bank Science Cen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Blue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NAASC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CDL Background">
  <a:themeElements>
    <a:clrScheme name="1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1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Slide - ALMA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Title Slide - NT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Title Slide - GB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Title Slide - Green Bank Science Cen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Title Blank Slide - ALMA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Title Blank Slide - ALMA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Title Blank Slide - NT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Title Blank Slide - GB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Presentation_Basic.pot</Template>
  <TotalTime>6750</TotalTime>
  <Words>1193</Words>
  <Application>Microsoft Macintosh PowerPoint</Application>
  <PresentationFormat>On-screen Show (4:3)</PresentationFormat>
  <Paragraphs>255</Paragraphs>
  <Slides>36</Slides>
  <Notes>3</Notes>
  <HiddenSlides>0</HiddenSlides>
  <MMClips>0</MMClips>
  <ScaleCrop>false</ScaleCrop>
  <HeadingPairs>
    <vt:vector size="4" baseType="variant">
      <vt:variant>
        <vt:lpstr>Design Template</vt:lpstr>
      </vt:variant>
      <vt:variant>
        <vt:i4>14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Title Slide - ALMA 2</vt:lpstr>
      <vt:lpstr>Title Slide - ALMA 1</vt:lpstr>
      <vt:lpstr>Title Slide - NTC</vt:lpstr>
      <vt:lpstr>Title Slide - GBT</vt:lpstr>
      <vt:lpstr>Title Slide - Green Bank Science Center</vt:lpstr>
      <vt:lpstr>Title Blank Slide - ALMA 2</vt:lpstr>
      <vt:lpstr>Title Blank Slide - ALMA 1</vt:lpstr>
      <vt:lpstr>Title Blank Slide - NTC</vt:lpstr>
      <vt:lpstr>Title Blank Slide - GBT</vt:lpstr>
      <vt:lpstr>Title Blank Slide - Green Bank Science Center</vt:lpstr>
      <vt:lpstr>Blue Image Bottom Bar</vt:lpstr>
      <vt:lpstr>NAASC Background</vt:lpstr>
      <vt:lpstr>CDL Background</vt:lpstr>
      <vt:lpstr>NTC Background</vt:lpstr>
      <vt:lpstr>Measuring Distances to Galaxies Using Water Vapor Megamasers</vt:lpstr>
      <vt:lpstr>Measuring Distances to H2O Megamasers</vt:lpstr>
      <vt:lpstr>The Megamaser Cosmology Project</vt:lpstr>
      <vt:lpstr>Progress with Megamaser Surveys</vt:lpstr>
      <vt:lpstr>Slide 5</vt:lpstr>
      <vt:lpstr>Slide 6</vt:lpstr>
      <vt:lpstr>Probing the Extragalactic Distance Scale</vt:lpstr>
      <vt:lpstr>NGC 6264</vt:lpstr>
      <vt:lpstr>NGC 6264: Systemic Features</vt:lpstr>
      <vt:lpstr>NGC 6264: Red Features</vt:lpstr>
      <vt:lpstr>NGC 6264:  Fitting the PV Diagram</vt:lpstr>
      <vt:lpstr>Bayesian Fitting of the Maser Disk</vt:lpstr>
      <vt:lpstr>NGC 6264: Bayesian fitting</vt:lpstr>
      <vt:lpstr>NGC 6264: Distance</vt:lpstr>
      <vt:lpstr>UGC 3789</vt:lpstr>
      <vt:lpstr>Mrk 1419</vt:lpstr>
      <vt:lpstr>Our Best Estimation of H0</vt:lpstr>
      <vt:lpstr>Constraining Cosmological Parameters with  WMAP and H0</vt:lpstr>
      <vt:lpstr>Gold Standard SMBH Masses</vt:lpstr>
      <vt:lpstr>Gold Standard Masses of SMBHs with H2O Megamasers</vt:lpstr>
      <vt:lpstr>Looking to the future</vt:lpstr>
      <vt:lpstr>Extra Slides</vt:lpstr>
      <vt:lpstr>Mrk 1419: Distance</vt:lpstr>
      <vt:lpstr>NGC 6323</vt:lpstr>
      <vt:lpstr>NGC 6323: Distance</vt:lpstr>
      <vt:lpstr>Slide 26</vt:lpstr>
      <vt:lpstr>NGC 1194</vt:lpstr>
      <vt:lpstr>ESO 558-G009</vt:lpstr>
      <vt:lpstr>J0437+2456</vt:lpstr>
      <vt:lpstr>NGC 2273</vt:lpstr>
      <vt:lpstr>UGC 3789: Systemic Features</vt:lpstr>
      <vt:lpstr>The State of H0</vt:lpstr>
      <vt:lpstr>NGC 6264:  A Closer Look at the PV Diagram</vt:lpstr>
      <vt:lpstr>Looking to the (farther) future</vt:lpstr>
      <vt:lpstr>The Megamaser technique</vt:lpstr>
      <vt:lpstr>UGC 3789: Blue Features</vt:lpstr>
    </vt:vector>
  </TitlesOfParts>
  <Company>NRAO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Braatz</dc:creator>
  <cp:lastModifiedBy>Jim Braatz</cp:lastModifiedBy>
  <cp:revision>29</cp:revision>
  <dcterms:created xsi:type="dcterms:W3CDTF">2012-04-01T12:52:00Z</dcterms:created>
  <dcterms:modified xsi:type="dcterms:W3CDTF">2012-04-01T14:09:42Z</dcterms:modified>
</cp:coreProperties>
</file>