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Default Extension="fntdata" ContentType="application/x-fontdata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7" r:id="rId1"/>
  </p:sldMasterIdLst>
  <p:sldIdLst>
    <p:sldId id="256" r:id="rId2"/>
    <p:sldId id="258" r:id="rId3"/>
    <p:sldId id="310" r:id="rId4"/>
    <p:sldId id="311" r:id="rId5"/>
    <p:sldId id="317" r:id="rId6"/>
    <p:sldId id="312" r:id="rId7"/>
    <p:sldId id="313" r:id="rId8"/>
    <p:sldId id="314" r:id="rId9"/>
    <p:sldId id="315" r:id="rId10"/>
    <p:sldId id="344" r:id="rId11"/>
    <p:sldId id="316" r:id="rId12"/>
    <p:sldId id="318" r:id="rId13"/>
    <p:sldId id="319" r:id="rId14"/>
    <p:sldId id="345" r:id="rId15"/>
    <p:sldId id="320" r:id="rId16"/>
    <p:sldId id="321" r:id="rId17"/>
    <p:sldId id="342" r:id="rId18"/>
    <p:sldId id="343" r:id="rId19"/>
    <p:sldId id="322" r:id="rId20"/>
    <p:sldId id="323" r:id="rId21"/>
    <p:sldId id="328" r:id="rId22"/>
    <p:sldId id="327" r:id="rId23"/>
    <p:sldId id="329" r:id="rId24"/>
    <p:sldId id="330" r:id="rId25"/>
    <p:sldId id="339" r:id="rId26"/>
    <p:sldId id="273" r:id="rId27"/>
    <p:sldId id="265" r:id="rId28"/>
    <p:sldId id="267" r:id="rId29"/>
    <p:sldId id="268" r:id="rId30"/>
    <p:sldId id="275" r:id="rId31"/>
    <p:sldId id="331" r:id="rId32"/>
    <p:sldId id="332" r:id="rId33"/>
    <p:sldId id="335" r:id="rId34"/>
    <p:sldId id="334" r:id="rId35"/>
    <p:sldId id="336" r:id="rId36"/>
    <p:sldId id="341" r:id="rId37"/>
    <p:sldId id="337" r:id="rId38"/>
    <p:sldId id="338" r:id="rId39"/>
    <p:sldId id="340" r:id="rId40"/>
  </p:sldIdLst>
  <p:sldSz cx="9144000" cy="6858000" type="screen4x3"/>
  <p:notesSz cx="6858000" cy="9144000"/>
  <p:embeddedFontLst>
    <p:embeddedFont>
      <p:font typeface="Futura Md BT"/>
      <p:regular r:id="rId41"/>
      <p:bold r:id="rId42"/>
      <p:italic r:id="rId43"/>
      <p:boldItalic r:id="rId44"/>
    </p:embeddedFont>
    <p:embeddedFont>
      <p:font typeface="Arial Narrow" pitchFamily="34" charset="0"/>
      <p:regular r:id="rId45"/>
      <p:bold r:id="rId46"/>
      <p:italic r:id="rId47"/>
      <p:boldItalic r:id="rId48"/>
    </p:embeddedFont>
    <p:embeddedFont>
      <p:font typeface="Lucida Sans" pitchFamily="34" charset="0"/>
      <p:regular r:id="rId49"/>
      <p:bold r:id="rId50"/>
      <p:italic r:id="rId51"/>
      <p:boldItalic r:id="rId52"/>
    </p:embeddedFont>
    <p:embeddedFont>
      <p:font typeface="Garamond" pitchFamily="18" charset="0"/>
      <p:regular r:id="rId53"/>
      <p:bold r:id="rId54"/>
      <p:italic r:id="rId5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8C8"/>
    <a:srgbClr val="FF0000"/>
    <a:srgbClr val="FF3D01"/>
    <a:srgbClr val="99FFCC"/>
    <a:srgbClr val="00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9" autoAdjust="0"/>
    <p:restoredTop sz="94653" autoAdjust="0"/>
  </p:normalViewPr>
  <p:slideViewPr>
    <p:cSldViewPr>
      <p:cViewPr varScale="1">
        <p:scale>
          <a:sx n="90" d="100"/>
          <a:sy n="90" d="100"/>
        </p:scale>
        <p:origin x="-72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5C72EE6-516F-4006-ABF7-51D79ABE4D0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5847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39D992-F368-44F2-B834-34C245DD004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16B3FC-A19C-4A2B-ADA5-23E4D4E3356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4FFAFC-FF79-4065-A03A-9E817569397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FC8C4D-C1DE-409F-9D37-8F5EB61B694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B01772-4644-4CED-964B-84C3C4741EE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BD52C-574C-4A89-AE89-2095F705B1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35CB12-5316-4CF0-8006-E39E6019F58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F75ABA-D348-48DD-A19C-E23D672E588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331D1A-5D93-4B0D-B135-2E70F11EE47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6FBD0B-40CE-4E2C-BBB2-731900C000F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8409016-AD80-4211-B904-F94B16C4CF8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244FF5A-183D-4F33-8FBD-D821D20B1C2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Garamond" pitchFamily="18" charset="0"/>
              </a:defRPr>
            </a:lvl1pPr>
          </a:lstStyle>
          <a:p>
            <a:fld id="{C9A5DEFF-8E10-4122-B5EA-7161E78497B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482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Futura Md B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Futura Md B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Futura Md B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Futura Md B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Futura Md B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Futura Md B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Futura Md B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Futura Md BT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hyperlink" Target="http://cires.colorado.edu/~voemel/vp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hyperlink" Target="https://safe.nrao.edu/wiki/pub/GB/Knowledge/GBTMemos/GBT_Memo_112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gif"/><Relationship Id="rId4" Type="http://schemas.openxmlformats.org/officeDocument/2006/relationships/hyperlink" Target="http://www.gb.nrao.edu/~rmaddale/GBT/HighPrecisionCalibrationFromSingleDishTelescopes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0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0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0.gif"/><Relationship Id="rId4" Type="http://schemas.openxmlformats.org/officeDocument/2006/relationships/oleObject" Target="../embeddings/oleObject14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oc.nrao.edu/evla/geninfo/memoseries/evlamemo143.pdf" TargetMode="External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ma.nrao.edu/memos/html-memos/alma238/memo238.pdf" TargetMode="External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6.bin"/><Relationship Id="rId4" Type="http://schemas.openxmlformats.org/officeDocument/2006/relationships/hyperlink" Target="https://safe.nrao.edu/wiki/pub/GB/Dynamic/DynamicProjectNotes/dspn5.4.pdf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wbuf.noaa.gov/bufkit/bufkit.html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www.gb.nrao.edu/~rmaddale/Weather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b.nrao.edu/~rmaddale/Weather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safe.nrao.edu/wiki/pub/GB/Dynamic/DynamicProjectNotes/dspn4.pdf" TargetMode="External"/><Relationship Id="rId2" Type="http://schemas.openxmlformats.org/officeDocument/2006/relationships/hyperlink" Target="http://science.nrao.edu/gbt/scheduling/dynamic.s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afe.nrao.edu/wiki/pub/GB/Dynamic/DynamicProjectNotes/dspn5.4.pdf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524000"/>
            <a:ext cx="8305800" cy="2286000"/>
          </a:xfrm>
        </p:spPr>
        <p:txBody>
          <a:bodyPr/>
          <a:lstStyle/>
          <a:p>
            <a:pPr algn="ctr"/>
            <a:r>
              <a:rPr lang="en-US" sz="4600" smtClean="0"/>
              <a:t>The </a:t>
            </a:r>
            <a:r>
              <a:rPr lang="en-US" sz="4600" smtClean="0"/>
              <a:t>Effects </a:t>
            </a:r>
            <a:r>
              <a:rPr lang="en-US" sz="4600" dirty="0" smtClean="0"/>
              <a:t>of the Atmosphere and Weather on </a:t>
            </a:r>
            <a:r>
              <a:rPr lang="en-US" sz="4600" dirty="0"/>
              <a:t>Radio </a:t>
            </a:r>
            <a:r>
              <a:rPr lang="en-US" sz="4600" dirty="0" smtClean="0"/>
              <a:t>Astronomy Observations</a:t>
            </a:r>
            <a:endParaRPr lang="en-US" sz="4600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889125" y="4608513"/>
            <a:ext cx="2279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0" dirty="0"/>
              <a:t>Ronald J Maddalena</a:t>
            </a:r>
          </a:p>
          <a:p>
            <a:r>
              <a:rPr lang="en-US" sz="1800" b="0" dirty="0" smtClean="0"/>
              <a:t>July 2011</a:t>
            </a:r>
            <a:endParaRPr lang="en-US" sz="1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/>
              <a:t>Opacity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Calibration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System performance – </a:t>
            </a:r>
            <a:r>
              <a:rPr lang="en-US" sz="2000" dirty="0" err="1"/>
              <a:t>Tsys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Observing techniques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Hardware design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Refraction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Pointing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Air Mass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Calibration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/>
              <a:t>Interferometer </a:t>
            </a:r>
            <a:r>
              <a:rPr lang="en-US" sz="1800" dirty="0"/>
              <a:t>&amp; VLB phase errors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Aperture phase </a:t>
            </a:r>
            <a:r>
              <a:rPr lang="en-US" sz="2000" dirty="0" smtClean="0"/>
              <a:t>errors</a:t>
            </a:r>
            <a:endParaRPr lang="en-US" sz="2000" dirty="0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3733800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/>
              <a:t>Cloud Cover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Continuum performance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Calibration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200" dirty="0"/>
              <a:t>Winds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Pointing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Safety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Telescope Scheduling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Proportion of proposals that should be accepted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Telescope productivity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09600" y="3048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Influence of the Atmosphere and Weather at cm- and mm-wavelengths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Structure of the </a:t>
            </a:r>
            <a:r>
              <a:rPr lang="en-US" dirty="0"/>
              <a:t>L</a:t>
            </a:r>
            <a:r>
              <a:rPr lang="en-US" dirty="0" smtClean="0"/>
              <a:t>ower Atmosphere</a:t>
            </a:r>
            <a:endParaRPr lang="en-US" dirty="0"/>
          </a:p>
        </p:txBody>
      </p:sp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990600"/>
            <a:ext cx="3832615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Refraction</a:t>
            </a:r>
            <a:endParaRPr lang="en-US" dirty="0"/>
          </a:p>
        </p:txBody>
      </p:sp>
      <p:pic>
        <p:nvPicPr>
          <p:cNvPr id="135170" name="Picture 2" descr="G:\SSSchool'11\Weather\RefractionMod.gif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600200" y="1219200"/>
            <a:ext cx="5943600" cy="5219700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8C8"/>
                </a:solidFill>
              </a:rPr>
              <a:t>Index of Refraction is weather dependent: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38200" y="2438400"/>
          <a:ext cx="7058676" cy="2235200"/>
        </p:xfrm>
        <a:graphic>
          <a:graphicData uri="http://schemas.openxmlformats.org/presentationml/2006/ole">
            <p:oleObj spid="_x0000_s140290" name="Equation" r:id="rId3" imgW="3771720" imgH="119376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0600" y="5105400"/>
            <a:ext cx="69846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Froome</a:t>
            </a:r>
            <a:r>
              <a:rPr lang="en-US" sz="1200" dirty="0" smtClean="0"/>
              <a:t> &amp; Essen, 1969</a:t>
            </a:r>
          </a:p>
          <a:p>
            <a:r>
              <a:rPr lang="en-US" sz="1200" dirty="0" smtClean="0">
                <a:hlinkClick r:id="rId4"/>
              </a:rPr>
              <a:t>http://cires.colorado.edu/~voemel/vp.html</a:t>
            </a:r>
            <a:endParaRPr lang="en-US" sz="1200" dirty="0" smtClean="0"/>
          </a:p>
          <a:p>
            <a:r>
              <a:rPr lang="en-US" sz="1200" dirty="0" smtClean="0"/>
              <a:t>Guide to Meteorological Instruments and Methods of Observation (CIMO Guide)  </a:t>
            </a:r>
            <a:r>
              <a:rPr lang="en-US" sz="1200" i="1" dirty="0" smtClean="0"/>
              <a:t>(WMO, 2008)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plane-parallel approximation:</a:t>
            </a:r>
          </a:p>
          <a:p>
            <a:pPr lvl="1"/>
            <a:r>
              <a:rPr lang="en-US" dirty="0" smtClean="0"/>
              <a:t>n0</a:t>
            </a:r>
            <a:r>
              <a:rPr lang="en-US" baseline="-25000" dirty="0" smtClean="0"/>
              <a:t> </a:t>
            </a:r>
            <a:r>
              <a:rPr lang="en-US" dirty="0" smtClean="0">
                <a:latin typeface="Arial Narrow"/>
              </a:rPr>
              <a:t>• </a:t>
            </a:r>
            <a:r>
              <a:rPr lang="en-US" dirty="0" smtClean="0"/>
              <a:t>Cos(</a:t>
            </a:r>
            <a:r>
              <a:rPr lang="en-US" dirty="0" err="1" smtClean="0"/>
              <a:t>Elev</a:t>
            </a:r>
            <a:r>
              <a:rPr lang="en-US" baseline="-25000" dirty="0" err="1" smtClean="0"/>
              <a:t>Obs</a:t>
            </a:r>
            <a:r>
              <a:rPr lang="en-US" dirty="0" smtClean="0"/>
              <a:t>)=Cos(</a:t>
            </a:r>
            <a:r>
              <a:rPr lang="en-US" dirty="0" err="1" smtClean="0"/>
              <a:t>Elev</a:t>
            </a:r>
            <a:r>
              <a:rPr lang="en-US" baseline="-25000" dirty="0" err="1" smtClean="0"/>
              <a:t>True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>
                <a:solidFill>
                  <a:srgbClr val="FFC8C8"/>
                </a:solidFill>
              </a:rPr>
              <a:t>R = </a:t>
            </a:r>
            <a:r>
              <a:rPr lang="en-US" dirty="0" err="1" smtClean="0">
                <a:solidFill>
                  <a:srgbClr val="FFC8C8"/>
                </a:solidFill>
              </a:rPr>
              <a:t>Elev</a:t>
            </a:r>
            <a:r>
              <a:rPr lang="en-US" baseline="-25000" dirty="0" err="1" smtClean="0">
                <a:solidFill>
                  <a:srgbClr val="FFC8C8"/>
                </a:solidFill>
              </a:rPr>
              <a:t>Obs</a:t>
            </a:r>
            <a:r>
              <a:rPr lang="en-US" baseline="-25000" dirty="0" smtClean="0">
                <a:solidFill>
                  <a:srgbClr val="FFC8C8"/>
                </a:solidFill>
              </a:rPr>
              <a:t> </a:t>
            </a:r>
            <a:r>
              <a:rPr lang="en-US" dirty="0" smtClean="0">
                <a:solidFill>
                  <a:srgbClr val="FFC8C8"/>
                </a:solidFill>
              </a:rPr>
              <a:t>– </a:t>
            </a:r>
            <a:r>
              <a:rPr lang="en-US" dirty="0" err="1" smtClean="0">
                <a:solidFill>
                  <a:srgbClr val="FFC8C8"/>
                </a:solidFill>
              </a:rPr>
              <a:t>Elev</a:t>
            </a:r>
            <a:r>
              <a:rPr lang="en-US" baseline="-25000" dirty="0" err="1" smtClean="0">
                <a:solidFill>
                  <a:srgbClr val="FFC8C8"/>
                </a:solidFill>
              </a:rPr>
              <a:t>True</a:t>
            </a:r>
            <a:r>
              <a:rPr lang="en-US" dirty="0" smtClean="0">
                <a:solidFill>
                  <a:srgbClr val="FFC8C8"/>
                </a:solidFill>
              </a:rPr>
              <a:t> = (n</a:t>
            </a:r>
            <a:r>
              <a:rPr lang="en-US" baseline="-25000" dirty="0" smtClean="0">
                <a:solidFill>
                  <a:srgbClr val="FFC8C8"/>
                </a:solidFill>
              </a:rPr>
              <a:t>0</a:t>
            </a:r>
            <a:r>
              <a:rPr lang="en-US" dirty="0" smtClean="0">
                <a:solidFill>
                  <a:srgbClr val="FFC8C8"/>
                </a:solidFill>
              </a:rPr>
              <a:t>-1)</a:t>
            </a:r>
            <a:r>
              <a:rPr lang="en-US" dirty="0" smtClean="0">
                <a:solidFill>
                  <a:srgbClr val="FFC8C8"/>
                </a:solidFill>
                <a:latin typeface="Arial Narrow"/>
              </a:rPr>
              <a:t> • </a:t>
            </a:r>
            <a:r>
              <a:rPr lang="en-US" dirty="0" smtClean="0">
                <a:solidFill>
                  <a:srgbClr val="FFC8C8"/>
                </a:solidFill>
              </a:rPr>
              <a:t>Cot(</a:t>
            </a:r>
            <a:r>
              <a:rPr lang="en-US" dirty="0" err="1" smtClean="0">
                <a:solidFill>
                  <a:srgbClr val="FFC8C8"/>
                </a:solidFill>
              </a:rPr>
              <a:t>Elev</a:t>
            </a:r>
            <a:r>
              <a:rPr lang="en-US" baseline="-25000" dirty="0" err="1" smtClean="0">
                <a:solidFill>
                  <a:srgbClr val="FFC8C8"/>
                </a:solidFill>
              </a:rPr>
              <a:t>Obs</a:t>
            </a:r>
            <a:r>
              <a:rPr lang="en-US" dirty="0" smtClean="0">
                <a:solidFill>
                  <a:srgbClr val="FFC8C8"/>
                </a:solidFill>
              </a:rPr>
              <a:t>)</a:t>
            </a:r>
          </a:p>
          <a:p>
            <a:pPr lvl="1"/>
            <a:r>
              <a:rPr lang="en-US" dirty="0" smtClean="0"/>
              <a:t>Good to above 30° only</a:t>
            </a:r>
          </a:p>
          <a:p>
            <a:r>
              <a:rPr lang="en-US" dirty="0" smtClean="0"/>
              <a:t>For spherical Earth:</a:t>
            </a:r>
            <a:endParaRPr lang="en-US" dirty="0"/>
          </a:p>
        </p:txBody>
      </p:sp>
      <p:graphicFrame>
        <p:nvGraphicFramePr>
          <p:cNvPr id="136194" name="Object 2"/>
          <p:cNvGraphicFramePr>
            <a:graphicFrameLocks noChangeAspect="1"/>
          </p:cNvGraphicFramePr>
          <p:nvPr/>
        </p:nvGraphicFramePr>
        <p:xfrm>
          <a:off x="609600" y="4242842"/>
          <a:ext cx="7902575" cy="1075283"/>
        </p:xfrm>
        <a:graphic>
          <a:graphicData uri="http://schemas.openxmlformats.org/presentationml/2006/ole">
            <p:oleObj spid="_x0000_s136194" name="Equation" r:id="rId3" imgW="5600520" imgH="761760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562600"/>
            <a:ext cx="73789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= Earth radius; h = distance above sea level of atmospheric layer, </a:t>
            </a:r>
          </a:p>
          <a:p>
            <a:r>
              <a:rPr lang="en-US" dirty="0" smtClean="0"/>
              <a:t>n(h) = index of refraction at height h;  n</a:t>
            </a:r>
            <a:r>
              <a:rPr lang="en-US" baseline="-25000" dirty="0" smtClean="0"/>
              <a:t>0 </a:t>
            </a:r>
            <a:r>
              <a:rPr lang="en-US" dirty="0" smtClean="0"/>
              <a:t>= ground-level index of refraction</a:t>
            </a:r>
            <a:endParaRPr lang="en-US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3962400" y="6324600"/>
            <a:ext cx="44003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See, for example, Smart, “Spherical Astronomy”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76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Important for good pointing when combining:</a:t>
            </a:r>
          </a:p>
          <a:p>
            <a:pPr lvl="1"/>
            <a:r>
              <a:rPr lang="en-US" dirty="0" smtClean="0"/>
              <a:t>large aperture telescopes </a:t>
            </a:r>
          </a:p>
          <a:p>
            <a:pPr lvl="1"/>
            <a:r>
              <a:rPr lang="en-US" dirty="0" smtClean="0"/>
              <a:t>at high frequencies </a:t>
            </a:r>
          </a:p>
          <a:p>
            <a:pPr lvl="1"/>
            <a:r>
              <a:rPr lang="en-US" dirty="0" smtClean="0"/>
              <a:t>at low elevations </a:t>
            </a:r>
          </a:p>
          <a:p>
            <a:pPr lvl="1"/>
            <a:r>
              <a:rPr lang="en-US" dirty="0" smtClean="0"/>
              <a:t>(i.e., the GBT)</a:t>
            </a:r>
          </a:p>
          <a:p>
            <a:r>
              <a:rPr lang="en-US" dirty="0" smtClean="0"/>
              <a:t>Every observatory handles refraction differently.</a:t>
            </a:r>
          </a:p>
          <a:p>
            <a:r>
              <a:rPr lang="en-US" dirty="0" smtClean="0"/>
              <a:t>Offset pointing helps eliminates refraction errors</a:t>
            </a:r>
          </a:p>
          <a:p>
            <a:r>
              <a:rPr lang="en-US" dirty="0" smtClean="0"/>
              <a:t>Since n(h) isn’t usually known, most (all?) observatories use some simplifying model.  Example: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38200" y="4876800"/>
          <a:ext cx="7448550" cy="1022350"/>
        </p:xfrm>
        <a:graphic>
          <a:graphicData uri="http://schemas.openxmlformats.org/presentationml/2006/ole">
            <p:oleObj spid="_x0000_s137218" name="Equation" r:id="rId3" imgW="3517560" imgH="4824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0" y="6324600"/>
            <a:ext cx="43714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Updated from: </a:t>
            </a:r>
            <a:r>
              <a:rPr lang="en-US" sz="1400" dirty="0" smtClean="0">
                <a:hlinkClick r:id="rId4"/>
              </a:rPr>
              <a:t>Maddalena, GBT memo 112, 1994</a:t>
            </a:r>
            <a:r>
              <a:rPr lang="en-US" sz="1400" dirty="0" smtClean="0"/>
              <a:t>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Relative Air Mass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Ratio of column density along line of sight to column density toward zenith</a:t>
            </a:r>
          </a:p>
        </p:txBody>
      </p:sp>
      <p:graphicFrame>
        <p:nvGraphicFramePr>
          <p:cNvPr id="138243" name="Object 3"/>
          <p:cNvGraphicFramePr>
            <a:graphicFrameLocks noChangeAspect="1"/>
          </p:cNvGraphicFramePr>
          <p:nvPr/>
        </p:nvGraphicFramePr>
        <p:xfrm>
          <a:off x="685800" y="3124200"/>
          <a:ext cx="7933080" cy="2667000"/>
        </p:xfrm>
        <a:graphic>
          <a:graphicData uri="http://schemas.openxmlformats.org/presentationml/2006/ole">
            <p:oleObj spid="_x0000_s138243" name="Equation" r:id="rId3" imgW="4267080" imgH="1434960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343400" y="6324600"/>
            <a:ext cx="40503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Rohlfs</a:t>
            </a:r>
            <a:r>
              <a:rPr lang="en-US" sz="1400" dirty="0" smtClean="0"/>
              <a:t> &amp; Wilson, “Tools of Radio Astronomy”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Relative Air Mass</a:t>
            </a:r>
            <a:endParaRPr lang="en-US" dirty="0"/>
          </a:p>
        </p:txBody>
      </p:sp>
      <p:pic>
        <p:nvPicPr>
          <p:cNvPr id="139266" name="Picture 2" descr="G:\SSSchool'11\Weather\AirMassMod.gif"/>
          <p:cNvPicPr>
            <a:picLocks noChangeAspect="1" noChangeArrowheads="1"/>
          </p:cNvPicPr>
          <p:nvPr/>
        </p:nvPicPr>
        <p:blipFill>
          <a:blip r:embed="rId2" cstate="print"/>
          <a:srcRect r="13584"/>
          <a:stretch>
            <a:fillRect/>
          </a:stretch>
        </p:blipFill>
        <p:spPr bwMode="auto">
          <a:xfrm>
            <a:off x="457200" y="1143000"/>
            <a:ext cx="7619999" cy="5257799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1143000"/>
            <a:ext cx="6781800" cy="5416868"/>
          </a:xfrm>
          <a:prstGeom prst="rect">
            <a:avLst/>
          </a:prstGeom>
          <a:noFill/>
          <a:ln w="60325">
            <a:solidFill>
              <a:schemeClr val="accent1"/>
            </a:solidFill>
          </a:ln>
        </p:spPr>
        <p:txBody>
          <a:bodyPr wrap="square" lIns="228600" tIns="228600" rIns="228600" bIns="228600" rtlCol="0">
            <a:spAutoFit/>
          </a:bodyPr>
          <a:lstStyle/>
          <a:p>
            <a:r>
              <a:rPr lang="en-US" sz="1400" b="0" dirty="0" smtClean="0"/>
              <a:t>H (km)        </a:t>
            </a:r>
            <a:r>
              <a:rPr lang="en-US" sz="1400" b="0" dirty="0" smtClean="0">
                <a:sym typeface="Symbol"/>
              </a:rPr>
              <a:t></a:t>
            </a:r>
            <a:r>
              <a:rPr lang="en-US" sz="1400" b="0" dirty="0" smtClean="0"/>
              <a:t>H (km)              n                 </a:t>
            </a:r>
            <a:r>
              <a:rPr lang="en-US" sz="1400" b="0" dirty="0" err="1" smtClean="0"/>
              <a:t>Elev</a:t>
            </a:r>
            <a:r>
              <a:rPr lang="en-US" sz="1400" b="0" baseline="-25000" dirty="0" err="1" smtClean="0"/>
              <a:t>Obs</a:t>
            </a:r>
            <a:r>
              <a:rPr lang="en-US" sz="1400" b="0" dirty="0" smtClean="0"/>
              <a:t>          </a:t>
            </a:r>
            <a:r>
              <a:rPr lang="en-US" sz="1400" b="0" dirty="0" err="1" smtClean="0"/>
              <a:t>L</a:t>
            </a:r>
            <a:r>
              <a:rPr lang="en-US" sz="1400" b="0" baseline="-25000" dirty="0" err="1" smtClean="0"/>
              <a:t>los</a:t>
            </a:r>
            <a:r>
              <a:rPr lang="en-US" sz="1400" b="0" baseline="-25000" dirty="0" smtClean="0"/>
              <a:t> </a:t>
            </a:r>
            <a:r>
              <a:rPr lang="en-US" sz="1400" b="0" dirty="0" smtClean="0"/>
              <a:t>(km)      </a:t>
            </a:r>
            <a:r>
              <a:rPr lang="en-US" sz="1400" b="0" dirty="0" err="1" smtClean="0"/>
              <a:t>AirMass</a:t>
            </a:r>
            <a:r>
              <a:rPr lang="en-US" sz="1400" b="0" dirty="0" smtClean="0"/>
              <a:t>  </a:t>
            </a:r>
          </a:p>
          <a:p>
            <a:r>
              <a:rPr lang="en-US" sz="1400" b="0" dirty="0" smtClean="0"/>
              <a:t>---------------------------------------------------------------------------------------------------------</a:t>
            </a:r>
          </a:p>
          <a:p>
            <a:r>
              <a:rPr lang="en-US" sz="1400" b="0" dirty="0" smtClean="0"/>
              <a:t>Above Atmosphere               0                     6                    0                  0       </a:t>
            </a:r>
          </a:p>
          <a:p>
            <a:r>
              <a:rPr lang="en-US" sz="1400" b="0" dirty="0" smtClean="0"/>
              <a:t>34.8	12.00      	1.0000019</a:t>
            </a:r>
          </a:p>
          <a:p>
            <a:r>
              <a:rPr lang="en-US" sz="1400" b="0" dirty="0" smtClean="0"/>
              <a:t>17.3	17.55      	1.0000341</a:t>
            </a:r>
          </a:p>
          <a:p>
            <a:r>
              <a:rPr lang="en-US" sz="1400" b="0" dirty="0" smtClean="0"/>
              <a:t>11.7	5.557      	1.0000764</a:t>
            </a:r>
          </a:p>
          <a:p>
            <a:r>
              <a:rPr lang="en-US" sz="1400" b="0" dirty="0" smtClean="0"/>
              <a:t>8.5	3.260      	1.0001105</a:t>
            </a:r>
          </a:p>
          <a:p>
            <a:r>
              <a:rPr lang="en-US" sz="1400" b="0" dirty="0" smtClean="0"/>
              <a:t>6.0	2.465      	1.0001442    </a:t>
            </a:r>
          </a:p>
          <a:p>
            <a:r>
              <a:rPr lang="en-US" sz="1400" b="0" dirty="0" smtClean="0"/>
              <a:t>4.2	1.778      	1.0001745     </a:t>
            </a:r>
          </a:p>
          <a:p>
            <a:r>
              <a:rPr lang="en-US" sz="1400" b="0" dirty="0" smtClean="0"/>
              <a:t>2.9	1.308      	1.0002056</a:t>
            </a:r>
          </a:p>
          <a:p>
            <a:r>
              <a:rPr lang="en-US" sz="1400" b="0" dirty="0" smtClean="0"/>
              <a:t>2.0	0.956      	1.0002374    </a:t>
            </a:r>
          </a:p>
          <a:p>
            <a:r>
              <a:rPr lang="en-US" sz="1400" b="0" dirty="0" smtClean="0"/>
              <a:t>1.4	0.565      	1.0002771     </a:t>
            </a:r>
          </a:p>
          <a:p>
            <a:r>
              <a:rPr lang="en-US" sz="1400" b="0" dirty="0" smtClean="0"/>
              <a:t>1.1	0.315      	1.0002872      </a:t>
            </a:r>
          </a:p>
          <a:p>
            <a:r>
              <a:rPr lang="en-US" sz="1400" b="0" dirty="0" smtClean="0"/>
              <a:t>0.8	0.251      	1.0003108        </a:t>
            </a:r>
          </a:p>
          <a:p>
            <a:r>
              <a:rPr lang="en-US" sz="1400" b="0" dirty="0" smtClean="0"/>
              <a:t>-------------------------------------------------------------------------------------------------------				</a:t>
            </a:r>
          </a:p>
          <a:p>
            <a:r>
              <a:rPr lang="en-US" sz="1400" b="0" dirty="0" smtClean="0"/>
              <a:t>Formulae:</a:t>
            </a:r>
          </a:p>
          <a:p>
            <a:endParaRPr lang="en-US" sz="1400" b="0" dirty="0" smtClean="0"/>
          </a:p>
          <a:p>
            <a:r>
              <a:rPr lang="en-US" sz="1400" b="0" dirty="0" smtClean="0"/>
              <a:t>      </a:t>
            </a:r>
            <a:r>
              <a:rPr lang="en-US" sz="1400" b="0" dirty="0" err="1" smtClean="0"/>
              <a:t>Elev</a:t>
            </a:r>
            <a:r>
              <a:rPr lang="en-US" sz="1400" b="0" baseline="-25000" dirty="0" err="1" smtClean="0"/>
              <a:t>Obs</a:t>
            </a:r>
            <a:r>
              <a:rPr lang="en-US" sz="1400" b="0" baseline="-25000" dirty="0" smtClean="0"/>
              <a:t> </a:t>
            </a:r>
            <a:r>
              <a:rPr lang="en-US" sz="1400" b="0" dirty="0" smtClean="0"/>
              <a:t>=  </a:t>
            </a:r>
            <a:r>
              <a:rPr lang="en-US" sz="1400" b="0" dirty="0" err="1" smtClean="0"/>
              <a:t>ArcCos</a:t>
            </a:r>
            <a:r>
              <a:rPr lang="en-US" sz="1400" b="0" dirty="0" smtClean="0"/>
              <a:t>[ Cos(</a:t>
            </a:r>
            <a:r>
              <a:rPr lang="en-US" sz="1400" b="0" dirty="0" err="1" smtClean="0"/>
              <a:t>Elev</a:t>
            </a:r>
            <a:r>
              <a:rPr lang="en-US" sz="1400" b="0" baseline="-25000" dirty="0" err="1" smtClean="0"/>
              <a:t>Obs</a:t>
            </a:r>
            <a:r>
              <a:rPr lang="en-US" sz="1400" b="0" baseline="30000" dirty="0" err="1" smtClean="0"/>
              <a:t>Previous</a:t>
            </a:r>
            <a:r>
              <a:rPr lang="en-US" sz="1400" b="0" dirty="0" smtClean="0"/>
              <a:t>) </a:t>
            </a:r>
            <a:r>
              <a:rPr lang="en-US" sz="1400" b="0" dirty="0" smtClean="0">
                <a:latin typeface="Arial Narrow"/>
              </a:rPr>
              <a:t>• </a:t>
            </a:r>
            <a:r>
              <a:rPr lang="en-US" sz="1400" b="0" dirty="0" smtClean="0"/>
              <a:t>n / </a:t>
            </a:r>
            <a:r>
              <a:rPr lang="en-US" sz="1400" b="0" dirty="0" err="1" smtClean="0"/>
              <a:t>n</a:t>
            </a:r>
            <a:r>
              <a:rPr lang="en-US" sz="1400" b="0" baseline="30000" dirty="0" err="1" smtClean="0"/>
              <a:t>previous</a:t>
            </a:r>
            <a:r>
              <a:rPr lang="en-US" sz="1400" b="0" dirty="0" smtClean="0"/>
              <a:t>  ]</a:t>
            </a:r>
          </a:p>
          <a:p>
            <a:endParaRPr lang="en-US" sz="1400" b="0" dirty="0" smtClean="0"/>
          </a:p>
          <a:p>
            <a:r>
              <a:rPr lang="en-US" sz="1400" b="0" dirty="0" smtClean="0"/>
              <a:t>      </a:t>
            </a:r>
            <a:r>
              <a:rPr lang="en-US" sz="1400" b="0" dirty="0" err="1" smtClean="0"/>
              <a:t>L</a:t>
            </a:r>
            <a:r>
              <a:rPr lang="en-US" sz="1400" b="0" baseline="-25000" dirty="0" err="1" smtClean="0"/>
              <a:t>los</a:t>
            </a:r>
            <a:r>
              <a:rPr lang="en-US" sz="1400" b="0" baseline="-25000" dirty="0" smtClean="0"/>
              <a:t> </a:t>
            </a:r>
            <a:r>
              <a:rPr lang="en-US" sz="1400" b="0" dirty="0" smtClean="0"/>
              <a:t>=</a:t>
            </a:r>
            <a:r>
              <a:rPr lang="en-US" sz="1400" b="0" dirty="0" smtClean="0">
                <a:sym typeface="Symbol"/>
              </a:rPr>
              <a:t> </a:t>
            </a:r>
            <a:r>
              <a:rPr lang="en-US" sz="1400" b="0" dirty="0" smtClean="0"/>
              <a:t>H / sin(</a:t>
            </a:r>
            <a:r>
              <a:rPr lang="en-US" sz="1400" b="0" dirty="0" err="1" smtClean="0"/>
              <a:t>Elev</a:t>
            </a:r>
            <a:r>
              <a:rPr lang="en-US" sz="1400" b="0" baseline="-25000" dirty="0" err="1" smtClean="0"/>
              <a:t>Obs</a:t>
            </a:r>
            <a:r>
              <a:rPr lang="en-US" sz="1400" b="0" dirty="0" smtClean="0"/>
              <a:t>)</a:t>
            </a:r>
          </a:p>
          <a:p>
            <a:endParaRPr lang="en-US" sz="1400" b="0" dirty="0" smtClean="0"/>
          </a:p>
          <a:p>
            <a:r>
              <a:rPr lang="en-US" sz="1400" b="0" dirty="0" smtClean="0"/>
              <a:t>      </a:t>
            </a:r>
            <a:r>
              <a:rPr lang="en-US" sz="1400" b="0" dirty="0" err="1" smtClean="0"/>
              <a:t>AirMass</a:t>
            </a:r>
            <a:r>
              <a:rPr lang="en-US" sz="1400" b="0" baseline="-25000" dirty="0" smtClean="0"/>
              <a:t>   </a:t>
            </a:r>
            <a:r>
              <a:rPr lang="en-US" sz="1400" b="0" dirty="0" smtClean="0"/>
              <a:t>= </a:t>
            </a:r>
            <a:r>
              <a:rPr lang="en-US" sz="1400" b="0" dirty="0" err="1" smtClean="0"/>
              <a:t>AirMass</a:t>
            </a:r>
            <a:r>
              <a:rPr lang="en-US" sz="1400" b="0" baseline="30000" dirty="0" err="1" smtClean="0"/>
              <a:t>Previous</a:t>
            </a:r>
            <a:r>
              <a:rPr lang="en-US" sz="1400" b="0" dirty="0" smtClean="0"/>
              <a:t> + </a:t>
            </a:r>
            <a:r>
              <a:rPr lang="en-US" sz="1400" b="0" dirty="0" err="1" smtClean="0"/>
              <a:t>L</a:t>
            </a:r>
            <a:r>
              <a:rPr lang="en-US" sz="1400" b="0" baseline="-25000" dirty="0" err="1" smtClean="0"/>
              <a:t>los</a:t>
            </a:r>
            <a:r>
              <a:rPr lang="en-US" sz="1400" b="0" baseline="-25000" dirty="0" smtClean="0"/>
              <a:t> </a:t>
            </a:r>
            <a:r>
              <a:rPr lang="en-US" sz="1400" b="0" dirty="0" smtClean="0"/>
              <a:t>/</a:t>
            </a:r>
            <a:r>
              <a:rPr lang="en-US" sz="1400" b="0" dirty="0" smtClean="0">
                <a:sym typeface="Symbol"/>
              </a:rPr>
              <a:t>  </a:t>
            </a:r>
            <a:r>
              <a:rPr lang="en-US" sz="1400" b="0" dirty="0" smtClean="0"/>
              <a:t>H </a:t>
            </a:r>
            <a:endParaRPr lang="en-US" sz="1400" b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7813"/>
            <a:ext cx="8077200" cy="636587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Exercise 1: Air Mass and Refraction for </a:t>
            </a:r>
            <a:r>
              <a:rPr lang="en-US" sz="3200" dirty="0" err="1" smtClean="0"/>
              <a:t>Elev</a:t>
            </a:r>
            <a:r>
              <a:rPr lang="en-US" sz="3200" dirty="0" smtClean="0"/>
              <a:t>=6°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Relative Air Mass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3048000" cy="4724400"/>
          </a:xfrm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rgbClr val="FFC8C8"/>
                </a:solidFill>
              </a:rPr>
              <a:t>Not significantly weather dependent</a:t>
            </a:r>
          </a:p>
          <a:p>
            <a:r>
              <a:rPr lang="en-US" sz="1800" dirty="0" err="1" smtClean="0">
                <a:solidFill>
                  <a:srgbClr val="FFC8C8"/>
                </a:solidFill>
              </a:rPr>
              <a:t>csc</a:t>
            </a:r>
            <a:r>
              <a:rPr lang="en-US" sz="1800" dirty="0" smtClean="0">
                <a:solidFill>
                  <a:srgbClr val="FFC8C8"/>
                </a:solidFill>
              </a:rPr>
              <a:t>(</a:t>
            </a:r>
            <a:r>
              <a:rPr lang="en-US" sz="1800" dirty="0" err="1" smtClean="0">
                <a:solidFill>
                  <a:srgbClr val="FFC8C8"/>
                </a:solidFill>
              </a:rPr>
              <a:t>Elev</a:t>
            </a:r>
            <a:r>
              <a:rPr lang="en-US" sz="1800" baseline="-25000" dirty="0" err="1" smtClean="0">
                <a:solidFill>
                  <a:srgbClr val="FFC8C8"/>
                </a:solidFill>
              </a:rPr>
              <a:t>Obs</a:t>
            </a:r>
            <a:r>
              <a:rPr lang="en-US" sz="1800" dirty="0" smtClean="0">
                <a:solidFill>
                  <a:srgbClr val="FFC8C8"/>
                </a:solidFill>
              </a:rPr>
              <a:t>) breaks down when </a:t>
            </a:r>
            <a:r>
              <a:rPr lang="en-US" sz="1800" dirty="0" err="1" smtClean="0">
                <a:solidFill>
                  <a:srgbClr val="FFC8C8"/>
                </a:solidFill>
              </a:rPr>
              <a:t>Elev</a:t>
            </a:r>
            <a:r>
              <a:rPr lang="en-US" sz="1800" dirty="0" smtClean="0">
                <a:solidFill>
                  <a:srgbClr val="FFC8C8"/>
                </a:solidFill>
              </a:rPr>
              <a:t> &lt; 15°</a:t>
            </a:r>
          </a:p>
          <a:p>
            <a:endParaRPr lang="en-US" sz="1800" dirty="0" smtClean="0">
              <a:solidFill>
                <a:srgbClr val="FFC8C8"/>
              </a:solidFill>
            </a:endParaRPr>
          </a:p>
          <a:p>
            <a:endParaRPr lang="en-US" sz="1800" dirty="0" smtClean="0">
              <a:solidFill>
                <a:srgbClr val="FFC8C8"/>
              </a:solidFill>
            </a:endParaRPr>
          </a:p>
          <a:p>
            <a:endParaRPr lang="en-US" sz="1800" dirty="0" smtClean="0">
              <a:solidFill>
                <a:srgbClr val="FFC8C8"/>
              </a:solidFill>
            </a:endParaRPr>
          </a:p>
          <a:p>
            <a:endParaRPr lang="en-US" sz="1800" dirty="0" smtClean="0">
              <a:solidFill>
                <a:srgbClr val="FFC8C8"/>
              </a:solidFill>
            </a:endParaRPr>
          </a:p>
          <a:p>
            <a:endParaRPr lang="en-US" sz="1800" dirty="0" smtClean="0">
              <a:solidFill>
                <a:srgbClr val="FFC8C8"/>
              </a:solidFill>
            </a:endParaRPr>
          </a:p>
          <a:p>
            <a:endParaRPr lang="en-US" sz="1800" dirty="0" smtClean="0">
              <a:solidFill>
                <a:srgbClr val="FFC8C8"/>
              </a:solidFill>
            </a:endParaRPr>
          </a:p>
          <a:p>
            <a:endParaRPr lang="en-US" sz="1800" dirty="0" smtClean="0">
              <a:solidFill>
                <a:srgbClr val="FFC8C8"/>
              </a:solidFill>
            </a:endParaRPr>
          </a:p>
          <a:p>
            <a:endParaRPr lang="en-US" sz="2000" dirty="0" smtClean="0"/>
          </a:p>
          <a:p>
            <a:r>
              <a:rPr lang="en-US" sz="1800" dirty="0" smtClean="0">
                <a:solidFill>
                  <a:srgbClr val="FFC8C8"/>
                </a:solidFill>
              </a:rPr>
              <a:t>Use instead:</a:t>
            </a:r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81000" y="5486400"/>
          <a:ext cx="5486400" cy="1196169"/>
        </p:xfrm>
        <a:graphic>
          <a:graphicData uri="http://schemas.openxmlformats.org/presentationml/2006/ole">
            <p:oleObj spid="_x0000_s141314" name="Equation" r:id="rId3" imgW="4190760" imgH="9144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72200" y="5486400"/>
            <a:ext cx="2289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4"/>
              </a:rPr>
              <a:t>Maddalena &amp; Johnson, 2006</a:t>
            </a:r>
            <a:endParaRPr lang="en-US" sz="1200" dirty="0"/>
          </a:p>
        </p:txBody>
      </p:sp>
      <p:pic>
        <p:nvPicPr>
          <p:cNvPr id="141315" name="Picture 3" descr="C:\Documents and Settings\rmaddale\My Documents\Weather\NewAirMass\AirMass.gif"/>
          <p:cNvPicPr>
            <a:picLocks noChangeAspect="1" noChangeArrowheads="1"/>
          </p:cNvPicPr>
          <p:nvPr/>
        </p:nvPicPr>
        <p:blipFill>
          <a:blip r:embed="rId5" cstate="print"/>
          <a:srcRect l="5950" t="11548" r="15215" b="13387"/>
          <a:stretch>
            <a:fillRect/>
          </a:stretch>
        </p:blipFill>
        <p:spPr bwMode="auto">
          <a:xfrm>
            <a:off x="3352800" y="1143000"/>
            <a:ext cx="5591908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914400" y="3657600"/>
            <a:ext cx="8229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Signal-to-noise </a:t>
            </a:r>
            <a:r>
              <a:rPr lang="en-US" sz="1800" b="0" dirty="0" smtClean="0">
                <a:sym typeface="Symbol"/>
              </a:rPr>
              <a:t></a:t>
            </a:r>
            <a:r>
              <a:rPr lang="en-US" sz="1800" b="0" dirty="0" smtClean="0"/>
              <a:t> </a:t>
            </a:r>
            <a:r>
              <a:rPr lang="en-US" sz="1800" b="0" i="1" dirty="0" smtClean="0"/>
              <a:t>T</a:t>
            </a:r>
            <a:r>
              <a:rPr lang="en-US" sz="1800" b="0" i="1" baseline="-25000" dirty="0" smtClean="0"/>
              <a:t>A</a:t>
            </a:r>
            <a:r>
              <a:rPr lang="en-US" sz="1800" b="0" i="1" dirty="0" smtClean="0"/>
              <a:t>/</a:t>
            </a:r>
            <a:r>
              <a:rPr lang="en-US" sz="1800" b="0" i="1" dirty="0" err="1" smtClean="0"/>
              <a:t>T</a:t>
            </a:r>
            <a:r>
              <a:rPr lang="en-US" sz="1800" b="0" i="1" baseline="-25000" dirty="0" err="1" smtClean="0"/>
              <a:t>sys</a:t>
            </a:r>
            <a:endParaRPr lang="en-US" sz="1800" b="0" i="1" baseline="-25000" dirty="0" smtClean="0"/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1800" b="0" dirty="0" smtClean="0"/>
              <a:t>Important for calibration: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lang="en-US" sz="1800" b="0" dirty="0" smtClean="0"/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1800" b="0" dirty="0" smtClean="0"/>
              <a:t>Some simplifications: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1800" b="0" dirty="0" smtClean="0"/>
              <a:t>Optically Thick (</a:t>
            </a:r>
            <a:r>
              <a:rPr lang="el-GR" sz="1800" b="0" i="1" dirty="0" smtClean="0">
                <a:latin typeface="Times New Roman"/>
                <a:cs typeface="Times New Roman"/>
              </a:rPr>
              <a:t>τ </a:t>
            </a:r>
            <a:r>
              <a:rPr lang="en-US" sz="1800" b="0" i="1" dirty="0" smtClean="0">
                <a:latin typeface="Times New Roman"/>
                <a:cs typeface="Times New Roman"/>
              </a:rPr>
              <a:t> </a:t>
            </a:r>
            <a:r>
              <a:rPr lang="en-US" sz="1800" b="0" dirty="0" smtClean="0">
                <a:latin typeface="Times New Roman"/>
                <a:cs typeface="Times New Roman"/>
              </a:rPr>
              <a:t>&gt;&gt; 1</a:t>
            </a:r>
            <a:r>
              <a:rPr lang="en-US" sz="1800" b="0" i="1" dirty="0" smtClean="0">
                <a:latin typeface="Times New Roman"/>
                <a:cs typeface="Times New Roman"/>
              </a:rPr>
              <a:t>)</a:t>
            </a:r>
            <a:r>
              <a:rPr lang="en-US" sz="1800" b="0" dirty="0" smtClean="0"/>
              <a:t>: Last term in </a:t>
            </a:r>
            <a:r>
              <a:rPr lang="en-US" sz="1800" b="0" dirty="0" err="1" smtClean="0"/>
              <a:t>T</a:t>
            </a:r>
            <a:r>
              <a:rPr lang="en-US" sz="1800" b="0" baseline="-25000" dirty="0" err="1" smtClean="0"/>
              <a:t>sys</a:t>
            </a:r>
            <a:r>
              <a:rPr lang="en-US" sz="1800" b="0" dirty="0" smtClean="0"/>
              <a:t> becomes </a:t>
            </a:r>
            <a:r>
              <a:rPr lang="en-US" sz="1800" b="0" i="1" dirty="0" err="1" smtClean="0"/>
              <a:t>T</a:t>
            </a:r>
            <a:r>
              <a:rPr lang="en-US" sz="1800" b="0" i="1" baseline="-25000" dirty="0" err="1" smtClean="0"/>
              <a:t>Atm</a:t>
            </a:r>
            <a:endParaRPr lang="en-US" sz="1800" b="0" i="1" baseline="-25000" dirty="0" smtClean="0"/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1800" b="0" dirty="0" smtClean="0">
                <a:solidFill>
                  <a:srgbClr val="FFC8C8"/>
                </a:solidFill>
              </a:rPr>
              <a:t>Optically Thin (</a:t>
            </a:r>
            <a:r>
              <a:rPr lang="el-GR" sz="1800" b="0" i="1" dirty="0" smtClean="0">
                <a:solidFill>
                  <a:srgbClr val="FFC8C8"/>
                </a:solidFill>
                <a:latin typeface="Times New Roman"/>
                <a:cs typeface="Times New Roman"/>
              </a:rPr>
              <a:t>τ </a:t>
            </a:r>
            <a:r>
              <a:rPr lang="en-US" sz="1800" b="0" i="1" dirty="0" smtClean="0">
                <a:solidFill>
                  <a:srgbClr val="FFC8C8"/>
                </a:solidFill>
                <a:latin typeface="Times New Roman"/>
                <a:cs typeface="Times New Roman"/>
              </a:rPr>
              <a:t> </a:t>
            </a:r>
            <a:r>
              <a:rPr lang="en-US" sz="1800" b="0" dirty="0" smtClean="0">
                <a:solidFill>
                  <a:srgbClr val="FFC8C8"/>
                </a:solidFill>
                <a:latin typeface="Times New Roman"/>
                <a:cs typeface="Times New Roman"/>
              </a:rPr>
              <a:t>&lt;&lt; 1</a:t>
            </a:r>
            <a:r>
              <a:rPr lang="en-US" sz="1800" b="0" i="1" dirty="0" smtClean="0">
                <a:solidFill>
                  <a:srgbClr val="FFC8C8"/>
                </a:solidFill>
                <a:latin typeface="Times New Roman"/>
                <a:cs typeface="Times New Roman"/>
              </a:rPr>
              <a:t>)</a:t>
            </a:r>
            <a:r>
              <a:rPr lang="en-US" sz="1800" b="0" dirty="0" smtClean="0">
                <a:solidFill>
                  <a:srgbClr val="FFC8C8"/>
                </a:solidFill>
              </a:rPr>
              <a:t>: Last term becomes </a:t>
            </a:r>
            <a:r>
              <a:rPr lang="en-US" sz="1800" b="0" i="1" dirty="0" err="1" smtClean="0">
                <a:solidFill>
                  <a:srgbClr val="FFC8C8"/>
                </a:solidFill>
              </a:rPr>
              <a:t>T</a:t>
            </a:r>
            <a:r>
              <a:rPr lang="en-US" sz="1800" b="0" i="1" baseline="-25000" dirty="0" err="1" smtClean="0">
                <a:solidFill>
                  <a:srgbClr val="FFC8C8"/>
                </a:solidFill>
              </a:rPr>
              <a:t>Atm</a:t>
            </a:r>
            <a:r>
              <a:rPr lang="el-GR" sz="1800" b="0" i="1" dirty="0" smtClean="0">
                <a:solidFill>
                  <a:srgbClr val="FFC8C8"/>
                </a:solidFill>
                <a:latin typeface="Times New Roman"/>
                <a:cs typeface="Times New Roman"/>
              </a:rPr>
              <a:t> </a:t>
            </a:r>
            <a:r>
              <a:rPr lang="el-GR" sz="1800" b="0" i="1" dirty="0" smtClean="0">
                <a:solidFill>
                  <a:srgbClr val="FFC8C8"/>
                </a:solidFill>
                <a:latin typeface="Arial Narrow"/>
                <a:cs typeface="Times New Roman"/>
              </a:rPr>
              <a:t>•</a:t>
            </a:r>
            <a:r>
              <a:rPr lang="en-US" sz="1800" b="0" i="1" dirty="0" smtClean="0">
                <a:solidFill>
                  <a:srgbClr val="FFC8C8"/>
                </a:solidFill>
                <a:latin typeface="Arial Narrow"/>
                <a:cs typeface="Times New Roman"/>
              </a:rPr>
              <a:t> </a:t>
            </a:r>
            <a:r>
              <a:rPr lang="el-GR" sz="1800" b="0" i="1" dirty="0" smtClean="0">
                <a:solidFill>
                  <a:srgbClr val="FFC8C8"/>
                </a:solidFill>
                <a:latin typeface="Times New Roman"/>
                <a:cs typeface="Times New Roman"/>
              </a:rPr>
              <a:t>τ</a:t>
            </a:r>
            <a:r>
              <a:rPr lang="en-US" sz="1800" b="0" i="1" dirty="0" smtClean="0">
                <a:solidFill>
                  <a:srgbClr val="FFC8C8"/>
                </a:solidFill>
                <a:latin typeface="Times New Roman"/>
                <a:cs typeface="Times New Roman"/>
              </a:rPr>
              <a:t> </a:t>
            </a:r>
            <a:r>
              <a:rPr lang="el-GR" sz="1800" b="0" i="1" dirty="0" smtClean="0">
                <a:solidFill>
                  <a:srgbClr val="FFC8C8"/>
                </a:solidFill>
                <a:latin typeface="Arial Narrow"/>
                <a:cs typeface="Times New Roman"/>
              </a:rPr>
              <a:t>• </a:t>
            </a:r>
            <a:r>
              <a:rPr lang="en-US" sz="1800" b="0" i="1" dirty="0" err="1" smtClean="0">
                <a:solidFill>
                  <a:srgbClr val="FFC8C8"/>
                </a:solidFill>
                <a:latin typeface="Times New Roman"/>
                <a:cs typeface="Times New Roman"/>
              </a:rPr>
              <a:t>AirMass</a:t>
            </a:r>
            <a:endParaRPr lang="en-US" sz="1800" b="0" i="1" dirty="0" smtClean="0">
              <a:solidFill>
                <a:srgbClr val="FFC8C8"/>
              </a:solidFill>
              <a:latin typeface="Times New Roman"/>
              <a:cs typeface="Times New Roman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1800" b="0" dirty="0" smtClean="0">
                <a:latin typeface="+mn-lt"/>
                <a:cs typeface="Times New Roman"/>
              </a:rPr>
              <a:t>Sometimes written as: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lang="en-US" sz="1800" dirty="0" smtClean="0"/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Atmospheric Opacity (</a:t>
            </a:r>
            <a:r>
              <a:rPr lang="el-GR" dirty="0" smtClean="0">
                <a:latin typeface="Times New Roman"/>
                <a:cs typeface="Times New Roman"/>
              </a:rPr>
              <a:t>τ</a:t>
            </a:r>
            <a:r>
              <a:rPr lang="en-US" dirty="0" smtClean="0">
                <a:latin typeface="Times New Roman"/>
                <a:cs typeface="Times New Roman"/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1752600"/>
          </a:xfrm>
        </p:spPr>
        <p:txBody>
          <a:bodyPr/>
          <a:lstStyle/>
          <a:p>
            <a:r>
              <a:rPr lang="en-US" sz="2000" dirty="0" smtClean="0"/>
              <a:t>Hits observations twice:</a:t>
            </a:r>
          </a:p>
          <a:p>
            <a:pPr lvl="1"/>
            <a:r>
              <a:rPr lang="en-US" sz="1800" dirty="0" smtClean="0"/>
              <a:t>Attenuates the source</a:t>
            </a:r>
          </a:p>
          <a:p>
            <a:pPr lvl="1"/>
            <a:r>
              <a:rPr lang="en-US" sz="1800" dirty="0" smtClean="0"/>
              <a:t>Adds to received power (</a:t>
            </a:r>
            <a:r>
              <a:rPr lang="en-US" sz="1800" dirty="0" err="1" smtClean="0"/>
              <a:t>T</a:t>
            </a:r>
            <a:r>
              <a:rPr lang="en-US" sz="1800" baseline="-25000" dirty="0" err="1" smtClean="0"/>
              <a:t>sys</a:t>
            </a:r>
            <a:r>
              <a:rPr lang="en-US" sz="1800" dirty="0" smtClean="0"/>
              <a:t>)</a:t>
            </a:r>
            <a:endParaRPr lang="en-US" sz="1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762000" y="2057400"/>
          <a:ext cx="1981200" cy="419430"/>
        </p:xfrm>
        <a:graphic>
          <a:graphicData uri="http://schemas.openxmlformats.org/presentationml/2006/ole">
            <p:oleObj spid="_x0000_s142339" name="Equation" r:id="rId3" imgW="1079280" imgH="228600" progId="Equation.3">
              <p:embed/>
            </p:oleObj>
          </a:graphicData>
        </a:graphic>
      </p:graphicFrame>
      <p:graphicFrame>
        <p:nvGraphicFramePr>
          <p:cNvPr id="142340" name="Object 4"/>
          <p:cNvGraphicFramePr>
            <a:graphicFrameLocks noChangeAspect="1"/>
          </p:cNvGraphicFramePr>
          <p:nvPr/>
        </p:nvGraphicFramePr>
        <p:xfrm>
          <a:off x="3886200" y="5791200"/>
          <a:ext cx="4883360" cy="838200"/>
        </p:xfrm>
        <a:graphic>
          <a:graphicData uri="http://schemas.openxmlformats.org/presentationml/2006/ole">
            <p:oleObj spid="_x0000_s142340" name="Equation" r:id="rId4" imgW="2806560" imgH="482400" progId="Equation.3">
              <p:embed/>
            </p:oleObj>
          </a:graphicData>
        </a:graphic>
      </p:graphicFrame>
      <p:graphicFrame>
        <p:nvGraphicFramePr>
          <p:cNvPr id="142341" name="Object 5"/>
          <p:cNvGraphicFramePr>
            <a:graphicFrameLocks noChangeAspect="1"/>
          </p:cNvGraphicFramePr>
          <p:nvPr/>
        </p:nvGraphicFramePr>
        <p:xfrm>
          <a:off x="762000" y="2590800"/>
          <a:ext cx="7162800" cy="863036"/>
        </p:xfrm>
        <a:graphic>
          <a:graphicData uri="http://schemas.openxmlformats.org/presentationml/2006/ole">
            <p:oleObj spid="_x0000_s142341" name="Equation" r:id="rId5" imgW="4216320" imgH="50796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191000" y="4114800"/>
          <a:ext cx="3048000" cy="641684"/>
        </p:xfrm>
        <a:graphic>
          <a:graphicData uri="http://schemas.openxmlformats.org/presentationml/2006/ole">
            <p:oleObj spid="_x0000_s142342" name="Equation" r:id="rId6" imgW="217152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382000" cy="788987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Radiative</a:t>
            </a:r>
            <a:r>
              <a:rPr lang="en-US" sz="3200" dirty="0" smtClean="0"/>
              <a:t> Transfer Through any Atmosphere</a:t>
            </a:r>
            <a:endParaRPr lang="en-US" sz="3200" dirty="0"/>
          </a:p>
        </p:txBody>
      </p:sp>
      <p:pic>
        <p:nvPicPr>
          <p:cNvPr id="143362" name="Picture 2" descr="G:\SSSchool'11\Weather\RadiativeTransferMod.gif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52400" y="866081"/>
            <a:ext cx="8839200" cy="5890360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1371600"/>
            <a:ext cx="8686800" cy="5262979"/>
          </a:xfrm>
          <a:prstGeom prst="rect">
            <a:avLst/>
          </a:prstGeom>
          <a:noFill/>
          <a:ln w="317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0" dirty="0" smtClean="0"/>
              <a:t>H(km)      </a:t>
            </a:r>
            <a:r>
              <a:rPr lang="en-US" sz="1400" b="0" dirty="0" smtClean="0">
                <a:sym typeface="Symbol"/>
              </a:rPr>
              <a:t></a:t>
            </a:r>
            <a:r>
              <a:rPr lang="en-US" sz="1400" b="0" dirty="0" smtClean="0"/>
              <a:t>H (km)            </a:t>
            </a:r>
            <a:r>
              <a:rPr lang="el-GR" sz="1400" b="0" dirty="0" smtClean="0">
                <a:latin typeface="Times New Roman"/>
                <a:cs typeface="Times New Roman"/>
              </a:rPr>
              <a:t>κ</a:t>
            </a:r>
            <a:r>
              <a:rPr lang="en-US" sz="1400" b="0" dirty="0" smtClean="0">
                <a:latin typeface="Lucida Sans" pitchFamily="34" charset="0"/>
                <a:cs typeface="Times New Roman"/>
              </a:rPr>
              <a:t>(</a:t>
            </a:r>
            <a:r>
              <a:rPr lang="en-US" sz="1400" b="0" dirty="0" err="1" smtClean="0">
                <a:latin typeface="Lucida Sans" pitchFamily="34" charset="0"/>
                <a:cs typeface="Times New Roman"/>
              </a:rPr>
              <a:t>Nepers</a:t>
            </a:r>
            <a:r>
              <a:rPr lang="en-US" sz="1400" b="0" dirty="0" smtClean="0">
                <a:latin typeface="Lucida Sans" pitchFamily="34" charset="0"/>
                <a:cs typeface="Times New Roman"/>
              </a:rPr>
              <a:t>/km</a:t>
            </a:r>
            <a:r>
              <a:rPr lang="en-US" sz="1400" b="0" dirty="0" smtClean="0">
                <a:latin typeface="Times New Roman"/>
                <a:cs typeface="Times New Roman"/>
              </a:rPr>
              <a:t>)</a:t>
            </a:r>
            <a:r>
              <a:rPr lang="en-US" sz="1400" b="0" dirty="0" smtClean="0"/>
              <a:t>         </a:t>
            </a:r>
            <a:r>
              <a:rPr lang="en-US" sz="1400" b="0" dirty="0" err="1" smtClean="0"/>
              <a:t>T</a:t>
            </a:r>
            <a:r>
              <a:rPr lang="en-US" sz="1400" b="0" baseline="-25000" dirty="0" err="1" smtClean="0"/>
              <a:t>Layer</a:t>
            </a:r>
            <a:r>
              <a:rPr lang="en-US" sz="1400" b="0" dirty="0" smtClean="0"/>
              <a:t>(K)      </a:t>
            </a:r>
            <a:r>
              <a:rPr lang="el-GR" sz="1400" b="0" dirty="0" smtClean="0">
                <a:latin typeface="Times New Roman"/>
                <a:cs typeface="Times New Roman"/>
              </a:rPr>
              <a:t>τ</a:t>
            </a:r>
            <a:r>
              <a:rPr lang="en-US" sz="1400" b="0" dirty="0" smtClean="0"/>
              <a:t>             </a:t>
            </a:r>
            <a:r>
              <a:rPr lang="en-US" sz="1400" b="0" dirty="0" smtClean="0">
                <a:latin typeface="Times New Roman"/>
                <a:cs typeface="Times New Roman"/>
              </a:rPr>
              <a:t>∑</a:t>
            </a:r>
            <a:r>
              <a:rPr lang="el-GR" sz="1400" b="0" dirty="0" smtClean="0">
                <a:latin typeface="Times New Roman"/>
                <a:cs typeface="Times New Roman"/>
              </a:rPr>
              <a:t>τ</a:t>
            </a:r>
            <a:r>
              <a:rPr lang="en-US" sz="1400" b="0" dirty="0" smtClean="0"/>
              <a:t>       Attenuation      T</a:t>
            </a:r>
            <a:r>
              <a:rPr lang="en-US" sz="1400" b="0" baseline="-25000" dirty="0" smtClean="0"/>
              <a:t>A</a:t>
            </a:r>
            <a:r>
              <a:rPr lang="en-US" sz="1400" b="0" dirty="0" smtClean="0"/>
              <a:t> (K)     </a:t>
            </a:r>
            <a:r>
              <a:rPr lang="en-US" sz="1400" b="0" dirty="0" err="1" smtClean="0"/>
              <a:t>T</a:t>
            </a:r>
            <a:r>
              <a:rPr lang="en-US" sz="1400" b="0" baseline="-25000" dirty="0" err="1" smtClean="0"/>
              <a:t>sys</a:t>
            </a:r>
            <a:r>
              <a:rPr lang="en-US" sz="1400" b="0" baseline="30000" dirty="0" smtClean="0"/>
              <a:t> </a:t>
            </a:r>
            <a:r>
              <a:rPr lang="en-US" sz="1400" b="0" dirty="0" smtClean="0"/>
              <a:t>(K)</a:t>
            </a:r>
            <a:endParaRPr lang="en-US" sz="1400" b="0" baseline="30000" dirty="0" smtClean="0"/>
          </a:p>
          <a:p>
            <a:r>
              <a:rPr lang="en-US" sz="1400" b="0" dirty="0" smtClean="0"/>
              <a:t>--------------------------------------------------------------------------------------------------------------------------------------------</a:t>
            </a:r>
          </a:p>
          <a:p>
            <a:r>
              <a:rPr lang="en-US" sz="1400" b="0" dirty="0" smtClean="0"/>
              <a:t>Above Atmosphere                    0               	                   0             0              1.0               10         12.7</a:t>
            </a:r>
          </a:p>
          <a:p>
            <a:r>
              <a:rPr lang="en-US" sz="1400" b="0" dirty="0" smtClean="0"/>
              <a:t>34.8        12.00	     1.0189e-07     	222.34</a:t>
            </a:r>
          </a:p>
          <a:p>
            <a:r>
              <a:rPr lang="en-US" sz="1400" b="0" dirty="0" smtClean="0"/>
              <a:t>17.3        17.55          	     1.6119e-05     	203.99</a:t>
            </a:r>
          </a:p>
          <a:p>
            <a:r>
              <a:rPr lang="en-US" sz="1400" b="0" dirty="0" smtClean="0"/>
              <a:t>11.7         5.557	     1.0405e-04     	225.49</a:t>
            </a:r>
          </a:p>
          <a:p>
            <a:r>
              <a:rPr lang="en-US" sz="1400" b="0" dirty="0" smtClean="0"/>
              <a:t>8.5           3.260	     4.0313e-04     	250.79</a:t>
            </a:r>
          </a:p>
          <a:p>
            <a:r>
              <a:rPr lang="en-US" sz="1400" b="0" dirty="0" smtClean="0"/>
              <a:t>6.0           2.465	     5.4708e-04     	265.69</a:t>
            </a:r>
          </a:p>
          <a:p>
            <a:r>
              <a:rPr lang="en-US" sz="1400" b="0" dirty="0" smtClean="0"/>
              <a:t>4.2           1.778	     8.9588e-04     	275.99</a:t>
            </a:r>
          </a:p>
          <a:p>
            <a:r>
              <a:rPr lang="en-US" sz="1400" b="0" dirty="0" smtClean="0"/>
              <a:t>2.9           1.308	     1.8908e-03    	282.59</a:t>
            </a:r>
          </a:p>
          <a:p>
            <a:r>
              <a:rPr lang="en-US" sz="1400" b="0" dirty="0" smtClean="0"/>
              <a:t>2.0           0.956	     4.0906e-03    	287.89</a:t>
            </a:r>
          </a:p>
          <a:p>
            <a:r>
              <a:rPr lang="en-US" sz="1400" b="0" dirty="0" smtClean="0"/>
              <a:t>1.4           0.565	     8.2437e-03     	287.79</a:t>
            </a:r>
          </a:p>
          <a:p>
            <a:r>
              <a:rPr lang="en-US" sz="1400" b="0" dirty="0" smtClean="0"/>
              <a:t>1.1           0.315	     0.0121247      	288.69</a:t>
            </a:r>
          </a:p>
          <a:p>
            <a:r>
              <a:rPr lang="en-US" sz="1400" b="0" dirty="0" smtClean="0"/>
              <a:t>0.8           0.251	     0.0169950      	288.59  </a:t>
            </a:r>
          </a:p>
          <a:p>
            <a:r>
              <a:rPr lang="en-US" sz="1400" b="0" dirty="0" smtClean="0"/>
              <a:t>--------------------------------------------------------------------------------------------------------------------------------------------</a:t>
            </a:r>
          </a:p>
          <a:p>
            <a:r>
              <a:rPr lang="en-US" sz="1400" b="0" dirty="0" smtClean="0"/>
              <a:t>                                                       </a:t>
            </a:r>
            <a:r>
              <a:rPr lang="en-US" sz="1400" b="0" dirty="0" err="1" smtClean="0"/>
              <a:t>T</a:t>
            </a:r>
            <a:r>
              <a:rPr lang="en-US" sz="1400" b="0" baseline="-25000" dirty="0" err="1" smtClean="0"/>
              <a:t>Atm</a:t>
            </a:r>
            <a:r>
              <a:rPr lang="en-US" sz="1400" b="0" dirty="0" smtClean="0"/>
              <a:t> = (</a:t>
            </a:r>
            <a:r>
              <a:rPr lang="en-US" sz="1400" b="0" dirty="0" err="1" smtClean="0"/>
              <a:t>T</a:t>
            </a:r>
            <a:r>
              <a:rPr lang="en-US" sz="1400" b="0" baseline="-25000" dirty="0" err="1" smtClean="0"/>
              <a:t>sys</a:t>
            </a:r>
            <a:r>
              <a:rPr lang="en-US" sz="1400" b="0" dirty="0" smtClean="0"/>
              <a:t> - T</a:t>
            </a:r>
            <a:r>
              <a:rPr lang="en-US" sz="1400" b="0" baseline="-25000" dirty="0" smtClean="0"/>
              <a:t>A </a:t>
            </a:r>
            <a:r>
              <a:rPr lang="en-US" sz="1400" b="0" dirty="0" smtClean="0"/>
              <a:t> - T</a:t>
            </a:r>
            <a:r>
              <a:rPr lang="en-US" sz="1400" b="0" baseline="-25000" dirty="0" smtClean="0"/>
              <a:t>CMB</a:t>
            </a:r>
            <a:r>
              <a:rPr lang="en-US" sz="1400" b="0" dirty="0" smtClean="0"/>
              <a:t> </a:t>
            </a:r>
            <a:r>
              <a:rPr lang="en-US" sz="1400" b="0" dirty="0" smtClean="0">
                <a:latin typeface="Arial Narrow"/>
              </a:rPr>
              <a:t>• </a:t>
            </a:r>
            <a:r>
              <a:rPr lang="en-US" sz="1400" b="0" dirty="0" smtClean="0"/>
              <a:t>exp(-</a:t>
            </a:r>
            <a:r>
              <a:rPr lang="en-US" sz="1400" b="0" dirty="0" smtClean="0">
                <a:latin typeface="Times New Roman"/>
                <a:cs typeface="Times New Roman"/>
              </a:rPr>
              <a:t> ∑</a:t>
            </a:r>
            <a:r>
              <a:rPr lang="el-GR" sz="1400" b="0" dirty="0" smtClean="0">
                <a:latin typeface="Times New Roman"/>
                <a:cs typeface="Times New Roman"/>
              </a:rPr>
              <a:t>τ</a:t>
            </a:r>
            <a:r>
              <a:rPr lang="en-US" sz="1400" b="0" dirty="0" smtClean="0"/>
              <a:t>)) / (1 - exp(-</a:t>
            </a:r>
            <a:r>
              <a:rPr lang="en-US" sz="1400" b="0" dirty="0" smtClean="0">
                <a:latin typeface="Times New Roman"/>
                <a:cs typeface="Times New Roman"/>
              </a:rPr>
              <a:t> ∑</a:t>
            </a:r>
            <a:r>
              <a:rPr lang="el-GR" sz="1400" b="0" dirty="0" smtClean="0">
                <a:latin typeface="Times New Roman"/>
                <a:cs typeface="Times New Roman"/>
              </a:rPr>
              <a:t>τ</a:t>
            </a:r>
            <a:r>
              <a:rPr lang="en-US" sz="1400" b="0" dirty="0" smtClean="0"/>
              <a:t>)) =  ____________</a:t>
            </a:r>
          </a:p>
          <a:p>
            <a:r>
              <a:rPr lang="en-US" sz="1400" b="0" dirty="0" smtClean="0"/>
              <a:t>                                                                                                  Total </a:t>
            </a:r>
            <a:r>
              <a:rPr lang="en-US" sz="1400" b="0" dirty="0" err="1" smtClean="0"/>
              <a:t>T</a:t>
            </a:r>
            <a:r>
              <a:rPr lang="en-US" sz="1400" b="0" baseline="-25000" dirty="0" err="1" smtClean="0"/>
              <a:t>sys</a:t>
            </a:r>
            <a:r>
              <a:rPr lang="en-US" sz="1400" b="0" dirty="0" smtClean="0"/>
              <a:t> = </a:t>
            </a:r>
            <a:r>
              <a:rPr lang="en-US" sz="1400" b="0" dirty="0" err="1" smtClean="0"/>
              <a:t>T</a:t>
            </a:r>
            <a:r>
              <a:rPr lang="en-US" sz="1400" b="0" baseline="-25000" dirty="0" err="1" smtClean="0"/>
              <a:t>sys</a:t>
            </a:r>
            <a:r>
              <a:rPr lang="en-US" sz="1400" b="0" dirty="0" smtClean="0"/>
              <a:t> + </a:t>
            </a:r>
            <a:r>
              <a:rPr lang="en-US" sz="1400" b="0" dirty="0" err="1" smtClean="0"/>
              <a:t>T</a:t>
            </a:r>
            <a:r>
              <a:rPr lang="en-US" sz="1400" b="0" baseline="-25000" dirty="0" err="1" smtClean="0"/>
              <a:t>rcvr</a:t>
            </a:r>
            <a:r>
              <a:rPr lang="en-US" sz="1400" b="0" dirty="0" smtClean="0"/>
              <a:t>   =  ____________	</a:t>
            </a:r>
          </a:p>
          <a:p>
            <a:r>
              <a:rPr lang="en-US" sz="1400" b="0" dirty="0" smtClean="0"/>
              <a:t>Formulae:</a:t>
            </a:r>
          </a:p>
          <a:p>
            <a:r>
              <a:rPr lang="en-US" sz="1400" b="0" dirty="0" smtClean="0"/>
              <a:t>      </a:t>
            </a:r>
            <a:r>
              <a:rPr lang="el-GR" sz="1400" b="0" dirty="0" smtClean="0">
                <a:latin typeface="Times New Roman"/>
                <a:cs typeface="Times New Roman"/>
              </a:rPr>
              <a:t>τ</a:t>
            </a:r>
            <a:r>
              <a:rPr lang="en-US" sz="1400" b="0" dirty="0" smtClean="0"/>
              <a:t> = </a:t>
            </a:r>
            <a:r>
              <a:rPr lang="el-GR" sz="1400" b="0" dirty="0" smtClean="0">
                <a:latin typeface="Times New Roman"/>
                <a:cs typeface="Times New Roman"/>
              </a:rPr>
              <a:t>κ</a:t>
            </a:r>
            <a:r>
              <a:rPr lang="en-US" sz="1400" b="0" dirty="0" smtClean="0">
                <a:latin typeface="Times New Roman"/>
                <a:cs typeface="Times New Roman"/>
              </a:rPr>
              <a:t> </a:t>
            </a:r>
            <a:r>
              <a:rPr lang="el-GR" sz="1400" b="0" dirty="0" smtClean="0">
                <a:latin typeface="Times New Roman"/>
                <a:cs typeface="Times New Roman"/>
              </a:rPr>
              <a:t> </a:t>
            </a:r>
            <a:r>
              <a:rPr lang="el-GR" sz="1400" b="0" dirty="0" smtClean="0">
                <a:latin typeface="Arial Narrow"/>
                <a:cs typeface="Times New Roman"/>
              </a:rPr>
              <a:t>•</a:t>
            </a:r>
            <a:r>
              <a:rPr lang="en-US" sz="1400" b="0" dirty="0" smtClean="0">
                <a:latin typeface="Arial Narrow"/>
                <a:cs typeface="Times New Roman"/>
              </a:rPr>
              <a:t> </a:t>
            </a:r>
            <a:r>
              <a:rPr lang="en-US" sz="1400" b="0" dirty="0" smtClean="0">
                <a:sym typeface="Symbol"/>
              </a:rPr>
              <a:t></a:t>
            </a:r>
            <a:r>
              <a:rPr lang="en-US" sz="1400" b="0" dirty="0" smtClean="0"/>
              <a:t>H</a:t>
            </a:r>
          </a:p>
          <a:p>
            <a:r>
              <a:rPr lang="en-US" sz="1400" b="0" dirty="0" smtClean="0"/>
              <a:t>      Attenuation = exp(-</a:t>
            </a:r>
            <a:r>
              <a:rPr lang="el-GR" sz="1400" b="0" dirty="0" smtClean="0">
                <a:latin typeface="Times New Roman"/>
                <a:cs typeface="Times New Roman"/>
              </a:rPr>
              <a:t>τ </a:t>
            </a:r>
            <a:r>
              <a:rPr lang="en-US" sz="1400" b="0" dirty="0" smtClean="0"/>
              <a:t>)</a:t>
            </a:r>
          </a:p>
          <a:p>
            <a:r>
              <a:rPr lang="en-US" sz="1400" b="0" dirty="0" smtClean="0"/>
              <a:t>      T</a:t>
            </a:r>
            <a:r>
              <a:rPr lang="en-US" sz="1400" b="0" baseline="-25000" dirty="0" smtClean="0"/>
              <a:t>A</a:t>
            </a:r>
            <a:r>
              <a:rPr lang="en-US" sz="1400" b="0" dirty="0" smtClean="0"/>
              <a:t> = </a:t>
            </a:r>
            <a:r>
              <a:rPr lang="en-US" sz="1400" b="0" dirty="0" err="1" smtClean="0"/>
              <a:t>T</a:t>
            </a:r>
            <a:r>
              <a:rPr lang="en-US" sz="1400" b="0" baseline="-25000" dirty="0" err="1" smtClean="0"/>
              <a:t>A</a:t>
            </a:r>
            <a:r>
              <a:rPr lang="en-US" sz="1400" b="0" baseline="30000" dirty="0" err="1" smtClean="0"/>
              <a:t>Previous</a:t>
            </a:r>
            <a:r>
              <a:rPr lang="en-US" sz="1400" b="0" dirty="0" smtClean="0"/>
              <a:t>  </a:t>
            </a:r>
            <a:r>
              <a:rPr lang="el-GR" sz="1400" b="0" dirty="0" smtClean="0">
                <a:latin typeface="Arial Narrow"/>
                <a:cs typeface="Times New Roman"/>
              </a:rPr>
              <a:t>•</a:t>
            </a:r>
            <a:r>
              <a:rPr lang="el-GR" sz="1400" b="0" dirty="0" smtClean="0">
                <a:latin typeface="Times New Roman"/>
                <a:cs typeface="Times New Roman"/>
              </a:rPr>
              <a:t> </a:t>
            </a:r>
            <a:r>
              <a:rPr lang="en-US" sz="1400" b="0" dirty="0" smtClean="0"/>
              <a:t>Attenuation</a:t>
            </a:r>
          </a:p>
          <a:p>
            <a:r>
              <a:rPr lang="en-US" sz="1400" b="0" dirty="0" smtClean="0"/>
              <a:t>      </a:t>
            </a:r>
            <a:r>
              <a:rPr lang="en-US" sz="1400" b="0" dirty="0" err="1" smtClean="0"/>
              <a:t>T</a:t>
            </a:r>
            <a:r>
              <a:rPr lang="en-US" sz="1400" b="0" baseline="-25000" dirty="0" err="1" smtClean="0"/>
              <a:t>sys</a:t>
            </a:r>
            <a:r>
              <a:rPr lang="en-US" sz="1400" b="0" dirty="0" smtClean="0"/>
              <a:t> = </a:t>
            </a:r>
            <a:r>
              <a:rPr lang="en-US" sz="1400" b="0" dirty="0" err="1" smtClean="0"/>
              <a:t>Tsys</a:t>
            </a:r>
            <a:r>
              <a:rPr lang="en-US" sz="1400" b="0" baseline="30000" dirty="0" err="1" smtClean="0"/>
              <a:t>Previous</a:t>
            </a:r>
            <a:r>
              <a:rPr lang="en-US" sz="1400" b="0" dirty="0" smtClean="0"/>
              <a:t> </a:t>
            </a:r>
            <a:r>
              <a:rPr lang="el-GR" sz="1400" b="0" dirty="0" smtClean="0">
                <a:latin typeface="Arial Narrow"/>
                <a:cs typeface="Times New Roman"/>
              </a:rPr>
              <a:t>•</a:t>
            </a:r>
            <a:r>
              <a:rPr lang="el-GR" sz="1400" b="0" dirty="0" smtClean="0">
                <a:latin typeface="Times New Roman"/>
                <a:cs typeface="Times New Roman"/>
              </a:rPr>
              <a:t> </a:t>
            </a:r>
            <a:r>
              <a:rPr lang="en-US" sz="1400" b="0" dirty="0" smtClean="0"/>
              <a:t>Attenuation +  </a:t>
            </a:r>
            <a:r>
              <a:rPr lang="en-US" sz="1400" b="0" dirty="0" err="1" smtClean="0"/>
              <a:t>T</a:t>
            </a:r>
            <a:r>
              <a:rPr lang="en-US" sz="1400" b="0" baseline="-25000" dirty="0" err="1" smtClean="0"/>
              <a:t>Layer</a:t>
            </a:r>
            <a:r>
              <a:rPr lang="en-US" sz="1400" b="0" dirty="0" smtClean="0"/>
              <a:t> </a:t>
            </a:r>
            <a:r>
              <a:rPr lang="en-US" sz="1400" b="0" dirty="0" smtClean="0">
                <a:latin typeface="Arial Narrow"/>
              </a:rPr>
              <a:t>• </a:t>
            </a:r>
            <a:r>
              <a:rPr lang="en-US" sz="1400" b="0" dirty="0" smtClean="0"/>
              <a:t>(1 - Attenuation)</a:t>
            </a:r>
          </a:p>
          <a:p>
            <a:endParaRPr lang="en-US" sz="1400" b="0" dirty="0" smtClean="0"/>
          </a:p>
          <a:p>
            <a:r>
              <a:rPr lang="en-US" sz="1400" b="0" dirty="0" smtClean="0"/>
              <a:t>Use: </a:t>
            </a:r>
            <a:r>
              <a:rPr lang="en-US" sz="1400" b="0" dirty="0" err="1" smtClean="0"/>
              <a:t>T</a:t>
            </a:r>
            <a:r>
              <a:rPr lang="en-US" sz="1400" b="0" baseline="-25000" dirty="0" err="1" smtClean="0"/>
              <a:t>rcvr</a:t>
            </a:r>
            <a:r>
              <a:rPr lang="en-US" sz="1400" b="0" dirty="0" smtClean="0"/>
              <a:t> = 15 K, T</a:t>
            </a:r>
            <a:r>
              <a:rPr lang="en-US" sz="1400" b="0" baseline="-25000" dirty="0" smtClean="0"/>
              <a:t>CMB </a:t>
            </a:r>
            <a:r>
              <a:rPr lang="en-US" sz="1400" b="0" dirty="0" smtClean="0"/>
              <a:t>= 2.7 K</a:t>
            </a:r>
            <a:endParaRPr lang="en-US" sz="1400" b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7813"/>
            <a:ext cx="8077200" cy="788987"/>
          </a:xfrm>
        </p:spPr>
        <p:txBody>
          <a:bodyPr>
            <a:noAutofit/>
          </a:bodyPr>
          <a:lstStyle/>
          <a:p>
            <a:r>
              <a:rPr lang="en-US" sz="2400" dirty="0" smtClean="0"/>
              <a:t>Exercise 2: </a:t>
            </a:r>
            <a:r>
              <a:rPr lang="el-GR" sz="2400" dirty="0" smtClean="0">
                <a:latin typeface="Times New Roman"/>
                <a:cs typeface="Times New Roman"/>
              </a:rPr>
              <a:t>τ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T</a:t>
            </a:r>
            <a:r>
              <a:rPr lang="en-US" sz="2400" baseline="-25000" dirty="0" err="1" smtClean="0">
                <a:latin typeface="Times New Roman"/>
                <a:cs typeface="Times New Roman"/>
              </a:rPr>
              <a:t>sys</a:t>
            </a:r>
            <a:r>
              <a:rPr lang="en-US" sz="2400" baseline="-25000" dirty="0" smtClean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err="1" smtClean="0">
                <a:latin typeface="Times New Roman"/>
                <a:cs typeface="Times New Roman"/>
              </a:rPr>
              <a:t>T</a:t>
            </a:r>
            <a:r>
              <a:rPr lang="en-US" sz="2400" baseline="-25000" dirty="0" err="1" smtClean="0">
                <a:latin typeface="Times New Roman"/>
                <a:cs typeface="Times New Roman"/>
              </a:rPr>
              <a:t>Atm</a:t>
            </a:r>
            <a:r>
              <a:rPr lang="en-US" sz="2400" baseline="-25000" dirty="0" smtClean="0">
                <a:latin typeface="Times New Roman"/>
                <a:cs typeface="Times New Roman"/>
              </a:rPr>
              <a:t>  </a:t>
            </a:r>
            <a:r>
              <a:rPr lang="en-US" sz="2400" dirty="0" smtClean="0">
                <a:latin typeface="Times New Roman"/>
                <a:cs typeface="Times New Roman"/>
              </a:rPr>
              <a:t>and Attenuation for Observation at the Zenith with No Spillover for a 10K Source</a:t>
            </a:r>
            <a:endParaRPr lang="en-US" sz="24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Tippings</a:t>
            </a:r>
            <a:r>
              <a:rPr lang="en-US" dirty="0" smtClean="0"/>
              <a:t> to Determine </a:t>
            </a:r>
            <a:r>
              <a:rPr lang="el-GR" dirty="0" smtClean="0">
                <a:latin typeface="Times New Roman"/>
                <a:cs typeface="Times New Roman"/>
              </a:rPr>
              <a:t>τ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5867400"/>
            <a:ext cx="8229600" cy="4530725"/>
          </a:xfrm>
        </p:spPr>
        <p:txBody>
          <a:bodyPr/>
          <a:lstStyle/>
          <a:p>
            <a:r>
              <a:rPr lang="en-US" sz="2000" dirty="0" smtClean="0"/>
              <a:t>Requires knowing </a:t>
            </a:r>
            <a:r>
              <a:rPr lang="en-US" sz="2000" dirty="0" err="1" smtClean="0"/>
              <a:t>T</a:t>
            </a:r>
            <a:r>
              <a:rPr lang="en-US" sz="2000" baseline="-25000" dirty="0" err="1" smtClean="0"/>
              <a:t>Atm</a:t>
            </a:r>
            <a:r>
              <a:rPr lang="en-US" sz="2000" dirty="0" smtClean="0"/>
              <a:t> and </a:t>
            </a:r>
            <a:r>
              <a:rPr lang="en-US" sz="2000" dirty="0" err="1" smtClean="0"/>
              <a:t>f</a:t>
            </a:r>
            <a:r>
              <a:rPr lang="en-US" sz="2000" baseline="-25000" dirty="0" err="1" smtClean="0"/>
              <a:t>Spillover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and good calibration</a:t>
            </a:r>
          </a:p>
          <a:p>
            <a:pPr lvl="1"/>
            <a:r>
              <a:rPr lang="en-US" sz="1800" dirty="0" smtClean="0">
                <a:sym typeface="Symbol"/>
              </a:rPr>
              <a:t></a:t>
            </a:r>
            <a:r>
              <a:rPr lang="en-US" sz="1800" dirty="0" err="1" smtClean="0">
                <a:sym typeface="Symbol"/>
              </a:rPr>
              <a:t>T</a:t>
            </a:r>
            <a:r>
              <a:rPr lang="en-US" sz="1800" baseline="-25000" dirty="0" err="1" smtClean="0">
                <a:sym typeface="Symbol"/>
              </a:rPr>
              <a:t>cal</a:t>
            </a:r>
            <a:r>
              <a:rPr lang="en-US" sz="1800" dirty="0" smtClean="0">
                <a:sym typeface="Symbol"/>
              </a:rPr>
              <a:t>/</a:t>
            </a:r>
            <a:r>
              <a:rPr lang="en-US" sz="1800" dirty="0" err="1" smtClean="0">
                <a:sym typeface="Symbol"/>
              </a:rPr>
              <a:t>T</a:t>
            </a:r>
            <a:r>
              <a:rPr lang="en-US" sz="1800" baseline="-25000" dirty="0" err="1" smtClean="0">
                <a:sym typeface="Symbol"/>
              </a:rPr>
              <a:t>cal</a:t>
            </a:r>
            <a:r>
              <a:rPr lang="en-US" sz="1800" dirty="0" smtClean="0">
                <a:sym typeface="Symbol"/>
              </a:rPr>
              <a:t> = </a:t>
            </a:r>
            <a:r>
              <a:rPr lang="en-US" sz="1800" dirty="0" err="1" smtClean="0">
                <a:sym typeface="Symbol"/>
              </a:rPr>
              <a:t>T</a:t>
            </a:r>
            <a:r>
              <a:rPr lang="en-US" sz="1800" baseline="-25000" dirty="0" err="1" smtClean="0">
                <a:sym typeface="Symbol"/>
              </a:rPr>
              <a:t>Sysl</a:t>
            </a:r>
            <a:r>
              <a:rPr lang="en-US" sz="1800" dirty="0" smtClean="0">
                <a:sym typeface="Symbol"/>
              </a:rPr>
              <a:t>/</a:t>
            </a:r>
            <a:r>
              <a:rPr lang="en-US" sz="1800" dirty="0" err="1" smtClean="0">
                <a:sym typeface="Symbol"/>
              </a:rPr>
              <a:t>T</a:t>
            </a:r>
            <a:r>
              <a:rPr lang="en-US" sz="1800" baseline="-25000" dirty="0" err="1" smtClean="0">
                <a:sym typeface="Symbol"/>
              </a:rPr>
              <a:t>Sys</a:t>
            </a:r>
            <a:r>
              <a:rPr lang="en-US" sz="1800" dirty="0" smtClean="0">
                <a:sym typeface="Symbol"/>
              </a:rPr>
              <a:t> = </a:t>
            </a:r>
            <a:r>
              <a:rPr lang="el-GR" sz="1800" dirty="0" smtClean="0">
                <a:latin typeface="Times New Roman"/>
                <a:cs typeface="Times New Roman"/>
              </a:rPr>
              <a:t> τ</a:t>
            </a:r>
            <a:r>
              <a:rPr lang="en-US" sz="1800" dirty="0" smtClean="0">
                <a:latin typeface="Times New Roman"/>
                <a:cs typeface="Times New Roman"/>
              </a:rPr>
              <a:t>/</a:t>
            </a:r>
            <a:r>
              <a:rPr lang="el-GR" sz="1800" dirty="0" smtClean="0">
                <a:latin typeface="Times New Roman"/>
                <a:cs typeface="Times New Roman"/>
              </a:rPr>
              <a:t>τ</a:t>
            </a:r>
            <a:endParaRPr lang="en-US" sz="1800" baseline="-25000" dirty="0" smtClean="0"/>
          </a:p>
          <a:p>
            <a:endParaRPr lang="en-US" sz="2400" baseline="-25000" dirty="0"/>
          </a:p>
        </p:txBody>
      </p:sp>
      <p:pic>
        <p:nvPicPr>
          <p:cNvPr id="144386" name="Picture 2" descr="G:\SSSchool'11\Weather\LBandTippingCurve.gif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04800" y="1295400"/>
            <a:ext cx="7086600" cy="4349823"/>
          </a:xfrm>
          <a:prstGeom prst="rect">
            <a:avLst/>
          </a:prstGeom>
          <a:noFill/>
        </p:spPr>
      </p:pic>
      <p:graphicFrame>
        <p:nvGraphicFramePr>
          <p:cNvPr id="144387" name="Object 3"/>
          <p:cNvGraphicFramePr>
            <a:graphicFrameLocks noChangeAspect="1"/>
          </p:cNvGraphicFramePr>
          <p:nvPr/>
        </p:nvGraphicFramePr>
        <p:xfrm>
          <a:off x="1752600" y="1371600"/>
          <a:ext cx="4673600" cy="979488"/>
        </p:xfrm>
        <a:graphic>
          <a:graphicData uri="http://schemas.openxmlformats.org/presentationml/2006/ole">
            <p:oleObj spid="_x0000_s144387" name="Equation" r:id="rId4" imgW="2298600" imgH="482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39825"/>
          </a:xfrm>
        </p:spPr>
        <p:txBody>
          <a:bodyPr/>
          <a:lstStyle/>
          <a:p>
            <a:r>
              <a:rPr lang="en-US" dirty="0" smtClean="0"/>
              <a:t>Definition of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Atm</a:t>
            </a:r>
            <a:endParaRPr lang="en-US" baseline="-250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555750" y="990600"/>
          <a:ext cx="6140450" cy="1428750"/>
        </p:xfrm>
        <a:graphic>
          <a:graphicData uri="http://schemas.openxmlformats.org/presentationml/2006/ole">
            <p:oleObj spid="_x0000_s145410" name="Equation" r:id="rId3" imgW="3606480" imgH="86328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1000" y="2456795"/>
            <a:ext cx="8305030" cy="4431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C8C8"/>
                </a:solidFill>
              </a:rPr>
              <a:t>The slope in a tipping curve really isn’t related </a:t>
            </a:r>
            <a:br>
              <a:rPr lang="en-US" sz="2800" dirty="0" smtClean="0">
                <a:solidFill>
                  <a:srgbClr val="FFC8C8"/>
                </a:solidFill>
              </a:rPr>
            </a:br>
            <a:r>
              <a:rPr lang="en-US" sz="2800" dirty="0" smtClean="0">
                <a:solidFill>
                  <a:srgbClr val="FFC8C8"/>
                </a:solidFill>
              </a:rPr>
              <a:t>to the opacity!!</a:t>
            </a:r>
          </a:p>
          <a:p>
            <a:endParaRPr lang="en-US" sz="2800" dirty="0" smtClean="0">
              <a:solidFill>
                <a:srgbClr val="FFC8C8"/>
              </a:solidFill>
            </a:endParaRPr>
          </a:p>
          <a:p>
            <a:r>
              <a:rPr lang="en-US" sz="2800" dirty="0" smtClean="0">
                <a:solidFill>
                  <a:srgbClr val="FFC8C8"/>
                </a:solidFill>
              </a:rPr>
              <a:t>Try instead:</a:t>
            </a:r>
          </a:p>
          <a:p>
            <a:endParaRPr lang="en-US" sz="1400" dirty="0" smtClean="0"/>
          </a:p>
          <a:p>
            <a:r>
              <a:rPr lang="en-US" sz="1200" dirty="0" smtClean="0"/>
              <a:t>; Calculates an estimate to </a:t>
            </a:r>
            <a:r>
              <a:rPr lang="en-US" sz="1200" dirty="0" err="1" smtClean="0"/>
              <a:t>Tatm</a:t>
            </a:r>
            <a:r>
              <a:rPr lang="en-US" sz="1200" dirty="0" smtClean="0"/>
              <a:t> from ground air temperature and frequencies.</a:t>
            </a:r>
          </a:p>
          <a:p>
            <a:r>
              <a:rPr lang="en-US" sz="1200" dirty="0" smtClean="0"/>
              <a:t>; Only appropriate for </a:t>
            </a:r>
            <a:r>
              <a:rPr lang="en-US" sz="1200" dirty="0" err="1" smtClean="0"/>
              <a:t>freqs</a:t>
            </a:r>
            <a:r>
              <a:rPr lang="en-US" sz="1200" dirty="0" smtClean="0"/>
              <a:t> &lt; 50 GHz. The </a:t>
            </a:r>
            <a:r>
              <a:rPr lang="en-US" sz="1200" dirty="0" err="1" smtClean="0"/>
              <a:t>rms</a:t>
            </a:r>
            <a:r>
              <a:rPr lang="en-US" sz="1200" dirty="0" smtClean="0"/>
              <a:t> uncertainty in my model is 3.5 K</a:t>
            </a:r>
          </a:p>
          <a:p>
            <a:r>
              <a:rPr lang="en-US" sz="1200" dirty="0" smtClean="0"/>
              <a:t>; Maddalena &amp; Johnson (2005, BAAS, Vol. 37, p.1438). </a:t>
            </a:r>
          </a:p>
          <a:p>
            <a:r>
              <a:rPr lang="en-US" sz="1200" dirty="0" smtClean="0"/>
              <a:t>;</a:t>
            </a:r>
          </a:p>
          <a:p>
            <a:r>
              <a:rPr lang="en-US" sz="1200" dirty="0" smtClean="0"/>
              <a:t>; </a:t>
            </a:r>
            <a:r>
              <a:rPr lang="en-US" sz="1200" dirty="0" err="1" smtClean="0"/>
              <a:t>freqs</a:t>
            </a:r>
            <a:r>
              <a:rPr lang="en-US" sz="1200" dirty="0" smtClean="0"/>
              <a:t> : list of frequencies in MHz</a:t>
            </a:r>
          </a:p>
          <a:p>
            <a:r>
              <a:rPr lang="en-US" sz="1200" dirty="0" smtClean="0"/>
              <a:t>; </a:t>
            </a:r>
            <a:r>
              <a:rPr lang="en-US" sz="1200" dirty="0" err="1" smtClean="0"/>
              <a:t>TempK</a:t>
            </a:r>
            <a:r>
              <a:rPr lang="en-US" sz="1200" dirty="0" smtClean="0"/>
              <a:t> :  ground temperature in K </a:t>
            </a:r>
          </a:p>
          <a:p>
            <a:r>
              <a:rPr lang="en-US" sz="1200" dirty="0" smtClean="0"/>
              <a:t>;</a:t>
            </a:r>
          </a:p>
          <a:p>
            <a:r>
              <a:rPr lang="en-US" sz="1200" dirty="0" smtClean="0"/>
              <a:t>function </a:t>
            </a:r>
            <a:r>
              <a:rPr lang="en-US" sz="1200" dirty="0" err="1" smtClean="0"/>
              <a:t>quickTatm</a:t>
            </a:r>
            <a:r>
              <a:rPr lang="en-US" sz="1200" dirty="0" smtClean="0"/>
              <a:t>, </a:t>
            </a:r>
            <a:r>
              <a:rPr lang="en-US" sz="1200" dirty="0" err="1" smtClean="0"/>
              <a:t>freqs</a:t>
            </a:r>
            <a:r>
              <a:rPr lang="en-US" sz="1200" dirty="0" smtClean="0"/>
              <a:t>, </a:t>
            </a:r>
            <a:r>
              <a:rPr lang="en-US" sz="1200" dirty="0" err="1" smtClean="0"/>
              <a:t>TempK</a:t>
            </a:r>
            <a:endParaRPr lang="en-US" sz="1200" dirty="0" smtClean="0"/>
          </a:p>
          <a:p>
            <a:r>
              <a:rPr lang="en-US" sz="1200" dirty="0" smtClean="0"/>
              <a:t>    f = </a:t>
            </a:r>
            <a:r>
              <a:rPr lang="en-US" sz="1200" dirty="0" err="1" smtClean="0"/>
              <a:t>freqs</a:t>
            </a:r>
            <a:r>
              <a:rPr lang="en-US" sz="1200" dirty="0" smtClean="0"/>
              <a:t>/1000.</a:t>
            </a:r>
          </a:p>
          <a:p>
            <a:r>
              <a:rPr lang="en-US" sz="1200" dirty="0" smtClean="0"/>
              <a:t>    A = 259.691860 - 1.66599001*f + 0.226962192*f^2 - 0.0100909636*f^3 + 0.00018402955*f^4 - 0.00000119516*f^5</a:t>
            </a:r>
          </a:p>
          <a:p>
            <a:r>
              <a:rPr lang="en-US" sz="1200" dirty="0" smtClean="0"/>
              <a:t>    B = 0.42557717 + 0.03393248*f + 0.000257983*f^2 - 0.0000653903*f^3 + 0.00000157104*f^4 - 0.00000001182*f^5</a:t>
            </a:r>
          </a:p>
          <a:p>
            <a:r>
              <a:rPr lang="en-US" sz="1200" dirty="0" smtClean="0"/>
              <a:t>    return, A + B*(TempK-273.15)</a:t>
            </a:r>
          </a:p>
          <a:p>
            <a:r>
              <a:rPr lang="en-US" sz="1200" dirty="0" smtClean="0"/>
              <a:t>end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Quick, Simple, and Accurate </a:t>
            </a:r>
            <a:r>
              <a:rPr lang="el-GR" dirty="0" smtClean="0">
                <a:latin typeface="Times New Roman"/>
                <a:cs typeface="Times New Roman"/>
              </a:rPr>
              <a:t>τ</a:t>
            </a:r>
            <a:endParaRPr lang="en-US" dirty="0"/>
          </a:p>
        </p:txBody>
      </p:sp>
      <p:pic>
        <p:nvPicPr>
          <p:cNvPr id="188419" name="Picture 3" descr="G:\SSSchool'11\Weather\FindTauFromTsysNoLine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1" y="1143000"/>
            <a:ext cx="5952694" cy="4114800"/>
          </a:xfrm>
          <a:prstGeom prst="rect">
            <a:avLst/>
          </a:prstGeom>
          <a:noFill/>
        </p:spPr>
      </p:pic>
      <p:pic>
        <p:nvPicPr>
          <p:cNvPr id="188418" name="Picture 2" descr="G:\SSSchool'11\Weather\FindTauFromTsy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3581400"/>
            <a:ext cx="4478300" cy="3095625"/>
          </a:xfrm>
          <a:prstGeom prst="rect">
            <a:avLst/>
          </a:prstGeom>
          <a:noFill/>
        </p:spPr>
      </p:pic>
      <p:graphicFrame>
        <p:nvGraphicFramePr>
          <p:cNvPr id="188420" name="Object 4"/>
          <p:cNvGraphicFramePr>
            <a:graphicFrameLocks noChangeAspect="1"/>
          </p:cNvGraphicFramePr>
          <p:nvPr/>
        </p:nvGraphicFramePr>
        <p:xfrm>
          <a:off x="3886200" y="1752600"/>
          <a:ext cx="4856741" cy="533400"/>
        </p:xfrm>
        <a:graphic>
          <a:graphicData uri="http://schemas.openxmlformats.org/presentationml/2006/ole">
            <p:oleObj spid="_x0000_s188420" name="Equation" r:id="rId5" imgW="219708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5486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Invert </a:t>
            </a:r>
            <a:r>
              <a:rPr lang="en-US" sz="2400" dirty="0" err="1" smtClean="0"/>
              <a:t>T</a:t>
            </a:r>
            <a:r>
              <a:rPr lang="en-US" sz="2400" baseline="-25000" dirty="0" err="1" smtClean="0"/>
              <a:t>sys</a:t>
            </a:r>
            <a:r>
              <a:rPr lang="en-US" sz="2400" dirty="0" smtClean="0"/>
              <a:t> equation to solve for attenuation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At low frequencies and low Air Mass: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C8C8"/>
                </a:solidFill>
              </a:rPr>
              <a:t>Every single observation </a:t>
            </a:r>
            <a:br>
              <a:rPr lang="en-US" sz="2800" dirty="0" smtClean="0">
                <a:solidFill>
                  <a:srgbClr val="FFC8C8"/>
                </a:solidFill>
              </a:rPr>
            </a:br>
            <a:r>
              <a:rPr lang="en-US" sz="2800" dirty="0" smtClean="0">
                <a:solidFill>
                  <a:srgbClr val="FFC8C8"/>
                </a:solidFill>
              </a:rPr>
              <a:t>tells you its opacity !!</a:t>
            </a:r>
          </a:p>
          <a:p>
            <a:r>
              <a:rPr lang="en-US" sz="2800" dirty="0" smtClean="0">
                <a:solidFill>
                  <a:srgbClr val="FFC8C8"/>
                </a:solidFill>
              </a:rPr>
              <a:t>Just need to use your </a:t>
            </a:r>
            <a:br>
              <a:rPr lang="en-US" sz="2800" dirty="0" smtClean="0">
                <a:solidFill>
                  <a:srgbClr val="FFC8C8"/>
                </a:solidFill>
              </a:rPr>
            </a:br>
            <a:r>
              <a:rPr lang="en-US" sz="2800" dirty="0" smtClean="0">
                <a:solidFill>
                  <a:srgbClr val="FFC8C8"/>
                </a:solidFill>
              </a:rPr>
              <a:t>ensemble of observations to determine </a:t>
            </a:r>
            <a:r>
              <a:rPr lang="en-US" sz="2800" dirty="0" err="1" smtClean="0">
                <a:solidFill>
                  <a:srgbClr val="FFC8C8"/>
                </a:solidFill>
              </a:rPr>
              <a:t>T</a:t>
            </a:r>
            <a:r>
              <a:rPr lang="en-US" sz="2800" baseline="-25000" dirty="0" err="1" smtClean="0">
                <a:solidFill>
                  <a:srgbClr val="FFC8C8"/>
                </a:solidFill>
              </a:rPr>
              <a:t>Rcvr</a:t>
            </a:r>
            <a:endParaRPr lang="en-US" sz="2800" baseline="-25000" dirty="0" smtClean="0">
              <a:solidFill>
                <a:srgbClr val="FFC8C8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Quick, Simple, and Accurate </a:t>
            </a:r>
            <a:r>
              <a:rPr lang="el-GR" dirty="0" smtClean="0">
                <a:latin typeface="Times New Roman"/>
                <a:cs typeface="Times New Roman"/>
              </a:rPr>
              <a:t>τ</a:t>
            </a:r>
            <a:endParaRPr lang="en-US" dirty="0"/>
          </a:p>
        </p:txBody>
      </p:sp>
      <p:graphicFrame>
        <p:nvGraphicFramePr>
          <p:cNvPr id="189442" name="Object 2"/>
          <p:cNvGraphicFramePr>
            <a:graphicFrameLocks noChangeAspect="1"/>
          </p:cNvGraphicFramePr>
          <p:nvPr/>
        </p:nvGraphicFramePr>
        <p:xfrm>
          <a:off x="685800" y="1752600"/>
          <a:ext cx="5562600" cy="1542441"/>
        </p:xfrm>
        <a:graphic>
          <a:graphicData uri="http://schemas.openxmlformats.org/presentationml/2006/ole">
            <p:oleObj spid="_x0000_s189442" name="Equation" r:id="rId3" imgW="3390840" imgH="939600" progId="Equation.3">
              <p:embed/>
            </p:oleObj>
          </a:graphicData>
        </a:graphic>
      </p:graphicFrame>
      <p:graphicFrame>
        <p:nvGraphicFramePr>
          <p:cNvPr id="189444" name="Object 4"/>
          <p:cNvGraphicFramePr>
            <a:graphicFrameLocks noChangeAspect="1"/>
          </p:cNvGraphicFramePr>
          <p:nvPr/>
        </p:nvGraphicFramePr>
        <p:xfrm>
          <a:off x="762000" y="3886200"/>
          <a:ext cx="2200275" cy="776288"/>
        </p:xfrm>
        <a:graphic>
          <a:graphicData uri="http://schemas.openxmlformats.org/presentationml/2006/ole">
            <p:oleObj spid="_x0000_s189444" name="Equation" r:id="rId4" imgW="1295280" imgH="457200" progId="Equation.3">
              <p:embed/>
            </p:oleObj>
          </a:graphicData>
        </a:graphic>
      </p:graphicFrame>
      <p:pic>
        <p:nvPicPr>
          <p:cNvPr id="9" name="Picture 2" descr="G:\SSSchool'11\Weather\FindTauFromTsys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12304" y="3810000"/>
            <a:ext cx="3250695" cy="22470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Opacity </a:t>
            </a:r>
            <a:r>
              <a:rPr lang="en-US" sz="3400" dirty="0" err="1" smtClean="0"/>
              <a:t>vs</a:t>
            </a:r>
            <a:r>
              <a:rPr lang="en-US" sz="3400" dirty="0" smtClean="0"/>
              <a:t> Frequency</a:t>
            </a:r>
            <a:endParaRPr lang="en-US" sz="3400" dirty="0"/>
          </a:p>
        </p:txBody>
      </p:sp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3962400" y="5638800"/>
            <a:ext cx="1381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0"/>
              <a:t>Total Opacity</a:t>
            </a: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3278188" y="3260725"/>
            <a:ext cx="2587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0"/>
              <a:t>gfs3_c27_1190268000.buf</a:t>
            </a:r>
          </a:p>
        </p:txBody>
      </p:sp>
      <p:pic>
        <p:nvPicPr>
          <p:cNvPr id="9216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371600"/>
            <a:ext cx="62484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Opacities from Various Atmosphere Components</a:t>
            </a:r>
            <a:endParaRPr lang="en-US" sz="2800" dirty="0"/>
          </a:p>
        </p:txBody>
      </p:sp>
      <p:pic>
        <p:nvPicPr>
          <p:cNvPr id="860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143000"/>
            <a:ext cx="48059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6022" name="Text Box 6"/>
          <p:cNvSpPr txBox="1">
            <a:spLocks noChangeArrowheads="1"/>
          </p:cNvSpPr>
          <p:nvPr/>
        </p:nvSpPr>
        <p:spPr bwMode="auto">
          <a:xfrm>
            <a:off x="1676400" y="4419600"/>
            <a:ext cx="18430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0" dirty="0"/>
              <a:t>Dry Air Continuum</a:t>
            </a: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3200400"/>
            <a:ext cx="4952830" cy="329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791200" y="2743200"/>
            <a:ext cx="1765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0" dirty="0"/>
              <a:t>Water Continuum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Opacities from Various Atmosphere Components</a:t>
            </a:r>
            <a:endParaRPr lang="en-US" sz="2800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505200"/>
            <a:ext cx="4495800" cy="2980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096000" y="3124200"/>
            <a:ext cx="11668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0" dirty="0"/>
              <a:t>Water Line</a:t>
            </a: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371600"/>
            <a:ext cx="4490275" cy="298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600200" y="4419600"/>
            <a:ext cx="1323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0" dirty="0"/>
              <a:t>Oxygen 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Opacities from </a:t>
            </a:r>
            <a:r>
              <a:rPr lang="en-US" sz="2800" dirty="0" smtClean="0"/>
              <a:t>Various Atmosphere Components</a:t>
            </a:r>
            <a:endParaRPr lang="en-US" sz="2800" dirty="0"/>
          </a:p>
        </p:txBody>
      </p:sp>
      <p:sp>
        <p:nvSpPr>
          <p:cNvPr id="91139" name="Text Box 3"/>
          <p:cNvSpPr txBox="1">
            <a:spLocks noChangeArrowheads="1"/>
          </p:cNvSpPr>
          <p:nvPr/>
        </p:nvSpPr>
        <p:spPr bwMode="auto">
          <a:xfrm>
            <a:off x="2286000" y="4572000"/>
            <a:ext cx="1085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0" dirty="0"/>
              <a:t>Hydrosols</a:t>
            </a:r>
          </a:p>
        </p:txBody>
      </p:sp>
      <p:pic>
        <p:nvPicPr>
          <p:cNvPr id="9114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95400"/>
            <a:ext cx="4724400" cy="3161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477000" y="2819400"/>
            <a:ext cx="6046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0" dirty="0" smtClean="0"/>
              <a:t>Rain</a:t>
            </a:r>
            <a:endParaRPr lang="en-US" b="0" dirty="0"/>
          </a:p>
        </p:txBody>
      </p:sp>
      <p:pic>
        <p:nvPicPr>
          <p:cNvPr id="146434" name="Picture 2" descr="G:\SSSchool'11\Weather\RainOpacity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200400"/>
            <a:ext cx="4754563" cy="34235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/>
              <a:t>Precipitable</a:t>
            </a:r>
            <a:r>
              <a:rPr lang="en-US" sz="3200" dirty="0" smtClean="0"/>
              <a:t> Water Vapor (PWV) </a:t>
            </a:r>
            <a:r>
              <a:rPr lang="en-US" sz="3200" dirty="0" err="1" smtClean="0"/>
              <a:t>vs</a:t>
            </a:r>
            <a:r>
              <a:rPr lang="en-US" sz="3200" dirty="0" smtClean="0"/>
              <a:t> Opacity</a:t>
            </a:r>
            <a:endParaRPr lang="en-US" sz="3200" dirty="0"/>
          </a:p>
        </p:txBody>
      </p:sp>
      <p:pic>
        <p:nvPicPr>
          <p:cNvPr id="147458" name="Picture 2" descr="G:\SSSchool'11\Weather\PWaterVsTsysOpacity22_45GHz.gif"/>
          <p:cNvPicPr>
            <a:picLocks noChangeAspect="1" noChangeArrowheads="1"/>
          </p:cNvPicPr>
          <p:nvPr/>
        </p:nvPicPr>
        <p:blipFill>
          <a:blip r:embed="rId2" cstate="print"/>
          <a:srcRect b="51876"/>
          <a:stretch>
            <a:fillRect/>
          </a:stretch>
        </p:blipFill>
        <p:spPr bwMode="auto">
          <a:xfrm>
            <a:off x="533400" y="1143000"/>
            <a:ext cx="8223140" cy="31242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81400" y="3962400"/>
            <a:ext cx="23038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>
                <a:solidFill>
                  <a:schemeClr val="bg2"/>
                </a:solidFill>
              </a:rPr>
              <a:t>Precipitable</a:t>
            </a:r>
            <a:r>
              <a:rPr lang="en-US" sz="1100" dirty="0" smtClean="0">
                <a:solidFill>
                  <a:schemeClr val="bg2"/>
                </a:solidFill>
              </a:rPr>
              <a:t> Water Vapor in mm</a:t>
            </a:r>
            <a:endParaRPr lang="en-US" sz="1100" dirty="0">
              <a:solidFill>
                <a:schemeClr val="bg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4572000"/>
            <a:ext cx="62247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rgbClr val="FFC8C8"/>
                </a:solidFill>
                <a:latin typeface="+mn-lt"/>
                <a:cs typeface="Times New Roman"/>
              </a:rPr>
              <a:t>Graphs suggest that</a:t>
            </a:r>
          </a:p>
          <a:p>
            <a:r>
              <a:rPr lang="en-US" b="0" dirty="0" smtClean="0">
                <a:solidFill>
                  <a:srgbClr val="FFC8C8"/>
                </a:solidFill>
                <a:latin typeface="Times New Roman"/>
                <a:cs typeface="Times New Roman"/>
              </a:rPr>
              <a:t>	</a:t>
            </a:r>
            <a:r>
              <a:rPr lang="el-GR" b="0" dirty="0" smtClean="0">
                <a:solidFill>
                  <a:srgbClr val="FFC8C8"/>
                </a:solidFill>
                <a:latin typeface="Times New Roman"/>
                <a:cs typeface="Times New Roman"/>
              </a:rPr>
              <a:t>τ</a:t>
            </a:r>
            <a:r>
              <a:rPr lang="en-US" b="0" dirty="0" smtClean="0">
                <a:solidFill>
                  <a:srgbClr val="FFC8C8"/>
                </a:solidFill>
                <a:latin typeface="Times New Roman"/>
                <a:cs typeface="Times New Roman"/>
              </a:rPr>
              <a:t> </a:t>
            </a:r>
            <a:r>
              <a:rPr lang="en-US" b="0" dirty="0" smtClean="0">
                <a:solidFill>
                  <a:srgbClr val="FFC8C8"/>
                </a:solidFill>
              </a:rPr>
              <a:t>~ A + B </a:t>
            </a:r>
            <a:r>
              <a:rPr lang="en-US" b="0" dirty="0" smtClean="0">
                <a:solidFill>
                  <a:srgbClr val="FFC8C8"/>
                </a:solidFill>
                <a:latin typeface="Arial Narrow"/>
              </a:rPr>
              <a:t>• </a:t>
            </a:r>
            <a:r>
              <a:rPr lang="en-US" b="0" dirty="0" smtClean="0">
                <a:solidFill>
                  <a:srgbClr val="FFC8C8"/>
                </a:solidFill>
              </a:rPr>
              <a:t>PWV(mm)</a:t>
            </a:r>
          </a:p>
          <a:p>
            <a:r>
              <a:rPr lang="en-US" b="0" dirty="0" smtClean="0">
                <a:solidFill>
                  <a:srgbClr val="FFC8C8"/>
                </a:solidFill>
              </a:rPr>
              <a:t>Where A and B are frequency dependent.</a:t>
            </a:r>
            <a:endParaRPr lang="en-US" b="0" dirty="0" smtClean="0"/>
          </a:p>
          <a:p>
            <a:r>
              <a:rPr lang="en-US" b="0" dirty="0" smtClean="0"/>
              <a:t>	</a:t>
            </a:r>
            <a:r>
              <a:rPr lang="en-US" sz="1200" b="0" dirty="0" smtClean="0"/>
              <a:t>See </a:t>
            </a:r>
            <a:r>
              <a:rPr lang="en-US" sz="1200" b="0" dirty="0" err="1" smtClean="0">
                <a:hlinkClick r:id="rId3"/>
              </a:rPr>
              <a:t>Marvil</a:t>
            </a:r>
            <a:r>
              <a:rPr lang="en-US" sz="1200" b="0" dirty="0" smtClean="0">
                <a:hlinkClick r:id="rId3"/>
              </a:rPr>
              <a:t> (2010) EVLA Memo 143 </a:t>
            </a:r>
            <a:r>
              <a:rPr lang="en-US" sz="1200" b="0" dirty="0" smtClean="0"/>
              <a:t>for values of A and B for 1-50 GHz</a:t>
            </a:r>
            <a:endParaRPr lang="en-US" b="0" dirty="0" smtClean="0"/>
          </a:p>
          <a:p>
            <a:endParaRPr lang="en-US" b="0" dirty="0" smtClean="0"/>
          </a:p>
          <a:p>
            <a:r>
              <a:rPr lang="en-US" b="0" dirty="0" smtClean="0"/>
              <a:t>But, estimates can be in error if there are hydrosols or rain present.</a:t>
            </a:r>
            <a:endParaRPr lang="en-US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/>
              <a:t>Precipitable</a:t>
            </a:r>
            <a:r>
              <a:rPr lang="en-US" sz="3200" dirty="0" smtClean="0"/>
              <a:t> Water Vapor from Ground-Level Conditions</a:t>
            </a:r>
            <a:endParaRPr lang="en-US" sz="3200" dirty="0"/>
          </a:p>
        </p:txBody>
      </p:sp>
      <p:pic>
        <p:nvPicPr>
          <p:cNvPr id="148482" name="Picture 2" descr="G:\SSSchool'11\Weather\PWaterP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981200"/>
            <a:ext cx="5029200" cy="35046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52600" y="1295400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FFC8C8"/>
                </a:solidFill>
              </a:rPr>
              <a:t>PWV</a:t>
            </a:r>
            <a:r>
              <a:rPr lang="en-US" b="0" baseline="-25000" dirty="0" smtClean="0">
                <a:solidFill>
                  <a:srgbClr val="FFC8C8"/>
                </a:solidFill>
              </a:rPr>
              <a:t>H2O</a:t>
            </a:r>
            <a:r>
              <a:rPr lang="en-US" b="0" dirty="0" smtClean="0">
                <a:solidFill>
                  <a:srgbClr val="FFC8C8"/>
                </a:solidFill>
              </a:rPr>
              <a:t> (mm) ~ Scale Height (km)</a:t>
            </a:r>
            <a:r>
              <a:rPr lang="en-US" b="0" dirty="0" smtClean="0">
                <a:solidFill>
                  <a:srgbClr val="FFC8C8"/>
                </a:solidFill>
                <a:latin typeface="Arial Narrow"/>
              </a:rPr>
              <a:t> •</a:t>
            </a:r>
            <a:r>
              <a:rPr lang="en-US" b="0" dirty="0" smtClean="0">
                <a:solidFill>
                  <a:srgbClr val="FFC8C8"/>
                </a:solidFill>
              </a:rPr>
              <a:t> 216.7(</a:t>
            </a:r>
            <a:r>
              <a:rPr lang="en-US" b="0" dirty="0" err="1" smtClean="0">
                <a:solidFill>
                  <a:srgbClr val="FFC8C8"/>
                </a:solidFill>
              </a:rPr>
              <a:t>mBar</a:t>
            </a:r>
            <a:r>
              <a:rPr lang="en-US" b="0" dirty="0" smtClean="0">
                <a:solidFill>
                  <a:srgbClr val="FFC8C8"/>
                </a:solidFill>
              </a:rPr>
              <a:t>) </a:t>
            </a:r>
            <a:r>
              <a:rPr lang="en-US" b="0" dirty="0" smtClean="0">
                <a:solidFill>
                  <a:srgbClr val="FFC8C8"/>
                </a:solidFill>
                <a:latin typeface="Arial Narrow"/>
              </a:rPr>
              <a:t>•</a:t>
            </a:r>
            <a:r>
              <a:rPr lang="en-US" b="0" dirty="0" smtClean="0">
                <a:solidFill>
                  <a:srgbClr val="FFC8C8"/>
                </a:solidFill>
              </a:rPr>
              <a:t> P</a:t>
            </a:r>
            <a:r>
              <a:rPr lang="en-US" b="0" baseline="-25000" dirty="0" smtClean="0">
                <a:solidFill>
                  <a:srgbClr val="FFC8C8"/>
                </a:solidFill>
              </a:rPr>
              <a:t>H20</a:t>
            </a:r>
            <a:r>
              <a:rPr lang="en-US" b="0" dirty="0" smtClean="0">
                <a:solidFill>
                  <a:srgbClr val="FFC8C8"/>
                </a:solidFill>
              </a:rPr>
              <a:t> / </a:t>
            </a:r>
            <a:r>
              <a:rPr lang="en-US" b="0" dirty="0" err="1" smtClean="0">
                <a:solidFill>
                  <a:srgbClr val="FFC8C8"/>
                </a:solidFill>
              </a:rPr>
              <a:t>T</a:t>
            </a:r>
            <a:r>
              <a:rPr lang="en-US" b="0" baseline="-25000" dirty="0" err="1" smtClean="0">
                <a:solidFill>
                  <a:srgbClr val="FFC8C8"/>
                </a:solidFill>
              </a:rPr>
              <a:t>Ground</a:t>
            </a:r>
            <a:r>
              <a:rPr lang="en-US" b="0" dirty="0" smtClean="0">
                <a:solidFill>
                  <a:srgbClr val="FFC8C8"/>
                </a:solidFill>
              </a:rPr>
              <a:t> (K) </a:t>
            </a:r>
          </a:p>
          <a:p>
            <a:r>
              <a:rPr lang="en-US" b="0" dirty="0" smtClean="0"/>
              <a:t>Where Scale Height ~ 2.2 km</a:t>
            </a:r>
            <a:endParaRPr lang="en-US" b="0" dirty="0"/>
          </a:p>
        </p:txBody>
      </p:sp>
      <p:sp>
        <p:nvSpPr>
          <p:cNvPr id="5" name="TextBox 4"/>
          <p:cNvSpPr txBox="1"/>
          <p:nvPr/>
        </p:nvSpPr>
        <p:spPr>
          <a:xfrm>
            <a:off x="4876800" y="1676400"/>
            <a:ext cx="25017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hlinkClick r:id="rId3"/>
              </a:rPr>
              <a:t>Butler (1998), “MMA Memo 237”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1752600" y="5562600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/>
              <a:t>But, it’s a very rough value only and more useful for site statistics and not really suitable for calibration </a:t>
            </a:r>
            <a:endParaRPr lang="en-US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Affects of Winds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30725"/>
          </a:xfrm>
        </p:spPr>
        <p:txBody>
          <a:bodyPr/>
          <a:lstStyle/>
          <a:p>
            <a:r>
              <a:rPr lang="en-US" sz="2400" dirty="0" smtClean="0"/>
              <a:t>Force </a:t>
            </a:r>
            <a:r>
              <a:rPr lang="en-US" sz="2400" dirty="0" smtClean="0">
                <a:sym typeface="Symbol"/>
              </a:rPr>
              <a:t>= Air Density </a:t>
            </a:r>
            <a:r>
              <a:rPr lang="en-US" sz="2400" dirty="0" smtClean="0">
                <a:latin typeface="Arial Narrow"/>
                <a:sym typeface="Symbol"/>
              </a:rPr>
              <a:t>•</a:t>
            </a:r>
            <a:r>
              <a:rPr lang="en-US" sz="2400" dirty="0" smtClean="0">
                <a:sym typeface="Symbol"/>
              </a:rPr>
              <a:t> Wind Speed</a:t>
            </a:r>
            <a:r>
              <a:rPr lang="en-US" sz="2400" baseline="30000" dirty="0" smtClean="0">
                <a:sym typeface="Symbol"/>
              </a:rPr>
              <a:t>2</a:t>
            </a:r>
          </a:p>
          <a:p>
            <a:r>
              <a:rPr lang="en-US" sz="2400" dirty="0" smtClean="0">
                <a:sym typeface="Symbol"/>
              </a:rPr>
              <a:t>Hooke’s Law: Force  Displacement   </a:t>
            </a:r>
          </a:p>
          <a:p>
            <a:r>
              <a:rPr lang="en-US" sz="2400" dirty="0" smtClean="0">
                <a:sym typeface="Symbol"/>
              </a:rPr>
              <a:t>Telescope Beams are Gaussian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524000" y="2895600"/>
          <a:ext cx="5081587" cy="1804988"/>
        </p:xfrm>
        <a:graphic>
          <a:graphicData uri="http://schemas.openxmlformats.org/presentationml/2006/ole">
            <p:oleObj spid="_x0000_s153602" name="Equation" r:id="rId3" imgW="2717640" imgH="96516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19600" y="6324600"/>
            <a:ext cx="38520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sz="1400" dirty="0" smtClean="0">
                <a:solidFill>
                  <a:srgbClr val="FFC8C8"/>
                </a:solidFill>
                <a:hlinkClick r:id="rId4"/>
              </a:rPr>
              <a:t>Condon &amp; Balser (2011), </a:t>
            </a:r>
            <a:r>
              <a:rPr lang="en-US" sz="1400" dirty="0" smtClean="0">
                <a:hlinkClick r:id="rId4"/>
              </a:rPr>
              <a:t>DSS memo 5</a:t>
            </a:r>
            <a:endParaRPr lang="en-US" sz="1400" dirty="0">
              <a:solidFill>
                <a:srgbClr val="FFC8C8"/>
              </a:solidFill>
            </a:endParaRPr>
          </a:p>
        </p:txBody>
      </p:sp>
      <p:graphicFrame>
        <p:nvGraphicFramePr>
          <p:cNvPr id="153603" name="Object 3"/>
          <p:cNvGraphicFramePr>
            <a:graphicFrameLocks noChangeAspect="1"/>
          </p:cNvGraphicFramePr>
          <p:nvPr/>
        </p:nvGraphicFramePr>
        <p:xfrm>
          <a:off x="1524000" y="4953000"/>
          <a:ext cx="4559300" cy="949325"/>
        </p:xfrm>
        <a:graphic>
          <a:graphicData uri="http://schemas.openxmlformats.org/presentationml/2006/ole">
            <p:oleObj spid="_x0000_s153603" name="Equation" r:id="rId5" imgW="2438280" imgH="507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Weather Forecasting for Radio Astronomy</a:t>
            </a:r>
            <a:endParaRPr lang="en-US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530725"/>
          </a:xfrm>
        </p:spPr>
        <p:txBody>
          <a:bodyPr/>
          <a:lstStyle/>
          <a:p>
            <a:r>
              <a:rPr lang="en-US" dirty="0" smtClean="0">
                <a:solidFill>
                  <a:srgbClr val="FFC8C8"/>
                </a:solidFill>
              </a:rPr>
              <a:t>The standard </a:t>
            </a:r>
            <a:r>
              <a:rPr lang="en-US" dirty="0">
                <a:solidFill>
                  <a:srgbClr val="FFC8C8"/>
                </a:solidFill>
              </a:rPr>
              <a:t>products of the </a:t>
            </a:r>
            <a:r>
              <a:rPr lang="en-US" dirty="0" smtClean="0">
                <a:solidFill>
                  <a:srgbClr val="FFC8C8"/>
                </a:solidFill>
              </a:rPr>
              <a:t>National Weather Service </a:t>
            </a:r>
            <a:r>
              <a:rPr lang="en-US" dirty="0">
                <a:solidFill>
                  <a:srgbClr val="FFC8C8"/>
                </a:solidFill>
              </a:rPr>
              <a:t>(other than winds, cloud cover, precipitation, and </a:t>
            </a:r>
            <a:r>
              <a:rPr lang="en-US" dirty="0" smtClean="0">
                <a:solidFill>
                  <a:srgbClr val="FFC8C8"/>
                </a:solidFill>
              </a:rPr>
              <a:t>somewhat PWV) </a:t>
            </a:r>
            <a:r>
              <a:rPr lang="en-US" dirty="0">
                <a:solidFill>
                  <a:srgbClr val="FFC8C8"/>
                </a:solidFill>
              </a:rPr>
              <a:t>do not serve radio astronomy directly.</a:t>
            </a:r>
          </a:p>
          <a:p>
            <a:r>
              <a:rPr lang="en-US" dirty="0">
                <a:solidFill>
                  <a:srgbClr val="FFC8C8"/>
                </a:solidFill>
              </a:rPr>
              <a:t>But, </a:t>
            </a:r>
            <a:r>
              <a:rPr lang="en-US" dirty="0" smtClean="0">
                <a:solidFill>
                  <a:srgbClr val="FFC8C8"/>
                </a:solidFill>
              </a:rPr>
              <a:t>the NWS products </a:t>
            </a:r>
            <a:r>
              <a:rPr lang="en-US" dirty="0">
                <a:solidFill>
                  <a:srgbClr val="FFC8C8"/>
                </a:solidFill>
              </a:rPr>
              <a:t>be </a:t>
            </a:r>
            <a:r>
              <a:rPr lang="en-US" dirty="0" smtClean="0">
                <a:solidFill>
                  <a:srgbClr val="FFC8C8"/>
                </a:solidFill>
              </a:rPr>
              <a:t>reprocessed to generate forecast values that are more useful for </a:t>
            </a:r>
            <a:r>
              <a:rPr lang="en-US" dirty="0">
                <a:solidFill>
                  <a:srgbClr val="FFC8C8"/>
                </a:solidFill>
              </a:rPr>
              <a:t>radio </a:t>
            </a:r>
            <a:r>
              <a:rPr lang="en-US" dirty="0" smtClean="0">
                <a:solidFill>
                  <a:srgbClr val="FFC8C8"/>
                </a:solidFill>
              </a:rPr>
              <a:t>astronomy.</a:t>
            </a:r>
            <a:endParaRPr lang="en-US" dirty="0">
              <a:solidFill>
                <a:srgbClr val="FFC8C8"/>
              </a:solidFill>
            </a:endParaRP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229600" cy="11398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Vertical profiles</a:t>
            </a:r>
            <a:endParaRPr lang="en-US" sz="3800" dirty="0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876800" cy="3657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Atmospheric pressure, temperature, and humidity as a function of height above a site (and much more).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Derived from </a:t>
            </a:r>
            <a:r>
              <a:rPr lang="en-US" sz="2000" i="1" dirty="0"/>
              <a:t>Geostationary Operational Environmental Satellite</a:t>
            </a:r>
            <a:r>
              <a:rPr lang="en-US" sz="2000" b="1" dirty="0"/>
              <a:t> (</a:t>
            </a:r>
            <a:r>
              <a:rPr lang="en-US" sz="2000" dirty="0"/>
              <a:t>GOES) soundings and, now less often, balloon soundings 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Generated by the </a:t>
            </a:r>
            <a:r>
              <a:rPr lang="en-US" sz="2000" i="1" dirty="0"/>
              <a:t>National Weather Service</a:t>
            </a:r>
            <a:r>
              <a:rPr lang="en-US" sz="2000" b="1" dirty="0"/>
              <a:t>, </a:t>
            </a:r>
            <a:r>
              <a:rPr lang="en-US" sz="2000" dirty="0"/>
              <a:t>an agency of the </a:t>
            </a:r>
            <a:r>
              <a:rPr lang="en-US" sz="2000" i="1" dirty="0"/>
              <a:t>NOAA</a:t>
            </a:r>
            <a:r>
              <a:rPr lang="en-US" sz="2000" b="1" dirty="0"/>
              <a:t>.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228600" y="5334000"/>
            <a:ext cx="8686800" cy="892552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0" dirty="0" err="1">
                <a:solidFill>
                  <a:schemeClr val="tx2"/>
                </a:solidFill>
              </a:rPr>
              <a:t>Bufkit</a:t>
            </a:r>
            <a:r>
              <a:rPr lang="en-US" sz="2800" b="0" dirty="0">
                <a:solidFill>
                  <a:schemeClr val="tx2"/>
                </a:solidFill>
              </a:rPr>
              <a:t>, a great vertical profile viewer</a:t>
            </a:r>
            <a:r>
              <a:rPr lang="en-US" sz="1100" b="0" dirty="0">
                <a:solidFill>
                  <a:schemeClr val="tx2"/>
                </a:solidFill>
              </a:rPr>
              <a:t> </a:t>
            </a:r>
          </a:p>
          <a:p>
            <a:pPr algn="r"/>
            <a:r>
              <a:rPr lang="en-US" sz="2400" b="0" dirty="0">
                <a:solidFill>
                  <a:schemeClr val="tx2"/>
                </a:solidFill>
                <a:hlinkClick r:id="rId2"/>
              </a:rPr>
              <a:t>http://www.wbuf.noaa.gov/bufkit/bufkit.html</a:t>
            </a:r>
            <a:endParaRPr lang="en-US" sz="2400" b="0" dirty="0">
              <a:solidFill>
                <a:schemeClr val="tx2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533400"/>
            <a:ext cx="3451615" cy="4512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Vertical Profiles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65 layers from ground level to 30 km</a:t>
            </a:r>
          </a:p>
          <a:p>
            <a:pPr lvl="1"/>
            <a:r>
              <a:rPr lang="en-US" dirty="0"/>
              <a:t>Stratospheric </a:t>
            </a:r>
            <a:r>
              <a:rPr lang="en-US" dirty="0" smtClean="0"/>
              <a:t>(</a:t>
            </a:r>
            <a:r>
              <a:rPr lang="en-US" dirty="0" err="1" smtClean="0"/>
              <a:t>Tropapause</a:t>
            </a:r>
            <a:r>
              <a:rPr lang="en-US" dirty="0" smtClean="0"/>
              <a:t> </a:t>
            </a:r>
            <a:r>
              <a:rPr lang="en-US" dirty="0"/>
              <a:t>~10 km)</a:t>
            </a:r>
          </a:p>
          <a:p>
            <a:r>
              <a:rPr lang="en-US" dirty="0"/>
              <a:t>Layers finely spaced (~40 m) at the lower heights, wider </a:t>
            </a:r>
            <a:r>
              <a:rPr lang="en-US" dirty="0" smtClean="0"/>
              <a:t>spacing </a:t>
            </a:r>
            <a:r>
              <a:rPr lang="en-US" dirty="0"/>
              <a:t>in the stratosphere</a:t>
            </a:r>
          </a:p>
          <a:p>
            <a:r>
              <a:rPr lang="en-US" dirty="0"/>
              <a:t>Available for </a:t>
            </a:r>
            <a:r>
              <a:rPr lang="en-US" dirty="0" smtClean="0"/>
              <a:t>major towns (Elkins</a:t>
            </a:r>
            <a:r>
              <a:rPr lang="en-US" dirty="0"/>
              <a:t>, Hot Springs, </a:t>
            </a:r>
            <a:r>
              <a:rPr lang="en-US" dirty="0" smtClean="0"/>
              <a:t>Lewisburg)</a:t>
            </a:r>
          </a:p>
          <a:p>
            <a:r>
              <a:rPr lang="en-US" dirty="0" smtClean="0"/>
              <a:t>Three flavors of forecasts:</a:t>
            </a:r>
          </a:p>
          <a:p>
            <a:pPr lvl="1"/>
            <a:r>
              <a:rPr lang="en-US" dirty="0" smtClean="0"/>
              <a:t>1 hr and 12 km resolution, 12 hr range, 1 hr updates</a:t>
            </a:r>
          </a:p>
          <a:p>
            <a:pPr lvl="1"/>
            <a:r>
              <a:rPr lang="en-US" dirty="0" smtClean="0"/>
              <a:t>1 hr and 12 km resolution, 84 hr range, 6 hr updates</a:t>
            </a:r>
          </a:p>
          <a:p>
            <a:pPr lvl="1"/>
            <a:r>
              <a:rPr lang="en-US" dirty="0"/>
              <a:t>3</a:t>
            </a:r>
            <a:r>
              <a:rPr lang="en-US" dirty="0" smtClean="0"/>
              <a:t> hr and 35 km resolution, 120 hr range, 12 hr updates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3" name="Picture 5" descr="CONUS_map_NAM_1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228600"/>
            <a:ext cx="8610600" cy="6145213"/>
          </a:xfrm>
          <a:noFill/>
          <a:ln/>
        </p:spPr>
      </p:pic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2209800" y="6461125"/>
            <a:ext cx="5037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0"/>
              <a:t>Bufkit files available for “Standard Stations”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077200" cy="788987"/>
          </a:xfrm>
        </p:spPr>
        <p:txBody>
          <a:bodyPr/>
          <a:lstStyle/>
          <a:p>
            <a:r>
              <a:rPr lang="en-US" dirty="0"/>
              <a:t>Basics of </a:t>
            </a:r>
            <a:r>
              <a:rPr lang="en-US" dirty="0" smtClean="0"/>
              <a:t>Atmospheric </a:t>
            </a:r>
            <a:r>
              <a:rPr lang="en-US" dirty="0"/>
              <a:t>M</a:t>
            </a:r>
            <a:r>
              <a:rPr lang="en-US" dirty="0" smtClean="0"/>
              <a:t>odeling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229600" cy="5181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100" dirty="0" err="1" smtClean="0">
                <a:solidFill>
                  <a:srgbClr val="FFC8C8"/>
                </a:solidFill>
              </a:rPr>
              <a:t>Liebe</a:t>
            </a:r>
            <a:r>
              <a:rPr lang="en-US" sz="2100" dirty="0">
                <a:solidFill>
                  <a:srgbClr val="FFC8C8"/>
                </a:solidFill>
              </a:rPr>
              <a:t>, </a:t>
            </a:r>
            <a:r>
              <a:rPr lang="en-US" sz="2100" dirty="0" smtClean="0">
                <a:solidFill>
                  <a:srgbClr val="FFC8C8"/>
                </a:solidFill>
              </a:rPr>
              <a:t>1985, “Radio Science”, </a:t>
            </a:r>
            <a:r>
              <a:rPr lang="en-US" sz="2100" dirty="0" err="1" smtClean="0">
                <a:solidFill>
                  <a:srgbClr val="FFC8C8"/>
                </a:solidFill>
              </a:rPr>
              <a:t>Vol</a:t>
            </a:r>
            <a:r>
              <a:rPr lang="en-US" sz="2100" dirty="0" smtClean="0">
                <a:solidFill>
                  <a:srgbClr val="FFC8C8"/>
                </a:solidFill>
              </a:rPr>
              <a:t> 20, p. 1069.</a:t>
            </a:r>
          </a:p>
          <a:p>
            <a:pPr>
              <a:lnSpc>
                <a:spcPct val="80000"/>
              </a:lnSpc>
            </a:pPr>
            <a:r>
              <a:rPr lang="en-US" sz="2100" dirty="0" smtClean="0">
                <a:solidFill>
                  <a:srgbClr val="FFC8C8"/>
                </a:solidFill>
              </a:rPr>
              <a:t>Maddalena (</a:t>
            </a:r>
            <a:r>
              <a:rPr lang="en-US" sz="2100" dirty="0" smtClean="0">
                <a:solidFill>
                  <a:srgbClr val="FFC8C8"/>
                </a:solidFill>
                <a:hlinkClick r:id="rId2"/>
              </a:rPr>
              <a:t>http://www.gb.nrao.edu/~rmaddale/Weather</a:t>
            </a:r>
            <a:r>
              <a:rPr lang="en-US" sz="2100" dirty="0" smtClean="0">
                <a:solidFill>
                  <a:srgbClr val="FFC8C8"/>
                </a:solidFill>
              </a:rPr>
              <a:t>)</a:t>
            </a:r>
            <a:endParaRPr lang="en-US" sz="2100" dirty="0">
              <a:solidFill>
                <a:srgbClr val="FFC8C8"/>
              </a:solidFill>
            </a:endParaRPr>
          </a:p>
          <a:p>
            <a:pPr>
              <a:lnSpc>
                <a:spcPct val="80000"/>
              </a:lnSpc>
            </a:pPr>
            <a:endParaRPr lang="en-US" sz="2100" dirty="0">
              <a:solidFill>
                <a:schemeClr val="accent2"/>
              </a:solidFill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0"/>
            <a:ext cx="8839200" cy="252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7" name="Picture 3" descr="G:\SSSchool'11\Weather\Picture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066800"/>
            <a:ext cx="5751879" cy="272732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7813"/>
            <a:ext cx="8763000" cy="1139825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C8C8"/>
                </a:solidFill>
              </a:rPr>
              <a:t>The Accuracy of Radio-Astronomy Forecasts is High</a:t>
            </a:r>
            <a:endParaRPr lang="en-US" sz="2800" dirty="0">
              <a:solidFill>
                <a:srgbClr val="FFC8C8"/>
              </a:solidFill>
            </a:endParaRPr>
          </a:p>
        </p:txBody>
      </p:sp>
      <p:pic>
        <p:nvPicPr>
          <p:cNvPr id="149506" name="Picture 2" descr="G:\SSSchool'11\Weather\Pictur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3992" y="3124200"/>
            <a:ext cx="6640008" cy="28956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315200" y="4648200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41-45 GHz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400" y="2209800"/>
            <a:ext cx="880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22 GHz</a:t>
            </a: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FFC8C8"/>
                </a:solidFill>
              </a:rPr>
              <a:t>The Reliability of Radio-Astronomy Forecasts is High</a:t>
            </a:r>
            <a:endParaRPr lang="en-US" sz="3600" dirty="0">
              <a:solidFill>
                <a:srgbClr val="FFC8C8"/>
              </a:solidFill>
            </a:endParaRPr>
          </a:p>
        </p:txBody>
      </p:sp>
      <p:pic>
        <p:nvPicPr>
          <p:cNvPr id="150530" name="Picture 2" descr="G:\SSSchool'11\Weather\Picture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5189301" cy="4017963"/>
          </a:xfrm>
          <a:prstGeom prst="rect">
            <a:avLst/>
          </a:prstGeom>
          <a:noFill/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715000" y="1752600"/>
            <a:ext cx="2895600" cy="2677656"/>
          </a:xfrm>
          <a:prstGeom prst="rect">
            <a:avLst/>
          </a:prstGeom>
          <a:noFill/>
          <a:ln w="0" cmpd="sng">
            <a:solidFill>
              <a:schemeClr val="tx1"/>
            </a:solidFill>
            <a:miter lim="800000"/>
            <a:headEnd/>
            <a:tailEnd/>
          </a:ln>
        </p:spPr>
        <p:txBody>
          <a:bodyPr wrap="square" lIns="228600" tIns="45720" rIns="228600">
            <a:spAutoFit/>
          </a:bodyPr>
          <a:lstStyle/>
          <a:p>
            <a:r>
              <a:rPr lang="en-US" sz="1050" dirty="0" smtClean="0"/>
              <a:t>Correlation Between Forecasts</a:t>
            </a:r>
            <a:endParaRPr lang="en-US" sz="1050" dirty="0"/>
          </a:p>
          <a:p>
            <a:r>
              <a:rPr lang="en-US" sz="1050" dirty="0"/>
              <a:t>Hr     </a:t>
            </a:r>
            <a:r>
              <a:rPr lang="en-US" sz="1050" dirty="0" smtClean="0"/>
              <a:t>        R    </a:t>
            </a:r>
            <a:r>
              <a:rPr lang="en-US" sz="1050" dirty="0"/>
              <a:t> </a:t>
            </a:r>
            <a:r>
              <a:rPr lang="en-US" sz="1050" dirty="0" smtClean="0"/>
              <a:t>           </a:t>
            </a:r>
            <a:r>
              <a:rPr lang="en-US" sz="1050" dirty="0" err="1" smtClean="0"/>
              <a:t>rms</a:t>
            </a:r>
            <a:r>
              <a:rPr lang="en-US" sz="1050" dirty="0" smtClean="0"/>
              <a:t> </a:t>
            </a:r>
            <a:r>
              <a:rPr lang="en-US" sz="1050" dirty="0"/>
              <a:t>(mm)</a:t>
            </a:r>
          </a:p>
          <a:p>
            <a:r>
              <a:rPr lang="en-US" sz="1050" dirty="0" smtClean="0"/>
              <a:t>-----------------------------------------------------</a:t>
            </a:r>
            <a:endParaRPr lang="pl-PL" sz="1050" dirty="0"/>
          </a:p>
          <a:p>
            <a:r>
              <a:rPr lang="pl-PL" sz="1050" dirty="0"/>
              <a:t>6   </a:t>
            </a:r>
            <a:r>
              <a:rPr lang="en-US" sz="1050" dirty="0" smtClean="0"/>
              <a:t>          </a:t>
            </a:r>
            <a:r>
              <a:rPr lang="pl-PL" sz="1050" dirty="0" smtClean="0"/>
              <a:t>0.985 </a:t>
            </a:r>
            <a:r>
              <a:rPr lang="en-US" sz="1050" dirty="0" smtClean="0"/>
              <a:t>            </a:t>
            </a:r>
            <a:r>
              <a:rPr lang="pl-PL" sz="1050" dirty="0" smtClean="0"/>
              <a:t>1.76</a:t>
            </a:r>
            <a:endParaRPr lang="pl-PL" sz="1050" dirty="0"/>
          </a:p>
          <a:p>
            <a:r>
              <a:rPr lang="pl-PL" sz="1050" dirty="0"/>
              <a:t>12  </a:t>
            </a:r>
            <a:r>
              <a:rPr lang="en-US" sz="1050" dirty="0" smtClean="0"/>
              <a:t>         </a:t>
            </a:r>
            <a:r>
              <a:rPr lang="pl-PL" sz="1050" dirty="0" smtClean="0"/>
              <a:t>0.978</a:t>
            </a:r>
            <a:r>
              <a:rPr lang="en-US" sz="1050" dirty="0" smtClean="0"/>
              <a:t>	            </a:t>
            </a:r>
            <a:r>
              <a:rPr lang="pl-PL" sz="1050" dirty="0" smtClean="0"/>
              <a:t>2.11</a:t>
            </a:r>
            <a:endParaRPr lang="pl-PL" sz="1050" dirty="0"/>
          </a:p>
          <a:p>
            <a:r>
              <a:rPr lang="pl-PL" sz="1050" dirty="0"/>
              <a:t>18 </a:t>
            </a:r>
            <a:r>
              <a:rPr lang="en-US" sz="1050" dirty="0" smtClean="0"/>
              <a:t>          </a:t>
            </a:r>
            <a:r>
              <a:rPr lang="pl-PL" sz="1050" dirty="0" smtClean="0"/>
              <a:t>0.972 </a:t>
            </a:r>
            <a:r>
              <a:rPr lang="en-US" sz="1050" dirty="0" smtClean="0"/>
              <a:t>            </a:t>
            </a:r>
            <a:r>
              <a:rPr lang="pl-PL" sz="1050" dirty="0" smtClean="0"/>
              <a:t>2.41</a:t>
            </a:r>
            <a:endParaRPr lang="pl-PL" sz="1050" dirty="0"/>
          </a:p>
          <a:p>
            <a:r>
              <a:rPr lang="pl-PL" sz="1050" dirty="0"/>
              <a:t>24  </a:t>
            </a:r>
            <a:r>
              <a:rPr lang="en-US" sz="1050" dirty="0" smtClean="0"/>
              <a:t>         </a:t>
            </a:r>
            <a:r>
              <a:rPr lang="pl-PL" sz="1050" dirty="0" smtClean="0"/>
              <a:t>0.968 </a:t>
            </a:r>
            <a:r>
              <a:rPr lang="en-US" sz="1050" dirty="0" smtClean="0"/>
              <a:t>            </a:t>
            </a:r>
            <a:r>
              <a:rPr lang="pl-PL" sz="1050" dirty="0" smtClean="0"/>
              <a:t>2.58</a:t>
            </a:r>
            <a:endParaRPr lang="pl-PL" sz="1050" dirty="0"/>
          </a:p>
          <a:p>
            <a:r>
              <a:rPr lang="pl-PL" sz="1050" dirty="0"/>
              <a:t>30 </a:t>
            </a:r>
            <a:r>
              <a:rPr lang="en-US" sz="1050" dirty="0" smtClean="0"/>
              <a:t>          </a:t>
            </a:r>
            <a:r>
              <a:rPr lang="pl-PL" sz="1050" dirty="0" smtClean="0"/>
              <a:t>0.960 </a:t>
            </a:r>
            <a:r>
              <a:rPr lang="en-US" sz="1050" dirty="0" smtClean="0"/>
              <a:t>            </a:t>
            </a:r>
            <a:r>
              <a:rPr lang="pl-PL" sz="1050" dirty="0" smtClean="0"/>
              <a:t>2.91</a:t>
            </a:r>
            <a:endParaRPr lang="pl-PL" sz="1050" dirty="0"/>
          </a:p>
          <a:p>
            <a:r>
              <a:rPr lang="pl-PL" sz="1050" dirty="0"/>
              <a:t>36  </a:t>
            </a:r>
            <a:r>
              <a:rPr lang="en-US" sz="1050" dirty="0" smtClean="0"/>
              <a:t>         </a:t>
            </a:r>
            <a:r>
              <a:rPr lang="pl-PL" sz="1050" dirty="0" smtClean="0"/>
              <a:t>0.952 </a:t>
            </a:r>
            <a:r>
              <a:rPr lang="en-US" sz="1050" dirty="0" smtClean="0"/>
              <a:t>            </a:t>
            </a:r>
            <a:r>
              <a:rPr lang="pl-PL" sz="1050" dirty="0" smtClean="0"/>
              <a:t>3.15</a:t>
            </a:r>
            <a:endParaRPr lang="pl-PL" sz="1050" dirty="0"/>
          </a:p>
          <a:p>
            <a:r>
              <a:rPr lang="pl-PL" sz="1050" dirty="0"/>
              <a:t>42  </a:t>
            </a:r>
            <a:r>
              <a:rPr lang="en-US" sz="1050" dirty="0" smtClean="0"/>
              <a:t>         </a:t>
            </a:r>
            <a:r>
              <a:rPr lang="pl-PL" sz="1050" dirty="0" smtClean="0"/>
              <a:t>0.942 </a:t>
            </a:r>
            <a:r>
              <a:rPr lang="en-US" sz="1050" dirty="0" smtClean="0"/>
              <a:t>            </a:t>
            </a:r>
            <a:r>
              <a:rPr lang="pl-PL" sz="1050" dirty="0" smtClean="0"/>
              <a:t>3.46</a:t>
            </a:r>
            <a:endParaRPr lang="pl-PL" sz="1050" dirty="0"/>
          </a:p>
          <a:p>
            <a:r>
              <a:rPr lang="pl-PL" sz="1050" dirty="0"/>
              <a:t>48  </a:t>
            </a:r>
            <a:r>
              <a:rPr lang="en-US" sz="1050" dirty="0" smtClean="0"/>
              <a:t>         </a:t>
            </a:r>
            <a:r>
              <a:rPr lang="pl-PL" sz="1050" dirty="0" smtClean="0"/>
              <a:t>0.932 </a:t>
            </a:r>
            <a:r>
              <a:rPr lang="en-US" sz="1050" dirty="0" smtClean="0"/>
              <a:t>            </a:t>
            </a:r>
            <a:r>
              <a:rPr lang="pl-PL" sz="1050" dirty="0" smtClean="0"/>
              <a:t>3.73</a:t>
            </a:r>
            <a:endParaRPr lang="pl-PL" sz="1050" dirty="0"/>
          </a:p>
          <a:p>
            <a:r>
              <a:rPr lang="pl-PL" sz="1050" dirty="0"/>
              <a:t>54  </a:t>
            </a:r>
            <a:r>
              <a:rPr lang="en-US" sz="1050" dirty="0" smtClean="0"/>
              <a:t>         </a:t>
            </a:r>
            <a:r>
              <a:rPr lang="pl-PL" sz="1050" dirty="0" smtClean="0"/>
              <a:t>0.922 </a:t>
            </a:r>
            <a:r>
              <a:rPr lang="en-US" sz="1050" dirty="0" smtClean="0"/>
              <a:t>            </a:t>
            </a:r>
            <a:r>
              <a:rPr lang="pl-PL" sz="1050" dirty="0" smtClean="0"/>
              <a:t>4.03</a:t>
            </a:r>
            <a:endParaRPr lang="pl-PL" sz="1050" dirty="0"/>
          </a:p>
          <a:p>
            <a:r>
              <a:rPr lang="pl-PL" sz="1050" dirty="0"/>
              <a:t>60  </a:t>
            </a:r>
            <a:r>
              <a:rPr lang="en-US" sz="1050" dirty="0" smtClean="0"/>
              <a:t>         </a:t>
            </a:r>
            <a:r>
              <a:rPr lang="pl-PL" sz="1050" dirty="0" smtClean="0"/>
              <a:t>0.910 </a:t>
            </a:r>
            <a:r>
              <a:rPr lang="en-US" sz="1050" dirty="0" smtClean="0"/>
              <a:t>            </a:t>
            </a:r>
            <a:r>
              <a:rPr lang="pl-PL" sz="1050" dirty="0" smtClean="0"/>
              <a:t>4.35 </a:t>
            </a:r>
            <a:endParaRPr lang="pl-PL" sz="1050" dirty="0"/>
          </a:p>
          <a:p>
            <a:r>
              <a:rPr lang="pl-PL" sz="1050" dirty="0"/>
              <a:t>66  </a:t>
            </a:r>
            <a:r>
              <a:rPr lang="en-US" sz="1050" dirty="0" smtClean="0"/>
              <a:t>         </a:t>
            </a:r>
            <a:r>
              <a:rPr lang="pl-PL" sz="1050" dirty="0" smtClean="0"/>
              <a:t>0.898 </a:t>
            </a:r>
            <a:r>
              <a:rPr lang="en-US" sz="1050" dirty="0" smtClean="0"/>
              <a:t>            </a:t>
            </a:r>
            <a:r>
              <a:rPr lang="pl-PL" sz="1050" dirty="0" smtClean="0"/>
              <a:t>4.64</a:t>
            </a:r>
            <a:endParaRPr lang="pl-PL" sz="1050" dirty="0"/>
          </a:p>
          <a:p>
            <a:r>
              <a:rPr lang="pl-PL" sz="1050" dirty="0"/>
              <a:t>72 </a:t>
            </a:r>
            <a:r>
              <a:rPr lang="en-US" sz="1050" dirty="0" smtClean="0"/>
              <a:t>          </a:t>
            </a:r>
            <a:r>
              <a:rPr lang="pl-PL" sz="1050" dirty="0" smtClean="0"/>
              <a:t>0.885 </a:t>
            </a:r>
            <a:r>
              <a:rPr lang="en-US" sz="1050" dirty="0" smtClean="0"/>
              <a:t>            </a:t>
            </a:r>
            <a:r>
              <a:rPr lang="pl-PL" sz="1050" dirty="0" smtClean="0"/>
              <a:t>4.95</a:t>
            </a:r>
            <a:endParaRPr lang="pl-PL" sz="1050" dirty="0"/>
          </a:p>
          <a:p>
            <a:r>
              <a:rPr lang="pl-PL" sz="1050" dirty="0"/>
              <a:t>78 </a:t>
            </a:r>
            <a:r>
              <a:rPr lang="en-US" sz="1050" dirty="0" smtClean="0"/>
              <a:t>          </a:t>
            </a:r>
            <a:r>
              <a:rPr lang="pl-PL" sz="1050" dirty="0" smtClean="0"/>
              <a:t>0.875 </a:t>
            </a:r>
            <a:r>
              <a:rPr lang="en-US" sz="1050" dirty="0" smtClean="0"/>
              <a:t>            </a:t>
            </a:r>
            <a:r>
              <a:rPr lang="pl-PL" sz="1050" dirty="0" smtClean="0"/>
              <a:t>5.19</a:t>
            </a:r>
            <a:endParaRPr lang="pl-PL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Software: </a:t>
            </a:r>
            <a:r>
              <a:rPr lang="en-US" dirty="0" err="1">
                <a:solidFill>
                  <a:srgbClr val="FFC8C8"/>
                </a:solidFill>
              </a:rPr>
              <a:t>cleo</a:t>
            </a:r>
            <a:r>
              <a:rPr lang="en-US" dirty="0">
                <a:solidFill>
                  <a:srgbClr val="FFC8C8"/>
                </a:solidFill>
              </a:rPr>
              <a:t> forecasts</a:t>
            </a:r>
          </a:p>
        </p:txBody>
      </p:sp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66800"/>
            <a:ext cx="2814638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75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752600"/>
            <a:ext cx="2779713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1143000"/>
            <a:ext cx="4667250" cy="396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Page Summaries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648200"/>
          </a:xfrm>
        </p:spPr>
        <p:txBody>
          <a:bodyPr>
            <a:normAutofit lnSpcReduction="10000"/>
          </a:bodyPr>
          <a:lstStyle/>
          <a:p>
            <a:r>
              <a:rPr lang="en-US" sz="2200" dirty="0">
                <a:hlinkClick r:id="rId2"/>
              </a:rPr>
              <a:t>http://www.gb.nrao.edu/~</a:t>
            </a:r>
            <a:r>
              <a:rPr lang="en-US" sz="2200" dirty="0" smtClean="0">
                <a:hlinkClick r:id="rId2"/>
              </a:rPr>
              <a:t>rmaddale/Weather</a:t>
            </a:r>
            <a:endParaRPr lang="en-US" sz="2200" dirty="0" smtClean="0"/>
          </a:p>
          <a:p>
            <a:r>
              <a:rPr lang="en-US" sz="2200" dirty="0" smtClean="0"/>
              <a:t>3.5 </a:t>
            </a:r>
            <a:r>
              <a:rPr lang="en-US" sz="2200" dirty="0"/>
              <a:t>and 7 day </a:t>
            </a:r>
            <a:r>
              <a:rPr lang="en-US" sz="2200" dirty="0" smtClean="0"/>
              <a:t>forecasts</a:t>
            </a:r>
            <a:r>
              <a:rPr lang="en-US" sz="2200" dirty="0"/>
              <a:t>.  </a:t>
            </a:r>
            <a:endParaRPr lang="en-US" sz="2200" dirty="0" smtClean="0"/>
          </a:p>
          <a:p>
            <a:r>
              <a:rPr lang="en-US" sz="2200" dirty="0" smtClean="0"/>
              <a:t>Provides:</a:t>
            </a:r>
            <a:endParaRPr lang="en-US" sz="2200" dirty="0"/>
          </a:p>
          <a:p>
            <a:pPr lvl="1"/>
            <a:r>
              <a:rPr lang="en-US" sz="2000" dirty="0"/>
              <a:t>Ground weather conditions</a:t>
            </a:r>
          </a:p>
          <a:p>
            <a:pPr lvl="1"/>
            <a:r>
              <a:rPr lang="en-US" sz="2000" dirty="0"/>
              <a:t>Opacity and </a:t>
            </a:r>
            <a:r>
              <a:rPr lang="en-US" sz="2000" dirty="0" err="1"/>
              <a:t>T</a:t>
            </a:r>
            <a:r>
              <a:rPr lang="en-US" sz="2000" baseline="-25000" dirty="0" err="1"/>
              <a:t>Atm</a:t>
            </a:r>
            <a:r>
              <a:rPr lang="en-US" sz="2000" dirty="0"/>
              <a:t> as a function of time and frequency</a:t>
            </a:r>
          </a:p>
          <a:p>
            <a:pPr lvl="1"/>
            <a:r>
              <a:rPr lang="en-US" sz="2000" dirty="0" err="1"/>
              <a:t>T</a:t>
            </a:r>
            <a:r>
              <a:rPr lang="en-US" sz="2000" baseline="-25000" dirty="0" err="1"/>
              <a:t>sys</a:t>
            </a:r>
            <a:r>
              <a:rPr lang="en-US" sz="2000" dirty="0"/>
              <a:t>  and RESTs  as functions of time, frequency, and elevation</a:t>
            </a:r>
          </a:p>
          <a:p>
            <a:pPr lvl="1"/>
            <a:r>
              <a:rPr lang="en-US" sz="2000" dirty="0"/>
              <a:t>Refraction, differential refraction, comparison to other refraction models</a:t>
            </a:r>
          </a:p>
          <a:p>
            <a:r>
              <a:rPr lang="en-US" sz="2400" dirty="0"/>
              <a:t>Weather.com forecasts</a:t>
            </a:r>
          </a:p>
          <a:p>
            <a:r>
              <a:rPr lang="en-US" sz="2400" dirty="0"/>
              <a:t>NWS alerts</a:t>
            </a:r>
          </a:p>
          <a:p>
            <a:r>
              <a:rPr lang="en-US" sz="2400" dirty="0"/>
              <a:t>Short summary of the </a:t>
            </a:r>
            <a:r>
              <a:rPr lang="en-US" sz="2400" dirty="0" smtClean="0"/>
              <a:t>modeling and list </a:t>
            </a:r>
            <a:r>
              <a:rPr lang="en-US" sz="2400" dirty="0"/>
              <a:t>of </a:t>
            </a:r>
            <a:r>
              <a:rPr lang="en-US" sz="2400" dirty="0" smtClean="0"/>
              <a:t>references</a:t>
            </a:r>
          </a:p>
          <a:p>
            <a:r>
              <a:rPr lang="en-US" sz="2400" dirty="0" smtClean="0"/>
              <a:t>Overview (Pizza) Plots</a:t>
            </a:r>
          </a:p>
          <a:p>
            <a:pPr>
              <a:buNone/>
            </a:pPr>
            <a:endParaRPr lang="en-US" sz="24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Overview (Pizza) Plots and GBT Scheduling</a:t>
            </a:r>
            <a:endParaRPr lang="en-US" sz="3200" dirty="0"/>
          </a:p>
        </p:txBody>
      </p:sp>
      <p:pic>
        <p:nvPicPr>
          <p:cNvPr id="151555" name="Picture 3" descr="L:\public_html\WeatherNAM\DssEffNoLimitsOver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19200"/>
            <a:ext cx="4800600" cy="4322207"/>
          </a:xfrm>
          <a:prstGeom prst="rect">
            <a:avLst/>
          </a:prstGeom>
          <a:noFill/>
        </p:spPr>
      </p:pic>
      <p:pic>
        <p:nvPicPr>
          <p:cNvPr id="151556" name="Picture 4"/>
          <p:cNvPicPr>
            <a:picLocks noChangeAspect="1" noChangeArrowheads="1"/>
          </p:cNvPicPr>
          <p:nvPr/>
        </p:nvPicPr>
        <p:blipFill>
          <a:blip r:embed="rId3" cstate="print"/>
          <a:srcRect l="11475" r="4918"/>
          <a:stretch>
            <a:fillRect/>
          </a:stretch>
        </p:blipFill>
        <p:spPr bwMode="auto">
          <a:xfrm>
            <a:off x="4648200" y="3429000"/>
            <a:ext cx="4073704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Pizza Plots and GBT Scheduling</a:t>
            </a:r>
            <a:endParaRPr lang="en-US" dirty="0"/>
          </a:p>
        </p:txBody>
      </p:sp>
      <p:pic>
        <p:nvPicPr>
          <p:cNvPr id="154626" name="Picture 2" descr="L:\public_html\WeatherNAM\PizzaPl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219199"/>
            <a:ext cx="5943600" cy="47548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GBT Dynamic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30725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>
                <a:solidFill>
                  <a:srgbClr val="FFC8C8"/>
                </a:solidFill>
              </a:rPr>
              <a:t>Uses cm- and mm-wave weather forecasts to determine the optimum way to schedule projects for the next 2 days</a:t>
            </a:r>
          </a:p>
          <a:p>
            <a:r>
              <a:rPr lang="en-US" sz="1800" dirty="0" smtClean="0">
                <a:solidFill>
                  <a:srgbClr val="FFC8C8"/>
                </a:solidFill>
              </a:rPr>
              <a:t>Additional factors:</a:t>
            </a:r>
          </a:p>
          <a:p>
            <a:pPr lvl="1"/>
            <a:r>
              <a:rPr lang="en-US" sz="1400" dirty="0" smtClean="0">
                <a:solidFill>
                  <a:srgbClr val="FFC8C8"/>
                </a:solidFill>
              </a:rPr>
              <a:t>Project ranking</a:t>
            </a:r>
          </a:p>
          <a:p>
            <a:pPr lvl="1"/>
            <a:r>
              <a:rPr lang="en-US" sz="1400" dirty="0" smtClean="0">
                <a:solidFill>
                  <a:srgbClr val="FFC8C8"/>
                </a:solidFill>
              </a:rPr>
              <a:t>Availability of hardware</a:t>
            </a:r>
          </a:p>
          <a:p>
            <a:pPr lvl="1"/>
            <a:r>
              <a:rPr lang="en-US" sz="1400" dirty="0" smtClean="0">
                <a:solidFill>
                  <a:srgbClr val="FFC8C8"/>
                </a:solidFill>
              </a:rPr>
              <a:t>Observer blackouts dates/times</a:t>
            </a:r>
          </a:p>
          <a:p>
            <a:pPr lvl="2"/>
            <a:r>
              <a:rPr lang="en-US" sz="1200" dirty="0" smtClean="0">
                <a:solidFill>
                  <a:srgbClr val="FFC8C8"/>
                </a:solidFill>
              </a:rPr>
              <a:t>Allows for multiple observers on a project</a:t>
            </a:r>
          </a:p>
          <a:p>
            <a:pPr lvl="1"/>
            <a:r>
              <a:rPr lang="en-US" sz="1400" dirty="0" smtClean="0">
                <a:solidFill>
                  <a:srgbClr val="FFC8C8"/>
                </a:solidFill>
              </a:rPr>
              <a:t>Proposal pressure </a:t>
            </a:r>
            <a:r>
              <a:rPr lang="en-US" sz="1400" dirty="0" err="1" smtClean="0">
                <a:solidFill>
                  <a:srgbClr val="FFC8C8"/>
                </a:solidFill>
              </a:rPr>
              <a:t>vs</a:t>
            </a:r>
            <a:r>
              <a:rPr lang="en-US" sz="1400" dirty="0" smtClean="0">
                <a:solidFill>
                  <a:srgbClr val="FFC8C8"/>
                </a:solidFill>
              </a:rPr>
              <a:t> frequency and LST range</a:t>
            </a:r>
          </a:p>
          <a:p>
            <a:r>
              <a:rPr lang="en-US" sz="1800" dirty="0" smtClean="0">
                <a:solidFill>
                  <a:srgbClr val="FFC8C8"/>
                </a:solidFill>
              </a:rPr>
              <a:t>Observers are provided with emails when they are scheduled.</a:t>
            </a:r>
          </a:p>
          <a:p>
            <a:r>
              <a:rPr lang="en-US" sz="1800" dirty="0" smtClean="0">
                <a:solidFill>
                  <a:srgbClr val="FFC8C8"/>
                </a:solidFill>
              </a:rPr>
              <a:t>If remotely observing, observers use VNC to conduct their experiment.</a:t>
            </a:r>
          </a:p>
          <a:p>
            <a:r>
              <a:rPr lang="en-US" sz="1800" dirty="0" smtClean="0">
                <a:solidFill>
                  <a:srgbClr val="FFC8C8"/>
                </a:solidFill>
              </a:rPr>
              <a:t>Before one can remotely observe, one must first observe locally so that we can ensure remote observing will be fruitful.</a:t>
            </a:r>
          </a:p>
          <a:p>
            <a:r>
              <a:rPr lang="en-US" sz="1800" dirty="0" smtClean="0">
                <a:solidFill>
                  <a:srgbClr val="FFC8C8"/>
                </a:solidFill>
              </a:rPr>
              <a:t>For more details, see:</a:t>
            </a:r>
          </a:p>
          <a:p>
            <a:pPr lvl="1"/>
            <a:r>
              <a:rPr lang="en-US" sz="1400" dirty="0" smtClean="0">
                <a:solidFill>
                  <a:srgbClr val="FFC8C8"/>
                </a:solidFill>
                <a:hlinkClick r:id="rId2"/>
              </a:rPr>
              <a:t>http://science.nrao.edu/gbt/scheduling/dynamic.shtml</a:t>
            </a:r>
            <a:endParaRPr lang="en-US" sz="1400" dirty="0" smtClean="0">
              <a:solidFill>
                <a:srgbClr val="FFC8C8"/>
              </a:solidFill>
            </a:endParaRPr>
          </a:p>
          <a:p>
            <a:pPr lvl="1"/>
            <a:r>
              <a:rPr lang="en-US" sz="1400" dirty="0" smtClean="0">
                <a:hlinkClick r:id="rId3"/>
              </a:rPr>
              <a:t>Condon &amp; Balser (2011), DSS memo 4</a:t>
            </a:r>
            <a:endParaRPr lang="en-US" sz="1400" dirty="0" smtClean="0"/>
          </a:p>
          <a:p>
            <a:pPr lvl="1"/>
            <a:r>
              <a:rPr lang="en-US" sz="1400" dirty="0" smtClean="0">
                <a:solidFill>
                  <a:srgbClr val="FFC8C8"/>
                </a:solidFill>
                <a:hlinkClick r:id="rId4"/>
              </a:rPr>
              <a:t>Condon &amp; Balser (2011), </a:t>
            </a:r>
            <a:r>
              <a:rPr lang="en-US" sz="1400" dirty="0" smtClean="0">
                <a:hlinkClick r:id="rId4"/>
              </a:rPr>
              <a:t>DSS memo 5</a:t>
            </a:r>
            <a:endParaRPr lang="en-US" sz="1400" dirty="0">
              <a:solidFill>
                <a:srgbClr val="FFC8C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DSS Project Weather ‘Scoring’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077200" cy="1219200"/>
          </a:xfrm>
        </p:spPr>
        <p:txBody>
          <a:bodyPr/>
          <a:lstStyle/>
          <a:p>
            <a:r>
              <a:rPr lang="en-US" sz="2400" dirty="0" smtClean="0"/>
              <a:t>Product of three measures of observing efficiency: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447800" y="2438400"/>
          <a:ext cx="4873625" cy="863600"/>
        </p:xfrm>
        <a:graphic>
          <a:graphicData uri="http://schemas.openxmlformats.org/presentationml/2006/ole">
            <p:oleObj spid="_x0000_s152578" name="Equation" r:id="rId3" imgW="3085920" imgH="545760" progId="Equation.3">
              <p:embed/>
            </p:oleObj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33400" y="3581400"/>
            <a:ext cx="8077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b="0" kern="0" dirty="0" smtClean="0">
                <a:sym typeface="Symbol"/>
              </a:rPr>
              <a:t></a:t>
            </a:r>
            <a:r>
              <a:rPr lang="en-US" sz="2400" b="0" kern="0" baseline="-25000" dirty="0" smtClean="0">
                <a:sym typeface="Symbol"/>
              </a:rPr>
              <a:t>Surface</a:t>
            </a:r>
            <a:r>
              <a:rPr lang="en-US" sz="2400" b="0" kern="0" dirty="0" smtClean="0">
                <a:sym typeface="Symbol"/>
              </a:rPr>
              <a:t> :  Loss in observing efficiency due to degradation of surface (&lt;1 during the ‘day’, =1 at night)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b="0" kern="0" dirty="0" smtClean="0">
                <a:sym typeface="Symbol"/>
              </a:rPr>
              <a:t></a:t>
            </a:r>
            <a:r>
              <a:rPr lang="en-US" sz="2400" b="0" kern="0" baseline="-25000" dirty="0" smtClean="0">
                <a:sym typeface="Symbol"/>
              </a:rPr>
              <a:t>Tracking</a:t>
            </a:r>
            <a:r>
              <a:rPr lang="en-US" sz="2400" b="0" kern="0" dirty="0" smtClean="0">
                <a:sym typeface="Symbol"/>
              </a:rPr>
              <a:t> :  Loss in observing efficiency due to winds (outlined above) plus servo system errors.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The </a:t>
            </a:r>
            <a:r>
              <a:rPr lang="en-US" sz="3600" dirty="0" smtClean="0"/>
              <a:t>Influence </a:t>
            </a:r>
            <a:r>
              <a:rPr lang="en-US" sz="3600" dirty="0"/>
              <a:t>of </a:t>
            </a:r>
            <a:r>
              <a:rPr lang="en-US" sz="3600" dirty="0" smtClean="0"/>
              <a:t>the Atmosphere and Weather </a:t>
            </a:r>
            <a:r>
              <a:rPr lang="en-US" sz="3600" dirty="0"/>
              <a:t>at cm- and mm-wavelengths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/>
              <a:t>Opacity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2"/>
                </a:solidFill>
              </a:rPr>
              <a:t>Calibration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2"/>
                </a:solidFill>
              </a:rPr>
              <a:t>System performance – </a:t>
            </a:r>
            <a:r>
              <a:rPr lang="en-US" sz="2000" dirty="0" err="1">
                <a:solidFill>
                  <a:schemeClr val="accent2"/>
                </a:solidFill>
              </a:rPr>
              <a:t>Tsys</a:t>
            </a:r>
            <a:endParaRPr lang="en-US" sz="2000" dirty="0">
              <a:solidFill>
                <a:schemeClr val="accent2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000" dirty="0"/>
              <a:t>Observing techniques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Hardware design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Refraction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2"/>
                </a:solidFill>
              </a:rPr>
              <a:t>Pointing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2"/>
                </a:solidFill>
              </a:rPr>
              <a:t>Air Mass</a:t>
            </a:r>
          </a:p>
          <a:p>
            <a:pPr lvl="2">
              <a:lnSpc>
                <a:spcPct val="90000"/>
              </a:lnSpc>
            </a:pPr>
            <a:r>
              <a:rPr lang="en-US" sz="1800" dirty="0">
                <a:solidFill>
                  <a:schemeClr val="accent2"/>
                </a:solidFill>
              </a:rPr>
              <a:t>Calibration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/>
              <a:t>Interferometer </a:t>
            </a:r>
            <a:r>
              <a:rPr lang="en-US" sz="1800" dirty="0"/>
              <a:t>&amp; VLB phase errors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Aperture phase </a:t>
            </a:r>
            <a:r>
              <a:rPr lang="en-US" sz="2000" dirty="0" smtClean="0"/>
              <a:t>errors</a:t>
            </a:r>
            <a:endParaRPr lang="en-US" sz="2000" dirty="0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3733800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/>
              <a:t>Cloud Cover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Continuum performance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Calibration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200" dirty="0"/>
              <a:t>Winds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2"/>
                </a:solidFill>
              </a:rPr>
              <a:t>Pointing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Safety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Telescope Scheduling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Proportion of proposals that should be accepted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2"/>
                </a:solidFill>
              </a:rPr>
              <a:t>Telescope productivity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6">
      <a:dk1>
        <a:srgbClr val="333333"/>
      </a:dk1>
      <a:lt1>
        <a:srgbClr val="FFFFFF"/>
      </a:lt1>
      <a:dk2>
        <a:srgbClr val="006699"/>
      </a:dk2>
      <a:lt2>
        <a:srgbClr val="FFFFFF"/>
      </a:lt2>
      <a:accent1>
        <a:srgbClr val="CC9900"/>
      </a:accent1>
      <a:accent2>
        <a:srgbClr val="FF9900"/>
      </a:accent2>
      <a:accent3>
        <a:srgbClr val="AAB8CA"/>
      </a:accent3>
      <a:accent4>
        <a:srgbClr val="DADADA"/>
      </a:accent4>
      <a:accent5>
        <a:srgbClr val="E2CAAA"/>
      </a:accent5>
      <a:accent6>
        <a:srgbClr val="E78A00"/>
      </a:accent6>
      <a:hlink>
        <a:srgbClr val="FFCC00"/>
      </a:hlink>
      <a:folHlink>
        <a:srgbClr val="706F37"/>
      </a:folHlink>
    </a:clrScheme>
    <a:fontScheme name="Edge">
      <a:majorFont>
        <a:latin typeface="Futura Md B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3159</TotalTime>
  <Words>1251</Words>
  <Application>Microsoft Office PowerPoint</Application>
  <PresentationFormat>On-screen Show (4:3)</PresentationFormat>
  <Paragraphs>289</Paragraphs>
  <Slides>39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Arial</vt:lpstr>
      <vt:lpstr>Futura Md BT</vt:lpstr>
      <vt:lpstr>Wingdings</vt:lpstr>
      <vt:lpstr>Arial Narrow</vt:lpstr>
      <vt:lpstr>Symbol</vt:lpstr>
      <vt:lpstr>Times New Roman</vt:lpstr>
      <vt:lpstr>Lucida Sans</vt:lpstr>
      <vt:lpstr>Garamond</vt:lpstr>
      <vt:lpstr>Edge</vt:lpstr>
      <vt:lpstr>Equation</vt:lpstr>
      <vt:lpstr>The Effects of the Atmosphere and Weather on Radio Astronomy Observations</vt:lpstr>
      <vt:lpstr>Slide 2</vt:lpstr>
      <vt:lpstr>Structure of the Lower Atmosphere</vt:lpstr>
      <vt:lpstr>Refraction</vt:lpstr>
      <vt:lpstr>Refraction</vt:lpstr>
      <vt:lpstr>Refraction</vt:lpstr>
      <vt:lpstr>Refraction</vt:lpstr>
      <vt:lpstr>Relative Air Mass</vt:lpstr>
      <vt:lpstr>Relative Air Mass</vt:lpstr>
      <vt:lpstr>Exercise 1: Air Mass and Refraction for Elev=6°</vt:lpstr>
      <vt:lpstr>Relative Air Mass</vt:lpstr>
      <vt:lpstr>Atmospheric Opacity (τ)</vt:lpstr>
      <vt:lpstr>Radiative Transfer Through any Atmosphere</vt:lpstr>
      <vt:lpstr>Exercise 2: τ, Tsys , TAtm  and Attenuation for Observation at the Zenith with No Spillover for a 10K Source</vt:lpstr>
      <vt:lpstr>Tippings to Determine τ</vt:lpstr>
      <vt:lpstr>Definition of TAtm</vt:lpstr>
      <vt:lpstr>Quick, Simple, and Accurate τ</vt:lpstr>
      <vt:lpstr>Quick, Simple, and Accurate τ</vt:lpstr>
      <vt:lpstr>Opacity vs Frequency</vt:lpstr>
      <vt:lpstr>Opacities from Various Atmosphere Components</vt:lpstr>
      <vt:lpstr>Opacities from Various Atmosphere Components</vt:lpstr>
      <vt:lpstr>Opacities from Various Atmosphere Components</vt:lpstr>
      <vt:lpstr>Precipitable Water Vapor (PWV) vs Opacity</vt:lpstr>
      <vt:lpstr>Precipitable Water Vapor from Ground-Level Conditions</vt:lpstr>
      <vt:lpstr>Affects of Winds</vt:lpstr>
      <vt:lpstr>Weather Forecasting for Radio Astronomy</vt:lpstr>
      <vt:lpstr>Vertical profiles</vt:lpstr>
      <vt:lpstr>Vertical Profiles</vt:lpstr>
      <vt:lpstr>Slide 29</vt:lpstr>
      <vt:lpstr>Basics of Atmospheric Modeling</vt:lpstr>
      <vt:lpstr>The Accuracy of Radio-Astronomy Forecasts is High</vt:lpstr>
      <vt:lpstr>The Reliability of Radio-Astronomy Forecasts is High</vt:lpstr>
      <vt:lpstr>User Software: cleo forecasts</vt:lpstr>
      <vt:lpstr>Web Page Summaries</vt:lpstr>
      <vt:lpstr>Overview (Pizza) Plots and GBT Scheduling</vt:lpstr>
      <vt:lpstr>Pizza Plots and GBT Scheduling</vt:lpstr>
      <vt:lpstr>GBT Dynamic Scheduling</vt:lpstr>
      <vt:lpstr>DSS Project Weather ‘Scoring’</vt:lpstr>
      <vt:lpstr>The Influence of the Atmosphere and Weather at cm- and mm-wavelengths</vt:lpstr>
    </vt:vector>
  </TitlesOfParts>
  <Company>NRAO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Ronald J. Maddalena</dc:creator>
  <cp:lastModifiedBy>Ronald J Maddalena</cp:lastModifiedBy>
  <cp:revision>138</cp:revision>
  <dcterms:created xsi:type="dcterms:W3CDTF">2008-07-30T17:52:23Z</dcterms:created>
  <dcterms:modified xsi:type="dcterms:W3CDTF">2012-07-18T19:21:03Z</dcterms:modified>
</cp:coreProperties>
</file>